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1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6881"/>
    <a:srgbClr val="2B4B85"/>
    <a:srgbClr val="5C9CD6"/>
    <a:srgbClr val="D58BCC"/>
    <a:srgbClr val="BDDCA8"/>
    <a:srgbClr val="BA4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6CB"/>
          </a:solidFill>
        </a:fill>
      </a:tcStyle>
    </a:wholeTbl>
    <a:band2H>
      <a:tcTxStyle/>
      <a:tcStyle>
        <a:tcBdr/>
        <a:fill>
          <a:solidFill>
            <a:srgbClr val="E6ECE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91" autoAdjust="0"/>
    <p:restoredTop sz="94620" autoAdjust="0"/>
  </p:normalViewPr>
  <p:slideViewPr>
    <p:cSldViewPr snapToGrid="0">
      <p:cViewPr>
        <p:scale>
          <a:sx n="100" d="100"/>
          <a:sy n="100" d="100"/>
        </p:scale>
        <p:origin x="-192" y="10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</c:spPr>
          </c:dPt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PCOS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650688"/>
        <c:axId val="153200896"/>
      </c:barChart>
      <c:catAx>
        <c:axId val="137650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53200896"/>
        <c:crosses val="autoZero"/>
        <c:auto val="1"/>
        <c:lblAlgn val="ctr"/>
        <c:lblOffset val="100"/>
        <c:noMultiLvlLbl val="0"/>
      </c:catAx>
      <c:valAx>
        <c:axId val="153200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Relative</a:t>
                </a:r>
                <a:r>
                  <a:rPr lang="en-US" b="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000" b="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Quantification</a:t>
                </a:r>
                <a:endParaRPr lang="en-GB" sz="1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7650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01736345046865"/>
          <c:y val="0.1034191196125183"/>
          <c:w val="0.66252762904388729"/>
          <c:h val="0.68073561645300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Controls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NK1R</c:v>
                </c:pt>
                <c:pt idx="1">
                  <c:v>NK2R</c:v>
                </c:pt>
                <c:pt idx="2">
                  <c:v>NK3R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PCOS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NK1R</c:v>
                </c:pt>
                <c:pt idx="1">
                  <c:v>NK2R</c:v>
                </c:pt>
                <c:pt idx="2">
                  <c:v>NK3R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4.5999999999999996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652736"/>
        <c:axId val="153203200"/>
      </c:barChart>
      <c:catAx>
        <c:axId val="137652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53203200"/>
        <c:crosses val="autoZero"/>
        <c:auto val="1"/>
        <c:lblAlgn val="ctr"/>
        <c:lblOffset val="100"/>
        <c:noMultiLvlLbl val="0"/>
      </c:catAx>
      <c:valAx>
        <c:axId val="153203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Relative</a:t>
                </a:r>
                <a:r>
                  <a:rPr lang="en-US" sz="1000" b="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Quantification</a:t>
                </a:r>
                <a:endParaRPr lang="en-GB" sz="1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7652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0.55783</cdr:x>
      <cdr:y>0.05022</cdr:y>
    </cdr:from>
    <cdr:to>
      <cdr:x>0.60412</cdr:x>
      <cdr:y>0.16248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4155" y="85061"/>
          <a:ext cx="132286" cy="190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/>
            <a:t>*</a:t>
          </a:r>
          <a:endParaRPr lang="en-GB" sz="1200" dirty="0"/>
        </a:p>
      </cdr:txBody>
    </cdr:sp>
  </cdr:relSizeAnchor>
  <cdr:relSizeAnchor xmlns:cdr="http://schemas.openxmlformats.org/drawingml/2006/chartDrawing">
    <cdr:from>
      <cdr:x>0.41683</cdr:x>
      <cdr:y>0.14998</cdr:y>
    </cdr:from>
    <cdr:to>
      <cdr:x>0.77772</cdr:x>
      <cdr:y>0.14998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191197" y="254011"/>
          <a:ext cx="103135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0.41683</cdr:x>
      <cdr:y>0.14998</cdr:y>
    </cdr:from>
    <cdr:to>
      <cdr:x>0.41683</cdr:x>
      <cdr:y>0.20648</cdr:y>
    </cdr:to>
    <cdr:cxnSp macro="">
      <cdr:nvCxnSpPr>
        <cdr:cNvPr id="6" name="Straight Connector 5"/>
        <cdr:cNvCxnSpPr/>
      </cdr:nvCxnSpPr>
      <cdr:spPr>
        <a:xfrm xmlns:a="http://schemas.openxmlformats.org/drawingml/2006/main" flipH="1">
          <a:off x="1191197" y="254011"/>
          <a:ext cx="1" cy="9569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0.77772</cdr:x>
      <cdr:y>0.15625</cdr:y>
    </cdr:from>
    <cdr:to>
      <cdr:x>0.77772</cdr:x>
      <cdr:y>0.19392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2222555" y="264643"/>
          <a:ext cx="0" cy="6379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0.67715</cdr:x>
      <cdr:y>0.15161</cdr:y>
    </cdr:from>
    <cdr:to>
      <cdr:x>0.67715</cdr:x>
      <cdr:y>0.17807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2291544" y="354495"/>
          <a:ext cx="0" cy="6186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0.73034</cdr:x>
      <cdr:y>0.15161</cdr:y>
    </cdr:from>
    <cdr:to>
      <cdr:x>0.73034</cdr:x>
      <cdr:y>0.17807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2471551" y="354495"/>
          <a:ext cx="0" cy="6186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0.6842</cdr:x>
      <cdr:y>0.0779</cdr:y>
    </cdr:from>
    <cdr:to>
      <cdr:x>0.72329</cdr:x>
      <cdr:y>0.15161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315404" y="182142"/>
          <a:ext cx="132286" cy="172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*</a:t>
          </a:r>
          <a:endParaRPr lang="en-GB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724014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700">
        <a:latin typeface="+mn-lt"/>
        <a:ea typeface="+mn-ea"/>
        <a:cs typeface="+mn-cs"/>
        <a:sym typeface="Arial"/>
      </a:defRPr>
    </a:lvl1pPr>
    <a:lvl2pPr indent="114300" defTabSz="584200" latinLnBrk="0">
      <a:defRPr sz="700">
        <a:latin typeface="+mn-lt"/>
        <a:ea typeface="+mn-ea"/>
        <a:cs typeface="+mn-cs"/>
        <a:sym typeface="Arial"/>
      </a:defRPr>
    </a:lvl2pPr>
    <a:lvl3pPr indent="228600" defTabSz="584200" latinLnBrk="0">
      <a:defRPr sz="700">
        <a:latin typeface="+mn-lt"/>
        <a:ea typeface="+mn-ea"/>
        <a:cs typeface="+mn-cs"/>
        <a:sym typeface="Arial"/>
      </a:defRPr>
    </a:lvl3pPr>
    <a:lvl4pPr indent="342900" defTabSz="584200" latinLnBrk="0">
      <a:defRPr sz="700">
        <a:latin typeface="+mn-lt"/>
        <a:ea typeface="+mn-ea"/>
        <a:cs typeface="+mn-cs"/>
        <a:sym typeface="Arial"/>
      </a:defRPr>
    </a:lvl4pPr>
    <a:lvl5pPr indent="457200" defTabSz="584200" latinLnBrk="0">
      <a:defRPr sz="700">
        <a:latin typeface="+mn-lt"/>
        <a:ea typeface="+mn-ea"/>
        <a:cs typeface="+mn-cs"/>
        <a:sym typeface="Arial"/>
      </a:defRPr>
    </a:lvl5pPr>
    <a:lvl6pPr indent="571500" defTabSz="584200" latinLnBrk="0">
      <a:defRPr sz="700">
        <a:latin typeface="+mn-lt"/>
        <a:ea typeface="+mn-ea"/>
        <a:cs typeface="+mn-cs"/>
        <a:sym typeface="Arial"/>
      </a:defRPr>
    </a:lvl6pPr>
    <a:lvl7pPr indent="685800" defTabSz="584200" latinLnBrk="0">
      <a:defRPr sz="700">
        <a:latin typeface="+mn-lt"/>
        <a:ea typeface="+mn-ea"/>
        <a:cs typeface="+mn-cs"/>
        <a:sym typeface="Arial"/>
      </a:defRPr>
    </a:lvl7pPr>
    <a:lvl8pPr indent="800100" defTabSz="584200" latinLnBrk="0">
      <a:defRPr sz="700">
        <a:latin typeface="+mn-lt"/>
        <a:ea typeface="+mn-ea"/>
        <a:cs typeface="+mn-cs"/>
        <a:sym typeface="Arial"/>
      </a:defRPr>
    </a:lvl8pPr>
    <a:lvl9pPr indent="914400" defTabSz="584200" latinLnBrk="0">
      <a:defRPr sz="7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4E266-5606-7642-B0C1-60A87F29369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22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0640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8323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729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79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52394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731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521775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6384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999814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87481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22741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15488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65783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44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94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07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941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01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5199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837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9237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6878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5432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5" r:id="rId22"/>
    <p:sldLayoutId id="2147483686" r:id="rId23"/>
    <p:sldLayoutId id="2147483687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=""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282267" y="1278147"/>
            <a:ext cx="2631054" cy="22993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de-DE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de-DE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1FCCBB94-D341-409F-B847-610AFCB15E46}"/>
              </a:ext>
            </a:extLst>
          </p:cNvPr>
          <p:cNvSpPr txBox="1"/>
          <p:nvPr/>
        </p:nvSpPr>
        <p:spPr>
          <a:xfrm>
            <a:off x="1689236" y="3036"/>
            <a:ext cx="8795510" cy="1138773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1600" dirty="0"/>
              <a:t>Placental expression of neurokinin B and its receptor NK3R is increased in women with polycystic ovary syndrome: results of a preliminary </a:t>
            </a:r>
            <a:r>
              <a:rPr lang="en-US" sz="1600" dirty="0" smtClean="0"/>
              <a:t>study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Georgios K. Markantes</a:t>
            </a:r>
            <a:r>
              <a:rPr lang="en-US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Fotios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Markatos</a:t>
            </a:r>
            <a:r>
              <a:rPr lang="en-US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Neoklis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Georgopoulos</a:t>
            </a:r>
            <a:r>
              <a:rPr lang="en-US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en-GB" sz="1000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Hospital of Patras, Division of Endocrinology - Department of Internal Medicine, Patras, </a:t>
            </a:r>
            <a:r>
              <a:rPr lang="en-GB" sz="1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Greece </a:t>
            </a:r>
          </a:p>
          <a:p>
            <a:pPr algn="ctr"/>
            <a:r>
              <a:rPr lang="en-GB" sz="1000" b="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en-GB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of Patras, Department of Obstetrics and Gynecology, Patras, Greece</a:t>
            </a:r>
            <a:endParaRPr sz="1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28F628BB-9C4E-4A08-B3B1-A0728FDBFC35}"/>
              </a:ext>
            </a:extLst>
          </p:cNvPr>
          <p:cNvSpPr txBox="1"/>
          <p:nvPr/>
        </p:nvSpPr>
        <p:spPr>
          <a:xfrm>
            <a:off x="6086991" y="1648046"/>
            <a:ext cx="2742419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no statistically significant difference regarding age, BMI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gestational age, </a:t>
            </a:r>
            <a:r>
              <a:rPr lang="en-GB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caesarian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 frequency, offspring sex and birth weight between women with PCOS and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(Table 1). </a:t>
            </a:r>
          </a:p>
          <a:p>
            <a:pPr>
              <a:lnSpc>
                <a:spcPct val="100000"/>
              </a:lnSpc>
            </a:pP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placental mRNA expression of NKB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 higher in PCOS women versus controls (2.4-fold,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p&lt;0.05) (Figure 1). </a:t>
            </a:r>
          </a:p>
          <a:p>
            <a:pPr>
              <a:lnSpc>
                <a:spcPct val="100000"/>
              </a:lnSpc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="" xmlns:a16="http://schemas.microsoft.com/office/drawing/2014/main" id="{1B32C2E9-CD24-4AD7-896C-6150C2CFAA7C}"/>
              </a:ext>
            </a:extLst>
          </p:cNvPr>
          <p:cNvSpPr txBox="1"/>
          <p:nvPr/>
        </p:nvSpPr>
        <p:spPr>
          <a:xfrm>
            <a:off x="3128922" y="1648046"/>
            <a:ext cx="2742419" cy="292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of our study was to compare the placental mRNA expression of neurokinin B and its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receptors NK1R, NK2R, and NK3R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pregnant women with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without PCOS.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was a single-</a:t>
            </a:r>
            <a:r>
              <a:rPr lang="en-GB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prospective, case-control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study, in which we studied 10 women with PCOS (defined according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Rotterdam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criteria) and 10 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healthy pregnant women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conception and singleton, uncomplicated, term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pregnancies. At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delivery, placental specimens were collected and immediately submerged in </a:t>
            </a:r>
            <a:r>
              <a:rPr lang="en-GB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RNAlater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solution. Samples were stored at -20</a:t>
            </a:r>
            <a:r>
              <a:rPr lang="en-GB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until analysis. The mRNA expression of NKB, NK1R, NK2R and NK3R was quantified by real-time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PCR.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mRNA expression was estimated by the ΔΔCT method, using β-actin as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reference gene.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analysis was performed using SPSS 25.0, and the level of statistical significance was set at 0.05 (two-sided).</a:t>
            </a:r>
            <a:endParaRPr 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="" xmlns:a16="http://schemas.microsoft.com/office/drawing/2014/main" id="{770E638A-D8E1-4ED6-9B2A-EF24E7437F23}"/>
              </a:ext>
            </a:extLst>
          </p:cNvPr>
          <p:cNvSpPr txBox="1"/>
          <p:nvPr/>
        </p:nvSpPr>
        <p:spPr>
          <a:xfrm>
            <a:off x="9069571" y="4229944"/>
            <a:ext cx="2742419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035"/>
            <a:ext cx="1689236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0484746" y="3036"/>
            <a:ext cx="1707254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66" y="116425"/>
            <a:ext cx="905921" cy="9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914154" y="116424"/>
            <a:ext cx="898617" cy="9059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32" y="191469"/>
            <a:ext cx="657143" cy="76190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6584" y="1648045"/>
            <a:ext cx="27424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polycystic ovary syndrome (PCOS) is the commonest endocrinopathy of young women. PCOS is associated with infertility and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when pregnancy is accomplished, there is increased risk for adverse outcomes such as gestational diabetes,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preeclampsia and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preterm delivery. Defective placentation is among the proposed mechanisms involved.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Recently, it has been shown that pregnant women with PCOS present alterations in the placental structure and steroidogenic function. Neurokinin B (NKB) is a decapeptide which is produced in the hypothalamus and controls GnRH secretion. NKB is also produced by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placenta;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altered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NKB placental expression has been associated with several conditions characterized by placental dysfunction, such as pre-eclampsia and intra-uterine growth retardation. To our knowledge, the expression of NKB and its receptors has not been studied in placental tissue of women with PCOS. 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=""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3184605" y="1288415"/>
            <a:ext cx="2631054" cy="22993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de-DE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&amp; METHODS</a:t>
            </a:r>
            <a:endParaRPr lang="de-DE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=""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6064680" y="1295117"/>
            <a:ext cx="5622495" cy="22993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de-DE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de-DE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067863"/>
              </p:ext>
            </p:extLst>
          </p:nvPr>
        </p:nvGraphicFramePr>
        <p:xfrm>
          <a:off x="5815659" y="3313352"/>
          <a:ext cx="2857766" cy="1693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086990" y="3063818"/>
            <a:ext cx="2742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1: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Placental mRNA expression of NKB</a:t>
            </a:r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64680" y="5072897"/>
            <a:ext cx="2743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alterations were observed in the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placental mRNA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of NK1R and NK2R between the two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subgroups. Women with PCOS demonstrated a significantly higher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placental expression of NK3R (7-fold,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p&lt;0.05) compared to controls (Figure 2).</a:t>
            </a:r>
          </a:p>
          <a:p>
            <a:pPr algn="just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placental expression of NKB and its receptors was correlated neither with maternal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age, BMI and gestational age,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 with offspring birth weight.</a:t>
            </a:r>
          </a:p>
        </p:txBody>
      </p:sp>
      <p:graphicFrame>
        <p:nvGraphicFramePr>
          <p:cNvPr id="3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385906"/>
              </p:ext>
            </p:extLst>
          </p:nvPr>
        </p:nvGraphicFramePr>
        <p:xfrm>
          <a:off x="8807880" y="1940896"/>
          <a:ext cx="3384120" cy="233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069571" y="1648046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2: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Placental mRNA expression of NK1R, NK2R and NK3R (□ Control, ■ PCOS)</a:t>
            </a:r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6">
            <a:extLst>
              <a:ext uri="{FF2B5EF4-FFF2-40B4-BE49-F238E27FC236}">
                <a16:creationId xmlns=""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9056121" y="4343291"/>
            <a:ext cx="2631054" cy="229935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de-DE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de-DE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1099424" y="2295391"/>
            <a:ext cx="18000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055856" y="4764501"/>
            <a:ext cx="274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NKB and NK3R is increased in 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placenta of women with PCOS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placental expression of NK1R and NK2R is not affected by PCOS status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NKB signaling might be involved in the placental alterations characterizing PCOS</a:t>
            </a:r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62520"/>
            <a:ext cx="12192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152371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64195" y="569384"/>
            <a:ext cx="5611732" cy="30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03420" y="1518350"/>
            <a:ext cx="0" cy="3381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96313" y="1525052"/>
            <a:ext cx="0" cy="53329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4900018"/>
            <a:ext cx="59963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6">
            <a:extLst>
              <a:ext uri="{FF2B5EF4-FFF2-40B4-BE49-F238E27FC236}">
                <a16:creationId xmlns=""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680489" y="5003872"/>
            <a:ext cx="4315862" cy="2154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de-DE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1: </a:t>
            </a:r>
            <a:r>
              <a:rPr 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the participants in the study and their offspring‘s</a:t>
            </a:r>
            <a:endParaRPr lang="de-DE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8928260" y="1525053"/>
            <a:ext cx="0" cy="53329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66" y="5296233"/>
            <a:ext cx="4633243" cy="153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013" y="6204422"/>
            <a:ext cx="2918012" cy="43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2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7" tIns="35717" rIns="35717" bIns="35717" numCol="1" spcCol="38100" rtlCol="0" anchor="ctr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F864174C1F674B9559266916A1AC5D" ma:contentTypeVersion="0" ma:contentTypeDescription="Ein neues Dokument erstellen." ma:contentTypeScope="" ma:versionID="3bfd71cf95f27cc02fb33c1ec45277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96a1500b55a331f0d0926ba64a978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BE8E93-B8C7-444E-9E9F-53FE403FB5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6D9F01-2FB8-4707-8702-B79DFD0313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A451C0-1218-4DE8-BBBB-6AF15585BAD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422</TotalTime>
  <Words>583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George Markantes</cp:lastModifiedBy>
  <cp:revision>53</cp:revision>
  <dcterms:modified xsi:type="dcterms:W3CDTF">2021-06-12T16:45:06Z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0x010100D2F864174C1F674B9559266916A1AC5D</vt:lpwstr>
  </property>
</Properties>
</file>