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51FB1-37A7-4A85-9F5E-B3E1D771F42A}" v="6525" dt="2021-06-02T16:46:03.706"/>
    <p1510:client id="{459D503A-77A7-48E8-8745-703230729187}" v="3510" dt="2021-06-02T08:59:01.466"/>
    <p1510:client id="{A50A6104-1FE4-4455-97B7-DD810BE9EF32}" v="2" dt="2021-06-01T07:55:56.458"/>
    <p1510:client id="{D09548ED-A51F-4DA7-BBE3-F32C76112F9F}" v="68" dt="2021-06-01T07:47:44.064"/>
    <p1510:client id="{D3D29E68-1CA2-46B8-8A31-9CD207D9350C}" v="225" dt="2021-06-01T08:05:08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9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5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2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1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5">
            <a:extLst>
              <a:ext uri="{FF2B5EF4-FFF2-40B4-BE49-F238E27FC236}">
                <a16:creationId xmlns:a16="http://schemas.microsoft.com/office/drawing/2014/main" xmlns="" id="{8537B233-9CDD-4A90-AABB-A8963DEE4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8409" y="-275382"/>
            <a:ext cx="5202736" cy="29758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l-GR" sz="2800" b="1">
                <a:ea typeface="+mj-lt"/>
                <a:cs typeface="+mj-lt"/>
              </a:rPr>
              <a:t>Δικτύωση εγχειρημάτων κοινωνικής και αλληλέγγυας οικονομίας και κοινωνική καινοτομία. Η περίπτωση των Εναλλακτικών </a:t>
            </a:r>
            <a:r>
              <a:rPr lang="el-GR" sz="2800" b="1" err="1">
                <a:ea typeface="+mj-lt"/>
                <a:cs typeface="+mj-lt"/>
              </a:rPr>
              <a:t>Αγρο</a:t>
            </a:r>
            <a:r>
              <a:rPr lang="el-GR" sz="2800" b="1">
                <a:ea typeface="+mj-lt"/>
                <a:cs typeface="+mj-lt"/>
              </a:rPr>
              <a:t>-τροφικών Δικτύων της Θεσσαλονίκης</a:t>
            </a:r>
            <a:endParaRPr lang="el-GR" sz="2800" b="1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8410" y="2829739"/>
            <a:ext cx="4944636" cy="39411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l-GR" sz="2000" b="1">
                <a:ea typeface="+mn-lt"/>
                <a:cs typeface="+mn-lt"/>
              </a:rPr>
              <a:t>Ειρήνη-Εριφύλη Τζέκου</a:t>
            </a:r>
            <a:endParaRPr lang="el-GR" sz="2000">
              <a:cs typeface="Calibri"/>
            </a:endParaRPr>
          </a:p>
          <a:p>
            <a:pPr algn="l"/>
            <a:r>
              <a:rPr lang="el-GR" sz="2000">
                <a:ea typeface="+mn-lt"/>
                <a:cs typeface="+mn-lt"/>
              </a:rPr>
              <a:t>Δρ. Τμήματος Μηχανικών Χωροταξίας και Ανάπτυξης ΑΠΘ</a:t>
            </a:r>
            <a:endParaRPr lang="el-GR" sz="2000">
              <a:cs typeface="Calibri"/>
            </a:endParaRPr>
          </a:p>
          <a:p>
            <a:pPr algn="l"/>
            <a:r>
              <a:rPr lang="el-GR" sz="2000" b="1"/>
              <a:t>Έφη Αμανατίδου</a:t>
            </a:r>
            <a:endParaRPr lang="el-GR" sz="2000" b="1">
              <a:cs typeface="Calibri"/>
            </a:endParaRPr>
          </a:p>
          <a:p>
            <a:pPr algn="l"/>
            <a:r>
              <a:rPr lang="el-GR" sz="2000"/>
              <a:t>Δρ. </a:t>
            </a:r>
            <a:r>
              <a:rPr lang="el-GR" sz="2000">
                <a:ea typeface="+mn-lt"/>
                <a:cs typeface="+mn-lt"/>
              </a:rPr>
              <a:t>Πανεπιστημίου Μάντσεστερ </a:t>
            </a:r>
            <a:r>
              <a:rPr lang="el-GR" sz="2000" dirty="0">
                <a:ea typeface="+mn-lt"/>
                <a:cs typeface="+mn-lt"/>
              </a:rPr>
              <a:t>στην </a:t>
            </a:r>
            <a:r>
              <a:rPr lang="el-GR" sz="2000">
                <a:ea typeface="+mn-lt"/>
                <a:cs typeface="+mn-lt"/>
              </a:rPr>
              <a:t>Πολιτική για την Έρευνα και την Καινοτομία,</a:t>
            </a:r>
            <a:r>
              <a:rPr lang="el-GR" sz="2000" dirty="0">
                <a:ea typeface="+mn-lt"/>
                <a:cs typeface="+mn-lt"/>
              </a:rPr>
              <a:t/>
            </a:r>
            <a:br>
              <a:rPr lang="el-GR" sz="2000" dirty="0">
                <a:ea typeface="+mn-lt"/>
                <a:cs typeface="+mn-lt"/>
              </a:rPr>
            </a:br>
            <a:r>
              <a:rPr lang="el-GR" sz="2000" dirty="0">
                <a:ea typeface="+mn-lt"/>
                <a:cs typeface="+mn-lt"/>
              </a:rPr>
              <a:t>Ερευνήτρια Τμήματος Μηχανικών Χωροταξίας και Ανάπτυξης ΑΠΘ</a:t>
            </a:r>
            <a:endParaRPr lang="el-GR" sz="2000" dirty="0">
              <a:cs typeface="Calibri"/>
            </a:endParaRPr>
          </a:p>
          <a:p>
            <a:pPr algn="l"/>
            <a:r>
              <a:rPr lang="el-GR" sz="2000" b="1">
                <a:cs typeface="Calibri"/>
              </a:rPr>
              <a:t>Γιώργος Γριτζάς</a:t>
            </a:r>
            <a:endParaRPr lang="el-GR" sz="2000">
              <a:ea typeface="+mn-lt"/>
              <a:cs typeface="+mn-lt"/>
            </a:endParaRPr>
          </a:p>
          <a:p>
            <a:pPr algn="l"/>
            <a:r>
              <a:rPr lang="el-GR" sz="2000">
                <a:cs typeface="Calibri"/>
              </a:rPr>
              <a:t>Αναπληρωτής Καθηγητής Τμήματος Μηχανικών Χωροταξίας και Ανάπτυξης ΑΠΘ</a:t>
            </a:r>
            <a:endParaRPr lang="el-GR" sz="2000"/>
          </a:p>
        </p:txBody>
      </p:sp>
      <p:cxnSp>
        <p:nvCxnSpPr>
          <p:cNvPr id="35" name="Straight Connector 37">
            <a:extLst>
              <a:ext uri="{FF2B5EF4-FFF2-40B4-BE49-F238E27FC236}">
                <a16:creationId xmlns:a16="http://schemas.microsoft.com/office/drawing/2014/main" xmlns="" id="{040575EE-C594-4566-BC00-663004E52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C5E024-10AA-4AE5-AE1A-86DEF945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94" y="270464"/>
            <a:ext cx="6436548" cy="5358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1A0E1D-B6FC-4453-83FC-1BB761E3BE4C}"/>
              </a:ext>
            </a:extLst>
          </p:cNvPr>
          <p:cNvSpPr txBox="1"/>
          <p:nvPr/>
        </p:nvSpPr>
        <p:spPr>
          <a:xfrm>
            <a:off x="5145343" y="5796730"/>
            <a:ext cx="63196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Επιχορήγηση στο πλαίσιο του Επιχειρησιακού</a:t>
            </a:r>
            <a:r>
              <a:rPr lang="el-GR" dirty="0">
                <a:ea typeface="+mn-lt"/>
                <a:cs typeface="+mn-lt"/>
              </a:rPr>
              <a:t> Προγράμματος «Ανάπτυξη Ανθρώπινου Δυναμικού, Εκπαίδευση </a:t>
            </a:r>
            <a:r>
              <a:rPr lang="el-GR">
                <a:ea typeface="+mn-lt"/>
                <a:cs typeface="+mn-lt"/>
              </a:rPr>
              <a:t>&amp; Δια βίου Μάθηση 2014-2020», Κωδικός: 5047855</a:t>
            </a:r>
            <a:endParaRPr lang="el-G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Calibri"/>
                <a:cs typeface="Calibri Light"/>
              </a:rPr>
              <a:t>Αποτελέσματα (3)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119021"/>
            <a:ext cx="11687569" cy="473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400" b="1" dirty="0">
                <a:cs typeface="Calibri" panose="020F0502020204030204"/>
              </a:rPr>
              <a:t>Χρηματοδότηση και Βιωσιμότητα</a:t>
            </a:r>
            <a:r>
              <a:rPr lang="el-GR" sz="2400" dirty="0">
                <a:cs typeface="Calibri" panose="020F0502020204030204"/>
              </a:rPr>
              <a:t>: </a:t>
            </a:r>
            <a:endParaRPr lang="el-GR" sz="2400" dirty="0">
              <a:ea typeface="+mn-lt"/>
              <a:cs typeface="+mn-lt"/>
            </a:endParaRPr>
          </a:p>
          <a:p>
            <a:pPr marL="342900" indent="-342900"/>
            <a:r>
              <a:rPr lang="el-GR" sz="2400">
                <a:cs typeface="Calibri"/>
              </a:rPr>
              <a:t>αυτοχρηματοδότηση</a:t>
            </a:r>
            <a:endParaRPr lang="el-GR" sz="2400" dirty="0">
              <a:cs typeface="Calibri"/>
            </a:endParaRPr>
          </a:p>
          <a:p>
            <a:pPr marL="342900" indent="-342900"/>
            <a:r>
              <a:rPr lang="el-GR" sz="2400" dirty="0">
                <a:cs typeface="Calibri"/>
              </a:rPr>
              <a:t>αυξανόμενη ορατότητα του εγχειρήματος (πχ άρθρα, ντοκιμαντέρ, αφιερώματα, συνεντεύξεις, συμμετοχή σε συνέδρια και εκδηλώσεις, βραβεία)</a:t>
            </a:r>
          </a:p>
          <a:p>
            <a:pPr marL="342900" indent="-342900" algn="ctr"/>
            <a:r>
              <a:rPr lang="el-GR" sz="2400" dirty="0">
                <a:cs typeface="Calibri"/>
              </a:rPr>
              <a:t>έλλειψη ευνοϊκού θεσμικού πλαισίου --&gt; "μικρές νίκες" μέχρι στιγμής στις θεσμικές                          διεκδικήσεις</a:t>
            </a:r>
          </a:p>
          <a:p>
            <a:pPr marL="342900" indent="-342900" algn="ctr"/>
            <a:endParaRPr lang="el-GR" sz="2400" dirty="0">
              <a:cs typeface="Calibri"/>
            </a:endParaRPr>
          </a:p>
          <a:p>
            <a:pPr marL="0" indent="0">
              <a:buNone/>
            </a:pPr>
            <a:r>
              <a:rPr lang="el-GR" sz="2400" dirty="0">
                <a:cs typeface="Calibri"/>
              </a:rPr>
              <a:t>Τα παραπάνω χαρακτηριστικά υποδεικνύουν την ύπαρξη ενός δικτύου που φέρει τη δυνατότητα συμβολής σε έναν </a:t>
            </a:r>
            <a:r>
              <a:rPr lang="el-GR" sz="2400" dirty="0" err="1">
                <a:cs typeface="Calibri"/>
              </a:rPr>
              <a:t>κοινωνικο</a:t>
            </a:r>
            <a:r>
              <a:rPr lang="el-GR" sz="2400" dirty="0">
                <a:cs typeface="Calibri"/>
              </a:rPr>
              <a:t>-οικονομικό μετασχηματισμό. Ωστόσο, για να οδηγήσει μια καινοτομία σε ευρύτερη κοινωνική αλλαγή </a:t>
            </a:r>
            <a:r>
              <a:rPr lang="el-GR" sz="2400" dirty="0" err="1">
                <a:cs typeface="Calibri"/>
              </a:rPr>
              <a:t>προαπαιτούμενη</a:t>
            </a:r>
            <a:r>
              <a:rPr lang="el-GR" sz="2400" dirty="0">
                <a:cs typeface="Calibri"/>
              </a:rPr>
              <a:t> είναι η "διάσχιση των κλιμάκων", για την οποία η </a:t>
            </a:r>
            <a:r>
              <a:rPr lang="el-GR" sz="2400">
                <a:cs typeface="Calibri"/>
              </a:rPr>
              <a:t>ύπαρξη</a:t>
            </a:r>
            <a:r>
              <a:rPr lang="el-GR" sz="2400" dirty="0">
                <a:cs typeface="Calibri"/>
              </a:rPr>
              <a:t> ενός ισχυρού δικτύου αποτελεί αναγκαία αλλά όχι ικανή συνθήκη. </a:t>
            </a:r>
          </a:p>
          <a:p>
            <a:pPr marL="342900" indent="-342900"/>
            <a:endParaRPr lang="el-GR" sz="2400" dirty="0">
              <a:cs typeface="Calibri"/>
            </a:endParaRPr>
          </a:p>
          <a:p>
            <a:pPr marL="342900" indent="-342900"/>
            <a:endParaRPr lang="el-G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9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91" y="117667"/>
            <a:ext cx="12138209" cy="1420226"/>
          </a:xfrm>
        </p:spPr>
        <p:txBody>
          <a:bodyPr anchor="t"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ea typeface="+mj-lt"/>
                <a:cs typeface="+mj-lt"/>
              </a:rPr>
              <a:t>Ερώτημα α: Κατά πόσο και με ποιο τρόπο η δικτύωση προωθεί τη δυνατότητα κοινωνικής καινοτομίας στα </a:t>
            </a:r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ΕΑΤΔ;</a:t>
            </a:r>
            <a:endParaRPr lang="el-GR" sz="4000" b="1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el-GR" sz="40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119021"/>
            <a:ext cx="11687569" cy="473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l-GR" sz="2400" dirty="0">
                <a:cs typeface="Calibri" panose="020F0502020204030204"/>
              </a:rPr>
              <a:t>Δικτύωση που λειτουργεί ως σημαντική υποδομή υποστήριξης των εμπλεκόμενων εγχειρημάτων</a:t>
            </a:r>
          </a:p>
          <a:p>
            <a:pPr marL="342900" indent="-342900"/>
            <a:r>
              <a:rPr lang="el-GR" sz="2400" dirty="0">
                <a:cs typeface="Calibri" panose="020F0502020204030204"/>
              </a:rPr>
              <a:t>Προώθηση της συλλογικής δράσης, της μάθησης και της δημιουργίας σχέσεων εμπιστοσύνης που ενδυναμώνει τα άτομα ως δρώντες/δρούσες για την κοινωνική αλλαγή</a:t>
            </a:r>
          </a:p>
          <a:p>
            <a:pPr marL="342900" indent="-342900"/>
            <a:r>
              <a:rPr lang="el-GR" sz="2400" dirty="0">
                <a:cs typeface="Calibri" panose="020F0502020204030204"/>
              </a:rPr>
              <a:t>Αλλαγή των σχέσεων και στα τέσσερα είδη δικτύωσης (κυρίως εντός τους εγχειρήματος και του δικτύου που συγκροτεί με άλλα εγχειρήματα και λιγότερο σε σχέση με το εξωτερικό περιβάλλον)</a:t>
            </a:r>
          </a:p>
          <a:p>
            <a:pPr marL="0" indent="0">
              <a:buNone/>
            </a:pPr>
            <a:endParaRPr lang="el-GR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l-GR" sz="2400" dirty="0">
                <a:cs typeface="Calibri" panose="020F0502020204030204"/>
              </a:rPr>
              <a:t>Δημιουργία ενός οικοσυστήματος εγχειρημάτων Κοινωνικής και Αλληλέγγυας Οικονομίας (ΚΑλΟ) με αυξημένες δυνατότητες κοινωνικής καινοτομίας που συγκροτεί μια </a:t>
            </a:r>
            <a:r>
              <a:rPr lang="el-GR" sz="2400" dirty="0" smtClean="0">
                <a:cs typeface="Calibri" panose="020F0502020204030204"/>
              </a:rPr>
              <a:t>«νησίδα» στον </a:t>
            </a:r>
            <a:r>
              <a:rPr lang="el-GR" sz="2400" dirty="0">
                <a:cs typeface="Calibri" panose="020F0502020204030204"/>
              </a:rPr>
              <a:t>αγροδιατροφικό τομέα. </a:t>
            </a:r>
          </a:p>
          <a:p>
            <a:pPr marL="342900" indent="-342900"/>
            <a:endParaRPr lang="el-GR" sz="2400" dirty="0">
              <a:cs typeface="Calibri" panose="020F0502020204030204"/>
            </a:endParaRPr>
          </a:p>
          <a:p>
            <a:pPr marL="342900" indent="-342900"/>
            <a:endParaRPr lang="el-GR" sz="2400" dirty="0">
              <a:cs typeface="Calibri" panose="020F0502020204030204"/>
            </a:endParaRP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xmlns="" id="{EAD82D30-F165-4911-B9DB-9221EC39EC5D}"/>
              </a:ext>
            </a:extLst>
          </p:cNvPr>
          <p:cNvSpPr/>
          <p:nvPr/>
        </p:nvSpPr>
        <p:spPr>
          <a:xfrm>
            <a:off x="5611778" y="4741986"/>
            <a:ext cx="483809" cy="8224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8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91" y="117667"/>
            <a:ext cx="12138209" cy="1420226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Ερώτημα β: Σε ποιο βαθμό η προωθούμενη από τη δικτύωση </a:t>
            </a:r>
            <a:r>
              <a:rPr lang="en-US" sz="4000" b="1">
                <a:solidFill>
                  <a:schemeClr val="bg1"/>
                </a:solidFill>
                <a:ea typeface="+mj-lt"/>
                <a:cs typeface="+mj-lt"/>
              </a:rPr>
              <a:t>κοινωνική καινοτομία δύναται </a:t>
            </a:r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να οδηγήσει σε κοινωνικό μετασχηματισμό;</a:t>
            </a:r>
            <a:endParaRPr lang="el-GR" sz="4000" b="1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el-GR" sz="40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119021"/>
            <a:ext cx="11687569" cy="473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l-GR" sz="2400">
                <a:cs typeface="Calibri" panose="020F0502020204030204"/>
              </a:rPr>
              <a:t>Η οικονομική κρίση του 2008 προκάλεσε ένα σοκ στο ελληνικό τοπίο που οδήγησε στον πολλαπλασιασμό των εγχειρημάτων ΚΑλΟ</a:t>
            </a:r>
            <a:endParaRPr lang="el-GR" sz="2400" dirty="0">
              <a:cs typeface="Calibri" panose="020F0502020204030204"/>
            </a:endParaRPr>
          </a:p>
          <a:p>
            <a:pPr marL="342900" indent="-342900"/>
            <a:r>
              <a:rPr lang="el-GR" sz="2400">
                <a:cs typeface="Calibri" panose="020F0502020204030204"/>
              </a:rPr>
              <a:t>Τα μέτρα για την πανδημία του covid-19 αναμένεται να επιδεινώσουν την οικονομική κατάσταση στην Ελλάδα</a:t>
            </a:r>
            <a:endParaRPr lang="el-GR" sz="2400" dirty="0">
              <a:cs typeface="Calibri" panose="020F0502020204030204"/>
            </a:endParaRPr>
          </a:p>
          <a:p>
            <a:pPr marL="342900" indent="-342900"/>
            <a:r>
              <a:rPr lang="el-GR" sz="2400">
                <a:cs typeface="Calibri" panose="020F0502020204030204"/>
              </a:rPr>
              <a:t>Βάσει της θεωρίας της πολυ-επίπεδης οπτικής (Multi-Level Perspective) τα σοκ που δημιουργούνται στο ευρύτερο πλαίσιο παρέχουν ευκαιρίες για την εξάπλωση των καινοτομιών</a:t>
            </a:r>
            <a:endParaRPr lang="el-GR" sz="2400" dirty="0">
              <a:cs typeface="Calibri" panose="020F0502020204030204"/>
            </a:endParaRPr>
          </a:p>
          <a:p>
            <a:pPr marL="0" indent="0">
              <a:buNone/>
            </a:pPr>
            <a:endParaRPr lang="el-GR" sz="2400" dirty="0">
              <a:cs typeface="Calibri" panose="020F0502020204030204"/>
            </a:endParaRPr>
          </a:p>
          <a:p>
            <a:pPr marL="0" indent="0">
              <a:buNone/>
            </a:pPr>
            <a:endParaRPr lang="el-GR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l-GR" sz="2400">
                <a:cs typeface="Calibri" panose="020F0502020204030204"/>
              </a:rPr>
              <a:t>Οι πιέσεις που ασκούνται στο ευρύτερο πλαίσιο παρέχουν τη δυνατότητα στο Κρήταμο και </a:t>
            </a:r>
            <a:r>
              <a:rPr lang="el-GR" sz="2400" dirty="0">
                <a:cs typeface="Calibri" panose="020F0502020204030204"/>
              </a:rPr>
              <a:t>το οικο-σύστημα που το περιβάλλει να προωθήσει ευρύτερες αλλαγές στις πρακτικές, τα επικρατώντα συμφέροντα και το κυρίαρχο παράδειγμα στον αγροδιατροφικό τομέα.</a:t>
            </a:r>
            <a:endParaRPr lang="el-GR" dirty="0"/>
          </a:p>
          <a:p>
            <a:pPr marL="342900" indent="-342900"/>
            <a:endParaRPr lang="el-GR" sz="2400" dirty="0">
              <a:cs typeface="Calibri" panose="020F0502020204030204"/>
            </a:endParaRPr>
          </a:p>
          <a:p>
            <a:pPr marL="342900" indent="-342900"/>
            <a:endParaRPr lang="el-GR" sz="2400" dirty="0">
              <a:cs typeface="Calibri" panose="020F0502020204030204"/>
            </a:endParaRP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xmlns="" id="{EAD82D30-F165-4911-B9DB-9221EC39EC5D}"/>
              </a:ext>
            </a:extLst>
          </p:cNvPr>
          <p:cNvSpPr/>
          <p:nvPr/>
        </p:nvSpPr>
        <p:spPr>
          <a:xfrm>
            <a:off x="5575492" y="4621033"/>
            <a:ext cx="483809" cy="9313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7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1021083"/>
          </a:xfrm>
        </p:spPr>
        <p:txBody>
          <a:bodyPr anchor="t">
            <a:normAutofit/>
          </a:bodyPr>
          <a:lstStyle/>
          <a:p>
            <a:r>
              <a:rPr lang="el-GR" sz="4000" b="1">
                <a:solidFill>
                  <a:schemeClr val="bg1"/>
                </a:solidFill>
                <a:latin typeface="Calibri"/>
                <a:cs typeface="Calibri Light"/>
              </a:rPr>
              <a:t>Συμπεράσματα</a:t>
            </a:r>
            <a:endParaRPr lang="el-GR" sz="40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119021"/>
            <a:ext cx="11687569" cy="473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l-GR" sz="2400" dirty="0">
                <a:ea typeface="+mn-lt"/>
                <a:cs typeface="+mn-lt"/>
              </a:rPr>
              <a:t>Η δικτύωση για την προώθηση ενός εναλλακτικού οράματος και των κοινών αξιών συμβάλλει στην αλλαγή νοοτροπίας προς την κατεύθυνση της ενδυνάμωσης των ατόμων και της συλλογικής δράσης </a:t>
            </a:r>
          </a:p>
          <a:p>
            <a:pPr marL="457200" lvl="1" indent="0">
              <a:buNone/>
            </a:pPr>
            <a:r>
              <a:rPr lang="el-GR" sz="2000" dirty="0">
                <a:cs typeface="Calibri"/>
              </a:rPr>
              <a:t>                          </a:t>
            </a:r>
            <a:r>
              <a:rPr lang="el-GR" dirty="0">
                <a:cs typeface="Calibri"/>
              </a:rPr>
              <a:t>Αλλαγή των σχέσεων + Αυξημένες δυνατότητες κοινωνικής καινοτομίας </a:t>
            </a:r>
          </a:p>
          <a:p>
            <a:pPr marL="457200" lvl="1" indent="0">
              <a:buNone/>
            </a:pPr>
            <a:endParaRPr lang="el-GR" dirty="0">
              <a:cs typeface="Calibri"/>
            </a:endParaRPr>
          </a:p>
          <a:p>
            <a:pPr marL="800100" lvl="1" indent="-342900"/>
            <a:r>
              <a:rPr lang="el-GR" dirty="0">
                <a:cs typeface="Calibri"/>
              </a:rPr>
              <a:t>Το </a:t>
            </a:r>
            <a:r>
              <a:rPr lang="el-GR" dirty="0" err="1">
                <a:cs typeface="Calibri"/>
              </a:rPr>
              <a:t>Κρήταμο</a:t>
            </a:r>
            <a:r>
              <a:rPr lang="el-GR" dirty="0">
                <a:cs typeface="Calibri"/>
              </a:rPr>
              <a:t> έχει εξελιχθεί σε σημαντικό κόμβο ενός οικοσυστήματος Κοινωνικής και Αλληλέγγυας Οικονομίας, </a:t>
            </a:r>
            <a:r>
              <a:rPr lang="el-GR" dirty="0">
                <a:ea typeface="+mn-lt"/>
                <a:cs typeface="+mn-lt"/>
              </a:rPr>
              <a:t>που αν και δεν έχει ακόμη τη δύναμη να αμφισβητήσει το υφιστάμενο καθεστώς, </a:t>
            </a:r>
            <a:r>
              <a:rPr lang="el-GR" dirty="0" smtClean="0">
                <a:ea typeface="+mn-lt"/>
                <a:cs typeface="+mn-lt"/>
              </a:rPr>
              <a:t>αποτελεί μια «</a:t>
            </a:r>
            <a:r>
              <a:rPr lang="el-GR" dirty="0" smtClean="0">
                <a:ea typeface="+mn-lt"/>
                <a:cs typeface="+mn-lt"/>
              </a:rPr>
              <a:t>νησίδα» καινοτομίας</a:t>
            </a:r>
            <a:r>
              <a:rPr lang="el-GR" dirty="0" smtClean="0">
                <a:ea typeface="+mn-lt"/>
                <a:cs typeface="+mn-lt"/>
              </a:rPr>
              <a:t>.</a:t>
            </a:r>
            <a:endParaRPr lang="el-GR" sz="2400" dirty="0">
              <a:cs typeface="Calibri"/>
            </a:endParaRPr>
          </a:p>
          <a:p>
            <a:pPr marL="457200" lvl="1" indent="0">
              <a:buNone/>
            </a:pPr>
            <a:endParaRPr lang="el-GR" dirty="0">
              <a:cs typeface="Calibri"/>
            </a:endParaRPr>
          </a:p>
          <a:p>
            <a:pPr lvl="1"/>
            <a:r>
              <a:rPr lang="el-GR" dirty="0">
                <a:cs typeface="Calibri"/>
              </a:rPr>
              <a:t>Σε συνδυασμό με την </a:t>
            </a:r>
            <a:r>
              <a:rPr lang="el-GR" dirty="0" err="1">
                <a:cs typeface="Calibri"/>
              </a:rPr>
              <a:t>κοινωνικο</a:t>
            </a:r>
            <a:r>
              <a:rPr lang="el-GR" dirty="0">
                <a:cs typeface="Calibri"/>
              </a:rPr>
              <a:t>-οικονομική κρίση που αναμένεται να ενταθεί δημιουργείται η ευκαιρία για την αλλαγή του κυρίαρχου παραδείγματος στον </a:t>
            </a:r>
            <a:r>
              <a:rPr lang="el-GR" dirty="0" err="1">
                <a:cs typeface="Calibri"/>
              </a:rPr>
              <a:t>αγροδιατροφικό</a:t>
            </a:r>
            <a:r>
              <a:rPr lang="el-GR" dirty="0">
                <a:cs typeface="Calibri"/>
              </a:rPr>
              <a:t> τομέα και κατ' επέκταση τη συμβολή στον </a:t>
            </a:r>
            <a:r>
              <a:rPr lang="el-GR" dirty="0" err="1">
                <a:cs typeface="Calibri"/>
              </a:rPr>
              <a:t>κοιν</a:t>
            </a:r>
            <a:r>
              <a:rPr lang="el-GR" dirty="0">
                <a:cs typeface="Calibri"/>
              </a:rPr>
              <a:t>/</a:t>
            </a:r>
            <a:r>
              <a:rPr lang="el-GR" dirty="0" err="1">
                <a:cs typeface="Calibri"/>
              </a:rPr>
              <a:t>κο</a:t>
            </a:r>
            <a:r>
              <a:rPr lang="el-GR" dirty="0">
                <a:cs typeface="Calibri"/>
              </a:rPr>
              <a:t> μετασχηματισμό.</a:t>
            </a:r>
            <a:endParaRPr lang="el-GR" sz="2400" dirty="0">
              <a:cs typeface="Calibri"/>
            </a:endParaRPr>
          </a:p>
          <a:p>
            <a:pPr marL="0" indent="0">
              <a:buNone/>
            </a:pPr>
            <a:endParaRPr lang="el-GR" sz="2400" dirty="0">
              <a:cs typeface="Calibri"/>
            </a:endParaRPr>
          </a:p>
          <a:p>
            <a:pPr marL="342900" indent="-342900"/>
            <a:endParaRPr lang="el-GR" sz="2400" dirty="0">
              <a:cs typeface="Calibri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xmlns="" id="{1BA0BA1E-05EE-444C-B41E-87EEB669B3B3}"/>
              </a:ext>
            </a:extLst>
          </p:cNvPr>
          <p:cNvSpPr/>
          <p:nvPr/>
        </p:nvSpPr>
        <p:spPr>
          <a:xfrm>
            <a:off x="1240415" y="3077826"/>
            <a:ext cx="979714" cy="4838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4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2A8A62-74D5-479B-8563-E30FCFAB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512" y="1445494"/>
            <a:ext cx="4317404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err="1">
                <a:latin typeface="+mj-lt"/>
                <a:ea typeface="+mj-ea"/>
                <a:cs typeface="+mj-cs"/>
              </a:rPr>
              <a:t>Αντικείμενο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 Ο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ρόλος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της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δικτύωσης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των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ΕΑΤΔ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στην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ενίσχυση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της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κοινωνικής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κα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ινοτομί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ας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με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στόχο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τον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κοινωνικό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μετ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α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σχημ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α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τισμό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.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B8E4142-5A08-4C4A-8691-F870DF488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1000"/>
            <a:ext cx="6009834" cy="5995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err="1">
                <a:solidFill>
                  <a:schemeClr val="bg1"/>
                </a:solidFill>
              </a:rPr>
              <a:t>Ερευνητικά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err="1">
                <a:solidFill>
                  <a:schemeClr val="bg1"/>
                </a:solidFill>
              </a:rPr>
              <a:t>ερωτήμ</a:t>
            </a:r>
            <a:r>
              <a:rPr lang="en-US" sz="3200" b="1" dirty="0">
                <a:solidFill>
                  <a:schemeClr val="bg1"/>
                </a:solidFill>
              </a:rPr>
              <a:t>ατα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Α) Κα</a:t>
            </a:r>
            <a:r>
              <a:rPr lang="en-US" sz="3200" dirty="0" err="1">
                <a:solidFill>
                  <a:schemeClr val="bg1"/>
                </a:solidFill>
              </a:rPr>
              <a:t>τά</a:t>
            </a:r>
            <a:r>
              <a:rPr lang="en-US" sz="3200" dirty="0">
                <a:solidFill>
                  <a:schemeClr val="bg1"/>
                </a:solidFill>
              </a:rPr>
              <a:t> π</a:t>
            </a:r>
            <a:r>
              <a:rPr lang="en-US" sz="3200" dirty="0" err="1">
                <a:solidFill>
                  <a:schemeClr val="bg1"/>
                </a:solidFill>
              </a:rPr>
              <a:t>όσο</a:t>
            </a:r>
            <a:r>
              <a:rPr lang="en-US" sz="3200" dirty="0">
                <a:solidFill>
                  <a:schemeClr val="bg1"/>
                </a:solidFill>
              </a:rPr>
              <a:t> και </a:t>
            </a:r>
            <a:r>
              <a:rPr lang="en-US" sz="3200" dirty="0" err="1">
                <a:solidFill>
                  <a:schemeClr val="bg1"/>
                </a:solidFill>
              </a:rPr>
              <a:t>με</a:t>
            </a:r>
            <a:r>
              <a:rPr lang="en-US" sz="3200" dirty="0">
                <a:solidFill>
                  <a:schemeClr val="bg1"/>
                </a:solidFill>
              </a:rPr>
              <a:t> π</a:t>
            </a:r>
            <a:r>
              <a:rPr lang="en-US" sz="3200" dirty="0" err="1">
                <a:solidFill>
                  <a:schemeClr val="bg1"/>
                </a:solidFill>
              </a:rPr>
              <a:t>οιο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τρό</a:t>
            </a:r>
            <a:r>
              <a:rPr lang="en-US" sz="3200" dirty="0">
                <a:solidFill>
                  <a:schemeClr val="bg1"/>
                </a:solidFill>
              </a:rPr>
              <a:t>πο η </a:t>
            </a:r>
            <a:r>
              <a:rPr lang="en-US" sz="3200" dirty="0" err="1">
                <a:solidFill>
                  <a:schemeClr val="bg1"/>
                </a:solidFill>
              </a:rPr>
              <a:t>δικτύωση</a:t>
            </a:r>
            <a:r>
              <a:rPr lang="en-US" sz="3200" dirty="0">
                <a:solidFill>
                  <a:schemeClr val="bg1"/>
                </a:solidFill>
              </a:rPr>
              <a:t> π</a:t>
            </a:r>
            <a:r>
              <a:rPr lang="en-US" sz="3200" dirty="0" err="1">
                <a:solidFill>
                  <a:schemeClr val="bg1"/>
                </a:solidFill>
              </a:rPr>
              <a:t>ροωθεί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τη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err="1">
                <a:solidFill>
                  <a:schemeClr val="bg1"/>
                </a:solidFill>
              </a:rPr>
              <a:t>δυν</a:t>
            </a:r>
            <a:r>
              <a:rPr lang="en-US" sz="3200" dirty="0">
                <a:solidFill>
                  <a:schemeClr val="bg1"/>
                </a:solidFill>
              </a:rPr>
              <a:t>α</a:t>
            </a:r>
            <a:r>
              <a:rPr lang="en-US" sz="3200" dirty="0" err="1">
                <a:solidFill>
                  <a:schemeClr val="bg1"/>
                </a:solidFill>
              </a:rPr>
              <a:t>τότητ</a:t>
            </a:r>
            <a:r>
              <a:rPr lang="en-US" sz="3200" dirty="0">
                <a:solidFill>
                  <a:schemeClr val="bg1"/>
                </a:solidFill>
              </a:rPr>
              <a:t>α </a:t>
            </a:r>
            <a:r>
              <a:rPr lang="en-US" sz="3200" dirty="0" err="1">
                <a:solidFill>
                  <a:schemeClr val="bg1"/>
                </a:solidFill>
              </a:rPr>
              <a:t>κοινωνικής</a:t>
            </a:r>
            <a:r>
              <a:rPr lang="en-US" sz="3200" dirty="0">
                <a:solidFill>
                  <a:schemeClr val="bg1"/>
                </a:solidFill>
              </a:rPr>
              <a:t> κα</a:t>
            </a:r>
            <a:r>
              <a:rPr lang="en-US" sz="3200" dirty="0" err="1">
                <a:solidFill>
                  <a:schemeClr val="bg1"/>
                </a:solidFill>
              </a:rPr>
              <a:t>ινοτομί</a:t>
            </a:r>
            <a:r>
              <a:rPr lang="en-US" sz="3200" dirty="0">
                <a:solidFill>
                  <a:schemeClr val="bg1"/>
                </a:solidFill>
              </a:rPr>
              <a:t>ας </a:t>
            </a:r>
            <a:r>
              <a:rPr lang="en-US" sz="3200" dirty="0" err="1">
                <a:solidFill>
                  <a:schemeClr val="bg1"/>
                </a:solidFill>
              </a:rPr>
              <a:t>στ</a:t>
            </a:r>
            <a:r>
              <a:rPr lang="en-US" sz="3200" dirty="0">
                <a:solidFill>
                  <a:schemeClr val="bg1"/>
                </a:solidFill>
              </a:rPr>
              <a:t>α ΕΑΤΔ;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Β) </a:t>
            </a:r>
            <a:r>
              <a:rPr lang="en-US" sz="3200" dirty="0" err="1">
                <a:solidFill>
                  <a:schemeClr val="bg1"/>
                </a:solidFill>
              </a:rPr>
              <a:t>Σε</a:t>
            </a:r>
            <a:r>
              <a:rPr lang="en-US" sz="3200" dirty="0">
                <a:solidFill>
                  <a:schemeClr val="bg1"/>
                </a:solidFill>
              </a:rPr>
              <a:t> π</a:t>
            </a:r>
            <a:r>
              <a:rPr lang="en-US" sz="3200" dirty="0" err="1">
                <a:solidFill>
                  <a:schemeClr val="bg1"/>
                </a:solidFill>
              </a:rPr>
              <a:t>οιο</a:t>
            </a:r>
            <a:r>
              <a:rPr lang="en-US" sz="3200" dirty="0">
                <a:solidFill>
                  <a:schemeClr val="bg1"/>
                </a:solidFill>
              </a:rPr>
              <a:t> βα</a:t>
            </a:r>
            <a:r>
              <a:rPr lang="en-US" sz="3200" dirty="0" err="1">
                <a:solidFill>
                  <a:schemeClr val="bg1"/>
                </a:solidFill>
              </a:rPr>
              <a:t>θμό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το</a:t>
            </a:r>
            <a:r>
              <a:rPr lang="en-US" sz="3200" dirty="0">
                <a:solidFill>
                  <a:schemeClr val="bg1"/>
                </a:solidFill>
              </a:rPr>
              <a:t> παραπ</a:t>
            </a:r>
            <a:r>
              <a:rPr lang="en-US" sz="3200" dirty="0" err="1">
                <a:solidFill>
                  <a:schemeClr val="bg1"/>
                </a:solidFill>
              </a:rPr>
              <a:t>άνω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δύν</a:t>
            </a:r>
            <a:r>
              <a:rPr lang="en-US" sz="3200" dirty="0">
                <a:solidFill>
                  <a:schemeClr val="bg1"/>
                </a:solidFill>
              </a:rPr>
              <a:t>αται να </a:t>
            </a:r>
            <a:r>
              <a:rPr lang="en-US" sz="3200" dirty="0" err="1">
                <a:solidFill>
                  <a:schemeClr val="bg1"/>
                </a:solidFill>
              </a:rPr>
              <a:t>οδηγήσει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σε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κοινωνικό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μετ</a:t>
            </a:r>
            <a:r>
              <a:rPr lang="en-US" sz="3200" dirty="0">
                <a:solidFill>
                  <a:schemeClr val="bg1"/>
                </a:solidFill>
              </a:rPr>
              <a:t>α</a:t>
            </a:r>
            <a:r>
              <a:rPr lang="en-US" sz="3200" dirty="0" err="1">
                <a:solidFill>
                  <a:schemeClr val="bg1"/>
                </a:solidFill>
              </a:rPr>
              <a:t>σχημ</a:t>
            </a:r>
            <a:r>
              <a:rPr lang="en-US" sz="3200" dirty="0">
                <a:solidFill>
                  <a:schemeClr val="bg1"/>
                </a:solidFill>
              </a:rPr>
              <a:t>α</a:t>
            </a:r>
            <a:r>
              <a:rPr lang="en-US" sz="3200" dirty="0" err="1">
                <a:solidFill>
                  <a:schemeClr val="bg1"/>
                </a:solidFill>
              </a:rPr>
              <a:t>τισμό</a:t>
            </a:r>
            <a:r>
              <a:rPr lang="en-US" sz="3200" dirty="0">
                <a:solidFill>
                  <a:schemeClr val="bg1"/>
                </a:solidFill>
              </a:rPr>
              <a:t>; 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3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EC80F55-3B59-435E-A597-37A520A74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6993" y="220328"/>
            <a:ext cx="5617660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3200" b="1" dirty="0">
                <a:cs typeface="Calibri" panose="020F0502020204030204"/>
              </a:rPr>
              <a:t>Κοινωνική καινοτομία:</a:t>
            </a:r>
          </a:p>
          <a:p>
            <a:pPr marL="0" indent="0">
              <a:buNone/>
            </a:pPr>
            <a:r>
              <a:rPr lang="el-GR" sz="3200" dirty="0">
                <a:cs typeface="Calibri" panose="020F0502020204030204"/>
              </a:rPr>
              <a:t>Μια </a:t>
            </a:r>
            <a:r>
              <a:rPr lang="el-GR" sz="3200" dirty="0">
                <a:ea typeface="+mn-lt"/>
                <a:cs typeface="+mn-lt"/>
              </a:rPr>
              <a:t>διαδικασία εισαγωγής νέων κοινωνικών σχέσεων, που περιλαμβάνει τη διάδοση νέων γνώσεων και νέων πρακτικών.</a:t>
            </a:r>
            <a:endParaRPr lang="el-GR" sz="3200" dirty="0">
              <a:cs typeface="Calibri" panose="020F0502020204030204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3BC8322-97D0-46CF-B681-F6233181A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3219" y="3329779"/>
            <a:ext cx="7055625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3200" b="1" dirty="0">
                <a:cs typeface="Calibri" panose="020F0502020204030204"/>
              </a:rPr>
              <a:t>Μετασχηματιστική κοινωνική καινοτομία</a:t>
            </a:r>
            <a:r>
              <a:rPr lang="el-GR" sz="3200" dirty="0">
                <a:cs typeface="Calibri" panose="020F0502020204030204"/>
              </a:rPr>
              <a:t>: </a:t>
            </a:r>
            <a:endParaRPr lang="el-G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3200" dirty="0">
                <a:ea typeface="+mn-lt"/>
                <a:cs typeface="+mn-lt"/>
              </a:rPr>
              <a:t>Μια διαδικασία αλλαγής των κοινωνικών σχέσεων, που περιλαμβάνει την αμφισβήτηση, την αλλαγή ή την αντικατάσταση των κυρίαρχων θεσμών </a:t>
            </a:r>
            <a:r>
              <a:rPr lang="el-GR" sz="3200">
                <a:ea typeface="+mn-lt"/>
                <a:cs typeface="+mn-lt"/>
              </a:rPr>
              <a:t>σε ένα συγκεκριμένο χωρικό πλαίσιο.</a:t>
            </a:r>
            <a:endParaRPr lang="el-GR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12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EC80F55-3B59-435E-A597-37A520A74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0735" y="884005"/>
            <a:ext cx="7117078" cy="54085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l-GR" sz="3200" b="1">
                <a:ea typeface="+mn-lt"/>
                <a:cs typeface="+mn-lt"/>
              </a:rPr>
              <a:t>Είδη δικτυώσεων </a:t>
            </a:r>
            <a:r>
              <a:rPr lang="el-GR" sz="3200">
                <a:ea typeface="+mn-lt"/>
                <a:cs typeface="+mn-lt"/>
              </a:rPr>
              <a:t>(</a:t>
            </a:r>
            <a:r>
              <a:rPr lang="el-GR" sz="3200" err="1">
                <a:ea typeface="+mn-lt"/>
                <a:cs typeface="+mn-lt"/>
              </a:rPr>
              <a:t>Haxeltine</a:t>
            </a:r>
            <a:r>
              <a:rPr lang="el-GR" sz="3200" dirty="0">
                <a:ea typeface="+mn-lt"/>
                <a:cs typeface="+mn-lt"/>
              </a:rPr>
              <a:t> </a:t>
            </a:r>
            <a:r>
              <a:rPr lang="el-GR" sz="3200" err="1">
                <a:ea typeface="+mn-lt"/>
                <a:cs typeface="+mn-lt"/>
              </a:rPr>
              <a:t>et</a:t>
            </a:r>
            <a:r>
              <a:rPr lang="el-GR" sz="3200" dirty="0">
                <a:ea typeface="+mn-lt"/>
                <a:cs typeface="+mn-lt"/>
              </a:rPr>
              <a:t> </a:t>
            </a:r>
            <a:r>
              <a:rPr lang="el-GR" sz="3200" err="1">
                <a:ea typeface="+mn-lt"/>
                <a:cs typeface="+mn-lt"/>
              </a:rPr>
              <a:t>al</a:t>
            </a:r>
            <a:r>
              <a:rPr lang="el-GR" sz="3200" dirty="0">
                <a:ea typeface="+mn-lt"/>
                <a:cs typeface="+mn-lt"/>
              </a:rPr>
              <a:t>., 2017)</a:t>
            </a:r>
            <a:r>
              <a:rPr lang="el-GR" sz="3200" b="1" dirty="0">
                <a:ea typeface="+mn-lt"/>
                <a:cs typeface="+mn-lt"/>
              </a:rPr>
              <a:t>:</a:t>
            </a:r>
            <a:r>
              <a:rPr lang="el-GR" sz="3200" dirty="0">
                <a:ea typeface="+mn-lt"/>
                <a:cs typeface="+mn-lt"/>
              </a:rPr>
              <a:t> 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l-G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3200" dirty="0">
                <a:ea typeface="+mn-lt"/>
                <a:cs typeface="+mn-lt"/>
              </a:rPr>
              <a:t>1) Σχέσεις εντός του εγχειρήματος</a:t>
            </a:r>
          </a:p>
          <a:p>
            <a:pPr marL="0" indent="0">
              <a:buNone/>
            </a:pPr>
            <a:endParaRPr lang="el-G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3200" dirty="0">
                <a:ea typeface="+mn-lt"/>
                <a:cs typeface="+mn-lt"/>
              </a:rPr>
              <a:t>2) Σχέσεις για τη διαμόρφωση δικτύου</a:t>
            </a:r>
          </a:p>
          <a:p>
            <a:pPr marL="0" indent="0">
              <a:buNone/>
            </a:pPr>
            <a:endParaRPr lang="el-G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3200" dirty="0">
                <a:ea typeface="+mn-lt"/>
                <a:cs typeface="+mn-lt"/>
              </a:rPr>
              <a:t>3) Σχέσεις με τους θεσμούς</a:t>
            </a:r>
          </a:p>
          <a:p>
            <a:pPr marL="0" indent="0">
              <a:buNone/>
            </a:pPr>
            <a:endParaRPr lang="el-G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3200" dirty="0">
                <a:ea typeface="+mn-lt"/>
                <a:cs typeface="+mn-lt"/>
              </a:rPr>
              <a:t>4) Σχέσεις με το </a:t>
            </a:r>
            <a:r>
              <a:rPr lang="el-GR" sz="3200" dirty="0" err="1">
                <a:ea typeface="+mn-lt"/>
                <a:cs typeface="+mn-lt"/>
              </a:rPr>
              <a:t>κοινωνικο</a:t>
            </a:r>
            <a:r>
              <a:rPr lang="el-GR" sz="3200" dirty="0">
                <a:ea typeface="+mn-lt"/>
                <a:cs typeface="+mn-lt"/>
              </a:rPr>
              <a:t>-υλικό πλαίσιο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5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08CF5F-7798-493B-B77E-06209278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>
                <a:latin typeface="Calibri"/>
                <a:cs typeface="Calibri Light"/>
              </a:rPr>
              <a:t>Αναλυτικό πλαίσιο για την κοινωνική καινοτομία με </a:t>
            </a:r>
            <a:r>
              <a:rPr lang="el-GR" sz="3200" b="1" dirty="0">
                <a:latin typeface="Calibri"/>
                <a:cs typeface="Calibri Light"/>
              </a:rPr>
              <a:t>μετασχηματιστική δυναμική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A50912A0-6F2E-4B4D-B609-88C53DED41C8}"/>
              </a:ext>
            </a:extLst>
          </p:cNvPr>
          <p:cNvSpPr/>
          <p:nvPr/>
        </p:nvSpPr>
        <p:spPr>
          <a:xfrm>
            <a:off x="1091380" y="2111476"/>
            <a:ext cx="2040191" cy="442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000" b="1">
                <a:cs typeface="Calibri"/>
              </a:rPr>
              <a:t>Σχέσεις εντός του εγχειρήματος</a:t>
            </a:r>
            <a:endParaRPr lang="el-GR" sz="2000" b="1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ECD8494B-5C43-4E06-8DFF-400330B04F4D}"/>
              </a:ext>
            </a:extLst>
          </p:cNvPr>
          <p:cNvSpPr/>
          <p:nvPr/>
        </p:nvSpPr>
        <p:spPr>
          <a:xfrm>
            <a:off x="3131573" y="2111477"/>
            <a:ext cx="1966450" cy="442451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000" b="1">
                <a:ea typeface="+mn-lt"/>
                <a:cs typeface="+mn-lt"/>
              </a:rPr>
              <a:t>Σχέσεις για τη διαμόρφωση δικτύου</a:t>
            </a:r>
            <a:endParaRPr lang="el-GR" sz="2000" b="1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3081C86E-64D5-4C87-B4E1-B2DDC4A7AA45}"/>
              </a:ext>
            </a:extLst>
          </p:cNvPr>
          <p:cNvSpPr/>
          <p:nvPr/>
        </p:nvSpPr>
        <p:spPr>
          <a:xfrm>
            <a:off x="5098025" y="2111477"/>
            <a:ext cx="1904998" cy="44245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000" b="1">
                <a:ea typeface="+mn-lt"/>
                <a:cs typeface="+mn-lt"/>
              </a:rPr>
              <a:t> Σχέσεις με τους θεσμούς</a:t>
            </a:r>
            <a:endParaRPr lang="el-GR" sz="2000" b="1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E0BA5800-A970-417A-874F-A3FED257B787}"/>
              </a:ext>
            </a:extLst>
          </p:cNvPr>
          <p:cNvSpPr/>
          <p:nvPr/>
        </p:nvSpPr>
        <p:spPr>
          <a:xfrm>
            <a:off x="7003026" y="2111477"/>
            <a:ext cx="2052481" cy="4424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000" b="1">
                <a:cs typeface="Calibri"/>
              </a:rPr>
              <a:t>Σχέσεις με το κοινωνικο-υλικό πλαίσιο</a:t>
            </a:r>
            <a:endParaRPr lang="el-GR" sz="2000" b="1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xmlns="" id="{66BA9418-2035-45C9-BF74-E0F9D6EA9F31}"/>
              </a:ext>
            </a:extLst>
          </p:cNvPr>
          <p:cNvSpPr/>
          <p:nvPr/>
        </p:nvSpPr>
        <p:spPr>
          <a:xfrm>
            <a:off x="1086772" y="3864384"/>
            <a:ext cx="7964127" cy="52848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>
                <a:cs typeface="Calibri"/>
              </a:rPr>
              <a:t>Εναλλακτικά γνωστικά πλαίσια</a:t>
            </a:r>
            <a:endParaRPr lang="el-GR" sz="2000">
              <a:cs typeface="Calibri" panose="020F0502020204030204"/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xmlns="" id="{E48FDB34-A66F-42E1-BC2C-C43379EE5EC6}"/>
              </a:ext>
            </a:extLst>
          </p:cNvPr>
          <p:cNvSpPr/>
          <p:nvPr/>
        </p:nvSpPr>
        <p:spPr>
          <a:xfrm>
            <a:off x="1094453" y="4388259"/>
            <a:ext cx="7964127" cy="114299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2000" b="1">
                <a:cs typeface="Calibri"/>
              </a:rPr>
              <a:t>Ικανότητες και δεξιότητες</a:t>
            </a:r>
          </a:p>
          <a:p>
            <a:pPr algn="ctr"/>
            <a:r>
              <a:rPr lang="el-GR" sz="2000" b="1">
                <a:cs typeface="Calibri"/>
              </a:rPr>
              <a:t>Οργάνωση / Διακυβέρνηση - Λειτουργία / Δραστηριότητες - Χρηματοδότηση και Βιωσιμότητα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xmlns="" id="{717EB98A-95AC-43A6-9E8E-0F2068D842B5}"/>
              </a:ext>
            </a:extLst>
          </p:cNvPr>
          <p:cNvSpPr/>
          <p:nvPr/>
        </p:nvSpPr>
        <p:spPr>
          <a:xfrm>
            <a:off x="1022247" y="2116085"/>
            <a:ext cx="8112431" cy="228477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xmlns="" id="{3594D8B3-29C6-475E-8AEB-C1D9C50BC374}"/>
              </a:ext>
            </a:extLst>
          </p:cNvPr>
          <p:cNvSpPr/>
          <p:nvPr/>
        </p:nvSpPr>
        <p:spPr>
          <a:xfrm>
            <a:off x="1092200" y="4470400"/>
            <a:ext cx="7962900" cy="210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xmlns="" id="{033DC82B-4C16-4903-BE85-EC6F75894838}"/>
              </a:ext>
            </a:extLst>
          </p:cNvPr>
          <p:cNvSpPr/>
          <p:nvPr/>
        </p:nvSpPr>
        <p:spPr>
          <a:xfrm>
            <a:off x="8880475" y="2847975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>
                <a:solidFill>
                  <a:schemeClr val="bg1"/>
                </a:solidFill>
                <a:cs typeface="Calibri"/>
              </a:rPr>
              <a:t>Μεταβαλλόμενες σχέσεις και πλαίσια</a:t>
            </a:r>
            <a:endParaRPr lang="el-GR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xmlns="" id="{82A9C280-37BC-4FD5-9F6E-18657C639F85}"/>
              </a:ext>
            </a:extLst>
          </p:cNvPr>
          <p:cNvSpPr/>
          <p:nvPr/>
        </p:nvSpPr>
        <p:spPr>
          <a:xfrm>
            <a:off x="8870950" y="5187950"/>
            <a:ext cx="218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>
                <a:cs typeface="Calibri"/>
              </a:rPr>
              <a:t>Υποστηρικτικές δεξιότητες και πρακτικές</a:t>
            </a:r>
            <a:endParaRPr lang="el-GR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0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F863BB8-D503-4727-BF88-B5343059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25"/>
            <a:ext cx="12192000" cy="1135063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Calibri"/>
                <a:cs typeface="Calibri"/>
              </a:rPr>
              <a:t>Διαστάσεις του αναλυτικού πλαισίου για την </a:t>
            </a:r>
            <a:r>
              <a:rPr lang="el-GR" sz="2800" b="1">
                <a:latin typeface="Calibri"/>
                <a:cs typeface="Calibri"/>
              </a:rPr>
              <a:t>κοινωνική καινοτομία με μετασχηματιστική δυναμική</a:t>
            </a:r>
            <a:endParaRPr lang="el-GR" sz="280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xmlns="" id="{E8CCB492-1850-4CA1-908B-F06095509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731405"/>
              </p:ext>
            </p:extLst>
          </p:nvPr>
        </p:nvGraphicFramePr>
        <p:xfrm>
          <a:off x="-25400" y="1016000"/>
          <a:ext cx="12291278" cy="59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xmlns="" val="2146609031"/>
                    </a:ext>
                  </a:extLst>
                </a:gridCol>
                <a:gridCol w="2461963">
                  <a:extLst>
                    <a:ext uri="{9D8B030D-6E8A-4147-A177-3AD203B41FA5}">
                      <a16:colId xmlns:a16="http://schemas.microsoft.com/office/drawing/2014/main" xmlns="" val="3847364034"/>
                    </a:ext>
                  </a:extLst>
                </a:gridCol>
                <a:gridCol w="2431808">
                  <a:extLst>
                    <a:ext uri="{9D8B030D-6E8A-4147-A177-3AD203B41FA5}">
                      <a16:colId xmlns:a16="http://schemas.microsoft.com/office/drawing/2014/main" xmlns="" val="27981060"/>
                    </a:ext>
                  </a:extLst>
                </a:gridCol>
                <a:gridCol w="2431808">
                  <a:extLst>
                    <a:ext uri="{9D8B030D-6E8A-4147-A177-3AD203B41FA5}">
                      <a16:colId xmlns:a16="http://schemas.microsoft.com/office/drawing/2014/main" xmlns="" val="57651944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xmlns="" val="3589622493"/>
                    </a:ext>
                  </a:extLst>
                </a:gridCol>
              </a:tblGrid>
              <a:tr h="685092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1" i="0" u="none" strike="noStrike" noProof="0">
                          <a:latin typeface="Calibri"/>
                        </a:rPr>
                        <a:t>Σχέσεις εντός του εγχειρήματος</a:t>
                      </a:r>
                      <a:endParaRPr lang="el-GR" sz="1600" b="1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1" i="0" u="none" strike="noStrike" noProof="0">
                          <a:latin typeface="Calibri"/>
                        </a:rPr>
                        <a:t>Σχέσεις για τη διαμόρφωση δικτύου</a:t>
                      </a:r>
                      <a:endParaRPr lang="el-GR" sz="1600" b="1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1" i="0" u="none" strike="noStrike" noProof="0">
                          <a:latin typeface="Calibri"/>
                        </a:rPr>
                        <a:t>Σχέσεις με τους θεσμούς</a:t>
                      </a:r>
                      <a:endParaRPr lang="el-GR" sz="1600" b="1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600" b="1" i="0" u="none" strike="noStrike" noProof="0">
                          <a:latin typeface="Calibri"/>
                        </a:rPr>
                        <a:t>Σχέσεις με το κοινωνικο-υλικό πλαίσιο</a:t>
                      </a:r>
                      <a:endParaRPr lang="el-GR" sz="1600" b="1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145406"/>
                  </a:ext>
                </a:extLst>
              </a:tr>
              <a:tr h="581682">
                <a:tc>
                  <a:txBody>
                    <a:bodyPr/>
                    <a:lstStyle/>
                    <a:p>
                      <a:r>
                        <a:rPr lang="el-GR" sz="1600" b="1">
                          <a:solidFill>
                            <a:schemeClr val="bg1"/>
                          </a:solidFill>
                        </a:rPr>
                        <a:t>Εναλλακτικά γνωστικά πλαίσια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Κίνητρα / ενδυνάμωση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Κοινές ταυτότητες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Αναστοχασμός θεσμών και δρώντων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Αναστοχασμός κοινωνικών αξιών, κοσμοθεωρήσεις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187011"/>
                  </a:ext>
                </a:extLst>
              </a:tr>
              <a:tr h="1628711">
                <a:tc>
                  <a:txBody>
                    <a:bodyPr/>
                    <a:lstStyle/>
                    <a:p>
                      <a:r>
                        <a:rPr lang="el-GR" sz="1600" b="1">
                          <a:solidFill>
                            <a:schemeClr val="bg1"/>
                          </a:solidFill>
                        </a:rPr>
                        <a:t>Ικανότητες και δεξιότητες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</a:rPr>
                        <a:t>Κριτική σκέψη, όραμα, ικανότητα διαχείρισης εντάσεων, ευελιξία, εθελοντισμός, </a:t>
                      </a:r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ομαδικότητα, εμπιστοσύνη και δέσμευση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Συνεργατικό πνεύμα, ικανότητα </a:t>
                      </a: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διαχείρισης εντάσεων, ευελιξία, εθελοντισμός, ομαδικότητα, εμπιστοσύνη και δέσμευση</a:t>
                      </a:r>
                      <a:endParaRPr lang="el-GR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Ανεξαρτησία, "ανοιχτή" σκέψη, ευελιξία, εμπιστοσύνη στους θεσμούς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Συνεργατικό πνεύμα, ανεξαρτησία, </a:t>
                      </a: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"ανοιχτή" σκέψη, </a:t>
                      </a: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ευελιξία, εθελοντισμός, εμπιστοσ</a:t>
                      </a: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ύνη στους θεσμούς</a:t>
                      </a:r>
                      <a:endParaRPr lang="el-GR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718415"/>
                  </a:ext>
                </a:extLst>
              </a:tr>
              <a:tr h="775576">
                <a:tc>
                  <a:txBody>
                    <a:bodyPr/>
                    <a:lstStyle/>
                    <a:p>
                      <a:r>
                        <a:rPr lang="el-GR" sz="1600" b="1">
                          <a:solidFill>
                            <a:schemeClr val="bg1"/>
                          </a:solidFill>
                        </a:rPr>
                        <a:t>Οργάνωση / Διακυβέρνηση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Ιεραρχία, διαφάνεια, αμοιβαιότητα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Ιεραρχία, διαφάνεια, αμοιβαιότητα, ανοικτότητα, κοινω/κη </a:t>
                      </a: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δρ/τα</a:t>
                      </a:r>
                      <a:endParaRPr lang="el-GR" sz="140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Ιεραρχία, ενδυνάμωση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Διαφάνεια, ανοιχτότητα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319976"/>
                  </a:ext>
                </a:extLst>
              </a:tr>
              <a:tr h="1189217">
                <a:tc>
                  <a:txBody>
                    <a:bodyPr/>
                    <a:lstStyle/>
                    <a:p>
                      <a:r>
                        <a:rPr lang="el-GR" sz="1600" b="1">
                          <a:solidFill>
                            <a:schemeClr val="bg1"/>
                          </a:solidFill>
                        </a:rPr>
                        <a:t>Λειτουργία / Δραστηριότητες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</a:rPr>
                        <a:t>Όραμα-στόχοι, δραστηριότητες γνώσης- </a:t>
                      </a:r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ανάπτυξης-ενδ/σης, είδη εγγύτητας, εσωτ/κες αλλ/σεις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Όραμα-στόχοι, δραστηριότητες γνώσης- ανάπτυξης-ενδ/σης, είδη εγγύτητας, αλλ/σεις με </a:t>
                      </a: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δίκτυα και συλλ/τες</a:t>
                      </a:r>
                      <a:endParaRPr lang="el-GR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Όραμα-</a:t>
                      </a: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στόχοι, δραστηριότητες νομιμ/σης-προστασίας και ενδ/σης, αλλ/σεις με τους θεσμούς</a:t>
                      </a:r>
                      <a:endParaRPr lang="el-GR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Όραμα-στόχοι, δραστηριότητες νομιμ/σης-προστασίας και ενδ/σης, αλλ/σεις με τους θεσμούς, τους πόρους και τις πρακτικές</a:t>
                      </a:r>
                      <a:endParaRPr lang="el-GR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581693"/>
                  </a:ext>
                </a:extLst>
              </a:tr>
              <a:tr h="943618">
                <a:tc>
                  <a:txBody>
                    <a:bodyPr/>
                    <a:lstStyle/>
                    <a:p>
                      <a:r>
                        <a:rPr lang="el-GR" sz="1600" b="1">
                          <a:solidFill>
                            <a:schemeClr val="bg1"/>
                          </a:solidFill>
                        </a:rPr>
                        <a:t>Χρηματοδότηση / Βιωσιμότητα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</a:rPr>
                        <a:t>Πρόσβαση σε τρόπους χρηματοδότησης, πρόσβαση </a:t>
                      </a:r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σε μη οικονομικους πόρους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</a:rPr>
                        <a:t>Πρόσβαση σε οικονομικούς και μη οικονομικούς πόρους, </a:t>
                      </a:r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εξοικονόμηση κόστους κτλ.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chemeClr val="bg1"/>
                          </a:solidFill>
                        </a:rPr>
                        <a:t>Θεσμικό, νομοθετικό, κοινωνικο-οικονομικό και πολιτιστικό περιβάλλον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l-GR" sz="14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Θεσμικό, νομοθετικό, κοινωνικο-οικονομικό και πολιτιστικό περιβάλλον</a:t>
                      </a:r>
                      <a:endParaRPr lang="el-GR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6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8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0E6667E-FBC2-4F83-9CF2-E4DD8EFF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33" y="39526"/>
            <a:ext cx="7860863" cy="51678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2400" b="1" dirty="0">
                <a:cs typeface="Calibri" panose="020F0502020204030204"/>
              </a:rPr>
              <a:t>Μελέτη περίπτωσης</a:t>
            </a:r>
          </a:p>
          <a:p>
            <a:pPr marL="0" indent="0">
              <a:buNone/>
            </a:pPr>
            <a:r>
              <a:rPr lang="el-GR" sz="2400" i="1" dirty="0" err="1">
                <a:cs typeface="Calibri" panose="020F0502020204030204"/>
              </a:rPr>
              <a:t>Κρήταμο</a:t>
            </a:r>
            <a:endParaRPr lang="el-GR" sz="2400" i="1">
              <a:cs typeface="Calibri" panose="020F0502020204030204"/>
            </a:endParaRPr>
          </a:p>
          <a:p>
            <a:pPr marL="457200" indent="-457200"/>
            <a:r>
              <a:rPr lang="el-GR" sz="2400" dirty="0">
                <a:cs typeface="Calibri" panose="020F0502020204030204"/>
              </a:rPr>
              <a:t>καταναλωτικός συνεταιρισμός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παντοπωλείο από το 2013 στη Θεσσαλονίκη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υψηλής ποιότητας προϊόντα από μικρούς παραγωγούς, συνεταιρισμούς και επιχειρήσεις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αρχικά 300 μέλη --&gt; πάνω από 430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συνδυασμός έμμισθης και εθελοντικής εργασίας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διακυβέρνηση από </a:t>
            </a:r>
            <a:r>
              <a:rPr lang="el-GR" sz="2400">
                <a:cs typeface="Calibri" panose="020F0502020204030204"/>
              </a:rPr>
              <a:t>καταναλωτές</a:t>
            </a:r>
            <a:r>
              <a:rPr lang="el-GR" sz="2400" dirty="0">
                <a:cs typeface="Calibri" panose="020F0502020204030204"/>
              </a:rPr>
              <a:t>/</a:t>
            </a:r>
            <a:r>
              <a:rPr lang="el-GR" sz="2400" err="1">
                <a:cs typeface="Calibri" panose="020F0502020204030204"/>
              </a:rPr>
              <a:t>τριες</a:t>
            </a:r>
            <a:r>
              <a:rPr lang="el-GR" sz="2400" dirty="0">
                <a:cs typeface="Calibri" panose="020F0502020204030204"/>
              </a:rPr>
              <a:t> και </a:t>
            </a:r>
            <a:r>
              <a:rPr lang="el-GR" sz="2400">
                <a:cs typeface="Calibri" panose="020F0502020204030204"/>
              </a:rPr>
              <a:t>εργαζόμενους/ες</a:t>
            </a:r>
          </a:p>
          <a:p>
            <a:pPr marL="0" indent="0">
              <a:buNone/>
            </a:pPr>
            <a:r>
              <a:rPr lang="el-GR" sz="2400" b="1" dirty="0">
                <a:cs typeface="Calibri" panose="020F0502020204030204"/>
              </a:rPr>
              <a:t>Μέθοδοι έρευνας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δευτερογενής έρευνα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43 συνεντεύξεις (31 με συμμετέχοντες/</a:t>
            </a:r>
            <a:r>
              <a:rPr lang="el-GR" sz="2400" dirty="0" err="1">
                <a:cs typeface="Calibri" panose="020F0502020204030204"/>
              </a:rPr>
              <a:t>ουσες</a:t>
            </a:r>
            <a:r>
              <a:rPr lang="el-GR" sz="2400" dirty="0">
                <a:cs typeface="Calibri" panose="020F0502020204030204"/>
              </a:rPr>
              <a:t> στο δίκτυο του </a:t>
            </a:r>
            <a:r>
              <a:rPr lang="el-GR" sz="2400" dirty="0" err="1">
                <a:cs typeface="Calibri" panose="020F0502020204030204"/>
              </a:rPr>
              <a:t>Κρήταμου</a:t>
            </a:r>
            <a:r>
              <a:rPr lang="el-GR" sz="2400" dirty="0">
                <a:cs typeface="Calibri" panose="020F0502020204030204"/>
              </a:rPr>
              <a:t> και 12 με συνεργαζόμενα εγχειρήματα)</a:t>
            </a:r>
          </a:p>
          <a:p>
            <a:pPr marL="457200" indent="-457200"/>
            <a:r>
              <a:rPr lang="el-GR" sz="2400" dirty="0">
                <a:cs typeface="Calibri" panose="020F0502020204030204"/>
              </a:rPr>
              <a:t>9μηνη συμμετοχική παρατήρηση</a:t>
            </a:r>
          </a:p>
        </p:txBody>
      </p:sp>
    </p:spTree>
    <p:extLst>
      <p:ext uri="{BB962C8B-B14F-4D97-AF65-F5344CB8AC3E}">
        <p14:creationId xmlns:p14="http://schemas.microsoft.com/office/powerpoint/2010/main" val="334147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 b="1">
                <a:solidFill>
                  <a:schemeClr val="bg1"/>
                </a:solidFill>
                <a:latin typeface="Calibri"/>
                <a:cs typeface="Calibri Light"/>
              </a:rPr>
              <a:t>Αποτελέσματα (1)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217343"/>
            <a:ext cx="11687569" cy="4451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400" b="1" dirty="0">
                <a:cs typeface="Calibri" panose="020F0502020204030204"/>
              </a:rPr>
              <a:t>Εναλλακτικά γνωστικά πλαίσια</a:t>
            </a:r>
            <a:r>
              <a:rPr lang="el-GR" sz="2400" dirty="0">
                <a:cs typeface="Calibri" panose="020F0502020204030204"/>
              </a:rPr>
              <a:t>: Όραμα για κοινωνικοοικονομικό μετασχηματισμό, που διατρέχει όχι μόνο τις σχέσεις εντός του </a:t>
            </a:r>
            <a:r>
              <a:rPr lang="el-GR" sz="2400" dirty="0" err="1">
                <a:cs typeface="Calibri" panose="020F0502020204030204"/>
              </a:rPr>
              <a:t>Κρήταμου</a:t>
            </a:r>
            <a:r>
              <a:rPr lang="el-GR" sz="2400" dirty="0">
                <a:cs typeface="Calibri" panose="020F0502020204030204"/>
              </a:rPr>
              <a:t>, αλλά και τις σχέσεις του με άλλα εγχειρήματα, καθώς και με τους κυρίαρχους θεσμούς και το ευρύτερο κοινωνικοοικονομικό περιβάλλον.</a:t>
            </a:r>
            <a:endParaRPr lang="el-GR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l-GR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2400" b="1" dirty="0">
                <a:ea typeface="+mn-lt"/>
                <a:cs typeface="+mn-lt"/>
              </a:rPr>
              <a:t>Ικανότητες και δεξιότητες: </a:t>
            </a:r>
            <a:r>
              <a:rPr lang="el-GR" sz="2400" dirty="0">
                <a:ea typeface="+mn-lt"/>
                <a:cs typeface="+mn-lt"/>
              </a:rPr>
              <a:t>Από τους τρεις παράγοντες που οι </a:t>
            </a:r>
            <a:r>
              <a:rPr lang="el-GR" sz="2400" dirty="0" err="1">
                <a:ea typeface="+mn-lt"/>
                <a:cs typeface="+mn-lt"/>
              </a:rPr>
              <a:t>Tafel-viia</a:t>
            </a:r>
            <a:r>
              <a:rPr lang="el-GR" sz="2400" dirty="0">
                <a:ea typeface="+mn-lt"/>
                <a:cs typeface="+mn-lt"/>
              </a:rPr>
              <a:t> </a:t>
            </a:r>
            <a:r>
              <a:rPr lang="el-GR" sz="2400" dirty="0" err="1">
                <a:ea typeface="+mn-lt"/>
                <a:cs typeface="+mn-lt"/>
              </a:rPr>
              <a:t>et</a:t>
            </a:r>
            <a:r>
              <a:rPr lang="el-GR" sz="2400" dirty="0">
                <a:ea typeface="+mn-lt"/>
                <a:cs typeface="+mn-lt"/>
              </a:rPr>
              <a:t> </a:t>
            </a:r>
            <a:r>
              <a:rPr lang="el-GR" sz="2400" dirty="0" err="1">
                <a:ea typeface="+mn-lt"/>
                <a:cs typeface="+mn-lt"/>
              </a:rPr>
              <a:t>al</a:t>
            </a:r>
            <a:r>
              <a:rPr lang="el-GR" sz="2400" dirty="0">
                <a:ea typeface="+mn-lt"/>
                <a:cs typeface="+mn-lt"/>
              </a:rPr>
              <a:t>. (2012) τονίζουν ως σημαντικούς για τη δημιουργία επιτυχημένων </a:t>
            </a:r>
            <a:r>
              <a:rPr lang="el-GR" sz="2400" dirty="0" err="1">
                <a:ea typeface="+mn-lt"/>
                <a:cs typeface="+mn-lt"/>
              </a:rPr>
              <a:t>δίκτυων</a:t>
            </a:r>
            <a:r>
              <a:rPr lang="el-GR" sz="2400" dirty="0">
                <a:ea typeface="+mn-lt"/>
                <a:cs typeface="+mn-lt"/>
              </a:rPr>
              <a:t>: εμπιστοσύνη, ισχύς και κοινές αξίες, ενδιαφέροντα και στόχοι, στο </a:t>
            </a:r>
            <a:r>
              <a:rPr lang="el-GR" sz="2400" dirty="0" err="1">
                <a:ea typeface="+mn-lt"/>
                <a:cs typeface="+mn-lt"/>
              </a:rPr>
              <a:t>Κρήταμο</a:t>
            </a:r>
            <a:r>
              <a:rPr lang="el-GR" sz="2400" dirty="0">
                <a:ea typeface="+mn-lt"/>
                <a:cs typeface="+mn-lt"/>
              </a:rPr>
              <a:t> εντοπίζεται η εμπιστοσύνη, καθώς και οι κοινές αξίες, ενδιαφέροντα και στόχοι, αν και το δεύτερο εντοπίζεται κυρίως μεταξύ των πλέον ενεργών μελών.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216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B307D-FEEE-41F9-BAF7-2BFA72A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Calibri"/>
                <a:cs typeface="Calibri Light"/>
              </a:rPr>
              <a:t>Αποτελέσματα (2)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3886852-7D8E-47C3-8446-0F57CECD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07" y="2119021"/>
            <a:ext cx="11687569" cy="473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400" b="1" dirty="0">
                <a:cs typeface="Calibri" panose="020F0502020204030204"/>
              </a:rPr>
              <a:t>Οργάνωση / Διακυβέρνηση</a:t>
            </a:r>
            <a:r>
              <a:rPr lang="el-GR" sz="2400" dirty="0">
                <a:cs typeface="Calibri" panose="020F0502020204030204"/>
              </a:rPr>
              <a:t>: </a:t>
            </a:r>
            <a:endParaRPr lang="el-GR" sz="2400" dirty="0">
              <a:ea typeface="+mn-lt"/>
              <a:cs typeface="+mn-lt"/>
            </a:endParaRPr>
          </a:p>
          <a:p>
            <a:pPr marL="342900" indent="-342900"/>
            <a:r>
              <a:rPr lang="el-GR" sz="2400" dirty="0">
                <a:ea typeface="+mn-lt"/>
                <a:cs typeface="+mn-lt"/>
              </a:rPr>
              <a:t>έμφαση στην ενδυνάμωση μέσω </a:t>
            </a:r>
            <a:r>
              <a:rPr lang="el-GR" sz="2400" dirty="0" err="1">
                <a:ea typeface="+mn-lt"/>
                <a:cs typeface="+mn-lt"/>
              </a:rPr>
              <a:t>αμεσοδημοκρατικών</a:t>
            </a:r>
            <a:r>
              <a:rPr lang="el-GR" sz="2400" dirty="0">
                <a:ea typeface="+mn-lt"/>
                <a:cs typeface="+mn-lt"/>
              </a:rPr>
              <a:t> διαδικασιών λήψης αποφάσεων</a:t>
            </a:r>
          </a:p>
          <a:p>
            <a:pPr marL="342900" indent="-342900"/>
            <a:r>
              <a:rPr lang="el-GR" sz="2400" dirty="0" err="1">
                <a:ea typeface="+mn-lt"/>
                <a:cs typeface="+mn-lt"/>
              </a:rPr>
              <a:t>ανοιχτότητα</a:t>
            </a:r>
            <a:r>
              <a:rPr lang="el-GR" sz="2400" dirty="0">
                <a:ea typeface="+mn-lt"/>
                <a:cs typeface="+mn-lt"/>
              </a:rPr>
              <a:t> και διαφάνεια</a:t>
            </a:r>
          </a:p>
          <a:p>
            <a:pPr marL="0" indent="0">
              <a:buNone/>
            </a:pPr>
            <a:endParaRPr lang="el-GR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2400" b="1" dirty="0">
                <a:ea typeface="+mn-lt"/>
                <a:cs typeface="+mn-lt"/>
              </a:rPr>
              <a:t>Λειτουργία / Δραστηριότητες : </a:t>
            </a:r>
            <a:endParaRPr lang="el-GR" sz="2400" dirty="0">
              <a:ea typeface="+mn-lt"/>
              <a:cs typeface="+mn-lt"/>
            </a:endParaRPr>
          </a:p>
          <a:p>
            <a:pPr marL="342900" indent="-342900"/>
            <a:r>
              <a:rPr lang="el-GR" sz="2400" dirty="0">
                <a:cs typeface="Calibri"/>
              </a:rPr>
              <a:t>κοινωνική εγγύτητα και εμπιστοσύνη --&gt; διάχυση άρρητης γνώσης --&gt; γνωστική εγγύτητα</a:t>
            </a:r>
          </a:p>
          <a:p>
            <a:pPr marL="342900" indent="-342900"/>
            <a:r>
              <a:rPr lang="el-GR" sz="2400" dirty="0">
                <a:cs typeface="Calibri"/>
              </a:rPr>
              <a:t>ασθενείς δεσμοί με άλλα εγχειρήματα και δίκτυα</a:t>
            </a:r>
          </a:p>
          <a:p>
            <a:pPr marL="0" indent="0" algn="ctr">
              <a:buNone/>
            </a:pPr>
            <a:r>
              <a:rPr lang="el-GR" sz="2400" dirty="0">
                <a:cs typeface="Calibri"/>
              </a:rPr>
              <a:t>-ανταλλαγή πληροφοριών και καλών πρακτικών</a:t>
            </a:r>
          </a:p>
          <a:p>
            <a:pPr marL="0" indent="0" algn="ctr">
              <a:buNone/>
            </a:pPr>
            <a:r>
              <a:rPr lang="el-GR" sz="2400" dirty="0">
                <a:cs typeface="Calibri"/>
              </a:rPr>
              <a:t>-έμφαση στη διάχυση της ιδέας του συνεργατισμού και των κοινών αξιών</a:t>
            </a:r>
          </a:p>
          <a:p>
            <a:pPr marL="0" indent="0" algn="ctr">
              <a:buNone/>
            </a:pPr>
            <a:r>
              <a:rPr lang="el-GR" sz="2400" dirty="0">
                <a:cs typeface="Calibri"/>
              </a:rPr>
              <a:t>-περιορισμένη εμπορική συνεργασία </a:t>
            </a:r>
          </a:p>
        </p:txBody>
      </p:sp>
    </p:spTree>
    <p:extLst>
      <p:ext uri="{BB962C8B-B14F-4D97-AF65-F5344CB8AC3E}">
        <p14:creationId xmlns:p14="http://schemas.microsoft.com/office/powerpoint/2010/main" val="36259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620</Words>
  <Application>Microsoft Office PowerPoint</Application>
  <PresentationFormat>Ευρεία οθόνη</PresentationFormat>
  <Paragraphs>121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Office Theme</vt:lpstr>
      <vt:lpstr>Δικτύωση εγχειρημάτων κοινωνικής και αλληλέγγυας οικονομίας και κοινωνική καινοτομία. Η περίπτωση των Εναλλακτικών Αγρο-τροφικών Δικτύων της Θεσσαλονίκης</vt:lpstr>
      <vt:lpstr>Αντικείμενο: Ο ρόλος της δικτύωσης των ΕΑΤΔ στην ενίσχυση της κοινωνικής καινοτομίας με στόχο τον κοινωνικό μετασχηματισμό. </vt:lpstr>
      <vt:lpstr>Παρουσίαση του PowerPoint</vt:lpstr>
      <vt:lpstr>Παρουσίαση του PowerPoint</vt:lpstr>
      <vt:lpstr>Αναλυτικό πλαίσιο για την κοινωνική καινοτομία με μετασχηματιστική δυναμική</vt:lpstr>
      <vt:lpstr>Διαστάσεις του αναλυτικού πλαισίου για την κοινωνική καινοτομία με μετασχηματιστική δυναμική</vt:lpstr>
      <vt:lpstr>Παρουσίαση του PowerPoint</vt:lpstr>
      <vt:lpstr>Αποτελέσματα (1)</vt:lpstr>
      <vt:lpstr>Αποτελέσματα (2)</vt:lpstr>
      <vt:lpstr>Αποτελέσματα (3)</vt:lpstr>
      <vt:lpstr>Ερώτημα α: Κατά πόσο και με ποιο τρόπο η δικτύωση προωθεί τη δυνατότητα κοινωνικής καινοτομίας στα ΕΑΤΔ; </vt:lpstr>
      <vt:lpstr>Ερώτημα β: Σε ποιο βαθμό η προωθούμενη από τη δικτύωση κοινωνική καινοτομία δύναται να οδηγήσει σε κοινωνικό μετασχηματισμό; </vt:lpstr>
      <vt:lpstr>Συμπεράσματα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>Ειρήνη Τ</cp:lastModifiedBy>
  <cp:revision>1076</cp:revision>
  <dcterms:created xsi:type="dcterms:W3CDTF">2021-06-01T07:16:35Z</dcterms:created>
  <dcterms:modified xsi:type="dcterms:W3CDTF">2021-06-03T10:31:05Z</dcterms:modified>
</cp:coreProperties>
</file>