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6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3" autoAdjust="0"/>
    <p:restoredTop sz="91515" autoAdjust="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8893-0436-4922-A1C0-7DBB45EF936B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4231-51A7-471E-AC0C-B5AD9C039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4231-51A7-471E-AC0C-B5AD9C039F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4231-51A7-471E-AC0C-B5AD9C039F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81FE-A9FC-4A64-AF1E-298ECCDB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6BEE0-BAE2-4E14-88A8-938EAEFA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3A335-E507-49E5-9127-09216C70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C142E-3F9C-4757-8552-A555F0B7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CC09-4A51-4163-9F4A-CD273494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5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CC70-A322-47BC-B260-CD01DD9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D5ED6-8DB9-4FD1-86A9-E02D814A9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BE2D-49AD-479A-9FF2-A7A57660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B7EE6-A8B1-4946-B525-2614DB09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9142-F6ED-4A3D-A1BE-A5B3D6B8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AFFD1-BE80-4D64-B1C8-1EC55DF86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697B-48C0-40EF-B1EB-7C332F100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67FE5-EDA2-4779-BAA5-FABE1B32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0057-3323-4D8E-AF5D-A254E5C6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8218A-85A9-464B-A890-7F3C8DBB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5DCD-8935-463D-B326-3E0D59B2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D9880-B137-4E86-A177-AE95E2D0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BBE1-4FD6-4110-8797-609CDAE0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ADCCC-2593-4A5C-9A42-042537F0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62516-E099-40CE-ACA9-E36F0378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0DA0-91DB-4B46-92F3-C13C84F3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F61AB-4961-4AA3-B62E-ABF219A4C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F95B-4E88-404B-8131-53AB96E1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EF095-6C00-4FBA-AA4E-E5952A5F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71789-2CAC-4224-A111-07A619D3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6A61-6E9C-4047-8F22-A392BD09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D57A5-A722-4674-A2F2-06DBC4B1C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28243-8CD7-45C5-A71D-5F52F7519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88FF7-88D3-4C77-95A3-EB7089B5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18708-EE22-467E-9290-093E7836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EBDE-DE1E-48F5-9CC2-49B2E34B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C5F3-B238-4336-A52A-D883FFD8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FA3F1-397A-4A47-95D9-5E7C2653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77489-2210-4BB8-80DD-F7365FBAF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05DDD-AE74-4EFC-BC05-227D58617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5C0D2-F818-4E4C-8E84-981D52AE3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91D29-D9E0-4084-B995-E63EA910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E915B-5A74-483B-9440-3A17C107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F5DA9-C613-40AC-879F-41801AF8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67E1-FCD4-4D38-A431-D6231F69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5B7D9-301B-4CD3-B73F-93C3A741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E813B-D2D9-4BD6-94DE-8CE5C8CF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4060F-1DA1-4B8D-AFCA-783A5808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0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00BEB-1878-4974-9A1C-291BA55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54A98-1D73-4BE9-BCB7-3F5E8A22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05ACE-15AE-465A-AF4B-7A11015C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3D45-0E60-4B11-8EA3-43425ACC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BEBCA-05CE-4EF8-BA39-FF9A2DDEE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0B201-968E-46A9-858C-A2EDB597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E6B26-5431-43BD-BB34-92DD1018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B4BD3-C44F-4053-8AA6-9F47C092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45574-2125-42A8-A102-831CE6AD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48B5-D77C-47EB-9A21-B17FA68F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1FFFE-B446-414A-BF12-9219C506F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724D8-080F-4F93-9CAA-0868BB67A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37834-1270-4995-9B03-CBF73D22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9B4A5-F865-403D-A9A8-40EA8CB8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F978E-6C43-4454-984A-8D0585D4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FE7F1-0B10-43BE-AE39-244436C1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3222-973E-4D9F-8E19-34045178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90FCB-84BF-48E4-8837-4E8E6CAA5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02FA-A069-4117-98CF-879DA71C73E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4857A-44A7-4EE0-819F-9000C7339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5DE56-59CF-46FE-81C7-8EC9253D2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4D97-2396-4153-AAD3-8525D847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6BF885-36A0-4153-B2DC-576853A41133}"/>
              </a:ext>
            </a:extLst>
          </p:cNvPr>
          <p:cNvSpPr/>
          <p:nvPr/>
        </p:nvSpPr>
        <p:spPr>
          <a:xfrm>
            <a:off x="0" y="6127760"/>
            <a:ext cx="12192000" cy="73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81FF89-A6D3-4C34-BFE7-9DF3B77098D2}"/>
              </a:ext>
            </a:extLst>
          </p:cNvPr>
          <p:cNvSpPr txBox="1"/>
          <p:nvPr/>
        </p:nvSpPr>
        <p:spPr>
          <a:xfrm>
            <a:off x="2886778" y="6127759"/>
            <a:ext cx="9305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Research Project is co-financed by Greece and the European Union (European Social Fund) through the Operational Program «Human Resources Development, Education and Lifelong Learning 2014-2020» and the Program encoded EDBM103, titled “Support for researchers with an emphasis on young researchers-cycle B '”, in the context of the project “Risk evaluation of development of a resistant form of disease via transfer of mating type genes from the </a:t>
            </a:r>
            <a:r>
              <a:rPr lang="en-US" sz="1100" i="1" dirty="0" err="1"/>
              <a:t>Botryosphaeria</a:t>
            </a:r>
            <a:r>
              <a:rPr lang="en-US" sz="1100" i="1" dirty="0"/>
              <a:t> </a:t>
            </a:r>
            <a:r>
              <a:rPr lang="en-US" sz="1100" i="1" dirty="0" err="1"/>
              <a:t>dothidea</a:t>
            </a:r>
            <a:r>
              <a:rPr lang="en-US" sz="1100" i="1" dirty="0"/>
              <a:t> </a:t>
            </a:r>
            <a:r>
              <a:rPr lang="en-US" sz="1100" dirty="0"/>
              <a:t>species to species of the genus </a:t>
            </a:r>
            <a:r>
              <a:rPr lang="en-US" sz="1100" i="1" dirty="0" err="1"/>
              <a:t>Neofusicoccum</a:t>
            </a:r>
            <a:r>
              <a:rPr lang="en-US" sz="1100" i="1" dirty="0"/>
              <a:t>”</a:t>
            </a:r>
            <a:r>
              <a:rPr lang="en-US" sz="1100" dirty="0"/>
              <a:t> </a:t>
            </a:r>
            <a:r>
              <a:rPr lang="el-GR" sz="1100" dirty="0"/>
              <a:t>(</a:t>
            </a:r>
            <a:r>
              <a:rPr lang="en-US" sz="1100" dirty="0"/>
              <a:t>MIS</a:t>
            </a:r>
            <a:r>
              <a:rPr lang="el-GR" sz="1100" dirty="0"/>
              <a:t>  5048471). </a:t>
            </a:r>
            <a:endParaRPr lang="en-US" sz="11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D957DA3-929E-42E2-954E-B0501175B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" y="6316176"/>
            <a:ext cx="2761727" cy="4145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0023C7E-A60C-4586-A7E8-B8722B7BE845}"/>
              </a:ext>
            </a:extLst>
          </p:cNvPr>
          <p:cNvSpPr txBox="1"/>
          <p:nvPr/>
        </p:nvSpPr>
        <p:spPr>
          <a:xfrm>
            <a:off x="695817" y="6177676"/>
            <a:ext cx="1442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AE38A-3E34-4494-B580-8F6291BA2009}"/>
              </a:ext>
            </a:extLst>
          </p:cNvPr>
          <p:cNvSpPr txBox="1"/>
          <p:nvPr/>
        </p:nvSpPr>
        <p:spPr>
          <a:xfrm>
            <a:off x="2886778" y="1412860"/>
            <a:ext cx="704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Detection of SNPs in the ITS region enables differentiation between </a:t>
            </a:r>
            <a:r>
              <a:rPr lang="en-US" sz="2400" b="1" i="1" dirty="0"/>
              <a:t>B. </a:t>
            </a:r>
            <a:r>
              <a:rPr lang="en-US" sz="2400" b="1" i="1" dirty="0" err="1"/>
              <a:t>dothidea</a:t>
            </a:r>
            <a:r>
              <a:rPr lang="en-US" sz="2400" b="1" i="1" dirty="0"/>
              <a:t> </a:t>
            </a:r>
            <a:r>
              <a:rPr lang="en-US" sz="2400" b="1" dirty="0"/>
              <a:t>and </a:t>
            </a:r>
            <a:r>
              <a:rPr lang="en-US" sz="2400" b="1" i="1" dirty="0" err="1"/>
              <a:t>Neofusicoccum</a:t>
            </a:r>
            <a:r>
              <a:rPr lang="en-US" sz="2400" b="1" i="1" dirty="0"/>
              <a:t> </a:t>
            </a:r>
            <a:r>
              <a:rPr lang="en-US" sz="2400" b="1" dirty="0"/>
              <a:t>spp.</a:t>
            </a:r>
          </a:p>
          <a:p>
            <a:pPr algn="ctr"/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5A8B01-BA48-45F2-9B02-CBB3D4207DC2}"/>
              </a:ext>
            </a:extLst>
          </p:cNvPr>
          <p:cNvSpPr txBox="1"/>
          <p:nvPr/>
        </p:nvSpPr>
        <p:spPr>
          <a:xfrm>
            <a:off x="3037613" y="2842662"/>
            <a:ext cx="7045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Stavros Palavouzis, Alexandra </a:t>
            </a:r>
            <a:r>
              <a:rPr lang="en-GB" sz="2000" dirty="0" err="1"/>
              <a:t>Triantafyllopoulou</a:t>
            </a:r>
            <a:r>
              <a:rPr lang="en-US" sz="2000" dirty="0"/>
              <a:t>, </a:t>
            </a:r>
            <a:r>
              <a:rPr lang="en-US" sz="2000" dirty="0" err="1"/>
              <a:t>Aliki</a:t>
            </a:r>
            <a:r>
              <a:rPr lang="en-US" sz="2000" dirty="0"/>
              <a:t> </a:t>
            </a:r>
            <a:r>
              <a:rPr lang="en-GB" sz="2000" dirty="0" err="1"/>
              <a:t>Tzima</a:t>
            </a:r>
            <a:r>
              <a:rPr lang="en-US" sz="2000" dirty="0"/>
              <a:t>, </a:t>
            </a:r>
            <a:r>
              <a:rPr lang="en-GB" sz="2000" dirty="0"/>
              <a:t>and </a:t>
            </a:r>
            <a:r>
              <a:rPr lang="en-US" sz="2000" dirty="0" err="1"/>
              <a:t>Epameinondas</a:t>
            </a:r>
            <a:r>
              <a:rPr lang="en-US" sz="2000" dirty="0"/>
              <a:t> </a:t>
            </a:r>
            <a:r>
              <a:rPr lang="en-US" sz="2000" dirty="0" err="1"/>
              <a:t>Paplomatas</a:t>
            </a:r>
            <a:r>
              <a:rPr lang="en-US" sz="2000" baseline="30000" dirty="0"/>
              <a:t>*</a:t>
            </a:r>
          </a:p>
          <a:p>
            <a:pPr algn="ctr"/>
            <a:r>
              <a:rPr lang="en-US" sz="2000" b="1" dirty="0"/>
              <a:t> </a:t>
            </a:r>
            <a:r>
              <a:rPr lang="en-US" sz="2000" dirty="0"/>
              <a:t>*Corresponding author: epaplom@aua.gr</a:t>
            </a:r>
          </a:p>
          <a:p>
            <a:pPr algn="ctr"/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F12EE1-0040-4FF0-87CD-B521805078F1}"/>
              </a:ext>
            </a:extLst>
          </p:cNvPr>
          <p:cNvSpPr txBox="1"/>
          <p:nvPr/>
        </p:nvSpPr>
        <p:spPr>
          <a:xfrm>
            <a:off x="3850104" y="4426415"/>
            <a:ext cx="5304283" cy="1015663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Laboratory of Plant Pathology, Department of Crop Science, School of Plant Sciences, Agricultural University of Athens, Greece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CD88B-3B4A-4A5E-B683-EB53D83AC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4" y="127260"/>
            <a:ext cx="1335887" cy="1648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B00262-7D94-464D-BDEC-00E79ADFAD63}"/>
              </a:ext>
            </a:extLst>
          </p:cNvPr>
          <p:cNvSpPr txBox="1"/>
          <p:nvPr/>
        </p:nvSpPr>
        <p:spPr>
          <a:xfrm>
            <a:off x="146404" y="1639970"/>
            <a:ext cx="1227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Agricultural</a:t>
            </a:r>
            <a:br>
              <a:rPr lang="en-US" sz="1400" dirty="0"/>
            </a:br>
            <a:r>
              <a:rPr lang="en-US" sz="1400" dirty="0"/>
              <a:t>University of Athens</a:t>
            </a:r>
          </a:p>
        </p:txBody>
      </p:sp>
    </p:spTree>
    <p:extLst>
      <p:ext uri="{BB962C8B-B14F-4D97-AF65-F5344CB8AC3E}">
        <p14:creationId xmlns:p14="http://schemas.microsoft.com/office/powerpoint/2010/main" val="309825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6BF885-36A0-4153-B2DC-576853A41133}"/>
              </a:ext>
            </a:extLst>
          </p:cNvPr>
          <p:cNvSpPr/>
          <p:nvPr/>
        </p:nvSpPr>
        <p:spPr>
          <a:xfrm>
            <a:off x="0" y="6127760"/>
            <a:ext cx="12192000" cy="73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6B5F4-D766-44C7-8123-C17C97CCE9F0}"/>
              </a:ext>
            </a:extLst>
          </p:cNvPr>
          <p:cNvSpPr txBox="1"/>
          <p:nvPr/>
        </p:nvSpPr>
        <p:spPr>
          <a:xfrm>
            <a:off x="1" y="0"/>
            <a:ext cx="12192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Detection of SNPs in the ITS region enables differentiation between </a:t>
            </a:r>
            <a:r>
              <a:rPr lang="en-US" b="1" i="1"/>
              <a:t>Botryosphaeria </a:t>
            </a:r>
            <a:r>
              <a:rPr lang="en-US" b="1" i="1" dirty="0" err="1"/>
              <a:t>dothidea</a:t>
            </a:r>
            <a:r>
              <a:rPr lang="en-US" b="1" i="1" dirty="0"/>
              <a:t> </a:t>
            </a:r>
            <a:r>
              <a:rPr lang="en-US" b="1" dirty="0"/>
              <a:t>and </a:t>
            </a:r>
            <a:r>
              <a:rPr lang="en-US" b="1" i="1" dirty="0" err="1"/>
              <a:t>Neofusicoccum</a:t>
            </a:r>
            <a:r>
              <a:rPr lang="en-US" b="1" i="1" dirty="0"/>
              <a:t> </a:t>
            </a:r>
            <a:r>
              <a:rPr lang="en-US" b="1" dirty="0"/>
              <a:t>spp.</a:t>
            </a:r>
          </a:p>
          <a:p>
            <a:pPr algn="ctr"/>
            <a:r>
              <a:rPr lang="en-GB" sz="1000" dirty="0"/>
              <a:t>Stavros </a:t>
            </a:r>
            <a:r>
              <a:rPr lang="en-GB" sz="1000" dirty="0" err="1"/>
              <a:t>Palavouzis</a:t>
            </a:r>
            <a:r>
              <a:rPr lang="en-US" sz="1000" baseline="30000" dirty="0"/>
              <a:t>1</a:t>
            </a:r>
            <a:r>
              <a:rPr lang="en-GB" sz="1000" dirty="0"/>
              <a:t>, Alexandra </a:t>
            </a:r>
            <a:r>
              <a:rPr lang="en-GB" sz="1000" dirty="0" err="1"/>
              <a:t>Triantafyllopoulou</a:t>
            </a:r>
            <a:r>
              <a:rPr lang="en-US" sz="1000" baseline="30000" dirty="0"/>
              <a:t>1</a:t>
            </a:r>
            <a:r>
              <a:rPr lang="en-US" sz="1000" dirty="0"/>
              <a:t>, </a:t>
            </a:r>
            <a:r>
              <a:rPr lang="en-US" sz="1000" dirty="0" err="1"/>
              <a:t>Aliki</a:t>
            </a:r>
            <a:r>
              <a:rPr lang="en-US" sz="1000" dirty="0"/>
              <a:t> </a:t>
            </a:r>
            <a:r>
              <a:rPr lang="en-GB" sz="1000" dirty="0" err="1"/>
              <a:t>Tzima</a:t>
            </a:r>
            <a:r>
              <a:rPr lang="en-US" sz="1000" baseline="30000" dirty="0"/>
              <a:t>1</a:t>
            </a:r>
            <a:r>
              <a:rPr lang="en-US" sz="1000" dirty="0"/>
              <a:t>, </a:t>
            </a:r>
            <a:r>
              <a:rPr lang="en-GB" sz="1000" dirty="0"/>
              <a:t>and </a:t>
            </a:r>
            <a:r>
              <a:rPr lang="en-US" sz="1000" dirty="0" err="1"/>
              <a:t>Epameinondas</a:t>
            </a:r>
            <a:r>
              <a:rPr lang="en-US" sz="1000" dirty="0"/>
              <a:t> Paplomatas</a:t>
            </a:r>
            <a:r>
              <a:rPr lang="en-US" sz="1000" baseline="30000" dirty="0"/>
              <a:t>1*</a:t>
            </a:r>
            <a:br>
              <a:rPr lang="en-US" sz="1000" b="1" dirty="0"/>
            </a:br>
            <a:r>
              <a:rPr lang="en-US" sz="1000" baseline="30000" dirty="0"/>
              <a:t>1</a:t>
            </a:r>
            <a:r>
              <a:rPr lang="en-US" sz="1000" dirty="0"/>
              <a:t>Laboratory of Plant Pathology, Department of Crop Science, School of Plant Sciences, Agricultural University of Athens, Greece.</a:t>
            </a:r>
          </a:p>
          <a:p>
            <a:pPr algn="ctr"/>
            <a:r>
              <a:rPr lang="en-US" sz="1000" b="1" dirty="0"/>
              <a:t> </a:t>
            </a:r>
            <a:r>
              <a:rPr lang="en-US" sz="1000" dirty="0"/>
              <a:t>*Corresponding author: epaplom@aua.gr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59FD6-1B5D-49D2-BDD7-5CF647E45F03}"/>
              </a:ext>
            </a:extLst>
          </p:cNvPr>
          <p:cNvSpPr txBox="1"/>
          <p:nvPr/>
        </p:nvSpPr>
        <p:spPr>
          <a:xfrm>
            <a:off x="62526" y="807326"/>
            <a:ext cx="3657600" cy="315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Introduction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100" b="1" dirty="0" err="1"/>
              <a:t>Botryosphaeriaceae</a:t>
            </a:r>
            <a:r>
              <a:rPr lang="en-US" sz="1100" b="1" dirty="0"/>
              <a:t> is a family of economically important phytopathogens, with worldwide distribution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Members of the family infect a wide range of woody plants, amongst them pistachio, an important host for Greece</a:t>
            </a:r>
          </a:p>
          <a:p>
            <a:pPr marL="171450" lvl="0" indent="-171450" algn="just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The most widespread species of </a:t>
            </a:r>
            <a:r>
              <a:rPr lang="en-US" sz="1100" dirty="0" err="1"/>
              <a:t>Botryosphaeriaceae</a:t>
            </a:r>
            <a:r>
              <a:rPr lang="en-US" sz="1100" dirty="0"/>
              <a:t> on pistachio are </a:t>
            </a:r>
            <a:r>
              <a:rPr lang="en-US" sz="1100" i="1" dirty="0" err="1"/>
              <a:t>Botryosphaeria</a:t>
            </a:r>
            <a:r>
              <a:rPr lang="en-US" sz="1100" i="1" dirty="0"/>
              <a:t> </a:t>
            </a:r>
            <a:r>
              <a:rPr lang="en-US" sz="1100" i="1" dirty="0" err="1"/>
              <a:t>dothidea</a:t>
            </a:r>
            <a:r>
              <a:rPr lang="en-US" sz="1100" dirty="0"/>
              <a:t>, </a:t>
            </a:r>
            <a:r>
              <a:rPr lang="en-US" sz="1100" i="1" dirty="0" err="1"/>
              <a:t>Neofusicoccum</a:t>
            </a:r>
            <a:r>
              <a:rPr lang="en-US" sz="1100" dirty="0"/>
              <a:t> </a:t>
            </a:r>
            <a:r>
              <a:rPr lang="en-US" sz="1100" i="1" dirty="0" err="1"/>
              <a:t>vitifusiforme</a:t>
            </a:r>
            <a:r>
              <a:rPr lang="en-US" sz="1100" dirty="0"/>
              <a:t>, </a:t>
            </a:r>
            <a:r>
              <a:rPr lang="en-US" sz="1100" i="1" dirty="0"/>
              <a:t>N. </a:t>
            </a:r>
            <a:r>
              <a:rPr lang="en-US" sz="1100" i="1" dirty="0" err="1"/>
              <a:t>mediterraneum</a:t>
            </a:r>
            <a:r>
              <a:rPr lang="en-US" sz="1100" dirty="0"/>
              <a:t> and </a:t>
            </a:r>
            <a:r>
              <a:rPr lang="en-US" sz="1100" i="1" dirty="0"/>
              <a:t>N. parvum</a:t>
            </a:r>
          </a:p>
          <a:p>
            <a:pPr marL="171450" lvl="0" indent="-171450">
              <a:lnSpc>
                <a:spcPts val="11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lnSpc>
                <a:spcPts val="1100"/>
              </a:lnSpc>
            </a:pPr>
            <a:r>
              <a:rPr lang="en-US" sz="1600" b="1" dirty="0"/>
              <a:t>Problem description – objective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Rapid and cost effective differentiation between </a:t>
            </a:r>
            <a:r>
              <a:rPr lang="en-US" sz="1100" i="1" dirty="0"/>
              <a:t>B. </a:t>
            </a:r>
            <a:r>
              <a:rPr lang="en-US" sz="1100" i="1" dirty="0" err="1"/>
              <a:t>dothidea</a:t>
            </a:r>
            <a:r>
              <a:rPr lang="en-US" sz="1100" i="1" dirty="0"/>
              <a:t> </a:t>
            </a:r>
            <a:r>
              <a:rPr lang="en-US" sz="1100" dirty="0"/>
              <a:t>and </a:t>
            </a:r>
            <a:r>
              <a:rPr lang="en-US" sz="1100" i="1" dirty="0" err="1"/>
              <a:t>Neofusicoccum</a:t>
            </a:r>
            <a:r>
              <a:rPr lang="en-US" sz="1100" i="1" dirty="0"/>
              <a:t> </a:t>
            </a:r>
            <a:r>
              <a:rPr lang="en-US" sz="1100" dirty="0"/>
              <a:t>spp. is of utmost importance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SNP primers on the ITS region were chosen as a rapid tool compared to other methods to discriminate between those species			 </a:t>
            </a:r>
            <a:br>
              <a:rPr lang="en-US" dirty="0"/>
            </a:b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E9FBC-73E6-4929-A518-35826C420A72}"/>
              </a:ext>
            </a:extLst>
          </p:cNvPr>
          <p:cNvSpPr txBox="1"/>
          <p:nvPr/>
        </p:nvSpPr>
        <p:spPr>
          <a:xfrm>
            <a:off x="65370" y="3613621"/>
            <a:ext cx="3590222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Methodology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/>
              <a:t>Sequences were aligned with CLUSTAL OMEGA and SNP areas were chosen (Figure 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/>
              <a:t>ITS3 or ITS5 was chosen as one of the upstream primers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/>
              <a:t>Initially downstream primers were designed on a 3’ SNP base only and paired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/>
              <a:t>with ITS5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/>
              <a:t>However the PCR results were either not reproducible or inconsistent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/>
              <a:t>Thus, new SNP primers were designed including a mismatch base, different for each primer, next to the 3’ end and different length tail on the 5’ end [5 bp for </a:t>
            </a:r>
            <a:r>
              <a:rPr lang="en-US" sz="1100" i="1" dirty="0"/>
              <a:t>B. </a:t>
            </a:r>
            <a:r>
              <a:rPr lang="en-US" sz="1100" i="1" dirty="0" err="1"/>
              <a:t>dothidea</a:t>
            </a:r>
            <a:r>
              <a:rPr lang="en-US" sz="1100" i="1" dirty="0"/>
              <a:t> </a:t>
            </a:r>
            <a:r>
              <a:rPr lang="en-US" sz="1100" dirty="0"/>
              <a:t>and 15 bp for </a:t>
            </a:r>
            <a:r>
              <a:rPr lang="en-US" sz="1100" i="1" dirty="0" err="1"/>
              <a:t>Neofusicoccum</a:t>
            </a:r>
            <a:r>
              <a:rPr lang="en-US" sz="1100" i="1" dirty="0"/>
              <a:t> </a:t>
            </a:r>
            <a:r>
              <a:rPr lang="en-US" sz="1100" dirty="0" err="1"/>
              <a:t>spp</a:t>
            </a:r>
            <a:r>
              <a:rPr lang="en-US" sz="1100" dirty="0"/>
              <a:t> (Gaudet et al., 2009)</a:t>
            </a:r>
            <a:endParaRPr lang="en-US" sz="11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F4CB5-ED24-4AEE-82E6-8E9A862A6124}"/>
              </a:ext>
            </a:extLst>
          </p:cNvPr>
          <p:cNvSpPr txBox="1"/>
          <p:nvPr/>
        </p:nvSpPr>
        <p:spPr>
          <a:xfrm>
            <a:off x="3782651" y="3851974"/>
            <a:ext cx="35902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1: </a:t>
            </a:r>
            <a:r>
              <a:rPr lang="en-US" sz="1050" i="1" dirty="0"/>
              <a:t>B. </a:t>
            </a:r>
            <a:r>
              <a:rPr lang="en-US" sz="1050" i="1" dirty="0" err="1"/>
              <a:t>dothidea</a:t>
            </a:r>
            <a:r>
              <a:rPr lang="en-US" sz="1050" dirty="0"/>
              <a:t> , </a:t>
            </a:r>
            <a:r>
              <a:rPr lang="en-US" sz="1050" i="1" dirty="0" err="1"/>
              <a:t>Neofusicoccum</a:t>
            </a:r>
            <a:r>
              <a:rPr lang="en-US" sz="1050" i="1" dirty="0"/>
              <a:t> </a:t>
            </a:r>
            <a:r>
              <a:rPr lang="en-US" sz="1050" dirty="0"/>
              <a:t>spp. alignment.</a:t>
            </a:r>
            <a:br>
              <a:rPr lang="en-US" sz="1050" dirty="0"/>
            </a:br>
            <a:r>
              <a:rPr lang="en-US" sz="1050" dirty="0"/>
              <a:t>SNP with mismatch primer design [mismatch base is A for </a:t>
            </a:r>
            <a:r>
              <a:rPr lang="en-US" sz="1050" i="1" dirty="0"/>
              <a:t>B. </a:t>
            </a:r>
            <a:r>
              <a:rPr lang="en-US" sz="1050" i="1" dirty="0" err="1"/>
              <a:t>dothidea</a:t>
            </a:r>
            <a:r>
              <a:rPr lang="en-US" sz="1050" dirty="0"/>
              <a:t> and C for </a:t>
            </a:r>
            <a:r>
              <a:rPr lang="en-US" sz="1050" i="1" dirty="0" err="1"/>
              <a:t>Neofusicoccum</a:t>
            </a:r>
            <a:r>
              <a:rPr lang="en-US" sz="1050" i="1" dirty="0"/>
              <a:t> </a:t>
            </a:r>
            <a:r>
              <a:rPr lang="en-US" sz="1050" dirty="0"/>
              <a:t>spp.</a:t>
            </a:r>
            <a:endParaRPr lang="en-US" sz="1050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F34065-8E5F-4851-B3BC-036F450ECCFC}"/>
              </a:ext>
            </a:extLst>
          </p:cNvPr>
          <p:cNvSpPr/>
          <p:nvPr/>
        </p:nvSpPr>
        <p:spPr>
          <a:xfrm>
            <a:off x="7680391" y="2858631"/>
            <a:ext cx="4500758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2: 2.5% agarose gel of amplicons from SNP &amp; mismatch  primers on ITS region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Left: ITS3/TL-MS-BotdoITS_386R primers Right: ITS3/TL-MS-NeofusITS_386R primers.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N.p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Neofusicoccum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parvum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N.m.: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mediterraneum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B.d.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Botryosphaeria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dothidea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N.v.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vitifusiforme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D.s.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Diplodia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seriata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Colletotrichum </a:t>
            </a:r>
            <a:r>
              <a:rPr lang="en-US" sz="1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acutatum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V.d.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Verticillium dahlia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C annealing temperature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A52AD6-67D8-446E-9112-4A1B63F51274}"/>
              </a:ext>
            </a:extLst>
          </p:cNvPr>
          <p:cNvSpPr txBox="1"/>
          <p:nvPr/>
        </p:nvSpPr>
        <p:spPr>
          <a:xfrm>
            <a:off x="3652748" y="4362139"/>
            <a:ext cx="409098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Primers with only 3’ SNP base did not separate efficiently the two genera </a:t>
            </a:r>
            <a:r>
              <a:rPr lang="en-US" sz="1100" i="1" dirty="0" err="1"/>
              <a:t>Botryosphaeria</a:t>
            </a:r>
            <a:r>
              <a:rPr lang="en-US" sz="1100" i="1" dirty="0"/>
              <a:t> </a:t>
            </a:r>
            <a:r>
              <a:rPr lang="en-US" sz="1100" dirty="0"/>
              <a:t>and </a:t>
            </a:r>
            <a:r>
              <a:rPr lang="en-US" sz="1100" i="1" dirty="0" err="1"/>
              <a:t>Neofusicoccum</a:t>
            </a:r>
            <a:r>
              <a:rPr lang="en-US" sz="11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Only SNP primers with mismatch TL-MS-BotdoITS_386R for </a:t>
            </a:r>
            <a:r>
              <a:rPr lang="en-US" sz="1100" i="1" dirty="0"/>
              <a:t>B. </a:t>
            </a:r>
            <a:r>
              <a:rPr lang="en-US" sz="1100" i="1" dirty="0" err="1"/>
              <a:t>dothidea</a:t>
            </a:r>
            <a:r>
              <a:rPr lang="en-US" sz="1100" i="1" dirty="0"/>
              <a:t> </a:t>
            </a:r>
            <a:r>
              <a:rPr lang="en-US" sz="1100" dirty="0"/>
              <a:t>and TL-MS-NeofusITS_386R for </a:t>
            </a:r>
            <a:r>
              <a:rPr lang="en-US" sz="1100" i="1" dirty="0" err="1"/>
              <a:t>Neofusicoccum</a:t>
            </a:r>
            <a:r>
              <a:rPr lang="en-US" sz="1100" dirty="0"/>
              <a:t> spp. were successful in differentiating the species (Figure 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err="1"/>
              <a:t>Diplodia</a:t>
            </a:r>
            <a:r>
              <a:rPr lang="en-US" sz="1100" i="1" dirty="0"/>
              <a:t> </a:t>
            </a:r>
            <a:r>
              <a:rPr lang="en-US" sz="1100" i="1" dirty="0" err="1"/>
              <a:t>seriata</a:t>
            </a:r>
            <a:r>
              <a:rPr lang="en-US" sz="1100" i="1" dirty="0"/>
              <a:t> </a:t>
            </a:r>
            <a:r>
              <a:rPr lang="en-US" sz="1100" dirty="0"/>
              <a:t>was also amplified with the </a:t>
            </a:r>
            <a:r>
              <a:rPr lang="en-US" sz="1100" i="1" dirty="0"/>
              <a:t>B. </a:t>
            </a:r>
            <a:r>
              <a:rPr lang="en-US" sz="1100" i="1" dirty="0" err="1"/>
              <a:t>dothidea</a:t>
            </a:r>
            <a:r>
              <a:rPr lang="en-US" sz="1100" dirty="0"/>
              <a:t> SNP primer due to sequence homology at this region of ITS.</a:t>
            </a:r>
            <a:endParaRPr lang="en-US" sz="1100" strike="sngStrike" dirty="0">
              <a:solidFill>
                <a:srgbClr val="FF0000"/>
              </a:solidFill>
              <a:highlight>
                <a:srgbClr val="800080"/>
              </a:highligh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81FF89-A6D3-4C34-BFE7-9DF3B77098D2}"/>
              </a:ext>
            </a:extLst>
          </p:cNvPr>
          <p:cNvSpPr txBox="1"/>
          <p:nvPr/>
        </p:nvSpPr>
        <p:spPr>
          <a:xfrm>
            <a:off x="2886778" y="6127759"/>
            <a:ext cx="9305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Research Project is co-financed by Greece and the European Union (European Social Fund) through the Operational Program «Human Resources Development, Education and Lifelong Learning 2014-2020» and the Program encoded EDBM103, titled “Support for researchers with an emphasis on young researchers-cycle B '”, in the context of the project “Risk evaluation of development of a resistant form of disease via transfer of mating type genes from the </a:t>
            </a:r>
            <a:r>
              <a:rPr lang="en-US" sz="1100" i="1" dirty="0" err="1"/>
              <a:t>Botryosphaeria</a:t>
            </a:r>
            <a:r>
              <a:rPr lang="en-US" sz="1100" i="1" dirty="0"/>
              <a:t> </a:t>
            </a:r>
            <a:r>
              <a:rPr lang="en-US" sz="1100" i="1" dirty="0" err="1"/>
              <a:t>dothidea</a:t>
            </a:r>
            <a:r>
              <a:rPr lang="en-US" sz="1100" i="1" dirty="0"/>
              <a:t> </a:t>
            </a:r>
            <a:r>
              <a:rPr lang="en-US" sz="1100" dirty="0"/>
              <a:t>species to species of the genus </a:t>
            </a:r>
            <a:r>
              <a:rPr lang="en-US" sz="1100" i="1" dirty="0" err="1"/>
              <a:t>Neofusicoccum</a:t>
            </a:r>
            <a:r>
              <a:rPr lang="en-US" sz="1100" i="1" dirty="0"/>
              <a:t>”</a:t>
            </a:r>
            <a:r>
              <a:rPr lang="en-US" sz="1100" dirty="0"/>
              <a:t> </a:t>
            </a:r>
            <a:r>
              <a:rPr lang="el-GR" sz="1100" dirty="0"/>
              <a:t>(</a:t>
            </a:r>
            <a:r>
              <a:rPr lang="en-US" sz="1100" dirty="0"/>
              <a:t>MIS</a:t>
            </a:r>
            <a:r>
              <a:rPr lang="el-GR" sz="1100" dirty="0"/>
              <a:t>  5048471). </a:t>
            </a:r>
            <a:endParaRPr lang="en-US" sz="11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D957DA3-929E-42E2-954E-B0501175B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" y="6316176"/>
            <a:ext cx="2761727" cy="4145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84F0746-286B-4562-8AD2-3922AE1944CA}"/>
              </a:ext>
            </a:extLst>
          </p:cNvPr>
          <p:cNvSpPr txBox="1"/>
          <p:nvPr/>
        </p:nvSpPr>
        <p:spPr>
          <a:xfrm>
            <a:off x="7680390" y="3948881"/>
            <a:ext cx="4524775" cy="220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Conclusions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Assays from studies so far are elaborate, requiring additional enzymatic reactions (Gut, 2001, Gupta et al., 2001, Flowers et al., 2003, Ridgway et al., 2011).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 this study, a new rapid and cost effective molecular marker was developed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This marker can differentiate important pathogens within the </a:t>
            </a:r>
            <a:r>
              <a:rPr lang="en-US" sz="1100" dirty="0" err="1"/>
              <a:t>Botryosphaeriaceae</a:t>
            </a:r>
            <a:r>
              <a:rPr lang="en-US" sz="1100" dirty="0"/>
              <a:t> family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SNP mismatch allows specificity of primers designed in the conserved ITS region (high sensitivity due to high copy numbers in genome)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lnSpc>
                <a:spcPts val="900"/>
              </a:lnSpc>
            </a:pPr>
            <a:r>
              <a:rPr lang="en-US" sz="900" b="1" dirty="0" err="1"/>
              <a:t>References</a:t>
            </a:r>
            <a:r>
              <a:rPr lang="en-US" sz="900" dirty="0" err="1"/>
              <a:t>:Gaudet</a:t>
            </a:r>
            <a:r>
              <a:rPr lang="en-US" sz="900" dirty="0"/>
              <a:t> et al, 2009. Methods Mol Biol 2009;578:415-24</a:t>
            </a:r>
            <a:br>
              <a:rPr lang="en-US" sz="900" dirty="0"/>
            </a:br>
            <a:r>
              <a:rPr lang="en-US" sz="900" dirty="0" err="1"/>
              <a:t>Kovač</a:t>
            </a:r>
            <a:r>
              <a:rPr lang="en-US" sz="900" dirty="0"/>
              <a:t> et al, 2021 For. 2021, 12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23C7E-A60C-4586-A7E8-B8722B7BE845}"/>
              </a:ext>
            </a:extLst>
          </p:cNvPr>
          <p:cNvSpPr txBox="1"/>
          <p:nvPr/>
        </p:nvSpPr>
        <p:spPr>
          <a:xfrm>
            <a:off x="695817" y="6177676"/>
            <a:ext cx="1442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Acknowledgements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E6E361-2E0F-4990-9DE1-6B24598DEDD0}"/>
              </a:ext>
            </a:extLst>
          </p:cNvPr>
          <p:cNvSpPr txBox="1"/>
          <p:nvPr/>
        </p:nvSpPr>
        <p:spPr>
          <a:xfrm>
            <a:off x="3822044" y="807326"/>
            <a:ext cx="3532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ITS3 upstream primer was used with the SNP mismatch primers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As negative controls, the species </a:t>
            </a:r>
            <a:r>
              <a:rPr lang="en-US" sz="1100" i="1" dirty="0" err="1"/>
              <a:t>Colletotrichum</a:t>
            </a:r>
            <a:r>
              <a:rPr lang="en-US" sz="1100" i="1" dirty="0"/>
              <a:t> </a:t>
            </a:r>
            <a:r>
              <a:rPr lang="en-US" sz="1100" i="1" dirty="0" err="1"/>
              <a:t>acutatum</a:t>
            </a:r>
            <a:r>
              <a:rPr lang="en-US" sz="1100" dirty="0"/>
              <a:t> and </a:t>
            </a:r>
            <a:r>
              <a:rPr lang="en-US" sz="1100" i="1" dirty="0"/>
              <a:t>Verticillium dahliae </a:t>
            </a:r>
            <a:r>
              <a:rPr lang="en-US" sz="1100" dirty="0"/>
              <a:t>were chosen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55" y="1538122"/>
            <a:ext cx="3520057" cy="2461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CA76B8-3551-4A29-8171-1DB9BE74A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12" y="800851"/>
            <a:ext cx="4905099" cy="22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7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sDocumentTypeId xmlns="eb3f7de7-c935-4ca6-a12c-1f73773710ec" xsi:nil="true"/>
    <FolderID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F2FBFC51FD170049B0BAD7D994C9EDFF" ma:contentTypeVersion="11" ma:contentTypeDescription="" ma:contentTypeScope="" ma:versionID="358c28113bd9e2ea42a844487228225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82e5732b-79c7-4dce-9d0e-3f92281aea22" targetNamespace="http://schemas.microsoft.com/office/2006/metadata/properties" ma:root="true" ma:fieldsID="71709fe62b84cc6d37ba4b2ba9b2e7e7" ns1:_="" ns2:_="" ns3:_="">
    <xsd:import namespace="http://schemas.microsoft.com/sharepoint/v3"/>
    <xsd:import namespace="eb3f7de7-c935-4ca6-a12c-1f73773710ec"/>
    <xsd:import namespace="82e5732b-79c7-4dce-9d0e-3f92281aea2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5732b-79c7-4dce-9d0e-3f92281ae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B332F-071E-400A-B703-A87583CFA09F}">
  <ds:schemaRefs>
    <ds:schemaRef ds:uri="eb3f7de7-c935-4ca6-a12c-1f73773710ec"/>
    <ds:schemaRef ds:uri="http://purl.org/dc/dcmitype/"/>
    <ds:schemaRef ds:uri="http://schemas.microsoft.com/office/infopath/2007/PartnerControls"/>
    <ds:schemaRef ds:uri="82e5732b-79c7-4dce-9d0e-3f92281aea22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E64263-51AE-4A29-A1ED-D59581A64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1E3518-4993-4D31-ACBE-AE9EE793E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82e5732b-79c7-4dce-9d0e-3f92281ae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847</Words>
  <Application>Microsoft Office PowerPoint</Application>
  <PresentationFormat>Widescreen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2020-07-23T19:03:51Z</dcterms:created>
  <dcterms:modified xsi:type="dcterms:W3CDTF">2021-08-22T20:22:28Z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0x01010037EA2DD516505C4D92B92F8677CFB68500F2FBFC51FD170049B0BAD7D994C9EDFF</vt:lpwstr>
  </property>
</Properties>
</file>