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5" r:id="rId4"/>
    <p:sldId id="261" r:id="rId5"/>
    <p:sldId id="262" r:id="rId6"/>
    <p:sldId id="263" r:id="rId7"/>
    <p:sldId id="264" r:id="rId8"/>
    <p:sldId id="266" r:id="rId9"/>
    <p:sldId id="267" r:id="rId10"/>
    <p:sldId id="271" r:id="rId11"/>
    <p:sldId id="268" r:id="rId12"/>
    <p:sldId id="270" r:id="rId13"/>
    <p:sldId id="269" r:id="rId14"/>
    <p:sldId id="27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>
        <p:scale>
          <a:sx n="70" d="100"/>
          <a:sy n="70" d="100"/>
        </p:scale>
        <p:origin x="-1068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/>
              <a:t>Παρέμβαση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bar"/>
        <c:grouping val="percentStacked"/>
        <c:ser>
          <c:idx val="0"/>
          <c:order val="0"/>
          <c:tx>
            <c:strRef>
              <c:f>'Γενικό 2'!$J$56</c:f>
              <c:strCache>
                <c:ptCount val="1"/>
                <c:pt idx="0">
                  <c:v>Βελτιώθηκε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'Γενικό 2'!$K$55:$O$55</c:f>
              <c:strCache>
                <c:ptCount val="5"/>
                <c:pt idx="0">
                  <c:v>Άσκηση και υγιεινή</c:v>
                </c:pt>
                <c:pt idx="1">
                  <c:v>Υγιεινή ύπνου</c:v>
                </c:pt>
                <c:pt idx="2">
                  <c:v>Γυμναστική</c:v>
                </c:pt>
                <c:pt idx="3">
                  <c:v>Πληροφορική</c:v>
                </c:pt>
                <c:pt idx="4">
                  <c:v>Αγγλικά</c:v>
                </c:pt>
              </c:strCache>
            </c:strRef>
          </c:cat>
          <c:val>
            <c:numRef>
              <c:f>'Γενικό 2'!$K$56:$O$56</c:f>
              <c:numCache>
                <c:formatCode>###0.0%</c:formatCode>
                <c:ptCount val="5"/>
                <c:pt idx="0">
                  <c:v>0.2</c:v>
                </c:pt>
                <c:pt idx="1">
                  <c:v>0.2</c:v>
                </c:pt>
                <c:pt idx="2">
                  <c:v>0.45</c:v>
                </c:pt>
                <c:pt idx="3">
                  <c:v>0.60000000000000064</c:v>
                </c:pt>
                <c:pt idx="4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6E-46F3-BD84-D6AD05D4E17C}"/>
            </c:ext>
          </c:extLst>
        </c:ser>
        <c:ser>
          <c:idx val="1"/>
          <c:order val="1"/>
          <c:tx>
            <c:strRef>
              <c:f>'Γενικό 2'!$J$57</c:f>
              <c:strCache>
                <c:ptCount val="1"/>
                <c:pt idx="0">
                  <c:v>Σταθερός/Στάσιμος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'Γενικό 2'!$K$55:$O$55</c:f>
              <c:strCache>
                <c:ptCount val="5"/>
                <c:pt idx="0">
                  <c:v>Άσκηση και υγιεινή</c:v>
                </c:pt>
                <c:pt idx="1">
                  <c:v>Υγιεινή ύπνου</c:v>
                </c:pt>
                <c:pt idx="2">
                  <c:v>Γυμναστική</c:v>
                </c:pt>
                <c:pt idx="3">
                  <c:v>Πληροφορική</c:v>
                </c:pt>
                <c:pt idx="4">
                  <c:v>Αγγλικά</c:v>
                </c:pt>
              </c:strCache>
            </c:strRef>
          </c:cat>
          <c:val>
            <c:numRef>
              <c:f>'Γενικό 2'!$K$57:$O$57</c:f>
              <c:numCache>
                <c:formatCode>###0.0%</c:formatCode>
                <c:ptCount val="5"/>
                <c:pt idx="0">
                  <c:v>0.5</c:v>
                </c:pt>
                <c:pt idx="1">
                  <c:v>0.5</c:v>
                </c:pt>
                <c:pt idx="2">
                  <c:v>0.25</c:v>
                </c:pt>
                <c:pt idx="3">
                  <c:v>0.35000000000000031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6E-46F3-BD84-D6AD05D4E17C}"/>
            </c:ext>
          </c:extLst>
        </c:ser>
        <c:ser>
          <c:idx val="2"/>
          <c:order val="2"/>
          <c:tx>
            <c:strRef>
              <c:f>'Γενικό 2'!$J$58</c:f>
              <c:strCache>
                <c:ptCount val="1"/>
                <c:pt idx="0">
                  <c:v>Χειροτέρευσε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'Γενικό 2'!$K$55:$O$55</c:f>
              <c:strCache>
                <c:ptCount val="5"/>
                <c:pt idx="0">
                  <c:v>Άσκηση και υγιεινή</c:v>
                </c:pt>
                <c:pt idx="1">
                  <c:v>Υγιεινή ύπνου</c:v>
                </c:pt>
                <c:pt idx="2">
                  <c:v>Γυμναστική</c:v>
                </c:pt>
                <c:pt idx="3">
                  <c:v>Πληροφορική</c:v>
                </c:pt>
                <c:pt idx="4">
                  <c:v>Αγγλικά</c:v>
                </c:pt>
              </c:strCache>
            </c:strRef>
          </c:cat>
          <c:val>
            <c:numRef>
              <c:f>'Γενικό 2'!$K$58:$O$58</c:f>
              <c:numCache>
                <c:formatCode>###0.0%</c:formatCode>
                <c:ptCount val="5"/>
                <c:pt idx="0">
                  <c:v>0.30000000000000032</c:v>
                </c:pt>
                <c:pt idx="1">
                  <c:v>0.30000000000000032</c:v>
                </c:pt>
                <c:pt idx="2">
                  <c:v>0.30000000000000032</c:v>
                </c:pt>
                <c:pt idx="3">
                  <c:v>5.0000000000000037E-2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6E-46F3-BD84-D6AD05D4E17C}"/>
            </c:ext>
          </c:extLst>
        </c:ser>
        <c:overlap val="100"/>
        <c:axId val="129266048"/>
        <c:axId val="129267584"/>
      </c:barChart>
      <c:catAx>
        <c:axId val="12926604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9267584"/>
        <c:crosses val="autoZero"/>
        <c:auto val="1"/>
        <c:lblAlgn val="ctr"/>
        <c:lblOffset val="100"/>
      </c:catAx>
      <c:valAx>
        <c:axId val="12926758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29266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938410370459431"/>
          <c:y val="0.8897302500648977"/>
          <c:w val="0.79100278495722132"/>
          <c:h val="8.279722246257689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23/6/2019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388" y="714356"/>
            <a:ext cx="7315224" cy="1643074"/>
          </a:xfrm>
        </p:spPr>
        <p:txBody>
          <a:bodyPr>
            <a:noAutofit/>
          </a:bodyPr>
          <a:lstStyle/>
          <a:p>
            <a:r>
              <a:rPr lang="el-G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Η εκμάθηση της Αγγλικής ως ξένης γλώσσας ως μη φαρμακευτική παρέμβαση σε ασθενείς με ΗΝΔ </a:t>
            </a:r>
            <a:endParaRPr lang="el-GR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32274" y="2857496"/>
            <a:ext cx="6679453" cy="207170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1800" i="1" u="sng" dirty="0" smtClean="0">
                <a:solidFill>
                  <a:schemeClr val="tx1"/>
                </a:solidFill>
              </a:rPr>
              <a:t>Ευαγγελία Τίγκα</a:t>
            </a:r>
          </a:p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chemeClr val="tx1"/>
                </a:solidFill>
              </a:rPr>
              <a:t>Υποψήφια Διδάκτωρ Ιατρικής ΑΠΘ</a:t>
            </a:r>
          </a:p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chemeClr val="tx1"/>
                </a:solidFill>
              </a:rPr>
              <a:t>Υπότροφος Ερευνήτρια στο πλαίσιο του ΕΔΒΜ34 (Έργο: 95380)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l-GR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l-GR" sz="1800" i="1" dirty="0" smtClean="0">
                <a:solidFill>
                  <a:schemeClr val="tx1"/>
                </a:solidFill>
              </a:rPr>
              <a:t>Ελένη </a:t>
            </a:r>
            <a:r>
              <a:rPr lang="el-GR" sz="1800" i="1" dirty="0" err="1" smtClean="0">
                <a:solidFill>
                  <a:schemeClr val="tx1"/>
                </a:solidFill>
              </a:rPr>
              <a:t>Κασάπη</a:t>
            </a:r>
            <a:endParaRPr lang="el-GR" sz="18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chemeClr val="tx1"/>
                </a:solidFill>
              </a:rPr>
              <a:t>Καθηγήτρια </a:t>
            </a:r>
            <a:r>
              <a:rPr lang="el-GR" sz="1800" dirty="0" err="1" smtClean="0">
                <a:solidFill>
                  <a:schemeClr val="tx1"/>
                </a:solidFill>
              </a:rPr>
              <a:t>Μεταφρασεολογίας</a:t>
            </a:r>
            <a:r>
              <a:rPr lang="el-GR" sz="1800" dirty="0" smtClean="0">
                <a:solidFill>
                  <a:schemeClr val="tx1"/>
                </a:solidFill>
              </a:rPr>
              <a:t> ΑΠΘ</a:t>
            </a:r>
          </a:p>
          <a:p>
            <a:pPr>
              <a:spcBef>
                <a:spcPts val="0"/>
              </a:spcBef>
            </a:pPr>
            <a:r>
              <a:rPr lang="el-GR" sz="1800" dirty="0" smtClean="0">
                <a:solidFill>
                  <a:schemeClr val="tx1"/>
                </a:solidFill>
              </a:rPr>
              <a:t>Επιστημονικά Υπεύθυνη στο πλαίσιο του ΕΔΒΜ34 (Έργο: 95380)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Αποτελέσματα στατιστικής ανάλυσης δεδομένων (γενικά)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429024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6" name="5 - Γράφημα">
            <a:extLst>
              <a:ext uri="{FF2B5EF4-FFF2-40B4-BE49-F238E27FC236}">
                <a16:creationI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6="http://schemas.microsoft.com/office/drawing/2014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lc="http://schemas.openxmlformats.org/drawingml/2006/lockedCanvas" id="{FD410CD8-5F6B-46BB-8622-082075DF0BBA}"/>
              </a:ext>
            </a:extLst>
          </p:cNvPr>
          <p:cNvGraphicFramePr/>
          <p:nvPr/>
        </p:nvGraphicFramePr>
        <p:xfrm>
          <a:off x="1142976" y="1571612"/>
          <a:ext cx="685804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800" dirty="0" smtClean="0"/>
              <a:t>Αποτελέσματα στατιστικής ανάλυσης δεδομένων (Αγγλική γλώσσα)</a:t>
            </a:r>
            <a:endParaRPr lang="el-GR" sz="3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42902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Συμμετέχοντες: </a:t>
            </a:r>
            <a:r>
              <a:rPr lang="el-GR" b="1" dirty="0" smtClean="0"/>
              <a:t>16,7% </a:t>
            </a:r>
            <a:r>
              <a:rPr lang="el-GR" dirty="0" smtClean="0"/>
              <a:t>στο σύνολο του δείγματος </a:t>
            </a:r>
          </a:p>
          <a:p>
            <a:r>
              <a:rPr lang="el-GR" b="1" dirty="0" smtClean="0"/>
              <a:t>Ισόποση</a:t>
            </a:r>
            <a:r>
              <a:rPr lang="el-GR" dirty="0" smtClean="0"/>
              <a:t> κατανομή των δύο φύλων</a:t>
            </a:r>
          </a:p>
          <a:p>
            <a:endParaRPr lang="el-GR" dirty="0" smtClean="0"/>
          </a:p>
          <a:p>
            <a:r>
              <a:rPr lang="el-GR" b="1" dirty="0" smtClean="0"/>
              <a:t>Ειδικό λεξιλόγιο </a:t>
            </a:r>
            <a:r>
              <a:rPr lang="el-GR" dirty="0" smtClean="0"/>
              <a:t>(μετά, συγκριτικά με όλο το δείγμα):</a:t>
            </a:r>
          </a:p>
          <a:p>
            <a:pPr>
              <a:buNone/>
            </a:pPr>
            <a:r>
              <a:rPr lang="el-GR" b="1" dirty="0" smtClean="0">
                <a:solidFill>
                  <a:srgbClr val="00B050"/>
                </a:solidFill>
              </a:rPr>
              <a:t>	14,5%  </a:t>
            </a:r>
            <a:r>
              <a:rPr lang="el-GR" b="1" dirty="0" smtClean="0">
                <a:solidFill>
                  <a:srgbClr val="00B050"/>
                </a:solidFill>
                <a:sym typeface="Wingdings"/>
              </a:rPr>
              <a:t> πάνω από 60%</a:t>
            </a:r>
          </a:p>
          <a:p>
            <a:pPr>
              <a:buNone/>
            </a:pPr>
            <a:r>
              <a:rPr lang="el-GR" b="1" dirty="0" smtClean="0">
                <a:solidFill>
                  <a:srgbClr val="00B050"/>
                </a:solidFill>
                <a:sym typeface="Wingdings"/>
              </a:rPr>
              <a:t>	</a:t>
            </a:r>
            <a:r>
              <a:rPr lang="el-GR" b="1" dirty="0" smtClean="0">
                <a:solidFill>
                  <a:srgbClr val="FF0000"/>
                </a:solidFill>
                <a:sym typeface="Wingdings"/>
              </a:rPr>
              <a:t>22,2% </a:t>
            </a:r>
            <a:r>
              <a:rPr lang="en-US" b="1" dirty="0" smtClean="0">
                <a:solidFill>
                  <a:srgbClr val="FF0000"/>
                </a:solidFill>
                <a:sym typeface="Wingdings"/>
              </a:rPr>
              <a:t>  </a:t>
            </a:r>
            <a:r>
              <a:rPr lang="el-GR" b="1" dirty="0" smtClean="0">
                <a:solidFill>
                  <a:srgbClr val="FF0000"/>
                </a:solidFill>
                <a:sym typeface="Wingdings"/>
              </a:rPr>
              <a:t>κάτω από 60%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800" dirty="0" smtClean="0"/>
              <a:t>Αποτελέσματα στατιστικής ανάλυσης δεδομένων (Αγγλική γλώσσα)</a:t>
            </a:r>
            <a:endParaRPr lang="el-GR" sz="3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429024"/>
          </a:xfrm>
        </p:spPr>
        <p:txBody>
          <a:bodyPr>
            <a:normAutofit/>
          </a:bodyPr>
          <a:lstStyle/>
          <a:p>
            <a:r>
              <a:rPr lang="el-GR" sz="3000" b="1" dirty="0" smtClean="0"/>
              <a:t>Γενικό λεξιλόγιο </a:t>
            </a:r>
            <a:r>
              <a:rPr lang="el-GR" sz="3000" dirty="0" smtClean="0"/>
              <a:t>(πριν-μετά, μόνο για την Αγγλική γλώσσα):</a:t>
            </a:r>
          </a:p>
          <a:p>
            <a:pPr>
              <a:buNone/>
            </a:pPr>
            <a:r>
              <a:rPr lang="el-GR" sz="3000" b="1" dirty="0" smtClean="0">
                <a:solidFill>
                  <a:srgbClr val="00B050"/>
                </a:solidFill>
              </a:rPr>
              <a:t>	80%</a:t>
            </a:r>
            <a:r>
              <a:rPr lang="el-GR" sz="3000" dirty="0" smtClean="0">
                <a:solidFill>
                  <a:srgbClr val="00B050"/>
                </a:solidFill>
              </a:rPr>
              <a:t> </a:t>
            </a:r>
            <a:r>
              <a:rPr lang="el-GR" sz="3000" dirty="0" smtClean="0">
                <a:solidFill>
                  <a:srgbClr val="00B050"/>
                </a:solidFill>
                <a:sym typeface="Wingdings"/>
              </a:rPr>
              <a:t> </a:t>
            </a:r>
            <a:r>
              <a:rPr lang="el-GR" sz="3000" b="1" dirty="0" smtClean="0">
                <a:solidFill>
                  <a:srgbClr val="00B050"/>
                </a:solidFill>
              </a:rPr>
              <a:t>βελτιώθηκε </a:t>
            </a:r>
          </a:p>
          <a:p>
            <a:pPr>
              <a:buNone/>
            </a:pPr>
            <a:r>
              <a:rPr lang="el-GR" sz="3000" b="1" dirty="0" smtClean="0">
                <a:solidFill>
                  <a:srgbClr val="0070C0"/>
                </a:solidFill>
              </a:rPr>
              <a:t>	10%</a:t>
            </a:r>
            <a:r>
              <a:rPr lang="el-GR" sz="3000" dirty="0" smtClean="0">
                <a:solidFill>
                  <a:srgbClr val="0070C0"/>
                </a:solidFill>
              </a:rPr>
              <a:t>  </a:t>
            </a:r>
            <a:r>
              <a:rPr lang="el-GR" sz="3000" dirty="0" smtClean="0">
                <a:solidFill>
                  <a:srgbClr val="0070C0"/>
                </a:solidFill>
                <a:sym typeface="Wingdings"/>
              </a:rPr>
              <a:t> </a:t>
            </a:r>
            <a:r>
              <a:rPr lang="el-GR" sz="3000" b="1" dirty="0" smtClean="0">
                <a:solidFill>
                  <a:srgbClr val="0070C0"/>
                </a:solidFill>
              </a:rPr>
              <a:t>στάσιμο/σταθερό</a:t>
            </a:r>
          </a:p>
          <a:p>
            <a:pPr>
              <a:buNone/>
            </a:pPr>
            <a:r>
              <a:rPr lang="el-GR" sz="3000" b="1" dirty="0" smtClean="0">
                <a:solidFill>
                  <a:srgbClr val="FF0000"/>
                </a:solidFill>
              </a:rPr>
              <a:t>	10%</a:t>
            </a:r>
            <a:r>
              <a:rPr lang="el-GR" sz="3000" dirty="0" smtClean="0">
                <a:solidFill>
                  <a:srgbClr val="FF0000"/>
                </a:solidFill>
              </a:rPr>
              <a:t> </a:t>
            </a:r>
            <a:r>
              <a:rPr lang="el-GR" sz="3000" dirty="0" smtClean="0">
                <a:solidFill>
                  <a:srgbClr val="FF0000"/>
                </a:solidFill>
                <a:sym typeface="Wingdings"/>
              </a:rPr>
              <a:t> </a:t>
            </a:r>
            <a:r>
              <a:rPr lang="el-GR" sz="3000" b="1" dirty="0" smtClean="0">
                <a:solidFill>
                  <a:srgbClr val="FF0000"/>
                </a:solidFill>
              </a:rPr>
              <a:t>χειροτέρευσε</a:t>
            </a:r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800" dirty="0" smtClean="0"/>
              <a:t>Συμπεράσματα στατιστικής ανάλυσης δεδομένων (Αγγλική γλώσσα)</a:t>
            </a:r>
            <a:endParaRPr lang="el-GR" sz="3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3786213"/>
          </a:xfrm>
        </p:spPr>
        <p:txBody>
          <a:bodyPr>
            <a:noAutofit/>
          </a:bodyPr>
          <a:lstStyle/>
          <a:p>
            <a:r>
              <a:rPr lang="el-GR" sz="2500" dirty="0" smtClean="0"/>
              <a:t>Η παρέμβαση της Αγγλικής γλώσσας φαίνεται να συμβάλλει περισσότερο στη</a:t>
            </a:r>
            <a:r>
              <a:rPr lang="en-US" sz="2500" dirty="0" smtClean="0"/>
              <a:t> </a:t>
            </a:r>
            <a:r>
              <a:rPr lang="el-GR" sz="2500" dirty="0" smtClean="0"/>
              <a:t>βελτίωση, περαιτέρω ανάπτυξη και αντίληψη του γενικού λεξιλογίου που </a:t>
            </a:r>
            <a:r>
              <a:rPr lang="el-GR" sz="2500" dirty="0" smtClean="0"/>
              <a:t>χρησιμοποιήθηκε.</a:t>
            </a:r>
          </a:p>
          <a:p>
            <a:endParaRPr lang="el-GR" sz="1000" dirty="0" smtClean="0"/>
          </a:p>
          <a:p>
            <a:r>
              <a:rPr lang="el-GR" sz="2500" dirty="0" smtClean="0"/>
              <a:t>Επίσης</a:t>
            </a:r>
            <a:r>
              <a:rPr lang="el-GR" sz="2500" dirty="0" smtClean="0"/>
              <a:t>, η ηλικία φαίνεται να συμβάλλει θετικά στη βελτίωση των επιδόσεων των συμμετεχόντων στο γενικό λεξιλόγιο. </a:t>
            </a:r>
            <a:endParaRPr lang="el-GR" sz="2500" dirty="0" smtClean="0"/>
          </a:p>
          <a:p>
            <a:endParaRPr lang="el-GR" sz="1000" dirty="0" smtClean="0"/>
          </a:p>
          <a:p>
            <a:r>
              <a:rPr lang="el-GR" sz="2500" b="1" dirty="0" smtClean="0"/>
              <a:t>Άντρες</a:t>
            </a:r>
            <a:r>
              <a:rPr lang="el-GR" sz="2500" dirty="0" smtClean="0"/>
              <a:t>, ηλικίας «</a:t>
            </a:r>
            <a:r>
              <a:rPr lang="el-GR" sz="2500" b="1" dirty="0" smtClean="0"/>
              <a:t>55-64</a:t>
            </a:r>
            <a:r>
              <a:rPr lang="el-GR" sz="2500" dirty="0" smtClean="0"/>
              <a:t> ετών» &amp; «</a:t>
            </a:r>
            <a:r>
              <a:rPr lang="el-GR" sz="2500" b="1" dirty="0" smtClean="0"/>
              <a:t>65-74</a:t>
            </a:r>
            <a:r>
              <a:rPr lang="el-GR" sz="2500" dirty="0" smtClean="0"/>
              <a:t> ετών», με </a:t>
            </a:r>
            <a:r>
              <a:rPr lang="el-GR" sz="2500" b="1" dirty="0" smtClean="0"/>
              <a:t>πάνω από 9 έτη</a:t>
            </a:r>
            <a:r>
              <a:rPr lang="el-GR" sz="2500" dirty="0" smtClean="0"/>
              <a:t> σπουδών, παρουσιάζουν </a:t>
            </a:r>
            <a:r>
              <a:rPr lang="el-GR" sz="2500" b="1" dirty="0" smtClean="0"/>
              <a:t>βελτίωση</a:t>
            </a:r>
            <a:r>
              <a:rPr lang="el-GR" sz="2500" dirty="0" smtClean="0"/>
              <a:t> στην παρέμβαση της Αγγλικής γλώσσας</a:t>
            </a:r>
            <a:r>
              <a:rPr lang="el-GR" sz="2500" dirty="0" smtClean="0"/>
              <a:t>.</a:t>
            </a:r>
            <a:endParaRPr lang="el-GR" sz="2500" dirty="0" smtClean="0"/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643063"/>
            <a:ext cx="8229600" cy="34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	</a:t>
            </a:r>
          </a:p>
        </p:txBody>
      </p:sp>
      <p:pic>
        <p:nvPicPr>
          <p:cNvPr id="6" name="5 - Εικόνα" descr="open-lesson-talking-of-time-6-th-form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095" y="685800"/>
            <a:ext cx="840981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Εκμάθηση Αγγλικής πριν το ΕΣΠΑ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5"/>
            <a:ext cx="8229600" cy="3643338"/>
          </a:xfrm>
        </p:spPr>
        <p:txBody>
          <a:bodyPr>
            <a:normAutofit lnSpcReduction="10000"/>
          </a:bodyPr>
          <a:lstStyle/>
          <a:p>
            <a:r>
              <a:rPr lang="el-GR" sz="2900" dirty="0" smtClean="0"/>
              <a:t>ΔΔ: 2 έτη</a:t>
            </a:r>
            <a:r>
              <a:rPr lang="en-US" sz="2900" dirty="0" smtClean="0"/>
              <a:t> (2016-2018)</a:t>
            </a:r>
            <a:r>
              <a:rPr lang="el-GR" sz="2900" dirty="0" smtClean="0"/>
              <a:t>, </a:t>
            </a:r>
            <a:r>
              <a:rPr lang="en-US" sz="2900" dirty="0" smtClean="0"/>
              <a:t>98</a:t>
            </a:r>
            <a:r>
              <a:rPr lang="el-GR" sz="2900" dirty="0" smtClean="0"/>
              <a:t> ασθενείς</a:t>
            </a:r>
            <a:r>
              <a:rPr lang="en-US" sz="2900" dirty="0" smtClean="0"/>
              <a:t>,</a:t>
            </a:r>
            <a:r>
              <a:rPr lang="el-GR" sz="2900" dirty="0" smtClean="0"/>
              <a:t> 55+ ετών, διάγνωση ΗΝΔ, διδάχθηκαν την Αγγλική ως ξένη γλώσσα για 1 ή 2 ώρες την εβδομάδα, είτε στην τάξη, είτε μέσω </a:t>
            </a:r>
            <a:r>
              <a:rPr lang="en-US" sz="2900" dirty="0" smtClean="0"/>
              <a:t>Skype, </a:t>
            </a:r>
            <a:r>
              <a:rPr lang="el-GR" sz="2900" dirty="0" smtClean="0"/>
              <a:t>είτε και στην τάξη και μέσω </a:t>
            </a:r>
            <a:r>
              <a:rPr lang="en-US" sz="2900" dirty="0" smtClean="0"/>
              <a:t>Skype (</a:t>
            </a:r>
            <a:r>
              <a:rPr lang="el-GR" sz="2900" dirty="0" smtClean="0"/>
              <a:t>επίπεδο Α0-Α1</a:t>
            </a:r>
            <a:r>
              <a:rPr lang="en-US" sz="2900" dirty="0" smtClean="0"/>
              <a:t>, </a:t>
            </a:r>
            <a:r>
              <a:rPr lang="el-GR" sz="2900" dirty="0" smtClean="0"/>
              <a:t>ΚΕΠΑ)</a:t>
            </a:r>
          </a:p>
          <a:p>
            <a:endParaRPr lang="en-US" sz="2900" dirty="0" smtClean="0"/>
          </a:p>
          <a:p>
            <a:r>
              <a:rPr lang="el-GR" sz="2900" dirty="0" smtClean="0"/>
              <a:t>Επιλέχθηκε η διδασκαλία μιας ξένης γλώσσας ως εναλλακτική μη φαρμακευτική μέθοδος</a:t>
            </a:r>
            <a:endParaRPr lang="el-GR" dirty="0"/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Ερευνητικές υποθέσεις ΕΣΠΑ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429024"/>
          </a:xfrm>
        </p:spPr>
        <p:txBody>
          <a:bodyPr>
            <a:normAutofit/>
          </a:bodyPr>
          <a:lstStyle/>
          <a:p>
            <a:r>
              <a:rPr lang="el-GR" sz="3000" dirty="0" smtClean="0"/>
              <a:t>Επηρεάζεται το νοητικό λεξικό ατόμων με ΗΝΔ από μη φαρμακευτικές παρεμβάσεις;</a:t>
            </a:r>
          </a:p>
          <a:p>
            <a:endParaRPr lang="el-GR" sz="3000" dirty="0" smtClean="0"/>
          </a:p>
          <a:p>
            <a:r>
              <a:rPr lang="el-GR" sz="3000" dirty="0" smtClean="0"/>
              <a:t>Η συστηματική εκμάθηση της Αγγλικής είναι δυνατό να ωφελήσει γνωστικά άτομα με ΗΝΔ, ενισχύοντας το νοητικό λεξικό</a:t>
            </a:r>
            <a:r>
              <a:rPr lang="en-US" sz="3000" dirty="0" smtClean="0"/>
              <a:t> </a:t>
            </a:r>
            <a:r>
              <a:rPr lang="el-GR" sz="3000" dirty="0" smtClean="0"/>
              <a:t>της μητρικής τους γλώσσας;</a:t>
            </a:r>
          </a:p>
          <a:p>
            <a:endParaRPr lang="el-GR" dirty="0"/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Οκτώβριος 2018 – Μάρτιος 2019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511197"/>
          </a:xfrm>
        </p:spPr>
        <p:txBody>
          <a:bodyPr>
            <a:normAutofit/>
          </a:bodyPr>
          <a:lstStyle/>
          <a:p>
            <a:r>
              <a:rPr lang="el-GR" sz="3000" dirty="0" smtClean="0"/>
              <a:t>Πειραματική ομάδα: 11 ασθενείς με ΗΝΔ που συμμετείχαν στο πρόγραμμα των Αγγλικών</a:t>
            </a:r>
            <a:r>
              <a:rPr lang="en-US" sz="3000" dirty="0" smtClean="0"/>
              <a:t> </a:t>
            </a:r>
            <a:r>
              <a:rPr lang="el-GR" sz="3000" dirty="0" smtClean="0"/>
              <a:t>κατά τα 2 προηγούμενα χρόνια</a:t>
            </a:r>
          </a:p>
          <a:p>
            <a:endParaRPr lang="el-GR" sz="3000" dirty="0" smtClean="0"/>
          </a:p>
          <a:p>
            <a:r>
              <a:rPr lang="el-GR" sz="3000" dirty="0" smtClean="0"/>
              <a:t>Ομάδα ελέγχου: 11 συνταξιούχοι εκπαιδευτικοί Αγγλικής Γλώσσας</a:t>
            </a:r>
            <a:endParaRPr lang="el-GR" sz="3000" dirty="0"/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Οκτώβριος 2018 – Μάρτιος 2019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2254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3000" dirty="0" smtClean="0"/>
              <a:t>Πειραματική ομάδα:</a:t>
            </a:r>
          </a:p>
          <a:p>
            <a:r>
              <a:rPr lang="el-GR" sz="3000" dirty="0" smtClean="0"/>
              <a:t>44 ώρες μαθημάτων </a:t>
            </a:r>
          </a:p>
          <a:p>
            <a:r>
              <a:rPr lang="el-GR" sz="3000" dirty="0" smtClean="0"/>
              <a:t>22 εβδομάδες</a:t>
            </a:r>
          </a:p>
          <a:p>
            <a:r>
              <a:rPr lang="el-GR" sz="3000" dirty="0" smtClean="0"/>
              <a:t>στην τάξη </a:t>
            </a:r>
          </a:p>
          <a:p>
            <a:r>
              <a:rPr lang="el-GR" sz="3000" dirty="0" smtClean="0"/>
              <a:t>εκπαιδευτικό υλικό διαφορετικό από τα προηγούμενα 2 χρόνια (επιπέδου Α, ΚΕΠΑ)</a:t>
            </a:r>
          </a:p>
          <a:p>
            <a:endParaRPr lang="el-GR" dirty="0"/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Οκτώβριος 2018 – Μάρτιος 2019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39290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sz="2500" dirty="0" smtClean="0"/>
              <a:t>Πειραματική ομάδα:</a:t>
            </a:r>
          </a:p>
          <a:p>
            <a:r>
              <a:rPr lang="el-GR" sz="2500" dirty="0" smtClean="0"/>
              <a:t>3 αξιολογήσεις: </a:t>
            </a:r>
          </a:p>
          <a:p>
            <a:pPr>
              <a:buNone/>
            </a:pPr>
            <a:r>
              <a:rPr lang="el-GR" sz="2500" dirty="0" smtClean="0"/>
              <a:t>	α) πριν την έναρξη μαθημάτων</a:t>
            </a:r>
          </a:p>
          <a:p>
            <a:pPr>
              <a:buNone/>
            </a:pPr>
            <a:r>
              <a:rPr lang="el-GR" sz="2500" dirty="0" smtClean="0"/>
              <a:t>	β) λήξη α’ τριμήνου μαθημάτων</a:t>
            </a:r>
          </a:p>
          <a:p>
            <a:pPr>
              <a:buNone/>
            </a:pPr>
            <a:r>
              <a:rPr lang="el-GR" sz="2500" dirty="0" smtClean="0"/>
              <a:t>	γ) λήξη των μαθημάτων</a:t>
            </a:r>
            <a:endParaRPr lang="en-US" sz="2500" dirty="0" smtClean="0"/>
          </a:p>
          <a:p>
            <a:pPr>
              <a:buNone/>
            </a:pPr>
            <a:endParaRPr lang="el-GR" sz="1000" dirty="0" smtClean="0"/>
          </a:p>
          <a:p>
            <a:r>
              <a:rPr lang="el-GR" sz="2500" dirty="0" smtClean="0"/>
              <a:t>2 ερωτηματολόγια: </a:t>
            </a:r>
          </a:p>
          <a:p>
            <a:pPr>
              <a:buNone/>
            </a:pPr>
            <a:r>
              <a:rPr lang="el-GR" sz="2500" dirty="0" smtClean="0"/>
              <a:t>	α) Ελληνική εκδοχή του </a:t>
            </a:r>
            <a:r>
              <a:rPr lang="en-US" sz="2500" dirty="0" smtClean="0"/>
              <a:t>Swedish Lexical Decision Test (SLDT)</a:t>
            </a:r>
            <a:endParaRPr lang="el-GR" sz="2500" dirty="0" smtClean="0"/>
          </a:p>
          <a:p>
            <a:pPr>
              <a:buNone/>
            </a:pPr>
            <a:r>
              <a:rPr lang="el-GR" sz="2500" dirty="0" smtClean="0"/>
              <a:t>	β) Αγγλική </a:t>
            </a:r>
            <a:r>
              <a:rPr lang="el-GR" sz="2500" dirty="0" err="1" smtClean="0"/>
              <a:t>αναμετάφραση</a:t>
            </a:r>
            <a:r>
              <a:rPr lang="el-GR" sz="2500" dirty="0" smtClean="0"/>
              <a:t> του </a:t>
            </a:r>
            <a:r>
              <a:rPr lang="en-US" sz="2500" dirty="0" smtClean="0"/>
              <a:t>SLDT</a:t>
            </a:r>
            <a:r>
              <a:rPr lang="el-GR" sz="2500" dirty="0" smtClean="0"/>
              <a:t>, κάθε φορά προσαρμοσμένη στο επίπεδο των συμμετεχόντων</a:t>
            </a:r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 smtClean="0"/>
              <a:t>Οκτώβριος 2018 – Μάρτιος 2019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42902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Ομάδα ελέγχου:</a:t>
            </a:r>
          </a:p>
          <a:p>
            <a:r>
              <a:rPr lang="el-GR" dirty="0" smtClean="0"/>
              <a:t>1 αξιολόγηση: </a:t>
            </a:r>
          </a:p>
          <a:p>
            <a:pPr>
              <a:buNone/>
            </a:pPr>
            <a:r>
              <a:rPr lang="el-GR" dirty="0" smtClean="0"/>
              <a:t>	λήξη α’ τριμήνου μαθημάτων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r>
              <a:rPr lang="el-GR" dirty="0" smtClean="0"/>
              <a:t>2 ερωτηματολόγια: </a:t>
            </a:r>
          </a:p>
          <a:p>
            <a:pPr>
              <a:buNone/>
            </a:pPr>
            <a:r>
              <a:rPr lang="el-GR" dirty="0" smtClean="0"/>
              <a:t>	α) Ελληνική εκδοχή του </a:t>
            </a:r>
            <a:r>
              <a:rPr lang="en-US" dirty="0" smtClean="0"/>
              <a:t>SLDT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	β) Αγγλική </a:t>
            </a:r>
            <a:r>
              <a:rPr lang="el-GR" dirty="0" err="1" smtClean="0"/>
              <a:t>αναμετάφραση</a:t>
            </a:r>
            <a:r>
              <a:rPr lang="el-GR" dirty="0" smtClean="0"/>
              <a:t> του </a:t>
            </a:r>
            <a:r>
              <a:rPr lang="en-US" dirty="0" smtClean="0"/>
              <a:t>SLDT</a:t>
            </a:r>
            <a:r>
              <a:rPr lang="el-GR" dirty="0" smtClean="0"/>
              <a:t>, προσαρμοσμένη στο επίπεδο Β (ΚΕΠΑ</a:t>
            </a:r>
            <a:r>
              <a:rPr lang="en-US" dirty="0" smtClean="0"/>
              <a:t>)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Αποτελέσματα στατιστικής ανάλυσης δεδομένων (γενικά)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429024"/>
          </a:xfrm>
        </p:spPr>
        <p:txBody>
          <a:bodyPr>
            <a:normAutofit/>
          </a:bodyPr>
          <a:lstStyle/>
          <a:p>
            <a:r>
              <a:rPr lang="el-GR" sz="3000" dirty="0" smtClean="0"/>
              <a:t>Η αξιολόγηση της κατάστασης των συμμετεχόντων καταγράφεται με βάση την βαθμολογία τους (σκορ) σε γενικό και ειδικό λεξιλόγιο, κατά την έναρξη και ολοκλήρωση της κάθε παρέμβασης.</a:t>
            </a:r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 smtClean="0"/>
              <a:t>Αποτελέσματα στατιστικής ανάλυσης δεδομένων (γενικά)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3429024"/>
          </a:xfrm>
        </p:spPr>
        <p:txBody>
          <a:bodyPr>
            <a:normAutofit/>
          </a:bodyPr>
          <a:lstStyle/>
          <a:p>
            <a:r>
              <a:rPr lang="el-GR" sz="2700" dirty="0" smtClean="0"/>
              <a:t>Ορίστηκαν δύο κατηγορίες αξιολόγησης δείγματος: «</a:t>
            </a:r>
            <a:r>
              <a:rPr lang="el-GR" sz="2700" b="1" dirty="0" smtClean="0"/>
              <a:t>πάνω από 60%</a:t>
            </a:r>
            <a:r>
              <a:rPr lang="el-GR" sz="2700" dirty="0" smtClean="0"/>
              <a:t>» και «</a:t>
            </a:r>
            <a:r>
              <a:rPr lang="el-GR" sz="2700" b="1" dirty="0" smtClean="0"/>
              <a:t>κάτω από 60%</a:t>
            </a:r>
            <a:r>
              <a:rPr lang="el-GR" sz="2700" dirty="0" smtClean="0"/>
              <a:t>». Το 60% ορίζεται η βάση για να θεωρηθεί ικανοποιητική ή όχι η εξέλιξή των συμμετεχόντων με βάσει τα σκορ.</a:t>
            </a:r>
          </a:p>
          <a:p>
            <a:endParaRPr lang="el-GR" sz="2700" dirty="0" smtClean="0"/>
          </a:p>
          <a:p>
            <a:r>
              <a:rPr lang="el-GR" sz="2700" dirty="0" smtClean="0"/>
              <a:t>Ορίστηκαν επιπλέον τρεις κατηγορίες αξιολόγησης δείγματος: </a:t>
            </a:r>
            <a:r>
              <a:rPr lang="el-GR" sz="2700" b="1" dirty="0" smtClean="0"/>
              <a:t>βελτίωση</a:t>
            </a:r>
            <a:r>
              <a:rPr lang="el-GR" sz="2700" dirty="0" smtClean="0"/>
              <a:t>, </a:t>
            </a:r>
            <a:r>
              <a:rPr lang="el-GR" sz="2700" b="1" dirty="0" smtClean="0"/>
              <a:t>σταθερό/στάσιμο</a:t>
            </a:r>
            <a:r>
              <a:rPr lang="el-GR" sz="2700" dirty="0" smtClean="0"/>
              <a:t> και </a:t>
            </a:r>
            <a:r>
              <a:rPr lang="el-GR" sz="2700" b="1" dirty="0" smtClean="0"/>
              <a:t>χειροτέρευση</a:t>
            </a:r>
            <a:r>
              <a:rPr lang="el-GR" sz="2700" dirty="0" smtClean="0"/>
              <a:t>. </a:t>
            </a:r>
          </a:p>
        </p:txBody>
      </p:sp>
      <p:pic>
        <p:nvPicPr>
          <p:cNvPr id="4" name="3 - Εικόνα" descr="log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0734" y="5715016"/>
            <a:ext cx="5982532" cy="90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Λειτουργική μονάδα">
  <a:themeElements>
    <a:clrScheme name="Λειτουργική μονάδα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376</TotalTime>
  <Words>466</Words>
  <Application>Microsoft Office PowerPoint</Application>
  <PresentationFormat>Προβολή στην οθόνη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Λειτουργική μονάδα</vt:lpstr>
      <vt:lpstr>Η εκμάθηση της Αγγλικής ως ξένης γλώσσας ως μη φαρμακευτική παρέμβαση σε ασθενείς με ΗΝΔ </vt:lpstr>
      <vt:lpstr>Εκμάθηση Αγγλικής πριν το ΕΣΠΑ</vt:lpstr>
      <vt:lpstr>Ερευνητικές υποθέσεις ΕΣΠΑ</vt:lpstr>
      <vt:lpstr>Οκτώβριος 2018 – Μάρτιος 2019</vt:lpstr>
      <vt:lpstr>Οκτώβριος 2018 – Μάρτιος 2019</vt:lpstr>
      <vt:lpstr>Οκτώβριος 2018 – Μάρτιος 2019</vt:lpstr>
      <vt:lpstr>Οκτώβριος 2018 – Μάρτιος 2019</vt:lpstr>
      <vt:lpstr>Αποτελέσματα στατιστικής ανάλυσης δεδομένων (γενικά)</vt:lpstr>
      <vt:lpstr>Αποτελέσματα στατιστικής ανάλυσης δεδομένων (γενικά)</vt:lpstr>
      <vt:lpstr>Αποτελέσματα στατιστικής ανάλυσης δεδομένων (γενικά)</vt:lpstr>
      <vt:lpstr>Αποτελέσματα στατιστικής ανάλυσης δεδομένων (Αγγλική γλώσσα)</vt:lpstr>
      <vt:lpstr>Αποτελέσματα στατιστικής ανάλυσης δεδομένων (Αγγλική γλώσσα)</vt:lpstr>
      <vt:lpstr>Συμπεράσματα στατιστικής ανάλυσης δεδομένων (Αγγλική γλώσσα)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Εκμάθηση και επαν-εκμάθηση της Αγγλικής ως ξένης γλώσσας από ηλικιωμένους</dc:title>
  <dc:creator>LIA</dc:creator>
  <cp:lastModifiedBy>Lia</cp:lastModifiedBy>
  <cp:revision>64</cp:revision>
  <dcterms:created xsi:type="dcterms:W3CDTF">2019-01-09T16:37:00Z</dcterms:created>
  <dcterms:modified xsi:type="dcterms:W3CDTF">2019-06-23T14:21:38Z</dcterms:modified>
</cp:coreProperties>
</file>