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1" r:id="rId2"/>
  </p:sldMasterIdLst>
  <p:notesMasterIdLst>
    <p:notesMasterId r:id="rId28"/>
  </p:notesMasterIdLst>
  <p:sldIdLst>
    <p:sldId id="306" r:id="rId3"/>
    <p:sldId id="309" r:id="rId4"/>
    <p:sldId id="330" r:id="rId5"/>
    <p:sldId id="329" r:id="rId6"/>
    <p:sldId id="307" r:id="rId7"/>
    <p:sldId id="308" r:id="rId8"/>
    <p:sldId id="313" r:id="rId9"/>
    <p:sldId id="311" r:id="rId10"/>
    <p:sldId id="310" r:id="rId11"/>
    <p:sldId id="312" r:id="rId12"/>
    <p:sldId id="314" r:id="rId13"/>
    <p:sldId id="315" r:id="rId14"/>
    <p:sldId id="317" r:id="rId15"/>
    <p:sldId id="318" r:id="rId16"/>
    <p:sldId id="319" r:id="rId17"/>
    <p:sldId id="320" r:id="rId18"/>
    <p:sldId id="321" r:id="rId19"/>
    <p:sldId id="322" r:id="rId20"/>
    <p:sldId id="323" r:id="rId21"/>
    <p:sldId id="325" r:id="rId22"/>
    <p:sldId id="324" r:id="rId23"/>
    <p:sldId id="326" r:id="rId24"/>
    <p:sldId id="327" r:id="rId25"/>
    <p:sldId id="328" r:id="rId26"/>
    <p:sldId id="331" r:id="rId2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8AA"/>
    <a:srgbClr val="6699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varScale="1">
        <p:scale>
          <a:sx n="70" d="100"/>
          <a:sy n="70" d="100"/>
        </p:scale>
        <p:origin x="-7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4FC458E1-EC7D-4676-AF5F-FF78ADC9F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Θέση ημερομηνίας 2">
            <a:extLst>
              <a:ext uri="{FF2B5EF4-FFF2-40B4-BE49-F238E27FC236}">
                <a16:creationId xmlns:a16="http://schemas.microsoft.com/office/drawing/2014/main" xmlns="" id="{C26EAE62-80F8-4828-87E7-26A517C3706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6A5B42-EB1B-4BA3-A9BD-1DDF7D0D1869}" type="datetimeFigureOut">
              <a:rPr lang="el-GR"/>
              <a:pPr>
                <a:defRPr/>
              </a:pPr>
              <a:t>19/11/2018</a:t>
            </a:fld>
            <a:endParaRPr lang="el-GR"/>
          </a:p>
        </p:txBody>
      </p:sp>
      <p:sp>
        <p:nvSpPr>
          <p:cNvPr id="4" name="Θέση εικόνας διαφάνειας 3">
            <a:extLst>
              <a:ext uri="{FF2B5EF4-FFF2-40B4-BE49-F238E27FC236}">
                <a16:creationId xmlns:a16="http://schemas.microsoft.com/office/drawing/2014/main" xmlns="" id="{944D5853-ED9A-4563-8ABA-2C1D72696C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a:extLst>
              <a:ext uri="{FF2B5EF4-FFF2-40B4-BE49-F238E27FC236}">
                <a16:creationId xmlns:a16="http://schemas.microsoft.com/office/drawing/2014/main" xmlns="" id="{201BB8B5-599D-4E96-B337-362B5883E0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a:extLst>
              <a:ext uri="{FF2B5EF4-FFF2-40B4-BE49-F238E27FC236}">
                <a16:creationId xmlns:a16="http://schemas.microsoft.com/office/drawing/2014/main" xmlns="" id="{50DF54EC-21FE-47D3-AD72-B0F77238EE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Θέση αριθμού διαφάνειας 6">
            <a:extLst>
              <a:ext uri="{FF2B5EF4-FFF2-40B4-BE49-F238E27FC236}">
                <a16:creationId xmlns:a16="http://schemas.microsoft.com/office/drawing/2014/main" xmlns="" id="{D1DC9A69-AAB9-4531-BD50-7FF1D79FFE6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B4679A3-5239-4C4D-9626-7EA0E7952331}" type="slidenum">
              <a:rPr lang="el-GR" altLang="el-GR"/>
              <a:pPr/>
              <a:t>‹#›</a:t>
            </a:fld>
            <a:endParaRPr lang="el-GR" altLang="el-GR"/>
          </a:p>
        </p:txBody>
      </p:sp>
    </p:spTree>
    <p:extLst>
      <p:ext uri="{BB962C8B-B14F-4D97-AF65-F5344CB8AC3E}">
        <p14:creationId xmlns:p14="http://schemas.microsoft.com/office/powerpoint/2010/main" val="177956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D2138C1-A601-449D-832F-B45D94D43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xmlns="" id="{7C4C3E71-4B34-4129-AB3C-C500B9BAE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6F8CB1DA-5BD3-4160-A456-7AE9BF2986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xmlns="" id="{08F2991D-0AB9-403F-A415-B09B477168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A3A24648-0D9D-4F87-B1AC-7268EEE749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xmlns="" id="{D7F0363B-76CC-419C-B3BB-CDD91EDF42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D1A8C837-0823-4CBA-BD13-233CF61F62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xmlns="" id="{E43DB935-F91E-4078-BD6B-BBD219094C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434AF270-E6BD-47A5-AC98-DD011891C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xmlns="" id="{D1CC2B3A-5078-4025-A79D-D2D00F2FDE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D9ED6318-E7F9-4D1C-B82C-A8BE040BD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xmlns="" id="{1BC74E1A-E958-4185-940A-48206194F4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F98DE509-9398-4D47-A9AF-BF709E9DE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xmlns="" id="{5DDCF264-8006-4FBF-8741-D223C8E80D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7A5BB2A1-C2B4-4FC7-8898-8C9547D489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xmlns="" id="{596FF3A1-AF33-46B3-8B3C-8DB68E38DB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9E368D2B-7CF0-40D9-8793-B59B17FBC8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xmlns="" id="{1EDA9392-6D5A-4953-9245-91CDDF470E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C8E737CF-E5EA-4E7A-9DF2-848ABD237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xmlns="" id="{BD924033-60C5-4BAB-A14B-35D6B41BFD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962C60CA-3BDB-4731-8FEB-F838D6C851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xmlns="" id="{0901BDF3-A687-411D-A8FC-FD80C12F0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EC82D7CE-C670-48B3-9011-11DB761D0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xmlns="" id="{2DFF0C17-CD96-4905-A9A6-70C06FD844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7AF9223C-51D7-4137-BF79-CF5B53237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xmlns="" id="{4B18646E-5F5B-43BC-95A2-4BCF7600B9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C1529037-F69F-48A1-828F-FC62F696F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xmlns="" id="{8FD88E44-A92C-482F-8043-770041BA0D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F4CC49A4-8C6A-4A75-AF43-EFF50EF9C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xmlns="" id="{F4214BE3-B84A-4D97-9DB3-83700E8E70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56C306BA-5762-424D-8322-BE708EF98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xmlns="" id="{EAE02D33-4D63-496B-BD53-A630A13348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174EF0B6-2910-454C-8631-F45137B1A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xmlns="" id="{54378B74-209E-465F-A315-A9E48E623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174EF0B6-2910-454C-8631-F45137B1A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xmlns="" id="{54378B74-209E-465F-A315-A9E48E623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0B38F995-80E6-4962-9F1A-6D840AE87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xmlns="" id="{83601299-06B0-441F-AF95-BE481AE35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13EFDE51-4A48-40F6-90F4-5D55852A7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xmlns="" id="{0ACC7416-8D50-43BD-856F-F43C9175A5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F4700FAA-4373-4BD5-BB95-B95D08ECD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xmlns="" id="{4ADBDD4F-1BF0-4B3B-96BE-A4AB42D752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0AB0C0FD-6E77-474C-8D20-8C1C55CE3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xmlns="" id="{16EFBC6A-6B63-498D-A769-C1A64B8E22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FE76ACA8-1703-45AF-89BD-E20E606CE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xmlns="" id="{AAA02423-27AA-4285-A372-1ECB831C3E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B1009CB0-C354-42B2-AB43-3CA8E1A21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xmlns="" id="{4D760A56-A590-44BA-B42A-7975040160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CE32DF93-EADD-4DFA-8314-B65355BF59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xmlns="" id="{00C58A92-4884-4DB7-82DF-FB56E14F64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7279FB32-5159-4C26-9C51-93581980D5A4}"/>
              </a:ext>
            </a:extLst>
          </p:cNvPr>
          <p:cNvSpPr>
            <a:spLocks noGrp="1"/>
          </p:cNvSpPr>
          <p:nvPr>
            <p:ph type="dt" sz="half" idx="10"/>
          </p:nvPr>
        </p:nvSpPr>
        <p:spPr/>
        <p:txBody>
          <a:bodyPr/>
          <a:lstStyle>
            <a:lvl1pPr>
              <a:defRPr/>
            </a:lvl1pPr>
          </a:lstStyle>
          <a:p>
            <a:pPr>
              <a:defRPr/>
            </a:pPr>
            <a:fld id="{CCAD6FCC-F8EC-401F-891E-C8796EA9E257}" type="datetime1">
              <a:rPr lang="el-GR"/>
              <a:pPr>
                <a:defRPr/>
              </a:pPr>
              <a:t>19/11/2018</a:t>
            </a:fld>
            <a:endParaRPr lang="el-GR"/>
          </a:p>
        </p:txBody>
      </p:sp>
      <p:sp>
        <p:nvSpPr>
          <p:cNvPr id="5" name="Footer Placeholder 4">
            <a:extLst>
              <a:ext uri="{FF2B5EF4-FFF2-40B4-BE49-F238E27FC236}">
                <a16:creationId xmlns:a16="http://schemas.microsoft.com/office/drawing/2014/main" xmlns="" id="{7311178B-E60D-4B62-BE0E-E68D2A80FE55}"/>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xmlns="" id="{DB928664-2859-44B4-9810-2F9B65A7A7D1}"/>
              </a:ext>
            </a:extLst>
          </p:cNvPr>
          <p:cNvSpPr>
            <a:spLocks noGrp="1"/>
          </p:cNvSpPr>
          <p:nvPr>
            <p:ph type="sldNum" sz="quarter" idx="12"/>
          </p:nvPr>
        </p:nvSpPr>
        <p:spPr/>
        <p:txBody>
          <a:bodyPr/>
          <a:lstStyle>
            <a:lvl1pPr>
              <a:defRPr/>
            </a:lvl1pPr>
          </a:lstStyle>
          <a:p>
            <a:fld id="{3B2867AB-41CF-4F31-B889-C93145F70D88}" type="slidenum">
              <a:rPr lang="el-GR" altLang="el-GR"/>
              <a:pPr/>
              <a:t>‹#›</a:t>
            </a:fld>
            <a:endParaRPr lang="el-GR" altLang="el-GR"/>
          </a:p>
        </p:txBody>
      </p:sp>
    </p:spTree>
    <p:extLst>
      <p:ext uri="{BB962C8B-B14F-4D97-AF65-F5344CB8AC3E}">
        <p14:creationId xmlns:p14="http://schemas.microsoft.com/office/powerpoint/2010/main" val="326236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0BD127ED-7181-405F-B87D-DCA2A29D87B4}"/>
              </a:ext>
            </a:extLst>
          </p:cNvPr>
          <p:cNvSpPr>
            <a:spLocks noGrp="1"/>
          </p:cNvSpPr>
          <p:nvPr>
            <p:ph type="dt" sz="half" idx="10"/>
          </p:nvPr>
        </p:nvSpPr>
        <p:spPr/>
        <p:txBody>
          <a:bodyPr/>
          <a:lstStyle>
            <a:lvl1pPr>
              <a:defRPr/>
            </a:lvl1pPr>
          </a:lstStyle>
          <a:p>
            <a:pPr>
              <a:defRPr/>
            </a:pPr>
            <a:fld id="{F8FB7483-CA96-47C5-BD2E-DB4852B81F31}" type="datetime1">
              <a:rPr lang="el-GR"/>
              <a:pPr>
                <a:defRPr/>
              </a:pPr>
              <a:t>19/11/2018</a:t>
            </a:fld>
            <a:endParaRPr lang="el-GR"/>
          </a:p>
        </p:txBody>
      </p:sp>
      <p:sp>
        <p:nvSpPr>
          <p:cNvPr id="5" name="Footer Placeholder 4">
            <a:extLst>
              <a:ext uri="{FF2B5EF4-FFF2-40B4-BE49-F238E27FC236}">
                <a16:creationId xmlns:a16="http://schemas.microsoft.com/office/drawing/2014/main" xmlns="" id="{8D0FA9E3-611B-47EE-8672-6087E7A8D7E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xmlns="" id="{5118BA79-1DF5-4C91-A41B-7E6FE99E3B23}"/>
              </a:ext>
            </a:extLst>
          </p:cNvPr>
          <p:cNvSpPr>
            <a:spLocks noGrp="1"/>
          </p:cNvSpPr>
          <p:nvPr>
            <p:ph type="sldNum" sz="quarter" idx="12"/>
          </p:nvPr>
        </p:nvSpPr>
        <p:spPr/>
        <p:txBody>
          <a:bodyPr/>
          <a:lstStyle>
            <a:lvl1pPr>
              <a:defRPr/>
            </a:lvl1pPr>
          </a:lstStyle>
          <a:p>
            <a:fld id="{725ACE79-2FEA-4AF2-B948-7969C2EF13C4}" type="slidenum">
              <a:rPr lang="el-GR" altLang="el-GR"/>
              <a:pPr/>
              <a:t>‹#›</a:t>
            </a:fld>
            <a:endParaRPr lang="el-GR" altLang="el-GR"/>
          </a:p>
        </p:txBody>
      </p:sp>
    </p:spTree>
    <p:extLst>
      <p:ext uri="{BB962C8B-B14F-4D97-AF65-F5344CB8AC3E}">
        <p14:creationId xmlns:p14="http://schemas.microsoft.com/office/powerpoint/2010/main" val="81749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C9F1DC4-3A8A-4673-AFB0-36E7D6E522CF}"/>
              </a:ext>
            </a:extLst>
          </p:cNvPr>
          <p:cNvSpPr>
            <a:spLocks noGrp="1"/>
          </p:cNvSpPr>
          <p:nvPr>
            <p:ph type="dt" sz="half" idx="10"/>
          </p:nvPr>
        </p:nvSpPr>
        <p:spPr/>
        <p:txBody>
          <a:bodyPr/>
          <a:lstStyle>
            <a:lvl1pPr>
              <a:defRPr/>
            </a:lvl1pPr>
          </a:lstStyle>
          <a:p>
            <a:pPr>
              <a:defRPr/>
            </a:pPr>
            <a:fld id="{0AEF41BD-3025-4169-BF73-3055F375F565}" type="datetime1">
              <a:rPr lang="el-GR"/>
              <a:pPr>
                <a:defRPr/>
              </a:pPr>
              <a:t>19/11/2018</a:t>
            </a:fld>
            <a:endParaRPr lang="el-GR"/>
          </a:p>
        </p:txBody>
      </p:sp>
      <p:sp>
        <p:nvSpPr>
          <p:cNvPr id="5" name="Footer Placeholder 4">
            <a:extLst>
              <a:ext uri="{FF2B5EF4-FFF2-40B4-BE49-F238E27FC236}">
                <a16:creationId xmlns:a16="http://schemas.microsoft.com/office/drawing/2014/main" xmlns="" id="{4A6E881E-C2C8-41E7-9C0D-7ED854336F8A}"/>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xmlns="" id="{61727725-1A4A-4BDA-9CF6-2D4B2F201E78}"/>
              </a:ext>
            </a:extLst>
          </p:cNvPr>
          <p:cNvSpPr>
            <a:spLocks noGrp="1"/>
          </p:cNvSpPr>
          <p:nvPr>
            <p:ph type="sldNum" sz="quarter" idx="12"/>
          </p:nvPr>
        </p:nvSpPr>
        <p:spPr/>
        <p:txBody>
          <a:bodyPr/>
          <a:lstStyle>
            <a:lvl1pPr>
              <a:defRPr/>
            </a:lvl1pPr>
          </a:lstStyle>
          <a:p>
            <a:fld id="{25910607-0AF8-4C77-9C44-609BC7512D48}" type="slidenum">
              <a:rPr lang="el-GR" altLang="el-GR"/>
              <a:pPr/>
              <a:t>‹#›</a:t>
            </a:fld>
            <a:endParaRPr lang="el-GR" altLang="el-GR"/>
          </a:p>
        </p:txBody>
      </p:sp>
    </p:spTree>
    <p:extLst>
      <p:ext uri="{BB962C8B-B14F-4D97-AF65-F5344CB8AC3E}">
        <p14:creationId xmlns:p14="http://schemas.microsoft.com/office/powerpoint/2010/main" val="296532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7279FB32-5159-4C26-9C51-93581980D5A4}"/>
              </a:ext>
            </a:extLst>
          </p:cNvPr>
          <p:cNvSpPr>
            <a:spLocks noGrp="1"/>
          </p:cNvSpPr>
          <p:nvPr>
            <p:ph type="dt" sz="half" idx="10"/>
          </p:nvPr>
        </p:nvSpPr>
        <p:spPr/>
        <p:txBody>
          <a:bodyPr/>
          <a:lstStyle>
            <a:lvl1pPr>
              <a:defRPr/>
            </a:lvl1pPr>
          </a:lstStyle>
          <a:p>
            <a:pPr>
              <a:defRPr/>
            </a:pPr>
            <a:fld id="{CCAD6FCC-F8EC-401F-891E-C8796EA9E257}"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7311178B-E60D-4B62-BE0E-E68D2A80FE55}"/>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DB928664-2859-44B4-9810-2F9B65A7A7D1}"/>
              </a:ext>
            </a:extLst>
          </p:cNvPr>
          <p:cNvSpPr>
            <a:spLocks noGrp="1"/>
          </p:cNvSpPr>
          <p:nvPr>
            <p:ph type="sldNum" sz="quarter" idx="12"/>
          </p:nvPr>
        </p:nvSpPr>
        <p:spPr/>
        <p:txBody>
          <a:bodyPr/>
          <a:lstStyle>
            <a:lvl1pPr>
              <a:defRPr/>
            </a:lvl1pPr>
          </a:lstStyle>
          <a:p>
            <a:fld id="{3B2867AB-41CF-4F31-B889-C93145F70D88}" type="slidenum">
              <a:rPr lang="el-GR" altLang="el-GR"/>
              <a:pPr/>
              <a:t>‹#›</a:t>
            </a:fld>
            <a:endParaRPr lang="el-GR" altLang="el-GR"/>
          </a:p>
        </p:txBody>
      </p:sp>
    </p:spTree>
    <p:extLst>
      <p:ext uri="{BB962C8B-B14F-4D97-AF65-F5344CB8AC3E}">
        <p14:creationId xmlns:p14="http://schemas.microsoft.com/office/powerpoint/2010/main" val="12409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35A264B-69F4-452E-AB2F-21B9D1A5BC9E}"/>
              </a:ext>
            </a:extLst>
          </p:cNvPr>
          <p:cNvSpPr>
            <a:spLocks noGrp="1"/>
          </p:cNvSpPr>
          <p:nvPr>
            <p:ph type="dt" sz="half" idx="10"/>
          </p:nvPr>
        </p:nvSpPr>
        <p:spPr/>
        <p:txBody>
          <a:bodyPr/>
          <a:lstStyle>
            <a:lvl1pPr>
              <a:defRPr/>
            </a:lvl1pPr>
          </a:lstStyle>
          <a:p>
            <a:pPr>
              <a:defRPr/>
            </a:pPr>
            <a:fld id="{16C0F896-6D53-4408-A109-1CF40FC8D98F}"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760A7A33-37EC-4AFE-BAE7-06C66FFD4C83}"/>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14DAC84D-D0A2-4DAA-A7FC-AE91D27DCD56}"/>
              </a:ext>
            </a:extLst>
          </p:cNvPr>
          <p:cNvSpPr>
            <a:spLocks noGrp="1"/>
          </p:cNvSpPr>
          <p:nvPr>
            <p:ph type="sldNum" sz="quarter" idx="12"/>
          </p:nvPr>
        </p:nvSpPr>
        <p:spPr/>
        <p:txBody>
          <a:bodyPr/>
          <a:lstStyle>
            <a:lvl1pPr>
              <a:defRPr/>
            </a:lvl1pPr>
          </a:lstStyle>
          <a:p>
            <a:fld id="{333C0DFE-7363-4EA4-9004-3E20F2B1BE4C}" type="slidenum">
              <a:rPr lang="el-GR" altLang="el-GR"/>
              <a:pPr/>
              <a:t>‹#›</a:t>
            </a:fld>
            <a:endParaRPr lang="el-GR" altLang="el-GR"/>
          </a:p>
        </p:txBody>
      </p:sp>
    </p:spTree>
    <p:extLst>
      <p:ext uri="{BB962C8B-B14F-4D97-AF65-F5344CB8AC3E}">
        <p14:creationId xmlns:p14="http://schemas.microsoft.com/office/powerpoint/2010/main" val="185907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D4E05F-3B8B-4D90-95CA-8DB0BEBF529F}"/>
              </a:ext>
            </a:extLst>
          </p:cNvPr>
          <p:cNvSpPr>
            <a:spLocks noGrp="1"/>
          </p:cNvSpPr>
          <p:nvPr>
            <p:ph type="dt" sz="half" idx="10"/>
          </p:nvPr>
        </p:nvSpPr>
        <p:spPr/>
        <p:txBody>
          <a:bodyPr/>
          <a:lstStyle>
            <a:lvl1pPr>
              <a:defRPr/>
            </a:lvl1pPr>
          </a:lstStyle>
          <a:p>
            <a:pPr>
              <a:defRPr/>
            </a:pPr>
            <a:fld id="{8B8A4117-0FB3-4996-BF45-5BB700B5DDBD}"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D7F8915A-BA7A-40A8-9C5D-69982BC2FA10}"/>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73A8E5A6-E9EF-475D-BB66-33008BA0D6F8}"/>
              </a:ext>
            </a:extLst>
          </p:cNvPr>
          <p:cNvSpPr>
            <a:spLocks noGrp="1"/>
          </p:cNvSpPr>
          <p:nvPr>
            <p:ph type="sldNum" sz="quarter" idx="12"/>
          </p:nvPr>
        </p:nvSpPr>
        <p:spPr/>
        <p:txBody>
          <a:bodyPr/>
          <a:lstStyle>
            <a:lvl1pPr>
              <a:defRPr/>
            </a:lvl1pPr>
          </a:lstStyle>
          <a:p>
            <a:fld id="{7AF0A827-9A8F-42D0-A7C9-BA3249D2B2CE}" type="slidenum">
              <a:rPr lang="el-GR" altLang="el-GR"/>
              <a:pPr/>
              <a:t>‹#›</a:t>
            </a:fld>
            <a:endParaRPr lang="el-GR" altLang="el-GR"/>
          </a:p>
        </p:txBody>
      </p:sp>
    </p:spTree>
    <p:extLst>
      <p:ext uri="{BB962C8B-B14F-4D97-AF65-F5344CB8AC3E}">
        <p14:creationId xmlns:p14="http://schemas.microsoft.com/office/powerpoint/2010/main" val="119531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xmlns="" id="{0C1150F2-D8B3-4799-B50D-322958DCBD1F}"/>
              </a:ext>
            </a:extLst>
          </p:cNvPr>
          <p:cNvSpPr>
            <a:spLocks noGrp="1"/>
          </p:cNvSpPr>
          <p:nvPr>
            <p:ph type="dt" sz="half" idx="10"/>
          </p:nvPr>
        </p:nvSpPr>
        <p:spPr/>
        <p:txBody>
          <a:bodyPr/>
          <a:lstStyle>
            <a:lvl1pPr>
              <a:defRPr/>
            </a:lvl1pPr>
          </a:lstStyle>
          <a:p>
            <a:pPr>
              <a:defRPr/>
            </a:pPr>
            <a:fld id="{0B01C1C1-1C88-4224-AF10-9A438DC9E420}" type="datetime1">
              <a:rPr lang="el-GR">
                <a:solidFill>
                  <a:prstClr val="white">
                    <a:tint val="75000"/>
                  </a:prstClr>
                </a:solidFill>
              </a:rPr>
              <a:pPr>
                <a:defRPr/>
              </a:pPr>
              <a:t>19/11/2018</a:t>
            </a:fld>
            <a:endParaRPr lang="el-GR">
              <a:solidFill>
                <a:prstClr val="white">
                  <a:tint val="75000"/>
                </a:prstClr>
              </a:solidFill>
            </a:endParaRPr>
          </a:p>
        </p:txBody>
      </p:sp>
      <p:sp>
        <p:nvSpPr>
          <p:cNvPr id="6" name="Footer Placeholder 4">
            <a:extLst>
              <a:ext uri="{FF2B5EF4-FFF2-40B4-BE49-F238E27FC236}">
                <a16:creationId xmlns:a16="http://schemas.microsoft.com/office/drawing/2014/main" xmlns="" id="{00F0F58D-8244-43E6-8DF5-6F51EDD47C47}"/>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7" name="Slide Number Placeholder 5">
            <a:extLst>
              <a:ext uri="{FF2B5EF4-FFF2-40B4-BE49-F238E27FC236}">
                <a16:creationId xmlns:a16="http://schemas.microsoft.com/office/drawing/2014/main" xmlns="" id="{B7AD4575-90D6-4910-ADB3-2FD0F93E1F18}"/>
              </a:ext>
            </a:extLst>
          </p:cNvPr>
          <p:cNvSpPr>
            <a:spLocks noGrp="1"/>
          </p:cNvSpPr>
          <p:nvPr>
            <p:ph type="sldNum" sz="quarter" idx="12"/>
          </p:nvPr>
        </p:nvSpPr>
        <p:spPr/>
        <p:txBody>
          <a:bodyPr/>
          <a:lstStyle>
            <a:lvl1pPr>
              <a:defRPr/>
            </a:lvl1pPr>
          </a:lstStyle>
          <a:p>
            <a:fld id="{8D604B6A-8AE5-4FC6-B8C9-90E8501CDB6E}" type="slidenum">
              <a:rPr lang="el-GR" altLang="el-GR"/>
              <a:pPr/>
              <a:t>‹#›</a:t>
            </a:fld>
            <a:endParaRPr lang="el-GR" altLang="el-GR"/>
          </a:p>
        </p:txBody>
      </p:sp>
    </p:spTree>
    <p:extLst>
      <p:ext uri="{BB962C8B-B14F-4D97-AF65-F5344CB8AC3E}">
        <p14:creationId xmlns:p14="http://schemas.microsoft.com/office/powerpoint/2010/main" val="537597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xmlns="" id="{28B6FE43-FFEA-49D3-9E68-693A3A9A2783}"/>
              </a:ext>
            </a:extLst>
          </p:cNvPr>
          <p:cNvSpPr>
            <a:spLocks noGrp="1"/>
          </p:cNvSpPr>
          <p:nvPr>
            <p:ph type="dt" sz="half" idx="10"/>
          </p:nvPr>
        </p:nvSpPr>
        <p:spPr/>
        <p:txBody>
          <a:bodyPr/>
          <a:lstStyle>
            <a:lvl1pPr>
              <a:defRPr/>
            </a:lvl1pPr>
          </a:lstStyle>
          <a:p>
            <a:pPr>
              <a:defRPr/>
            </a:pPr>
            <a:fld id="{82B64ED8-0177-4CA5-8297-5E176B833765}" type="datetime1">
              <a:rPr lang="el-GR">
                <a:solidFill>
                  <a:prstClr val="white">
                    <a:tint val="75000"/>
                  </a:prstClr>
                </a:solidFill>
              </a:rPr>
              <a:pPr>
                <a:defRPr/>
              </a:pPr>
              <a:t>19/11/2018</a:t>
            </a:fld>
            <a:endParaRPr lang="el-GR">
              <a:solidFill>
                <a:prstClr val="white">
                  <a:tint val="75000"/>
                </a:prstClr>
              </a:solidFill>
            </a:endParaRPr>
          </a:p>
        </p:txBody>
      </p:sp>
      <p:sp>
        <p:nvSpPr>
          <p:cNvPr id="8" name="Footer Placeholder 4">
            <a:extLst>
              <a:ext uri="{FF2B5EF4-FFF2-40B4-BE49-F238E27FC236}">
                <a16:creationId xmlns:a16="http://schemas.microsoft.com/office/drawing/2014/main" xmlns="" id="{4D61BCC7-2D4E-4ABE-A60B-CA0367F63488}"/>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9" name="Slide Number Placeholder 5">
            <a:extLst>
              <a:ext uri="{FF2B5EF4-FFF2-40B4-BE49-F238E27FC236}">
                <a16:creationId xmlns:a16="http://schemas.microsoft.com/office/drawing/2014/main" xmlns="" id="{A1D1B49C-F1B9-480B-9C79-2113B40A4E59}"/>
              </a:ext>
            </a:extLst>
          </p:cNvPr>
          <p:cNvSpPr>
            <a:spLocks noGrp="1"/>
          </p:cNvSpPr>
          <p:nvPr>
            <p:ph type="sldNum" sz="quarter" idx="12"/>
          </p:nvPr>
        </p:nvSpPr>
        <p:spPr/>
        <p:txBody>
          <a:bodyPr/>
          <a:lstStyle>
            <a:lvl1pPr>
              <a:defRPr/>
            </a:lvl1pPr>
          </a:lstStyle>
          <a:p>
            <a:fld id="{AD1E572D-CF67-451E-817D-538AE518B94B}" type="slidenum">
              <a:rPr lang="el-GR" altLang="el-GR"/>
              <a:pPr/>
              <a:t>‹#›</a:t>
            </a:fld>
            <a:endParaRPr lang="el-GR" altLang="el-GR"/>
          </a:p>
        </p:txBody>
      </p:sp>
    </p:spTree>
    <p:extLst>
      <p:ext uri="{BB962C8B-B14F-4D97-AF65-F5344CB8AC3E}">
        <p14:creationId xmlns:p14="http://schemas.microsoft.com/office/powerpoint/2010/main" val="337616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xmlns="" id="{AB4A3AC3-A11F-4442-9835-59DF5B99A4D7}"/>
              </a:ext>
            </a:extLst>
          </p:cNvPr>
          <p:cNvSpPr>
            <a:spLocks noGrp="1"/>
          </p:cNvSpPr>
          <p:nvPr>
            <p:ph type="dt" sz="half" idx="10"/>
          </p:nvPr>
        </p:nvSpPr>
        <p:spPr/>
        <p:txBody>
          <a:bodyPr/>
          <a:lstStyle>
            <a:lvl1pPr>
              <a:defRPr/>
            </a:lvl1pPr>
          </a:lstStyle>
          <a:p>
            <a:pPr>
              <a:defRPr/>
            </a:pPr>
            <a:fld id="{6622C384-E049-48A5-B37C-0B167863EA51}" type="datetime1">
              <a:rPr lang="el-GR">
                <a:solidFill>
                  <a:prstClr val="white">
                    <a:tint val="75000"/>
                  </a:prstClr>
                </a:solidFill>
              </a:rPr>
              <a:pPr>
                <a:defRPr/>
              </a:pPr>
              <a:t>19/11/2018</a:t>
            </a:fld>
            <a:endParaRPr lang="el-GR">
              <a:solidFill>
                <a:prstClr val="white">
                  <a:tint val="75000"/>
                </a:prstClr>
              </a:solidFill>
            </a:endParaRPr>
          </a:p>
        </p:txBody>
      </p:sp>
      <p:sp>
        <p:nvSpPr>
          <p:cNvPr id="4" name="Footer Placeholder 4">
            <a:extLst>
              <a:ext uri="{FF2B5EF4-FFF2-40B4-BE49-F238E27FC236}">
                <a16:creationId xmlns:a16="http://schemas.microsoft.com/office/drawing/2014/main" xmlns="" id="{42E37AF9-231D-40D0-A981-0329DE8E29B5}"/>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5" name="Slide Number Placeholder 5">
            <a:extLst>
              <a:ext uri="{FF2B5EF4-FFF2-40B4-BE49-F238E27FC236}">
                <a16:creationId xmlns:a16="http://schemas.microsoft.com/office/drawing/2014/main" xmlns="" id="{97399D88-9A6C-4E73-B3DE-A7E5B6461273}"/>
              </a:ext>
            </a:extLst>
          </p:cNvPr>
          <p:cNvSpPr>
            <a:spLocks noGrp="1"/>
          </p:cNvSpPr>
          <p:nvPr>
            <p:ph type="sldNum" sz="quarter" idx="12"/>
          </p:nvPr>
        </p:nvSpPr>
        <p:spPr/>
        <p:txBody>
          <a:bodyPr/>
          <a:lstStyle>
            <a:lvl1pPr>
              <a:defRPr/>
            </a:lvl1pPr>
          </a:lstStyle>
          <a:p>
            <a:fld id="{7241B414-B7BD-4010-891A-095D9B0BD0AD}" type="slidenum">
              <a:rPr lang="el-GR" altLang="el-GR"/>
              <a:pPr/>
              <a:t>‹#›</a:t>
            </a:fld>
            <a:endParaRPr lang="el-GR" altLang="el-GR"/>
          </a:p>
        </p:txBody>
      </p:sp>
    </p:spTree>
    <p:extLst>
      <p:ext uri="{BB962C8B-B14F-4D97-AF65-F5344CB8AC3E}">
        <p14:creationId xmlns:p14="http://schemas.microsoft.com/office/powerpoint/2010/main" val="4163334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4294280-034D-4BB9-A401-8332ED468679}"/>
              </a:ext>
            </a:extLst>
          </p:cNvPr>
          <p:cNvSpPr>
            <a:spLocks noGrp="1"/>
          </p:cNvSpPr>
          <p:nvPr>
            <p:ph type="dt" sz="half" idx="10"/>
          </p:nvPr>
        </p:nvSpPr>
        <p:spPr/>
        <p:txBody>
          <a:bodyPr/>
          <a:lstStyle>
            <a:lvl1pPr>
              <a:defRPr/>
            </a:lvl1pPr>
          </a:lstStyle>
          <a:p>
            <a:pPr>
              <a:defRPr/>
            </a:pPr>
            <a:fld id="{01BFD16F-3670-4D1F-84BC-2C1160D4683D}" type="datetime1">
              <a:rPr lang="el-GR">
                <a:solidFill>
                  <a:prstClr val="white">
                    <a:tint val="75000"/>
                  </a:prstClr>
                </a:solidFill>
              </a:rPr>
              <a:pPr>
                <a:defRPr/>
              </a:pPr>
              <a:t>19/11/2018</a:t>
            </a:fld>
            <a:endParaRPr lang="el-GR">
              <a:solidFill>
                <a:prstClr val="white">
                  <a:tint val="75000"/>
                </a:prstClr>
              </a:solidFill>
            </a:endParaRPr>
          </a:p>
        </p:txBody>
      </p:sp>
      <p:sp>
        <p:nvSpPr>
          <p:cNvPr id="3" name="Footer Placeholder 4">
            <a:extLst>
              <a:ext uri="{FF2B5EF4-FFF2-40B4-BE49-F238E27FC236}">
                <a16:creationId xmlns:a16="http://schemas.microsoft.com/office/drawing/2014/main" xmlns="" id="{F2F5547B-B745-43D7-9E32-C31E9399B955}"/>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4" name="Slide Number Placeholder 5">
            <a:extLst>
              <a:ext uri="{FF2B5EF4-FFF2-40B4-BE49-F238E27FC236}">
                <a16:creationId xmlns:a16="http://schemas.microsoft.com/office/drawing/2014/main" xmlns="" id="{2136075E-4AEB-4B72-955C-E3F636B76DED}"/>
              </a:ext>
            </a:extLst>
          </p:cNvPr>
          <p:cNvSpPr>
            <a:spLocks noGrp="1"/>
          </p:cNvSpPr>
          <p:nvPr>
            <p:ph type="sldNum" sz="quarter" idx="12"/>
          </p:nvPr>
        </p:nvSpPr>
        <p:spPr/>
        <p:txBody>
          <a:bodyPr/>
          <a:lstStyle>
            <a:lvl1pPr>
              <a:defRPr/>
            </a:lvl1pPr>
          </a:lstStyle>
          <a:p>
            <a:fld id="{8BD9A76A-0A83-4644-B5F7-E85A52A4D7CB}" type="slidenum">
              <a:rPr lang="el-GR" altLang="el-GR"/>
              <a:pPr/>
              <a:t>‹#›</a:t>
            </a:fld>
            <a:endParaRPr lang="el-GR" altLang="el-GR"/>
          </a:p>
        </p:txBody>
      </p:sp>
    </p:spTree>
    <p:extLst>
      <p:ext uri="{BB962C8B-B14F-4D97-AF65-F5344CB8AC3E}">
        <p14:creationId xmlns:p14="http://schemas.microsoft.com/office/powerpoint/2010/main" val="3298619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ED69626-77C0-44D2-9432-98EFF76B67D6}"/>
              </a:ext>
            </a:extLst>
          </p:cNvPr>
          <p:cNvSpPr>
            <a:spLocks noGrp="1"/>
          </p:cNvSpPr>
          <p:nvPr>
            <p:ph type="dt" sz="half" idx="10"/>
          </p:nvPr>
        </p:nvSpPr>
        <p:spPr/>
        <p:txBody>
          <a:bodyPr/>
          <a:lstStyle>
            <a:lvl1pPr>
              <a:defRPr/>
            </a:lvl1pPr>
          </a:lstStyle>
          <a:p>
            <a:pPr>
              <a:defRPr/>
            </a:pPr>
            <a:fld id="{A1033CA8-F14F-47D2-B36B-7DF3E081801C}" type="datetime1">
              <a:rPr lang="el-GR">
                <a:solidFill>
                  <a:prstClr val="white">
                    <a:tint val="75000"/>
                  </a:prstClr>
                </a:solidFill>
              </a:rPr>
              <a:pPr>
                <a:defRPr/>
              </a:pPr>
              <a:t>19/11/2018</a:t>
            </a:fld>
            <a:endParaRPr lang="el-GR">
              <a:solidFill>
                <a:prstClr val="white">
                  <a:tint val="75000"/>
                </a:prstClr>
              </a:solidFill>
            </a:endParaRPr>
          </a:p>
        </p:txBody>
      </p:sp>
      <p:sp>
        <p:nvSpPr>
          <p:cNvPr id="6" name="Footer Placeholder 4">
            <a:extLst>
              <a:ext uri="{FF2B5EF4-FFF2-40B4-BE49-F238E27FC236}">
                <a16:creationId xmlns:a16="http://schemas.microsoft.com/office/drawing/2014/main" xmlns="" id="{A68A60DF-82DA-4C58-818E-2E4F3F520626}"/>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7" name="Slide Number Placeholder 5">
            <a:extLst>
              <a:ext uri="{FF2B5EF4-FFF2-40B4-BE49-F238E27FC236}">
                <a16:creationId xmlns:a16="http://schemas.microsoft.com/office/drawing/2014/main" xmlns="" id="{E59A13CF-3D12-4EDB-8852-805F67BACB1B}"/>
              </a:ext>
            </a:extLst>
          </p:cNvPr>
          <p:cNvSpPr>
            <a:spLocks noGrp="1"/>
          </p:cNvSpPr>
          <p:nvPr>
            <p:ph type="sldNum" sz="quarter" idx="12"/>
          </p:nvPr>
        </p:nvSpPr>
        <p:spPr/>
        <p:txBody>
          <a:bodyPr/>
          <a:lstStyle>
            <a:lvl1pPr>
              <a:defRPr/>
            </a:lvl1pPr>
          </a:lstStyle>
          <a:p>
            <a:fld id="{15337A05-BE54-4105-81F6-643F5BFB6A99}" type="slidenum">
              <a:rPr lang="el-GR" altLang="el-GR"/>
              <a:pPr/>
              <a:t>‹#›</a:t>
            </a:fld>
            <a:endParaRPr lang="el-GR" altLang="el-GR"/>
          </a:p>
        </p:txBody>
      </p:sp>
    </p:spTree>
    <p:extLst>
      <p:ext uri="{BB962C8B-B14F-4D97-AF65-F5344CB8AC3E}">
        <p14:creationId xmlns:p14="http://schemas.microsoft.com/office/powerpoint/2010/main" val="382259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35A264B-69F4-452E-AB2F-21B9D1A5BC9E}"/>
              </a:ext>
            </a:extLst>
          </p:cNvPr>
          <p:cNvSpPr>
            <a:spLocks noGrp="1"/>
          </p:cNvSpPr>
          <p:nvPr>
            <p:ph type="dt" sz="half" idx="10"/>
          </p:nvPr>
        </p:nvSpPr>
        <p:spPr/>
        <p:txBody>
          <a:bodyPr/>
          <a:lstStyle>
            <a:lvl1pPr>
              <a:defRPr/>
            </a:lvl1pPr>
          </a:lstStyle>
          <a:p>
            <a:pPr>
              <a:defRPr/>
            </a:pPr>
            <a:fld id="{16C0F896-6D53-4408-A109-1CF40FC8D98F}" type="datetime1">
              <a:rPr lang="el-GR"/>
              <a:pPr>
                <a:defRPr/>
              </a:pPr>
              <a:t>19/11/2018</a:t>
            </a:fld>
            <a:endParaRPr lang="el-GR"/>
          </a:p>
        </p:txBody>
      </p:sp>
      <p:sp>
        <p:nvSpPr>
          <p:cNvPr id="5" name="Footer Placeholder 4">
            <a:extLst>
              <a:ext uri="{FF2B5EF4-FFF2-40B4-BE49-F238E27FC236}">
                <a16:creationId xmlns:a16="http://schemas.microsoft.com/office/drawing/2014/main" xmlns="" id="{760A7A33-37EC-4AFE-BAE7-06C66FFD4C83}"/>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xmlns="" id="{14DAC84D-D0A2-4DAA-A7FC-AE91D27DCD56}"/>
              </a:ext>
            </a:extLst>
          </p:cNvPr>
          <p:cNvSpPr>
            <a:spLocks noGrp="1"/>
          </p:cNvSpPr>
          <p:nvPr>
            <p:ph type="sldNum" sz="quarter" idx="12"/>
          </p:nvPr>
        </p:nvSpPr>
        <p:spPr/>
        <p:txBody>
          <a:bodyPr/>
          <a:lstStyle>
            <a:lvl1pPr>
              <a:defRPr/>
            </a:lvl1pPr>
          </a:lstStyle>
          <a:p>
            <a:fld id="{333C0DFE-7363-4EA4-9004-3E20F2B1BE4C}" type="slidenum">
              <a:rPr lang="el-GR" altLang="el-GR"/>
              <a:pPr/>
              <a:t>‹#›</a:t>
            </a:fld>
            <a:endParaRPr lang="el-GR" altLang="el-GR"/>
          </a:p>
        </p:txBody>
      </p:sp>
    </p:spTree>
    <p:extLst>
      <p:ext uri="{BB962C8B-B14F-4D97-AF65-F5344CB8AC3E}">
        <p14:creationId xmlns:p14="http://schemas.microsoft.com/office/powerpoint/2010/main" val="128805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0AF5252-98F4-467A-98A1-C98509E93858}"/>
              </a:ext>
            </a:extLst>
          </p:cNvPr>
          <p:cNvSpPr>
            <a:spLocks noGrp="1"/>
          </p:cNvSpPr>
          <p:nvPr>
            <p:ph type="dt" sz="half" idx="10"/>
          </p:nvPr>
        </p:nvSpPr>
        <p:spPr/>
        <p:txBody>
          <a:bodyPr/>
          <a:lstStyle>
            <a:lvl1pPr>
              <a:defRPr/>
            </a:lvl1pPr>
          </a:lstStyle>
          <a:p>
            <a:pPr>
              <a:defRPr/>
            </a:pPr>
            <a:fld id="{A1ACF818-4627-4148-A212-647FAAD20DFE}" type="datetime1">
              <a:rPr lang="el-GR">
                <a:solidFill>
                  <a:prstClr val="white">
                    <a:tint val="75000"/>
                  </a:prstClr>
                </a:solidFill>
              </a:rPr>
              <a:pPr>
                <a:defRPr/>
              </a:pPr>
              <a:t>19/11/2018</a:t>
            </a:fld>
            <a:endParaRPr lang="el-GR">
              <a:solidFill>
                <a:prstClr val="white">
                  <a:tint val="75000"/>
                </a:prstClr>
              </a:solidFill>
            </a:endParaRPr>
          </a:p>
        </p:txBody>
      </p:sp>
      <p:sp>
        <p:nvSpPr>
          <p:cNvPr id="6" name="Footer Placeholder 4">
            <a:extLst>
              <a:ext uri="{FF2B5EF4-FFF2-40B4-BE49-F238E27FC236}">
                <a16:creationId xmlns:a16="http://schemas.microsoft.com/office/drawing/2014/main" xmlns="" id="{23226CED-8888-456D-9F18-0075ECCB05D1}"/>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7" name="Slide Number Placeholder 5">
            <a:extLst>
              <a:ext uri="{FF2B5EF4-FFF2-40B4-BE49-F238E27FC236}">
                <a16:creationId xmlns:a16="http://schemas.microsoft.com/office/drawing/2014/main" xmlns="" id="{4DAD2472-060A-421F-A619-30998DD96FB2}"/>
              </a:ext>
            </a:extLst>
          </p:cNvPr>
          <p:cNvSpPr>
            <a:spLocks noGrp="1"/>
          </p:cNvSpPr>
          <p:nvPr>
            <p:ph type="sldNum" sz="quarter" idx="12"/>
          </p:nvPr>
        </p:nvSpPr>
        <p:spPr/>
        <p:txBody>
          <a:bodyPr/>
          <a:lstStyle>
            <a:lvl1pPr>
              <a:defRPr/>
            </a:lvl1pPr>
          </a:lstStyle>
          <a:p>
            <a:fld id="{E4245646-5BB3-4B13-AF29-17ACE3292DA8}" type="slidenum">
              <a:rPr lang="el-GR" altLang="el-GR"/>
              <a:pPr/>
              <a:t>‹#›</a:t>
            </a:fld>
            <a:endParaRPr lang="el-GR" altLang="el-GR"/>
          </a:p>
        </p:txBody>
      </p:sp>
    </p:spTree>
    <p:extLst>
      <p:ext uri="{BB962C8B-B14F-4D97-AF65-F5344CB8AC3E}">
        <p14:creationId xmlns:p14="http://schemas.microsoft.com/office/powerpoint/2010/main" val="300464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0BD127ED-7181-405F-B87D-DCA2A29D87B4}"/>
              </a:ext>
            </a:extLst>
          </p:cNvPr>
          <p:cNvSpPr>
            <a:spLocks noGrp="1"/>
          </p:cNvSpPr>
          <p:nvPr>
            <p:ph type="dt" sz="half" idx="10"/>
          </p:nvPr>
        </p:nvSpPr>
        <p:spPr/>
        <p:txBody>
          <a:bodyPr/>
          <a:lstStyle>
            <a:lvl1pPr>
              <a:defRPr/>
            </a:lvl1pPr>
          </a:lstStyle>
          <a:p>
            <a:pPr>
              <a:defRPr/>
            </a:pPr>
            <a:fld id="{F8FB7483-CA96-47C5-BD2E-DB4852B81F31}"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8D0FA9E3-611B-47EE-8672-6087E7A8D7E6}"/>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5118BA79-1DF5-4C91-A41B-7E6FE99E3B23}"/>
              </a:ext>
            </a:extLst>
          </p:cNvPr>
          <p:cNvSpPr>
            <a:spLocks noGrp="1"/>
          </p:cNvSpPr>
          <p:nvPr>
            <p:ph type="sldNum" sz="quarter" idx="12"/>
          </p:nvPr>
        </p:nvSpPr>
        <p:spPr/>
        <p:txBody>
          <a:bodyPr/>
          <a:lstStyle>
            <a:lvl1pPr>
              <a:defRPr/>
            </a:lvl1pPr>
          </a:lstStyle>
          <a:p>
            <a:fld id="{725ACE79-2FEA-4AF2-B948-7969C2EF13C4}" type="slidenum">
              <a:rPr lang="el-GR" altLang="el-GR"/>
              <a:pPr/>
              <a:t>‹#›</a:t>
            </a:fld>
            <a:endParaRPr lang="el-GR" altLang="el-GR"/>
          </a:p>
        </p:txBody>
      </p:sp>
    </p:spTree>
    <p:extLst>
      <p:ext uri="{BB962C8B-B14F-4D97-AF65-F5344CB8AC3E}">
        <p14:creationId xmlns:p14="http://schemas.microsoft.com/office/powerpoint/2010/main" val="210184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C9F1DC4-3A8A-4673-AFB0-36E7D6E522CF}"/>
              </a:ext>
            </a:extLst>
          </p:cNvPr>
          <p:cNvSpPr>
            <a:spLocks noGrp="1"/>
          </p:cNvSpPr>
          <p:nvPr>
            <p:ph type="dt" sz="half" idx="10"/>
          </p:nvPr>
        </p:nvSpPr>
        <p:spPr/>
        <p:txBody>
          <a:bodyPr/>
          <a:lstStyle>
            <a:lvl1pPr>
              <a:defRPr/>
            </a:lvl1pPr>
          </a:lstStyle>
          <a:p>
            <a:pPr>
              <a:defRPr/>
            </a:pPr>
            <a:fld id="{0AEF41BD-3025-4169-BF73-3055F375F565}"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4A6E881E-C2C8-41E7-9C0D-7ED854336F8A}"/>
              </a:ext>
            </a:extLst>
          </p:cNvPr>
          <p:cNvSpPr>
            <a:spLocks noGrp="1"/>
          </p:cNvSpPr>
          <p:nvPr>
            <p:ph type="ftr" sz="quarter" idx="11"/>
          </p:nvPr>
        </p:nvSpPr>
        <p:spPr/>
        <p:txBody>
          <a:bodyPr/>
          <a:lstStyle>
            <a:lvl1pPr>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61727725-1A4A-4BDA-9CF6-2D4B2F201E78}"/>
              </a:ext>
            </a:extLst>
          </p:cNvPr>
          <p:cNvSpPr>
            <a:spLocks noGrp="1"/>
          </p:cNvSpPr>
          <p:nvPr>
            <p:ph type="sldNum" sz="quarter" idx="12"/>
          </p:nvPr>
        </p:nvSpPr>
        <p:spPr/>
        <p:txBody>
          <a:bodyPr/>
          <a:lstStyle>
            <a:lvl1pPr>
              <a:defRPr/>
            </a:lvl1pPr>
          </a:lstStyle>
          <a:p>
            <a:fld id="{25910607-0AF8-4C77-9C44-609BC7512D48}" type="slidenum">
              <a:rPr lang="el-GR" altLang="el-GR"/>
              <a:pPr/>
              <a:t>‹#›</a:t>
            </a:fld>
            <a:endParaRPr lang="el-GR" altLang="el-GR"/>
          </a:p>
        </p:txBody>
      </p:sp>
    </p:spTree>
    <p:extLst>
      <p:ext uri="{BB962C8B-B14F-4D97-AF65-F5344CB8AC3E}">
        <p14:creationId xmlns:p14="http://schemas.microsoft.com/office/powerpoint/2010/main" val="74882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D4E05F-3B8B-4D90-95CA-8DB0BEBF529F}"/>
              </a:ext>
            </a:extLst>
          </p:cNvPr>
          <p:cNvSpPr>
            <a:spLocks noGrp="1"/>
          </p:cNvSpPr>
          <p:nvPr>
            <p:ph type="dt" sz="half" idx="10"/>
          </p:nvPr>
        </p:nvSpPr>
        <p:spPr/>
        <p:txBody>
          <a:bodyPr/>
          <a:lstStyle>
            <a:lvl1pPr>
              <a:defRPr/>
            </a:lvl1pPr>
          </a:lstStyle>
          <a:p>
            <a:pPr>
              <a:defRPr/>
            </a:pPr>
            <a:fld id="{8B8A4117-0FB3-4996-BF45-5BB700B5DDBD}" type="datetime1">
              <a:rPr lang="el-GR"/>
              <a:pPr>
                <a:defRPr/>
              </a:pPr>
              <a:t>19/11/2018</a:t>
            </a:fld>
            <a:endParaRPr lang="el-GR"/>
          </a:p>
        </p:txBody>
      </p:sp>
      <p:sp>
        <p:nvSpPr>
          <p:cNvPr id="5" name="Footer Placeholder 4">
            <a:extLst>
              <a:ext uri="{FF2B5EF4-FFF2-40B4-BE49-F238E27FC236}">
                <a16:creationId xmlns:a16="http://schemas.microsoft.com/office/drawing/2014/main" xmlns="" id="{D7F8915A-BA7A-40A8-9C5D-69982BC2FA1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xmlns="" id="{73A8E5A6-E9EF-475D-BB66-33008BA0D6F8}"/>
              </a:ext>
            </a:extLst>
          </p:cNvPr>
          <p:cNvSpPr>
            <a:spLocks noGrp="1"/>
          </p:cNvSpPr>
          <p:nvPr>
            <p:ph type="sldNum" sz="quarter" idx="12"/>
          </p:nvPr>
        </p:nvSpPr>
        <p:spPr/>
        <p:txBody>
          <a:bodyPr/>
          <a:lstStyle>
            <a:lvl1pPr>
              <a:defRPr/>
            </a:lvl1pPr>
          </a:lstStyle>
          <a:p>
            <a:fld id="{7AF0A827-9A8F-42D0-A7C9-BA3249D2B2CE}" type="slidenum">
              <a:rPr lang="el-GR" altLang="el-GR"/>
              <a:pPr/>
              <a:t>‹#›</a:t>
            </a:fld>
            <a:endParaRPr lang="el-GR" altLang="el-GR"/>
          </a:p>
        </p:txBody>
      </p:sp>
    </p:spTree>
    <p:extLst>
      <p:ext uri="{BB962C8B-B14F-4D97-AF65-F5344CB8AC3E}">
        <p14:creationId xmlns:p14="http://schemas.microsoft.com/office/powerpoint/2010/main" val="245466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xmlns="" id="{0C1150F2-D8B3-4799-B50D-322958DCBD1F}"/>
              </a:ext>
            </a:extLst>
          </p:cNvPr>
          <p:cNvSpPr>
            <a:spLocks noGrp="1"/>
          </p:cNvSpPr>
          <p:nvPr>
            <p:ph type="dt" sz="half" idx="10"/>
          </p:nvPr>
        </p:nvSpPr>
        <p:spPr/>
        <p:txBody>
          <a:bodyPr/>
          <a:lstStyle>
            <a:lvl1pPr>
              <a:defRPr/>
            </a:lvl1pPr>
          </a:lstStyle>
          <a:p>
            <a:pPr>
              <a:defRPr/>
            </a:pPr>
            <a:fld id="{0B01C1C1-1C88-4224-AF10-9A438DC9E420}" type="datetime1">
              <a:rPr lang="el-GR"/>
              <a:pPr>
                <a:defRPr/>
              </a:pPr>
              <a:t>19/11/2018</a:t>
            </a:fld>
            <a:endParaRPr lang="el-GR"/>
          </a:p>
        </p:txBody>
      </p:sp>
      <p:sp>
        <p:nvSpPr>
          <p:cNvPr id="6" name="Footer Placeholder 4">
            <a:extLst>
              <a:ext uri="{FF2B5EF4-FFF2-40B4-BE49-F238E27FC236}">
                <a16:creationId xmlns:a16="http://schemas.microsoft.com/office/drawing/2014/main" xmlns="" id="{00F0F58D-8244-43E6-8DF5-6F51EDD47C47}"/>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xmlns="" id="{B7AD4575-90D6-4910-ADB3-2FD0F93E1F18}"/>
              </a:ext>
            </a:extLst>
          </p:cNvPr>
          <p:cNvSpPr>
            <a:spLocks noGrp="1"/>
          </p:cNvSpPr>
          <p:nvPr>
            <p:ph type="sldNum" sz="quarter" idx="12"/>
          </p:nvPr>
        </p:nvSpPr>
        <p:spPr/>
        <p:txBody>
          <a:bodyPr/>
          <a:lstStyle>
            <a:lvl1pPr>
              <a:defRPr/>
            </a:lvl1pPr>
          </a:lstStyle>
          <a:p>
            <a:fld id="{8D604B6A-8AE5-4FC6-B8C9-90E8501CDB6E}" type="slidenum">
              <a:rPr lang="el-GR" altLang="el-GR"/>
              <a:pPr/>
              <a:t>‹#›</a:t>
            </a:fld>
            <a:endParaRPr lang="el-GR" altLang="el-GR"/>
          </a:p>
        </p:txBody>
      </p:sp>
    </p:spTree>
    <p:extLst>
      <p:ext uri="{BB962C8B-B14F-4D97-AF65-F5344CB8AC3E}">
        <p14:creationId xmlns:p14="http://schemas.microsoft.com/office/powerpoint/2010/main" val="47203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xmlns="" id="{28B6FE43-FFEA-49D3-9E68-693A3A9A2783}"/>
              </a:ext>
            </a:extLst>
          </p:cNvPr>
          <p:cNvSpPr>
            <a:spLocks noGrp="1"/>
          </p:cNvSpPr>
          <p:nvPr>
            <p:ph type="dt" sz="half" idx="10"/>
          </p:nvPr>
        </p:nvSpPr>
        <p:spPr/>
        <p:txBody>
          <a:bodyPr/>
          <a:lstStyle>
            <a:lvl1pPr>
              <a:defRPr/>
            </a:lvl1pPr>
          </a:lstStyle>
          <a:p>
            <a:pPr>
              <a:defRPr/>
            </a:pPr>
            <a:fld id="{82B64ED8-0177-4CA5-8297-5E176B833765}" type="datetime1">
              <a:rPr lang="el-GR"/>
              <a:pPr>
                <a:defRPr/>
              </a:pPr>
              <a:t>19/11/2018</a:t>
            </a:fld>
            <a:endParaRPr lang="el-GR"/>
          </a:p>
        </p:txBody>
      </p:sp>
      <p:sp>
        <p:nvSpPr>
          <p:cNvPr id="8" name="Footer Placeholder 4">
            <a:extLst>
              <a:ext uri="{FF2B5EF4-FFF2-40B4-BE49-F238E27FC236}">
                <a16:creationId xmlns:a16="http://schemas.microsoft.com/office/drawing/2014/main" xmlns="" id="{4D61BCC7-2D4E-4ABE-A60B-CA0367F63488}"/>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xmlns="" id="{A1D1B49C-F1B9-480B-9C79-2113B40A4E59}"/>
              </a:ext>
            </a:extLst>
          </p:cNvPr>
          <p:cNvSpPr>
            <a:spLocks noGrp="1"/>
          </p:cNvSpPr>
          <p:nvPr>
            <p:ph type="sldNum" sz="quarter" idx="12"/>
          </p:nvPr>
        </p:nvSpPr>
        <p:spPr/>
        <p:txBody>
          <a:bodyPr/>
          <a:lstStyle>
            <a:lvl1pPr>
              <a:defRPr/>
            </a:lvl1pPr>
          </a:lstStyle>
          <a:p>
            <a:fld id="{AD1E572D-CF67-451E-817D-538AE518B94B}" type="slidenum">
              <a:rPr lang="el-GR" altLang="el-GR"/>
              <a:pPr/>
              <a:t>‹#›</a:t>
            </a:fld>
            <a:endParaRPr lang="el-GR" altLang="el-GR"/>
          </a:p>
        </p:txBody>
      </p:sp>
    </p:spTree>
    <p:extLst>
      <p:ext uri="{BB962C8B-B14F-4D97-AF65-F5344CB8AC3E}">
        <p14:creationId xmlns:p14="http://schemas.microsoft.com/office/powerpoint/2010/main" val="170652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xmlns="" id="{AB4A3AC3-A11F-4442-9835-59DF5B99A4D7}"/>
              </a:ext>
            </a:extLst>
          </p:cNvPr>
          <p:cNvSpPr>
            <a:spLocks noGrp="1"/>
          </p:cNvSpPr>
          <p:nvPr>
            <p:ph type="dt" sz="half" idx="10"/>
          </p:nvPr>
        </p:nvSpPr>
        <p:spPr/>
        <p:txBody>
          <a:bodyPr/>
          <a:lstStyle>
            <a:lvl1pPr>
              <a:defRPr/>
            </a:lvl1pPr>
          </a:lstStyle>
          <a:p>
            <a:pPr>
              <a:defRPr/>
            </a:pPr>
            <a:fld id="{6622C384-E049-48A5-B37C-0B167863EA51}" type="datetime1">
              <a:rPr lang="el-GR"/>
              <a:pPr>
                <a:defRPr/>
              </a:pPr>
              <a:t>19/11/2018</a:t>
            </a:fld>
            <a:endParaRPr lang="el-GR"/>
          </a:p>
        </p:txBody>
      </p:sp>
      <p:sp>
        <p:nvSpPr>
          <p:cNvPr id="4" name="Footer Placeholder 4">
            <a:extLst>
              <a:ext uri="{FF2B5EF4-FFF2-40B4-BE49-F238E27FC236}">
                <a16:creationId xmlns:a16="http://schemas.microsoft.com/office/drawing/2014/main" xmlns="" id="{42E37AF9-231D-40D0-A981-0329DE8E29B5}"/>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xmlns="" id="{97399D88-9A6C-4E73-B3DE-A7E5B6461273}"/>
              </a:ext>
            </a:extLst>
          </p:cNvPr>
          <p:cNvSpPr>
            <a:spLocks noGrp="1"/>
          </p:cNvSpPr>
          <p:nvPr>
            <p:ph type="sldNum" sz="quarter" idx="12"/>
          </p:nvPr>
        </p:nvSpPr>
        <p:spPr/>
        <p:txBody>
          <a:bodyPr/>
          <a:lstStyle>
            <a:lvl1pPr>
              <a:defRPr/>
            </a:lvl1pPr>
          </a:lstStyle>
          <a:p>
            <a:fld id="{7241B414-B7BD-4010-891A-095D9B0BD0AD}" type="slidenum">
              <a:rPr lang="el-GR" altLang="el-GR"/>
              <a:pPr/>
              <a:t>‹#›</a:t>
            </a:fld>
            <a:endParaRPr lang="el-GR" altLang="el-GR"/>
          </a:p>
        </p:txBody>
      </p:sp>
    </p:spTree>
    <p:extLst>
      <p:ext uri="{BB962C8B-B14F-4D97-AF65-F5344CB8AC3E}">
        <p14:creationId xmlns:p14="http://schemas.microsoft.com/office/powerpoint/2010/main" val="361218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4294280-034D-4BB9-A401-8332ED468679}"/>
              </a:ext>
            </a:extLst>
          </p:cNvPr>
          <p:cNvSpPr>
            <a:spLocks noGrp="1"/>
          </p:cNvSpPr>
          <p:nvPr>
            <p:ph type="dt" sz="half" idx="10"/>
          </p:nvPr>
        </p:nvSpPr>
        <p:spPr/>
        <p:txBody>
          <a:bodyPr/>
          <a:lstStyle>
            <a:lvl1pPr>
              <a:defRPr/>
            </a:lvl1pPr>
          </a:lstStyle>
          <a:p>
            <a:pPr>
              <a:defRPr/>
            </a:pPr>
            <a:fld id="{01BFD16F-3670-4D1F-84BC-2C1160D4683D}" type="datetime1">
              <a:rPr lang="el-GR"/>
              <a:pPr>
                <a:defRPr/>
              </a:pPr>
              <a:t>19/11/2018</a:t>
            </a:fld>
            <a:endParaRPr lang="el-GR"/>
          </a:p>
        </p:txBody>
      </p:sp>
      <p:sp>
        <p:nvSpPr>
          <p:cNvPr id="3" name="Footer Placeholder 4">
            <a:extLst>
              <a:ext uri="{FF2B5EF4-FFF2-40B4-BE49-F238E27FC236}">
                <a16:creationId xmlns:a16="http://schemas.microsoft.com/office/drawing/2014/main" xmlns="" id="{F2F5547B-B745-43D7-9E32-C31E9399B955}"/>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xmlns="" id="{2136075E-4AEB-4B72-955C-E3F636B76DED}"/>
              </a:ext>
            </a:extLst>
          </p:cNvPr>
          <p:cNvSpPr>
            <a:spLocks noGrp="1"/>
          </p:cNvSpPr>
          <p:nvPr>
            <p:ph type="sldNum" sz="quarter" idx="12"/>
          </p:nvPr>
        </p:nvSpPr>
        <p:spPr/>
        <p:txBody>
          <a:bodyPr/>
          <a:lstStyle>
            <a:lvl1pPr>
              <a:defRPr/>
            </a:lvl1pPr>
          </a:lstStyle>
          <a:p>
            <a:fld id="{8BD9A76A-0A83-4644-B5F7-E85A52A4D7CB}" type="slidenum">
              <a:rPr lang="el-GR" altLang="el-GR"/>
              <a:pPr/>
              <a:t>‹#›</a:t>
            </a:fld>
            <a:endParaRPr lang="el-GR" altLang="el-GR"/>
          </a:p>
        </p:txBody>
      </p:sp>
    </p:spTree>
    <p:extLst>
      <p:ext uri="{BB962C8B-B14F-4D97-AF65-F5344CB8AC3E}">
        <p14:creationId xmlns:p14="http://schemas.microsoft.com/office/powerpoint/2010/main" val="2526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ED69626-77C0-44D2-9432-98EFF76B67D6}"/>
              </a:ext>
            </a:extLst>
          </p:cNvPr>
          <p:cNvSpPr>
            <a:spLocks noGrp="1"/>
          </p:cNvSpPr>
          <p:nvPr>
            <p:ph type="dt" sz="half" idx="10"/>
          </p:nvPr>
        </p:nvSpPr>
        <p:spPr/>
        <p:txBody>
          <a:bodyPr/>
          <a:lstStyle>
            <a:lvl1pPr>
              <a:defRPr/>
            </a:lvl1pPr>
          </a:lstStyle>
          <a:p>
            <a:pPr>
              <a:defRPr/>
            </a:pPr>
            <a:fld id="{A1033CA8-F14F-47D2-B36B-7DF3E081801C}" type="datetime1">
              <a:rPr lang="el-GR"/>
              <a:pPr>
                <a:defRPr/>
              </a:pPr>
              <a:t>19/11/2018</a:t>
            </a:fld>
            <a:endParaRPr lang="el-GR"/>
          </a:p>
        </p:txBody>
      </p:sp>
      <p:sp>
        <p:nvSpPr>
          <p:cNvPr id="6" name="Footer Placeholder 4">
            <a:extLst>
              <a:ext uri="{FF2B5EF4-FFF2-40B4-BE49-F238E27FC236}">
                <a16:creationId xmlns:a16="http://schemas.microsoft.com/office/drawing/2014/main" xmlns="" id="{A68A60DF-82DA-4C58-818E-2E4F3F520626}"/>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xmlns="" id="{E59A13CF-3D12-4EDB-8852-805F67BACB1B}"/>
              </a:ext>
            </a:extLst>
          </p:cNvPr>
          <p:cNvSpPr>
            <a:spLocks noGrp="1"/>
          </p:cNvSpPr>
          <p:nvPr>
            <p:ph type="sldNum" sz="quarter" idx="12"/>
          </p:nvPr>
        </p:nvSpPr>
        <p:spPr/>
        <p:txBody>
          <a:bodyPr/>
          <a:lstStyle>
            <a:lvl1pPr>
              <a:defRPr/>
            </a:lvl1pPr>
          </a:lstStyle>
          <a:p>
            <a:fld id="{15337A05-BE54-4105-81F6-643F5BFB6A99}" type="slidenum">
              <a:rPr lang="el-GR" altLang="el-GR"/>
              <a:pPr/>
              <a:t>‹#›</a:t>
            </a:fld>
            <a:endParaRPr lang="el-GR" altLang="el-GR"/>
          </a:p>
        </p:txBody>
      </p:sp>
    </p:spTree>
    <p:extLst>
      <p:ext uri="{BB962C8B-B14F-4D97-AF65-F5344CB8AC3E}">
        <p14:creationId xmlns:p14="http://schemas.microsoft.com/office/powerpoint/2010/main" val="181771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50AF5252-98F4-467A-98A1-C98509E93858}"/>
              </a:ext>
            </a:extLst>
          </p:cNvPr>
          <p:cNvSpPr>
            <a:spLocks noGrp="1"/>
          </p:cNvSpPr>
          <p:nvPr>
            <p:ph type="dt" sz="half" idx="10"/>
          </p:nvPr>
        </p:nvSpPr>
        <p:spPr/>
        <p:txBody>
          <a:bodyPr/>
          <a:lstStyle>
            <a:lvl1pPr>
              <a:defRPr/>
            </a:lvl1pPr>
          </a:lstStyle>
          <a:p>
            <a:pPr>
              <a:defRPr/>
            </a:pPr>
            <a:fld id="{A1ACF818-4627-4148-A212-647FAAD20DFE}" type="datetime1">
              <a:rPr lang="el-GR"/>
              <a:pPr>
                <a:defRPr/>
              </a:pPr>
              <a:t>19/11/2018</a:t>
            </a:fld>
            <a:endParaRPr lang="el-GR"/>
          </a:p>
        </p:txBody>
      </p:sp>
      <p:sp>
        <p:nvSpPr>
          <p:cNvPr id="6" name="Footer Placeholder 4">
            <a:extLst>
              <a:ext uri="{FF2B5EF4-FFF2-40B4-BE49-F238E27FC236}">
                <a16:creationId xmlns:a16="http://schemas.microsoft.com/office/drawing/2014/main" xmlns="" id="{23226CED-8888-456D-9F18-0075ECCB05D1}"/>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xmlns="" id="{4DAD2472-060A-421F-A619-30998DD96FB2}"/>
              </a:ext>
            </a:extLst>
          </p:cNvPr>
          <p:cNvSpPr>
            <a:spLocks noGrp="1"/>
          </p:cNvSpPr>
          <p:nvPr>
            <p:ph type="sldNum" sz="quarter" idx="12"/>
          </p:nvPr>
        </p:nvSpPr>
        <p:spPr/>
        <p:txBody>
          <a:bodyPr/>
          <a:lstStyle>
            <a:lvl1pPr>
              <a:defRPr/>
            </a:lvl1pPr>
          </a:lstStyle>
          <a:p>
            <a:fld id="{E4245646-5BB3-4B13-AF29-17ACE3292DA8}" type="slidenum">
              <a:rPr lang="el-GR" altLang="el-GR"/>
              <a:pPr/>
              <a:t>‹#›</a:t>
            </a:fld>
            <a:endParaRPr lang="el-GR" altLang="el-GR"/>
          </a:p>
        </p:txBody>
      </p:sp>
    </p:spTree>
    <p:extLst>
      <p:ext uri="{BB962C8B-B14F-4D97-AF65-F5344CB8AC3E}">
        <p14:creationId xmlns:p14="http://schemas.microsoft.com/office/powerpoint/2010/main" val="323154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1D0CA0C-16A0-4D6D-B5D9-176BEE4591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l-GR" altLang="el-GR"/>
          </a:p>
        </p:txBody>
      </p:sp>
      <p:sp>
        <p:nvSpPr>
          <p:cNvPr id="1027" name="Text Placeholder 2">
            <a:extLst>
              <a:ext uri="{FF2B5EF4-FFF2-40B4-BE49-F238E27FC236}">
                <a16:creationId xmlns:a16="http://schemas.microsoft.com/office/drawing/2014/main" xmlns="" id="{D378232F-8188-4659-A618-7ED24572FF3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xmlns="" id="{A0103B48-AC83-4819-8365-E9ABBA571ED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F955455-E438-40A2-A311-CB3562080012}" type="datetime1">
              <a:rPr lang="el-GR"/>
              <a:pPr>
                <a:defRPr/>
              </a:pPr>
              <a:t>19/11/2018</a:t>
            </a:fld>
            <a:endParaRPr lang="el-GR"/>
          </a:p>
        </p:txBody>
      </p:sp>
      <p:sp>
        <p:nvSpPr>
          <p:cNvPr id="5" name="Footer Placeholder 4">
            <a:extLst>
              <a:ext uri="{FF2B5EF4-FFF2-40B4-BE49-F238E27FC236}">
                <a16:creationId xmlns:a16="http://schemas.microsoft.com/office/drawing/2014/main" xmlns="" id="{F9FD430B-08B6-46B2-B326-533238ABD06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a:extLst>
              <a:ext uri="{FF2B5EF4-FFF2-40B4-BE49-F238E27FC236}">
                <a16:creationId xmlns:a16="http://schemas.microsoft.com/office/drawing/2014/main" xmlns="" id="{9991BB2E-B227-45D2-85BE-C14AF06AD63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6F883BE0-8316-4BC4-97A5-3BB0CBBA2610}" type="slidenum">
              <a:rPr lang="el-GR" altLang="el-GR"/>
              <a:pPr/>
              <a:t>‹#›</a:t>
            </a:fld>
            <a:endParaRPr lang="el-GR" altLang="el-GR"/>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1D0CA0C-16A0-4D6D-B5D9-176BEE4591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l-GR" altLang="el-GR"/>
          </a:p>
        </p:txBody>
      </p:sp>
      <p:sp>
        <p:nvSpPr>
          <p:cNvPr id="1027" name="Text Placeholder 2">
            <a:extLst>
              <a:ext uri="{FF2B5EF4-FFF2-40B4-BE49-F238E27FC236}">
                <a16:creationId xmlns:a16="http://schemas.microsoft.com/office/drawing/2014/main" xmlns="" id="{D378232F-8188-4659-A618-7ED24572FF3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xmlns="" id="{A0103B48-AC83-4819-8365-E9ABBA571ED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F955455-E438-40A2-A311-CB3562080012}" type="datetime1">
              <a:rPr lang="el-GR">
                <a:solidFill>
                  <a:prstClr val="white">
                    <a:tint val="75000"/>
                  </a:prstClr>
                </a:solidFill>
              </a:rPr>
              <a:pPr>
                <a:defRPr/>
              </a:pPr>
              <a:t>19/11/2018</a:t>
            </a:fld>
            <a:endParaRPr lang="el-GR">
              <a:solidFill>
                <a:prstClr val="white">
                  <a:tint val="75000"/>
                </a:prstClr>
              </a:solidFill>
            </a:endParaRPr>
          </a:p>
        </p:txBody>
      </p:sp>
      <p:sp>
        <p:nvSpPr>
          <p:cNvPr id="5" name="Footer Placeholder 4">
            <a:extLst>
              <a:ext uri="{FF2B5EF4-FFF2-40B4-BE49-F238E27FC236}">
                <a16:creationId xmlns:a16="http://schemas.microsoft.com/office/drawing/2014/main" xmlns="" id="{F9FD430B-08B6-46B2-B326-533238ABD06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white">
                  <a:tint val="75000"/>
                </a:prstClr>
              </a:solidFill>
            </a:endParaRPr>
          </a:p>
        </p:txBody>
      </p:sp>
      <p:sp>
        <p:nvSpPr>
          <p:cNvPr id="6" name="Slide Number Placeholder 5">
            <a:extLst>
              <a:ext uri="{FF2B5EF4-FFF2-40B4-BE49-F238E27FC236}">
                <a16:creationId xmlns:a16="http://schemas.microsoft.com/office/drawing/2014/main" xmlns="" id="{9991BB2E-B227-45D2-85BE-C14AF06AD63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6F883BE0-8316-4BC4-97A5-3BB0CBBA2610}" type="slidenum">
              <a:rPr lang="el-GR" altLang="el-GR"/>
              <a:pPr/>
              <a:t>‹#›</a:t>
            </a:fld>
            <a:endParaRPr lang="el-GR" altLang="el-GR"/>
          </a:p>
        </p:txBody>
      </p:sp>
    </p:spTree>
    <p:extLst>
      <p:ext uri="{BB962C8B-B14F-4D97-AF65-F5344CB8AC3E}">
        <p14:creationId xmlns:p14="http://schemas.microsoft.com/office/powerpoint/2010/main" val="225971332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89A66A03-8A38-439E-B83C-C344B84FBA7F}"/>
              </a:ext>
            </a:extLst>
          </p:cNvPr>
          <p:cNvSpPr txBox="1">
            <a:spLocks noChangeArrowheads="1"/>
          </p:cNvSpPr>
          <p:nvPr/>
        </p:nvSpPr>
        <p:spPr bwMode="auto">
          <a:xfrm>
            <a:off x="609600" y="218342"/>
            <a:ext cx="7210567"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chemeClr val="bg1"/>
                </a:solidFill>
              </a:rPr>
              <a:t>G. </a:t>
            </a:r>
            <a:r>
              <a:rPr lang="en-US" sz="2800" dirty="0" err="1">
                <a:solidFill>
                  <a:schemeClr val="bg1"/>
                </a:solidFill>
              </a:rPr>
              <a:t>Bithymitris</a:t>
            </a:r>
            <a:r>
              <a:rPr lang="en-US" sz="2800" dirty="0">
                <a:solidFill>
                  <a:schemeClr val="bg1"/>
                </a:solidFill>
              </a:rPr>
              <a:t> – P. Koustenis – Ch. Tselios</a:t>
            </a:r>
            <a:br>
              <a:rPr lang="en-US" sz="2800" dirty="0">
                <a:solidFill>
                  <a:schemeClr val="bg1"/>
                </a:solidFill>
              </a:rPr>
            </a:br>
            <a:endParaRPr lang="el-GR" sz="2800" dirty="0">
              <a:solidFill>
                <a:schemeClr val="bg1"/>
              </a:solidFill>
            </a:endParaRPr>
          </a:p>
        </p:txBody>
      </p:sp>
      <p:sp>
        <p:nvSpPr>
          <p:cNvPr id="2051" name="Θέση περιεχομένου 2">
            <a:extLst>
              <a:ext uri="{FF2B5EF4-FFF2-40B4-BE49-F238E27FC236}">
                <a16:creationId xmlns:a16="http://schemas.microsoft.com/office/drawing/2014/main" xmlns="" id="{FC191322-EE38-47BB-ABD7-DA93B45AA215}"/>
              </a:ext>
            </a:extLst>
          </p:cNvPr>
          <p:cNvSpPr txBox="1">
            <a:spLocks noChangeArrowheads="1"/>
          </p:cNvSpPr>
          <p:nvPr/>
        </p:nvSpPr>
        <p:spPr bwMode="auto">
          <a:xfrm>
            <a:off x="514066" y="789842"/>
            <a:ext cx="109918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defTabSz="914400" eaLnBrk="1" hangingPunct="1">
              <a:spcBef>
                <a:spcPct val="20000"/>
              </a:spcBef>
              <a:buFont typeface="Arial" panose="020B0604020202020204" pitchFamily="34" charset="0"/>
              <a:buNone/>
            </a:pPr>
            <a:r>
              <a:rPr lang="en-US" altLang="el-GR" sz="4000" b="1" i="1" dirty="0">
                <a:solidFill>
                  <a:schemeClr val="bg1"/>
                </a:solidFill>
                <a:latin typeface="Calibri" panose="020F0502020204030204" pitchFamily="34" charset="0"/>
              </a:rPr>
              <a:t>Class Under Siege: </a:t>
            </a:r>
            <a:r>
              <a:rPr lang="en-US" altLang="el-GR" sz="3600" b="1" i="1" dirty="0" smtClean="0">
                <a:solidFill>
                  <a:schemeClr val="bg1"/>
                </a:solidFill>
                <a:latin typeface="Calibri" panose="020F0502020204030204" pitchFamily="34" charset="0"/>
              </a:rPr>
              <a:t>Studying </a:t>
            </a:r>
            <a:r>
              <a:rPr lang="en-US" altLang="el-GR" sz="3600" b="1" i="1" dirty="0">
                <a:solidFill>
                  <a:schemeClr val="bg1"/>
                </a:solidFill>
                <a:latin typeface="Calibri" panose="020F0502020204030204" pitchFamily="34" charset="0"/>
              </a:rPr>
              <a:t>the Spatial Dimensions of the Working-Class Vote in Piraeus and Western </a:t>
            </a:r>
            <a:r>
              <a:rPr lang="en-US" altLang="el-GR" sz="3600" b="1" i="1" dirty="0" smtClean="0">
                <a:solidFill>
                  <a:schemeClr val="bg1"/>
                </a:solidFill>
                <a:latin typeface="Calibri" panose="020F0502020204030204" pitchFamily="34" charset="0"/>
              </a:rPr>
              <a:t>Attica</a:t>
            </a:r>
            <a:r>
              <a:rPr lang="el-GR" altLang="el-GR" sz="3600" b="1" i="1" dirty="0" smtClean="0">
                <a:solidFill>
                  <a:schemeClr val="bg1"/>
                </a:solidFill>
                <a:latin typeface="Calibri" panose="020F0502020204030204" pitchFamily="34" charset="0"/>
              </a:rPr>
              <a:t>. </a:t>
            </a:r>
          </a:p>
          <a:p>
            <a:pPr defTabSz="914400" eaLnBrk="1" hangingPunct="1">
              <a:spcBef>
                <a:spcPct val="20000"/>
              </a:spcBef>
              <a:buFont typeface="Arial" panose="020B0604020202020204" pitchFamily="34" charset="0"/>
              <a:buNone/>
            </a:pPr>
            <a:endParaRPr lang="en-US" altLang="el-GR" sz="6000" b="1" i="1" dirty="0">
              <a:solidFill>
                <a:schemeClr val="bg1"/>
              </a:solidFill>
              <a:latin typeface="Calibri" panose="020F0502020204030204" pitchFamily="34" charset="0"/>
            </a:endParaRPr>
          </a:p>
          <a:p>
            <a:r>
              <a:rPr lang="en-US" sz="3200" dirty="0"/>
              <a:t>11th International Conference of the Hellenic Geographical Society, </a:t>
            </a:r>
            <a:endParaRPr lang="el-GR" sz="3200" dirty="0"/>
          </a:p>
          <a:p>
            <a:r>
              <a:rPr lang="en-US" sz="3200" dirty="0" err="1"/>
              <a:t>Lavrion</a:t>
            </a:r>
            <a:r>
              <a:rPr lang="en-US" sz="3200" dirty="0"/>
              <a:t>, 12-15 April 2018</a:t>
            </a:r>
            <a:endParaRPr lang="el-GR" sz="3200" dirty="0"/>
          </a:p>
          <a:p>
            <a:pPr defTabSz="914400" eaLnBrk="1" hangingPunct="1">
              <a:spcBef>
                <a:spcPct val="20000"/>
              </a:spcBef>
              <a:buFont typeface="Arial" panose="020B0604020202020204" pitchFamily="34" charset="0"/>
              <a:buNone/>
            </a:pPr>
            <a:endParaRPr lang="el-GR" altLang="el-GR" sz="6000" b="1" i="1" dirty="0">
              <a:solidFill>
                <a:schemeClr val="bg1"/>
              </a:solidFill>
              <a:latin typeface="Calibri" panose="020F0502020204030204" pitchFamily="34" charset="0"/>
            </a:endParaRPr>
          </a:p>
        </p:txBody>
      </p:sp>
      <p:sp>
        <p:nvSpPr>
          <p:cNvPr id="2" name="TextBox 1"/>
          <p:cNvSpPr txBox="1"/>
          <p:nvPr/>
        </p:nvSpPr>
        <p:spPr>
          <a:xfrm>
            <a:off x="1" y="5745847"/>
            <a:ext cx="12064620" cy="1200329"/>
          </a:xfrm>
          <a:prstGeom prst="rect">
            <a:avLst/>
          </a:prstGeom>
          <a:noFill/>
        </p:spPr>
        <p:txBody>
          <a:bodyPr wrap="square" rtlCol="0">
            <a:spAutoFit/>
          </a:bodyPr>
          <a:lstStyle/>
          <a:p>
            <a:r>
              <a:rPr lang="en-US" dirty="0"/>
              <a:t>Acknowledgements: This is part of the final Deliverable of </a:t>
            </a:r>
            <a:r>
              <a:rPr lang="en-US" dirty="0" smtClean="0"/>
              <a:t>G. </a:t>
            </a:r>
            <a:r>
              <a:rPr lang="en-US" dirty="0" err="1" smtClean="0"/>
              <a:t>Bithymitris’s</a:t>
            </a:r>
            <a:r>
              <a:rPr lang="en-US" dirty="0" smtClean="0"/>
              <a:t> post-doctoral </a:t>
            </a:r>
            <a:r>
              <a:rPr lang="en-US" dirty="0"/>
              <a:t>research titled “Working-class Identity Under Negotiation: The Case of West Piraeus”. The research has received a grant from the State Scholarship Foundation (IKY) as part of the Action ‘‘Support for Postdoctoral Researchers’’, OP ‘‘Development of human resources, education and lifelong learning’’ with priority axes 6, 8, 9, co-funded by the European Social Fund - ESF and the Greek State.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1266" name="Τίτλος 1">
            <a:extLst>
              <a:ext uri="{FF2B5EF4-FFF2-40B4-BE49-F238E27FC236}">
                <a16:creationId xmlns:a16="http://schemas.microsoft.com/office/drawing/2014/main" xmlns="" id="{A91C942D-C330-4DD2-A388-7B36397255B1}"/>
              </a:ext>
            </a:extLst>
          </p:cNvPr>
          <p:cNvSpPr txBox="1">
            <a:spLocks/>
          </p:cNvSpPr>
          <p:nvPr/>
        </p:nvSpPr>
        <p:spPr bwMode="auto">
          <a:xfrm>
            <a:off x="949325" y="357188"/>
            <a:ext cx="107600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400">
                <a:solidFill>
                  <a:schemeClr val="bg1"/>
                </a:solidFill>
              </a:rPr>
              <a:t>Electoral Geography Sort in Attica until 2009</a:t>
            </a:r>
            <a:endParaRPr lang="el-GR" altLang="el-GR" sz="4400">
              <a:solidFill>
                <a:schemeClr val="bg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685925"/>
            <a:ext cx="11514138"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2290" name="Τίτλος 1">
            <a:extLst>
              <a:ext uri="{FF2B5EF4-FFF2-40B4-BE49-F238E27FC236}">
                <a16:creationId xmlns:a16="http://schemas.microsoft.com/office/drawing/2014/main" xmlns="" id="{F33E31C3-3C70-4992-B0DD-FD932154FCD8}"/>
              </a:ext>
            </a:extLst>
          </p:cNvPr>
          <p:cNvSpPr txBox="1">
            <a:spLocks/>
          </p:cNvSpPr>
          <p:nvPr/>
        </p:nvSpPr>
        <p:spPr bwMode="auto">
          <a:xfrm>
            <a:off x="388938" y="1484313"/>
            <a:ext cx="33512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2011 </a:t>
            </a:r>
          </a:p>
          <a:p>
            <a:pPr>
              <a:lnSpc>
                <a:spcPct val="90000"/>
              </a:lnSpc>
            </a:pPr>
            <a:r>
              <a:rPr lang="en-US" altLang="el-GR" sz="4800">
                <a:solidFill>
                  <a:schemeClr val="bg1"/>
                </a:solidFill>
              </a:rPr>
              <a:t>Avg. Fiscal Income </a:t>
            </a:r>
          </a:p>
          <a:p>
            <a:pPr>
              <a:lnSpc>
                <a:spcPct val="90000"/>
              </a:lnSpc>
            </a:pPr>
            <a:r>
              <a:rPr lang="en-US" altLang="el-GR" sz="4800">
                <a:solidFill>
                  <a:schemeClr val="bg1"/>
                </a:solidFill>
              </a:rPr>
              <a:t>(in Euros)</a:t>
            </a:r>
          </a:p>
        </p:txBody>
      </p:sp>
      <p:pic>
        <p:nvPicPr>
          <p:cNvPr id="12291" name="Picture 5">
            <a:extLst>
              <a:ext uri="{FF2B5EF4-FFF2-40B4-BE49-F238E27FC236}">
                <a16:creationId xmlns:a16="http://schemas.microsoft.com/office/drawing/2014/main" xmlns="" id="{0E40C993-0230-4D45-AE8B-B31EE0221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xmlns="" id="{DF054BA6-A11E-4804-8E1D-5C6BBA0E2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855663"/>
            <a:ext cx="109378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xmlns="" id="{EB1C3537-36B2-4069-8DB4-30B618C94D95}"/>
              </a:ext>
            </a:extLst>
          </p:cNvPr>
          <p:cNvSpPr txBox="1">
            <a:spLocks/>
          </p:cNvSpPr>
          <p:nvPr/>
        </p:nvSpPr>
        <p:spPr bwMode="auto">
          <a:xfrm>
            <a:off x="682625" y="561975"/>
            <a:ext cx="46132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Sample Vs Population Fiscal Income</a:t>
            </a:r>
          </a:p>
        </p:txBody>
      </p:sp>
      <p:pic>
        <p:nvPicPr>
          <p:cNvPr id="14339" name="Picture 3">
            <a:extLst>
              <a:ext uri="{FF2B5EF4-FFF2-40B4-BE49-F238E27FC236}">
                <a16:creationId xmlns:a16="http://schemas.microsoft.com/office/drawing/2014/main" xmlns="" id="{E5738680-FD6D-4F99-BD86-FAA51EE5A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3419475"/>
            <a:ext cx="70389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a:extLst>
              <a:ext uri="{FF2B5EF4-FFF2-40B4-BE49-F238E27FC236}">
                <a16:creationId xmlns:a16="http://schemas.microsoft.com/office/drawing/2014/main" xmlns="" id="{211ADB40-A857-45EE-AE9F-EF6ADD98E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075" y="276225"/>
            <a:ext cx="5894388"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5362" name="Τίτλος 1">
            <a:extLst>
              <a:ext uri="{FF2B5EF4-FFF2-40B4-BE49-F238E27FC236}">
                <a16:creationId xmlns:a16="http://schemas.microsoft.com/office/drawing/2014/main" xmlns="" id="{72AF992C-D917-4685-BBFF-4A644528462B}"/>
              </a:ext>
            </a:extLst>
          </p:cNvPr>
          <p:cNvSpPr txBox="1">
            <a:spLocks/>
          </p:cNvSpPr>
          <p:nvPr/>
        </p:nvSpPr>
        <p:spPr bwMode="auto">
          <a:xfrm>
            <a:off x="388938" y="1484313"/>
            <a:ext cx="33512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New Democracy Electoral Geography June 2012</a:t>
            </a:r>
          </a:p>
        </p:txBody>
      </p:sp>
      <p:pic>
        <p:nvPicPr>
          <p:cNvPr id="15363" name="Picture 6">
            <a:extLst>
              <a:ext uri="{FF2B5EF4-FFF2-40B4-BE49-F238E27FC236}">
                <a16:creationId xmlns:a16="http://schemas.microsoft.com/office/drawing/2014/main" xmlns="" id="{E15BCCE7-4D94-4A58-BEE4-34C476E5E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6386" name="Τίτλος 1">
            <a:extLst>
              <a:ext uri="{FF2B5EF4-FFF2-40B4-BE49-F238E27FC236}">
                <a16:creationId xmlns:a16="http://schemas.microsoft.com/office/drawing/2014/main" xmlns="" id="{B25E4E0A-4101-47F3-B380-DE11D92DF5E7}"/>
              </a:ext>
            </a:extLst>
          </p:cNvPr>
          <p:cNvSpPr txBox="1">
            <a:spLocks/>
          </p:cNvSpPr>
          <p:nvPr/>
        </p:nvSpPr>
        <p:spPr bwMode="auto">
          <a:xfrm>
            <a:off x="388938" y="1484313"/>
            <a:ext cx="33512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SYRIZA Electoral Geography June 2012</a:t>
            </a:r>
          </a:p>
        </p:txBody>
      </p:sp>
      <p:pic>
        <p:nvPicPr>
          <p:cNvPr id="16387" name="Picture 3">
            <a:extLst>
              <a:ext uri="{FF2B5EF4-FFF2-40B4-BE49-F238E27FC236}">
                <a16:creationId xmlns:a16="http://schemas.microsoft.com/office/drawing/2014/main" xmlns="" id="{44181407-083A-493E-8592-C9E30D0AA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xmlns="" id="{D0EE59D2-6215-47C3-965D-FCB835A6ACFD}"/>
              </a:ext>
            </a:extLst>
          </p:cNvPr>
          <p:cNvSpPr txBox="1">
            <a:spLocks/>
          </p:cNvSpPr>
          <p:nvPr/>
        </p:nvSpPr>
        <p:spPr bwMode="auto">
          <a:xfrm>
            <a:off x="388938" y="1484313"/>
            <a:ext cx="33512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KKE Electoral Geography June 2012</a:t>
            </a:r>
          </a:p>
        </p:txBody>
      </p:sp>
      <p:pic>
        <p:nvPicPr>
          <p:cNvPr id="17411" name="Picture 5">
            <a:extLst>
              <a:ext uri="{FF2B5EF4-FFF2-40B4-BE49-F238E27FC236}">
                <a16:creationId xmlns:a16="http://schemas.microsoft.com/office/drawing/2014/main" xmlns="" id="{C3E61933-DA38-4306-AC62-68BB34DD6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xmlns="" id="{7C6DA135-AD39-4F2E-A248-6E48A09B8D45}"/>
              </a:ext>
            </a:extLst>
          </p:cNvPr>
          <p:cNvSpPr txBox="1">
            <a:spLocks/>
          </p:cNvSpPr>
          <p:nvPr/>
        </p:nvSpPr>
        <p:spPr bwMode="auto">
          <a:xfrm>
            <a:off x="388938" y="1484313"/>
            <a:ext cx="37195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Golden Dawn Electoral Geography June 2012</a:t>
            </a:r>
          </a:p>
        </p:txBody>
      </p:sp>
      <p:pic>
        <p:nvPicPr>
          <p:cNvPr id="18435" name="Picture 7">
            <a:extLst>
              <a:ext uri="{FF2B5EF4-FFF2-40B4-BE49-F238E27FC236}">
                <a16:creationId xmlns:a16="http://schemas.microsoft.com/office/drawing/2014/main" xmlns="" id="{62CCF6B3-7F1B-48E3-B7A7-5936BF855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9458" name="Τίτλος 1">
            <a:extLst>
              <a:ext uri="{FF2B5EF4-FFF2-40B4-BE49-F238E27FC236}">
                <a16:creationId xmlns:a16="http://schemas.microsoft.com/office/drawing/2014/main" xmlns="" id="{9586618D-E659-4C02-BA8C-3FD12244E9B4}"/>
              </a:ext>
            </a:extLst>
          </p:cNvPr>
          <p:cNvSpPr txBox="1">
            <a:spLocks/>
          </p:cNvSpPr>
          <p:nvPr/>
        </p:nvSpPr>
        <p:spPr bwMode="auto">
          <a:xfrm>
            <a:off x="271463" y="331788"/>
            <a:ext cx="1171098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lnSpc>
                <a:spcPct val="90000"/>
              </a:lnSpc>
            </a:pPr>
            <a:r>
              <a:rPr lang="en-US" altLang="el-GR" sz="4800">
                <a:solidFill>
                  <a:schemeClr val="bg1"/>
                </a:solidFill>
              </a:rPr>
              <a:t>Golden Dawn </a:t>
            </a:r>
          </a:p>
          <a:p>
            <a:pPr algn="ctr">
              <a:lnSpc>
                <a:spcPct val="90000"/>
              </a:lnSpc>
            </a:pPr>
            <a:r>
              <a:rPr lang="en-US" altLang="el-GR" sz="4800">
                <a:solidFill>
                  <a:schemeClr val="bg1"/>
                </a:solidFill>
              </a:rPr>
              <a:t>Electoral Geography 2012-2015</a:t>
            </a:r>
          </a:p>
        </p:txBody>
      </p:sp>
      <p:pic>
        <p:nvPicPr>
          <p:cNvPr id="19459" name="Picture 2">
            <a:extLst>
              <a:ext uri="{FF2B5EF4-FFF2-40B4-BE49-F238E27FC236}">
                <a16:creationId xmlns:a16="http://schemas.microsoft.com/office/drawing/2014/main" xmlns="" id="{C696C36E-B614-4AB3-9D1E-491BC2FCD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828800"/>
            <a:ext cx="10761662"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xmlns="" id="{DD8C6B28-78B8-48CF-8331-5BAA39430013}"/>
              </a:ext>
            </a:extLst>
          </p:cNvPr>
          <p:cNvSpPr txBox="1">
            <a:spLocks/>
          </p:cNvSpPr>
          <p:nvPr/>
        </p:nvSpPr>
        <p:spPr bwMode="auto">
          <a:xfrm>
            <a:off x="679450" y="347663"/>
            <a:ext cx="56070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G. Dawn Vs KKE Electoral Geography in Attica Basin</a:t>
            </a:r>
          </a:p>
        </p:txBody>
      </p:sp>
      <p:pic>
        <p:nvPicPr>
          <p:cNvPr id="20483" name="Picture 6">
            <a:extLst>
              <a:ext uri="{FF2B5EF4-FFF2-40B4-BE49-F238E27FC236}">
                <a16:creationId xmlns:a16="http://schemas.microsoft.com/office/drawing/2014/main" xmlns="" id="{ED5DD67C-04DE-453C-8E53-B7B44DC798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025" y="179388"/>
            <a:ext cx="4995863"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a:extLst>
              <a:ext uri="{FF2B5EF4-FFF2-40B4-BE49-F238E27FC236}">
                <a16:creationId xmlns:a16="http://schemas.microsoft.com/office/drawing/2014/main" xmlns="" id="{D77DEB49-A85B-4119-AE11-B156B285D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825" y="2708275"/>
            <a:ext cx="527367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3075" name="Τίτλος 1">
            <a:extLst>
              <a:ext uri="{FF2B5EF4-FFF2-40B4-BE49-F238E27FC236}">
                <a16:creationId xmlns:a16="http://schemas.microsoft.com/office/drawing/2014/main" xmlns="" id="{969F0DA1-B415-44AE-967A-CB162D64D517}"/>
              </a:ext>
            </a:extLst>
          </p:cNvPr>
          <p:cNvSpPr txBox="1">
            <a:spLocks/>
          </p:cNvSpPr>
          <p:nvPr/>
        </p:nvSpPr>
        <p:spPr bwMode="auto">
          <a:xfrm>
            <a:off x="496888" y="965200"/>
            <a:ext cx="1090295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nSpc>
                <a:spcPct val="90000"/>
              </a:lnSpc>
              <a:defRPr/>
            </a:pPr>
            <a:r>
              <a:rPr lang="en-US" sz="4800" dirty="0">
                <a:solidFill>
                  <a:schemeClr val="bg1"/>
                </a:solidFill>
              </a:rPr>
              <a:t>Research question:</a:t>
            </a:r>
          </a:p>
          <a:p>
            <a:pPr>
              <a:lnSpc>
                <a:spcPct val="90000"/>
              </a:lnSpc>
              <a:defRPr/>
            </a:pPr>
            <a:endParaRPr lang="en-US" sz="4800" dirty="0">
              <a:solidFill>
                <a:schemeClr val="bg1"/>
              </a:solidFill>
            </a:endParaRPr>
          </a:p>
          <a:p>
            <a:pPr>
              <a:lnSpc>
                <a:spcPct val="90000"/>
              </a:lnSpc>
              <a:defRPr/>
            </a:pPr>
            <a:r>
              <a:rPr lang="en-US" sz="3600" dirty="0">
                <a:solidFill>
                  <a:schemeClr val="bg1"/>
                </a:solidFill>
              </a:rPr>
              <a:t>Workers in Ship Repair Zone </a:t>
            </a:r>
            <a:r>
              <a:rPr lang="en-US" sz="3600" dirty="0" err="1">
                <a:solidFill>
                  <a:schemeClr val="bg1"/>
                </a:solidFill>
              </a:rPr>
              <a:t>Vs</a:t>
            </a:r>
            <a:r>
              <a:rPr lang="en-US" sz="3600" dirty="0">
                <a:solidFill>
                  <a:schemeClr val="bg1"/>
                </a:solidFill>
              </a:rPr>
              <a:t> Residents:</a:t>
            </a:r>
          </a:p>
          <a:p>
            <a:pPr marL="571500" indent="-571500">
              <a:lnSpc>
                <a:spcPct val="90000"/>
              </a:lnSpc>
              <a:buFontTx/>
              <a:buChar char="-"/>
              <a:defRPr/>
            </a:pPr>
            <a:endParaRPr lang="en-US" sz="3600" dirty="0">
              <a:solidFill>
                <a:schemeClr val="bg1"/>
              </a:solidFill>
            </a:endParaRPr>
          </a:p>
          <a:p>
            <a:pPr marL="571500" indent="-571500">
              <a:lnSpc>
                <a:spcPct val="90000"/>
              </a:lnSpc>
              <a:buFontTx/>
              <a:buChar char="-"/>
              <a:defRPr/>
            </a:pPr>
            <a:r>
              <a:rPr lang="en-US" sz="3600" dirty="0">
                <a:solidFill>
                  <a:schemeClr val="bg1"/>
                </a:solidFill>
              </a:rPr>
              <a:t>Similarities on social profile?</a:t>
            </a:r>
          </a:p>
          <a:p>
            <a:pPr marL="571500" indent="-571500">
              <a:lnSpc>
                <a:spcPct val="90000"/>
              </a:lnSpc>
              <a:buFontTx/>
              <a:buChar char="-"/>
              <a:defRPr/>
            </a:pPr>
            <a:endParaRPr lang="en-US" sz="3600" dirty="0">
              <a:solidFill>
                <a:schemeClr val="bg1"/>
              </a:solidFill>
            </a:endParaRPr>
          </a:p>
          <a:p>
            <a:pPr marL="571500" indent="-571500">
              <a:lnSpc>
                <a:spcPct val="90000"/>
              </a:lnSpc>
              <a:buFontTx/>
              <a:buChar char="-"/>
              <a:defRPr/>
            </a:pPr>
            <a:r>
              <a:rPr lang="en-US" sz="3600" dirty="0">
                <a:solidFill>
                  <a:schemeClr val="bg1"/>
                </a:solidFill>
              </a:rPr>
              <a:t>Similarities/correlations </a:t>
            </a:r>
          </a:p>
          <a:p>
            <a:pPr>
              <a:lnSpc>
                <a:spcPct val="90000"/>
              </a:lnSpc>
              <a:defRPr/>
            </a:pPr>
            <a:r>
              <a:rPr lang="en-US" sz="3600" dirty="0">
                <a:solidFill>
                  <a:schemeClr val="bg1"/>
                </a:solidFill>
              </a:rPr>
              <a:t>on political attitude &amp; electoral behavior?</a:t>
            </a:r>
          </a:p>
          <a:p>
            <a:pPr marL="685800" indent="-685800">
              <a:lnSpc>
                <a:spcPct val="90000"/>
              </a:lnSpc>
              <a:buFontTx/>
              <a:buChar char="-"/>
              <a:defRPr/>
            </a:pPr>
            <a:endParaRPr lang="en-US" sz="3600" dirty="0">
              <a:solidFill>
                <a:schemeClr val="bg1"/>
              </a:solidFill>
            </a:endParaRPr>
          </a:p>
          <a:p>
            <a:pPr marL="685800" indent="-685800">
              <a:lnSpc>
                <a:spcPct val="90000"/>
              </a:lnSpc>
              <a:buFontTx/>
              <a:buChar char="-"/>
              <a:defRPr/>
            </a:pPr>
            <a:endParaRPr lang="en-US" sz="3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21506" name="Τίτλος 1">
            <a:extLst>
              <a:ext uri="{FF2B5EF4-FFF2-40B4-BE49-F238E27FC236}">
                <a16:creationId xmlns:a16="http://schemas.microsoft.com/office/drawing/2014/main" xmlns="" id="{A095D7A4-9F36-4479-96D9-1C96305BB719}"/>
              </a:ext>
            </a:extLst>
          </p:cNvPr>
          <p:cNvSpPr txBox="1">
            <a:spLocks/>
          </p:cNvSpPr>
          <p:nvPr/>
        </p:nvSpPr>
        <p:spPr bwMode="auto">
          <a:xfrm>
            <a:off x="477838" y="347663"/>
            <a:ext cx="68611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000">
                <a:solidFill>
                  <a:schemeClr val="bg1"/>
                </a:solidFill>
              </a:rPr>
              <a:t>G. Dawn Vs KKE Vs SYRIZA Electoral Geography </a:t>
            </a:r>
          </a:p>
          <a:p>
            <a:pPr>
              <a:lnSpc>
                <a:spcPct val="90000"/>
              </a:lnSpc>
            </a:pPr>
            <a:r>
              <a:rPr lang="en-US" altLang="el-GR" sz="4000">
                <a:solidFill>
                  <a:schemeClr val="bg1"/>
                </a:solidFill>
              </a:rPr>
              <a:t>in Piraeus Suburbs – 2012 June</a:t>
            </a:r>
          </a:p>
        </p:txBody>
      </p:sp>
      <p:pic>
        <p:nvPicPr>
          <p:cNvPr id="21507" name="Picture 9">
            <a:extLst>
              <a:ext uri="{FF2B5EF4-FFF2-40B4-BE49-F238E27FC236}">
                <a16:creationId xmlns:a16="http://schemas.microsoft.com/office/drawing/2014/main" xmlns="" id="{D8F70A1A-61EC-469C-AADB-4326798DC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2435225"/>
            <a:ext cx="3927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xmlns="" id="{D08E42A0-27C6-4976-9812-EB6509CEB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3527425"/>
            <a:ext cx="3927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xmlns="" id="{17C86DC1-A840-4480-952C-AA5912062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988" y="266700"/>
            <a:ext cx="3927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22530" name="Τίτλος 1">
            <a:extLst>
              <a:ext uri="{FF2B5EF4-FFF2-40B4-BE49-F238E27FC236}">
                <a16:creationId xmlns:a16="http://schemas.microsoft.com/office/drawing/2014/main" xmlns="" id="{C8539841-3848-4E33-976A-5588B1EBE191}"/>
              </a:ext>
            </a:extLst>
          </p:cNvPr>
          <p:cNvSpPr txBox="1">
            <a:spLocks/>
          </p:cNvSpPr>
          <p:nvPr/>
        </p:nvSpPr>
        <p:spPr bwMode="auto">
          <a:xfrm>
            <a:off x="477838" y="347663"/>
            <a:ext cx="59118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000">
                <a:solidFill>
                  <a:schemeClr val="bg1"/>
                </a:solidFill>
              </a:rPr>
              <a:t>PASOK Vs KKE Vs SYRIZA Electoral Geography </a:t>
            </a:r>
          </a:p>
          <a:p>
            <a:pPr>
              <a:lnSpc>
                <a:spcPct val="90000"/>
              </a:lnSpc>
            </a:pPr>
            <a:r>
              <a:rPr lang="en-US" altLang="el-GR" sz="4000">
                <a:solidFill>
                  <a:schemeClr val="bg1"/>
                </a:solidFill>
              </a:rPr>
              <a:t>in Piraeus Suburbs – 2009</a:t>
            </a:r>
          </a:p>
        </p:txBody>
      </p:sp>
      <p:pic>
        <p:nvPicPr>
          <p:cNvPr id="22531" name="Picture 10">
            <a:extLst>
              <a:ext uri="{FF2B5EF4-FFF2-40B4-BE49-F238E27FC236}">
                <a16:creationId xmlns:a16="http://schemas.microsoft.com/office/drawing/2014/main" xmlns="" id="{405D734D-2A0B-4D1D-B363-CAB58CFB5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2501900"/>
            <a:ext cx="427672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1">
            <a:extLst>
              <a:ext uri="{FF2B5EF4-FFF2-40B4-BE49-F238E27FC236}">
                <a16:creationId xmlns:a16="http://schemas.microsoft.com/office/drawing/2014/main" xmlns="" id="{A5C6517E-5545-4BD1-B52B-6CF03F49A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579813"/>
            <a:ext cx="4276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2">
            <a:extLst>
              <a:ext uri="{FF2B5EF4-FFF2-40B4-BE49-F238E27FC236}">
                <a16:creationId xmlns:a16="http://schemas.microsoft.com/office/drawing/2014/main" xmlns="" id="{0B550BF8-669D-4A68-A4C4-545F26CB5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363" y="322263"/>
            <a:ext cx="4276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23554" name="Τίτλος 1">
            <a:extLst>
              <a:ext uri="{FF2B5EF4-FFF2-40B4-BE49-F238E27FC236}">
                <a16:creationId xmlns:a16="http://schemas.microsoft.com/office/drawing/2014/main" xmlns="" id="{B0EF80DF-403C-4890-9773-A389C219511B}"/>
              </a:ext>
            </a:extLst>
          </p:cNvPr>
          <p:cNvSpPr txBox="1">
            <a:spLocks/>
          </p:cNvSpPr>
          <p:nvPr/>
        </p:nvSpPr>
        <p:spPr bwMode="auto">
          <a:xfrm>
            <a:off x="477838" y="347663"/>
            <a:ext cx="68611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000">
                <a:solidFill>
                  <a:schemeClr val="bg1"/>
                </a:solidFill>
              </a:rPr>
              <a:t>KKE Vs G. Dawn </a:t>
            </a:r>
          </a:p>
          <a:p>
            <a:pPr>
              <a:lnSpc>
                <a:spcPct val="90000"/>
              </a:lnSpc>
            </a:pPr>
            <a:r>
              <a:rPr lang="en-US" altLang="el-GR" sz="4000">
                <a:solidFill>
                  <a:schemeClr val="bg1"/>
                </a:solidFill>
              </a:rPr>
              <a:t>Electoral Geography </a:t>
            </a:r>
          </a:p>
          <a:p>
            <a:pPr>
              <a:lnSpc>
                <a:spcPct val="90000"/>
              </a:lnSpc>
            </a:pPr>
            <a:r>
              <a:rPr lang="en-US" altLang="el-GR" sz="4000">
                <a:solidFill>
                  <a:schemeClr val="bg1"/>
                </a:solidFill>
              </a:rPr>
              <a:t>in Piraeus Suburbs – 2012 May</a:t>
            </a:r>
          </a:p>
        </p:txBody>
      </p:sp>
      <p:pic>
        <p:nvPicPr>
          <p:cNvPr id="23555" name="Picture 5">
            <a:extLst>
              <a:ext uri="{FF2B5EF4-FFF2-40B4-BE49-F238E27FC236}">
                <a16:creationId xmlns:a16="http://schemas.microsoft.com/office/drawing/2014/main" xmlns="" id="{A97E0361-7B11-4DAE-84C3-ADDE2A04A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441575"/>
            <a:ext cx="4827588"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a:extLst>
              <a:ext uri="{FF2B5EF4-FFF2-40B4-BE49-F238E27FC236}">
                <a16:creationId xmlns:a16="http://schemas.microsoft.com/office/drawing/2014/main" xmlns="" id="{1D498EDC-2B36-4C7E-942C-3AB566E9C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2441575"/>
            <a:ext cx="48275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24578" name="Τίτλος 1">
            <a:extLst>
              <a:ext uri="{FF2B5EF4-FFF2-40B4-BE49-F238E27FC236}">
                <a16:creationId xmlns:a16="http://schemas.microsoft.com/office/drawing/2014/main" xmlns="" id="{E657C757-3D50-4FA0-9B0C-638A2B21D95F}"/>
              </a:ext>
            </a:extLst>
          </p:cNvPr>
          <p:cNvSpPr txBox="1">
            <a:spLocks/>
          </p:cNvSpPr>
          <p:nvPr/>
        </p:nvSpPr>
        <p:spPr bwMode="auto">
          <a:xfrm>
            <a:off x="477838" y="347663"/>
            <a:ext cx="68611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000">
                <a:solidFill>
                  <a:schemeClr val="bg1"/>
                </a:solidFill>
              </a:rPr>
              <a:t>SYRIZA Vs KKE Vs G. Dawn Electoral Geography </a:t>
            </a:r>
          </a:p>
          <a:p>
            <a:pPr>
              <a:lnSpc>
                <a:spcPct val="90000"/>
              </a:lnSpc>
            </a:pPr>
            <a:r>
              <a:rPr lang="en-US" altLang="el-GR" sz="4000">
                <a:solidFill>
                  <a:schemeClr val="bg1"/>
                </a:solidFill>
              </a:rPr>
              <a:t>in Piraeus Suburbs – Jan 2015</a:t>
            </a:r>
          </a:p>
        </p:txBody>
      </p:sp>
      <p:pic>
        <p:nvPicPr>
          <p:cNvPr id="24579" name="Picture 6">
            <a:extLst>
              <a:ext uri="{FF2B5EF4-FFF2-40B4-BE49-F238E27FC236}">
                <a16:creationId xmlns:a16="http://schemas.microsoft.com/office/drawing/2014/main" xmlns="" id="{BA696FC4-B22C-4B47-9424-55DA9D50F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925" y="293688"/>
            <a:ext cx="4276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xmlns="" id="{71E36F0A-5BA6-4878-8FB1-01615924D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38" y="2501900"/>
            <a:ext cx="427672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a:extLst>
              <a:ext uri="{FF2B5EF4-FFF2-40B4-BE49-F238E27FC236}">
                <a16:creationId xmlns:a16="http://schemas.microsoft.com/office/drawing/2014/main" xmlns="" id="{3790767A-A91E-4ECD-8944-E4B24F28C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3594100"/>
            <a:ext cx="4276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5BD0894-853B-4979-B787-4C81D2B86535}"/>
              </a:ext>
            </a:extLst>
          </p:cNvPr>
          <p:cNvSpPr/>
          <p:nvPr/>
        </p:nvSpPr>
        <p:spPr>
          <a:xfrm>
            <a:off x="609600" y="742950"/>
            <a:ext cx="9906000" cy="2924175"/>
          </a:xfrm>
          <a:prstGeom prst="rect">
            <a:avLst/>
          </a:prstGeom>
        </p:spPr>
        <p:txBody>
          <a:bodyPr>
            <a:spAutoFit/>
          </a:bodyPr>
          <a:lstStyle/>
          <a:p>
            <a:pPr>
              <a:defRPr/>
            </a:pPr>
            <a:r>
              <a:rPr lang="en-US" sz="3200" b="1" i="1" u="sng" dirty="0">
                <a:solidFill>
                  <a:schemeClr val="bg1"/>
                </a:solidFill>
              </a:rPr>
              <a:t>September 2015 </a:t>
            </a:r>
            <a:r>
              <a:rPr lang="el-GR" sz="3200" b="1" i="1" u="sng" dirty="0">
                <a:solidFill>
                  <a:schemeClr val="bg1"/>
                </a:solidFill>
              </a:rPr>
              <a:t>– </a:t>
            </a:r>
            <a:r>
              <a:rPr lang="en-US" sz="3200" b="1" i="1" u="sng" dirty="0">
                <a:solidFill>
                  <a:schemeClr val="bg1"/>
                </a:solidFill>
              </a:rPr>
              <a:t>Correlations in Piraeus’ Suburbs</a:t>
            </a:r>
            <a:endParaRPr lang="el-GR" sz="3200" dirty="0">
              <a:solidFill>
                <a:schemeClr val="bg1"/>
              </a:solidFill>
            </a:endParaRPr>
          </a:p>
          <a:p>
            <a:pPr>
              <a:defRPr/>
            </a:pPr>
            <a:endParaRPr lang="el-GR" sz="3200" dirty="0">
              <a:solidFill>
                <a:schemeClr val="bg1"/>
              </a:solidFill>
            </a:endParaRPr>
          </a:p>
          <a:p>
            <a:pPr marL="285750" indent="-285750">
              <a:buFont typeface="Arial" pitchFamily="34" charset="0"/>
              <a:buChar char="•"/>
              <a:defRPr/>
            </a:pPr>
            <a:r>
              <a:rPr lang="en-US" sz="2400" dirty="0">
                <a:solidFill>
                  <a:schemeClr val="bg1"/>
                </a:solidFill>
              </a:rPr>
              <a:t>G. Dawn </a:t>
            </a:r>
            <a:r>
              <a:rPr lang="el-GR" sz="2400" dirty="0">
                <a:solidFill>
                  <a:schemeClr val="bg1"/>
                </a:solidFill>
              </a:rPr>
              <a:t>% </a:t>
            </a:r>
            <a:r>
              <a:rPr lang="en-US" sz="2400" dirty="0" err="1">
                <a:solidFill>
                  <a:schemeClr val="bg1"/>
                </a:solidFill>
              </a:rPr>
              <a:t>Vs</a:t>
            </a:r>
            <a:r>
              <a:rPr lang="en-US" sz="2400" dirty="0">
                <a:solidFill>
                  <a:schemeClr val="bg1"/>
                </a:solidFill>
              </a:rPr>
              <a:t> Population Avg. Income per District</a:t>
            </a:r>
            <a:r>
              <a:rPr lang="el-GR" sz="2400" dirty="0">
                <a:solidFill>
                  <a:schemeClr val="bg1"/>
                </a:solidFill>
              </a:rPr>
              <a:t>: </a:t>
            </a:r>
            <a:r>
              <a:rPr lang="el-GR" sz="2400" b="1" dirty="0">
                <a:solidFill>
                  <a:srgbClr val="FF0000"/>
                </a:solidFill>
              </a:rPr>
              <a:t>-0,328</a:t>
            </a:r>
            <a:endParaRPr lang="el-GR" sz="2400" dirty="0">
              <a:solidFill>
                <a:srgbClr val="FF0000"/>
              </a:solidFill>
            </a:endParaRPr>
          </a:p>
          <a:p>
            <a:pPr marL="285750" indent="-285750">
              <a:buFont typeface="Arial" pitchFamily="34" charset="0"/>
              <a:buChar char="•"/>
              <a:defRPr/>
            </a:pPr>
            <a:endParaRPr lang="el-GR" sz="2400" dirty="0">
              <a:solidFill>
                <a:schemeClr val="bg1"/>
              </a:solidFill>
            </a:endParaRPr>
          </a:p>
          <a:p>
            <a:pPr marL="285750" indent="-285750">
              <a:buFont typeface="Arial" pitchFamily="34" charset="0"/>
              <a:buChar char="•"/>
              <a:defRPr/>
            </a:pPr>
            <a:r>
              <a:rPr lang="en-US" sz="2400" dirty="0">
                <a:solidFill>
                  <a:schemeClr val="bg1"/>
                </a:solidFill>
              </a:rPr>
              <a:t>G. Dawn </a:t>
            </a:r>
            <a:r>
              <a:rPr lang="el-GR" sz="2400" dirty="0">
                <a:solidFill>
                  <a:schemeClr val="bg1"/>
                </a:solidFill>
              </a:rPr>
              <a:t>% </a:t>
            </a:r>
            <a:r>
              <a:rPr lang="en-US" sz="2400" dirty="0" err="1">
                <a:solidFill>
                  <a:schemeClr val="bg1"/>
                </a:solidFill>
              </a:rPr>
              <a:t>Vs</a:t>
            </a:r>
            <a:r>
              <a:rPr lang="en-US" sz="2400" dirty="0">
                <a:solidFill>
                  <a:schemeClr val="bg1"/>
                </a:solidFill>
              </a:rPr>
              <a:t> Sample Avg. Income per District </a:t>
            </a:r>
            <a:r>
              <a:rPr lang="el-GR" sz="2400" dirty="0">
                <a:solidFill>
                  <a:schemeClr val="bg1"/>
                </a:solidFill>
              </a:rPr>
              <a:t>: </a:t>
            </a:r>
            <a:r>
              <a:rPr lang="el-GR" sz="2400" b="1" dirty="0">
                <a:solidFill>
                  <a:srgbClr val="FF0000"/>
                </a:solidFill>
              </a:rPr>
              <a:t>-0,447</a:t>
            </a:r>
            <a:endParaRPr lang="el-GR" sz="2400" dirty="0">
              <a:solidFill>
                <a:srgbClr val="FF0000"/>
              </a:solidFill>
            </a:endParaRPr>
          </a:p>
          <a:p>
            <a:pPr marL="285750" indent="-285750">
              <a:buFont typeface="Arial" pitchFamily="34" charset="0"/>
              <a:buChar char="•"/>
              <a:defRPr/>
            </a:pPr>
            <a:endParaRPr lang="el-GR" sz="2400" dirty="0">
              <a:solidFill>
                <a:schemeClr val="bg1"/>
              </a:solidFill>
            </a:endParaRPr>
          </a:p>
          <a:p>
            <a:pPr marL="285750" indent="-285750">
              <a:buFont typeface="Arial" pitchFamily="34" charset="0"/>
              <a:buChar char="•"/>
              <a:defRPr/>
            </a:pPr>
            <a:r>
              <a:rPr lang="en-US" sz="2400" dirty="0">
                <a:solidFill>
                  <a:schemeClr val="bg1"/>
                </a:solidFill>
              </a:rPr>
              <a:t>G. Dawn </a:t>
            </a:r>
            <a:r>
              <a:rPr lang="el-GR" sz="2400" dirty="0">
                <a:solidFill>
                  <a:schemeClr val="bg1"/>
                </a:solidFill>
              </a:rPr>
              <a:t>% </a:t>
            </a:r>
            <a:r>
              <a:rPr lang="en-US" sz="2400" dirty="0" err="1">
                <a:solidFill>
                  <a:schemeClr val="bg1"/>
                </a:solidFill>
              </a:rPr>
              <a:t>Vs</a:t>
            </a:r>
            <a:r>
              <a:rPr lang="en-US" sz="2400" dirty="0">
                <a:solidFill>
                  <a:schemeClr val="bg1"/>
                </a:solidFill>
              </a:rPr>
              <a:t> Union Participation per District</a:t>
            </a:r>
            <a:r>
              <a:rPr lang="el-GR" sz="2400" dirty="0">
                <a:solidFill>
                  <a:schemeClr val="bg1"/>
                </a:solidFill>
              </a:rPr>
              <a:t>: </a:t>
            </a:r>
            <a:r>
              <a:rPr lang="el-GR" sz="2400" b="1" dirty="0">
                <a:solidFill>
                  <a:srgbClr val="FF0000"/>
                </a:solidFill>
              </a:rPr>
              <a:t>-0,250</a:t>
            </a:r>
            <a:endParaRPr lang="el-GR" sz="2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5BD0894-853B-4979-B787-4C81D2B86535}"/>
              </a:ext>
            </a:extLst>
          </p:cNvPr>
          <p:cNvSpPr/>
          <p:nvPr/>
        </p:nvSpPr>
        <p:spPr>
          <a:xfrm>
            <a:off x="609600" y="742950"/>
            <a:ext cx="9906000" cy="5509200"/>
          </a:xfrm>
          <a:prstGeom prst="rect">
            <a:avLst/>
          </a:prstGeom>
        </p:spPr>
        <p:txBody>
          <a:bodyPr>
            <a:spAutoFit/>
          </a:bodyPr>
          <a:lstStyle/>
          <a:p>
            <a:pPr>
              <a:defRPr/>
            </a:pPr>
            <a:r>
              <a:rPr lang="en-US" sz="3200" b="1" i="1" u="sng" dirty="0" smtClean="0">
                <a:solidFill>
                  <a:prstClr val="black"/>
                </a:solidFill>
              </a:rPr>
              <a:t>Concluding Remarks</a:t>
            </a:r>
          </a:p>
          <a:p>
            <a:pPr>
              <a:defRPr/>
            </a:pPr>
            <a:endParaRPr lang="el-GR" sz="3200" dirty="0">
              <a:solidFill>
                <a:prstClr val="black"/>
              </a:solidFill>
            </a:endParaRPr>
          </a:p>
          <a:p>
            <a:pPr marL="285750" indent="-285750">
              <a:buFont typeface="Arial" pitchFamily="34" charset="0"/>
              <a:buChar char="•"/>
              <a:defRPr/>
            </a:pPr>
            <a:r>
              <a:rPr lang="en-US" sz="2400" dirty="0" smtClean="0">
                <a:solidFill>
                  <a:prstClr val="black"/>
                </a:solidFill>
              </a:rPr>
              <a:t>The traditional working-class of Attica seems to have a distinct socio-economic profile, which is clearer when the analysis goes deeper at the local level. </a:t>
            </a:r>
            <a:endParaRPr lang="el-GR" sz="2400" dirty="0">
              <a:solidFill>
                <a:srgbClr val="FF0000"/>
              </a:solidFill>
            </a:endParaRPr>
          </a:p>
          <a:p>
            <a:pPr marL="285750" indent="-285750">
              <a:buFont typeface="Arial" pitchFamily="34" charset="0"/>
              <a:buChar char="•"/>
              <a:defRPr/>
            </a:pPr>
            <a:endParaRPr lang="el-GR" sz="2400" dirty="0">
              <a:solidFill>
                <a:prstClr val="black"/>
              </a:solidFill>
            </a:endParaRPr>
          </a:p>
          <a:p>
            <a:pPr marL="285750" indent="-285750">
              <a:buFont typeface="Arial" pitchFamily="34" charset="0"/>
              <a:buChar char="•"/>
              <a:defRPr/>
            </a:pPr>
            <a:r>
              <a:rPr lang="en-US" sz="2400" dirty="0" smtClean="0">
                <a:solidFill>
                  <a:schemeClr val="bg1"/>
                </a:solidFill>
              </a:rPr>
              <a:t>The electoral geography of working-class suburbs is deeply rooted in the historical context of the working-class formation in the 20</a:t>
            </a:r>
            <a:r>
              <a:rPr lang="en-US" sz="2400" baseline="30000" dirty="0" smtClean="0">
                <a:solidFill>
                  <a:schemeClr val="bg1"/>
                </a:solidFill>
              </a:rPr>
              <a:t>th</a:t>
            </a:r>
            <a:r>
              <a:rPr lang="en-US" sz="2400" dirty="0" smtClean="0">
                <a:solidFill>
                  <a:schemeClr val="bg1"/>
                </a:solidFill>
              </a:rPr>
              <a:t> Century.  The refugees’ flows from Asia Minor had the most persistent impact.</a:t>
            </a:r>
            <a:endParaRPr lang="en-US" sz="2400" dirty="0" smtClean="0">
              <a:solidFill>
                <a:prstClr val="black"/>
              </a:solidFill>
            </a:endParaRPr>
          </a:p>
          <a:p>
            <a:pPr marL="285750" indent="-285750">
              <a:buFont typeface="Arial" pitchFamily="34" charset="0"/>
              <a:buChar char="•"/>
              <a:defRPr/>
            </a:pPr>
            <a:endParaRPr lang="en-US" sz="2400" dirty="0">
              <a:solidFill>
                <a:prstClr val="black"/>
              </a:solidFill>
            </a:endParaRPr>
          </a:p>
          <a:p>
            <a:pPr marL="285750" indent="-285750">
              <a:buFont typeface="Arial" pitchFamily="34" charset="0"/>
              <a:buChar char="•"/>
              <a:defRPr/>
            </a:pPr>
            <a:r>
              <a:rPr lang="en-US" sz="2400" dirty="0" smtClean="0">
                <a:solidFill>
                  <a:prstClr val="black"/>
                </a:solidFill>
              </a:rPr>
              <a:t>The extreme-right appeal to the Greek working-class is conditioned upon a) the party competition mainly between the KKE and Golden Dawn, b) the local </a:t>
            </a:r>
            <a:r>
              <a:rPr lang="en-US" sz="2400" dirty="0" err="1" smtClean="0">
                <a:solidFill>
                  <a:prstClr val="black"/>
                </a:solidFill>
              </a:rPr>
              <a:t>labour</a:t>
            </a:r>
            <a:r>
              <a:rPr lang="en-US" sz="2400" dirty="0" smtClean="0">
                <a:solidFill>
                  <a:prstClr val="black"/>
                </a:solidFill>
              </a:rPr>
              <a:t> market formation. It seems that stronger occupational identities are negatively correlated with extreme-right electoral preferences. </a:t>
            </a:r>
            <a:endParaRPr lang="el-GR" sz="2400" dirty="0">
              <a:solidFill>
                <a:schemeClr val="bg1"/>
              </a:solidFill>
            </a:endParaRPr>
          </a:p>
        </p:txBody>
      </p:sp>
    </p:spTree>
    <p:extLst>
      <p:ext uri="{BB962C8B-B14F-4D97-AF65-F5344CB8AC3E}">
        <p14:creationId xmlns:p14="http://schemas.microsoft.com/office/powerpoint/2010/main" val="110119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3075" name="Τίτλος 1">
            <a:extLst>
              <a:ext uri="{FF2B5EF4-FFF2-40B4-BE49-F238E27FC236}">
                <a16:creationId xmlns:a16="http://schemas.microsoft.com/office/drawing/2014/main" xmlns="" id="{07189AC8-AF5D-49F2-95CA-C3E168F7029F}"/>
              </a:ext>
            </a:extLst>
          </p:cNvPr>
          <p:cNvSpPr txBox="1">
            <a:spLocks/>
          </p:cNvSpPr>
          <p:nvPr/>
        </p:nvSpPr>
        <p:spPr bwMode="auto">
          <a:xfrm>
            <a:off x="496888" y="965200"/>
            <a:ext cx="1090295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nSpc>
                <a:spcPct val="90000"/>
              </a:lnSpc>
              <a:defRPr/>
            </a:pPr>
            <a:r>
              <a:rPr lang="en-US" sz="4800" dirty="0">
                <a:solidFill>
                  <a:schemeClr val="bg1"/>
                </a:solidFill>
              </a:rPr>
              <a:t>Sample Identity</a:t>
            </a:r>
          </a:p>
          <a:p>
            <a:pPr>
              <a:lnSpc>
                <a:spcPct val="90000"/>
              </a:lnSpc>
              <a:defRPr/>
            </a:pPr>
            <a:endParaRPr lang="en-US" sz="4800" dirty="0">
              <a:solidFill>
                <a:schemeClr val="bg1"/>
              </a:solidFill>
            </a:endParaRPr>
          </a:p>
          <a:p>
            <a:pPr marL="685800" indent="-685800">
              <a:lnSpc>
                <a:spcPct val="90000"/>
              </a:lnSpc>
              <a:buFontTx/>
              <a:buChar char="-"/>
              <a:defRPr/>
            </a:pPr>
            <a:r>
              <a:rPr lang="en-US" sz="3600" dirty="0">
                <a:solidFill>
                  <a:schemeClr val="bg1"/>
                </a:solidFill>
              </a:rPr>
              <a:t>3.277 respondents </a:t>
            </a:r>
          </a:p>
          <a:p>
            <a:pPr marL="685800" indent="-685800">
              <a:lnSpc>
                <a:spcPct val="90000"/>
              </a:lnSpc>
              <a:buFontTx/>
              <a:buChar char="-"/>
              <a:defRPr/>
            </a:pPr>
            <a:endParaRPr lang="en-US" sz="3600" dirty="0">
              <a:solidFill>
                <a:schemeClr val="bg1"/>
              </a:solidFill>
            </a:endParaRPr>
          </a:p>
          <a:p>
            <a:pPr marL="685800" indent="-685800">
              <a:lnSpc>
                <a:spcPct val="90000"/>
              </a:lnSpc>
              <a:buFontTx/>
              <a:buChar char="-"/>
              <a:defRPr/>
            </a:pPr>
            <a:r>
              <a:rPr lang="en-US" sz="3600" dirty="0">
                <a:solidFill>
                  <a:schemeClr val="bg1"/>
                </a:solidFill>
              </a:rPr>
              <a:t>workers mostly in Ship Repair Zone</a:t>
            </a:r>
          </a:p>
          <a:p>
            <a:pPr marL="685800" indent="-685800">
              <a:lnSpc>
                <a:spcPct val="90000"/>
              </a:lnSpc>
              <a:buFontTx/>
              <a:buChar char="-"/>
              <a:defRPr/>
            </a:pPr>
            <a:endParaRPr lang="en-US" sz="3600" dirty="0">
              <a:solidFill>
                <a:schemeClr val="bg1"/>
              </a:solidFill>
            </a:endParaRPr>
          </a:p>
          <a:p>
            <a:pPr marL="685800" indent="-685800">
              <a:lnSpc>
                <a:spcPct val="90000"/>
              </a:lnSpc>
              <a:buFontTx/>
              <a:buChar char="-"/>
              <a:defRPr/>
            </a:pPr>
            <a:r>
              <a:rPr lang="en-US" sz="3600" dirty="0">
                <a:solidFill>
                  <a:schemeClr val="bg1"/>
                </a:solidFill>
              </a:rPr>
              <a:t>participants in 2 successive Vocational Training </a:t>
            </a:r>
            <a:r>
              <a:rPr lang="en-US" sz="3600" dirty="0" err="1">
                <a:solidFill>
                  <a:schemeClr val="bg1"/>
                </a:solidFill>
              </a:rPr>
              <a:t>Programmes</a:t>
            </a:r>
            <a:r>
              <a:rPr lang="en-US" sz="3600" dirty="0">
                <a:solidFill>
                  <a:schemeClr val="bg1"/>
                </a:solidFill>
              </a:rPr>
              <a:t> 2013-2015</a:t>
            </a:r>
          </a:p>
          <a:p>
            <a:pPr marL="685800" indent="-685800">
              <a:lnSpc>
                <a:spcPct val="90000"/>
              </a:lnSpc>
              <a:buFontTx/>
              <a:buChar char="-"/>
              <a:defRPr/>
            </a:pPr>
            <a:endParaRPr lang="en-US"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xmlns="" id="{8417BACF-E9FA-44F0-8E2C-581B314D3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0975"/>
            <a:ext cx="6556375"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Τίτλος 1">
            <a:extLst>
              <a:ext uri="{FF2B5EF4-FFF2-40B4-BE49-F238E27FC236}">
                <a16:creationId xmlns:a16="http://schemas.microsoft.com/office/drawing/2014/main" xmlns="" id="{47D9F3DB-7A1E-46A6-8C8B-3C195351778F}"/>
              </a:ext>
            </a:extLst>
          </p:cNvPr>
          <p:cNvSpPr txBox="1">
            <a:spLocks/>
          </p:cNvSpPr>
          <p:nvPr/>
        </p:nvSpPr>
        <p:spPr bwMode="auto">
          <a:xfrm>
            <a:off x="592138" y="1782763"/>
            <a:ext cx="3944937"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2011 Population Distribution % in Attica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xmlns="" id="{F00245E9-6DA1-4F0C-84D0-625598C7C557}"/>
              </a:ext>
            </a:extLst>
          </p:cNvPr>
          <p:cNvSpPr txBox="1">
            <a:spLocks/>
          </p:cNvSpPr>
          <p:nvPr/>
        </p:nvSpPr>
        <p:spPr bwMode="auto">
          <a:xfrm>
            <a:off x="592138" y="2305050"/>
            <a:ext cx="394493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Sample Distribution %</a:t>
            </a:r>
          </a:p>
        </p:txBody>
      </p:sp>
      <p:pic>
        <p:nvPicPr>
          <p:cNvPr id="6147" name="Picture 2">
            <a:extLst>
              <a:ext uri="{FF2B5EF4-FFF2-40B4-BE49-F238E27FC236}">
                <a16:creationId xmlns:a16="http://schemas.microsoft.com/office/drawing/2014/main" xmlns="" id="{DA4E664D-F43F-4AE1-8330-534FC6725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215900"/>
            <a:ext cx="6556375" cy="650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7170" name="Τίτλος 1">
            <a:extLst>
              <a:ext uri="{FF2B5EF4-FFF2-40B4-BE49-F238E27FC236}">
                <a16:creationId xmlns:a16="http://schemas.microsoft.com/office/drawing/2014/main" xmlns="" id="{47C5B7E2-DB9B-403C-A1DC-B784550E53C6}"/>
              </a:ext>
            </a:extLst>
          </p:cNvPr>
          <p:cNvSpPr txBox="1">
            <a:spLocks/>
          </p:cNvSpPr>
          <p:nvPr/>
        </p:nvSpPr>
        <p:spPr bwMode="auto">
          <a:xfrm>
            <a:off x="1450975" y="357188"/>
            <a:ext cx="96043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Sample Vs Population</a:t>
            </a:r>
            <a:endParaRPr lang="el-GR" altLang="el-GR" sz="4800">
              <a:solidFill>
                <a:schemeClr val="bg1"/>
              </a:solidFill>
            </a:endParaRPr>
          </a:p>
        </p:txBody>
      </p:sp>
      <p:pic>
        <p:nvPicPr>
          <p:cNvPr id="7171" name="Picture 6">
            <a:extLst>
              <a:ext uri="{FF2B5EF4-FFF2-40B4-BE49-F238E27FC236}">
                <a16:creationId xmlns:a16="http://schemas.microsoft.com/office/drawing/2014/main" xmlns="" id="{29ADD255-07D1-41C2-9D63-729BED503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1247775"/>
            <a:ext cx="10237787"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xmlns="" id="{C4D56D0D-449F-47BE-AE77-98379E9FFE10}"/>
              </a:ext>
            </a:extLst>
          </p:cNvPr>
          <p:cNvSpPr txBox="1">
            <a:spLocks/>
          </p:cNvSpPr>
          <p:nvPr/>
        </p:nvSpPr>
        <p:spPr bwMode="auto">
          <a:xfrm>
            <a:off x="571500" y="1604963"/>
            <a:ext cx="4000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Geographical Segmentation of Attica</a:t>
            </a:r>
            <a:endParaRPr lang="el-GR" altLang="el-GR" sz="4800">
              <a:solidFill>
                <a:schemeClr val="bg1"/>
              </a:solidFill>
            </a:endParaRPr>
          </a:p>
        </p:txBody>
      </p:sp>
      <p:pic>
        <p:nvPicPr>
          <p:cNvPr id="8195" name="Picture 4">
            <a:extLst>
              <a:ext uri="{FF2B5EF4-FFF2-40B4-BE49-F238E27FC236}">
                <a16:creationId xmlns:a16="http://schemas.microsoft.com/office/drawing/2014/main" xmlns="" id="{8279069C-24EC-49BA-B553-8EA1E1E7A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0" y="220663"/>
            <a:ext cx="7335838"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xmlns="" id="{929285F5-1FCC-46BC-8AC7-3D778B8EC6CC}"/>
              </a:ext>
            </a:extLst>
          </p:cNvPr>
          <p:cNvSpPr txBox="1">
            <a:spLocks/>
          </p:cNvSpPr>
          <p:nvPr/>
        </p:nvSpPr>
        <p:spPr bwMode="auto">
          <a:xfrm>
            <a:off x="388938" y="1484313"/>
            <a:ext cx="3351212"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Regional Stratification of Attica Basin</a:t>
            </a:r>
          </a:p>
        </p:txBody>
      </p:sp>
      <p:pic>
        <p:nvPicPr>
          <p:cNvPr id="9219" name="Picture 2">
            <a:extLst>
              <a:ext uri="{FF2B5EF4-FFF2-40B4-BE49-F238E27FC236}">
                <a16:creationId xmlns:a16="http://schemas.microsoft.com/office/drawing/2014/main" xmlns="" id="{2175EC36-50DD-461D-957B-ACF2D515B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387350"/>
            <a:ext cx="772795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E8AA"/>
            </a:gs>
            <a:gs pos="100000">
              <a:srgbClr val="000000"/>
            </a:gs>
          </a:gsLst>
          <a:lin ang="2700000" scaled="1"/>
        </a:gradFill>
        <a:effectLst/>
      </p:bgPr>
    </p:bg>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xmlns="" id="{EE02AAA3-BB54-424C-A8FE-EB254795D837}"/>
              </a:ext>
            </a:extLst>
          </p:cNvPr>
          <p:cNvSpPr txBox="1">
            <a:spLocks/>
          </p:cNvSpPr>
          <p:nvPr/>
        </p:nvSpPr>
        <p:spPr bwMode="auto">
          <a:xfrm>
            <a:off x="1450975" y="357188"/>
            <a:ext cx="96043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nSpc>
                <a:spcPct val="90000"/>
              </a:lnSpc>
            </a:pPr>
            <a:r>
              <a:rPr lang="en-US" altLang="el-GR" sz="4800">
                <a:solidFill>
                  <a:schemeClr val="bg1"/>
                </a:solidFill>
              </a:rPr>
              <a:t>Refugees’ Installation in Attica 1</a:t>
            </a:r>
            <a:r>
              <a:rPr lang="el-GR" altLang="el-GR" sz="4800">
                <a:solidFill>
                  <a:schemeClr val="bg1"/>
                </a:solidFill>
              </a:rPr>
              <a:t>928</a:t>
            </a:r>
          </a:p>
        </p:txBody>
      </p:sp>
      <p:pic>
        <p:nvPicPr>
          <p:cNvPr id="10243" name="Picture 3">
            <a:extLst>
              <a:ext uri="{FF2B5EF4-FFF2-40B4-BE49-F238E27FC236}">
                <a16:creationId xmlns:a16="http://schemas.microsoft.com/office/drawing/2014/main" xmlns="" id="{B661924C-11EB-4B66-9289-32A393201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73175"/>
            <a:ext cx="109378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1367</TotalTime>
  <Words>469</Words>
  <Application>Microsoft Office PowerPoint</Application>
  <PresentationFormat>Προσαρμογή</PresentationFormat>
  <Paragraphs>62</Paragraphs>
  <Slides>25</Slides>
  <Notes>25</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Εργατικές ταυτότητες, γεωγραφία της εργασίας, εκλογική κοινωνιολογία: ένα διεπιστημονικό εγχείρημα στον δυτικό Πειραιά</dc:title>
  <dc:creator>ΖΙΝΟΒΙΑ ΛΙΑΛΙΟΥΤΗ</dc:creator>
  <cp:lastModifiedBy>user</cp:lastModifiedBy>
  <cp:revision>70</cp:revision>
  <dcterms:created xsi:type="dcterms:W3CDTF">2018-02-09T18:03:35Z</dcterms:created>
  <dcterms:modified xsi:type="dcterms:W3CDTF">2018-11-19T11:47:54Z</dcterms:modified>
</cp:coreProperties>
</file>