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5" r:id="rId1"/>
  </p:sldMasterIdLst>
  <p:notesMasterIdLst>
    <p:notesMasterId r:id="rId36"/>
  </p:notesMasterIdLst>
  <p:sldIdLst>
    <p:sldId id="256" r:id="rId2"/>
    <p:sldId id="257" r:id="rId3"/>
    <p:sldId id="265" r:id="rId4"/>
    <p:sldId id="322" r:id="rId5"/>
    <p:sldId id="258" r:id="rId6"/>
    <p:sldId id="266" r:id="rId7"/>
    <p:sldId id="261" r:id="rId8"/>
    <p:sldId id="323" r:id="rId9"/>
    <p:sldId id="260" r:id="rId10"/>
    <p:sldId id="264" r:id="rId11"/>
    <p:sldId id="325" r:id="rId12"/>
    <p:sldId id="324" r:id="rId13"/>
    <p:sldId id="270" r:id="rId14"/>
    <p:sldId id="269" r:id="rId15"/>
    <p:sldId id="268" r:id="rId16"/>
    <p:sldId id="329" r:id="rId17"/>
    <p:sldId id="330" r:id="rId18"/>
    <p:sldId id="328" r:id="rId19"/>
    <p:sldId id="280" r:id="rId20"/>
    <p:sldId id="331" r:id="rId21"/>
    <p:sldId id="333" r:id="rId22"/>
    <p:sldId id="332" r:id="rId23"/>
    <p:sldId id="326" r:id="rId24"/>
    <p:sldId id="327" r:id="rId25"/>
    <p:sldId id="272" r:id="rId26"/>
    <p:sldId id="334" r:id="rId27"/>
    <p:sldId id="273" r:id="rId28"/>
    <p:sldId id="335" r:id="rId29"/>
    <p:sldId id="336" r:id="rId30"/>
    <p:sldId id="337" r:id="rId31"/>
    <p:sldId id="299" r:id="rId32"/>
    <p:sldId id="298" r:id="rId33"/>
    <p:sldId id="300" r:id="rId34"/>
    <p:sldId id="321" r:id="rId35"/>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Gill Sans MT"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Gill Sans MT"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itchFamily="34" charset="0"/>
        <a:ea typeface="+mn-ea"/>
        <a:cs typeface="+mn-cs"/>
      </a:defRPr>
    </a:lvl5pPr>
    <a:lvl6pPr marL="2286000" algn="l" defTabSz="914400" rtl="0" eaLnBrk="1" latinLnBrk="0" hangingPunct="1">
      <a:defRPr kern="1200">
        <a:solidFill>
          <a:schemeClr val="tx1"/>
        </a:solidFill>
        <a:latin typeface="Gill Sans MT" pitchFamily="34" charset="0"/>
        <a:ea typeface="+mn-ea"/>
        <a:cs typeface="+mn-cs"/>
      </a:defRPr>
    </a:lvl6pPr>
    <a:lvl7pPr marL="2743200" algn="l" defTabSz="914400" rtl="0" eaLnBrk="1" latinLnBrk="0" hangingPunct="1">
      <a:defRPr kern="1200">
        <a:solidFill>
          <a:schemeClr val="tx1"/>
        </a:solidFill>
        <a:latin typeface="Gill Sans MT" pitchFamily="34" charset="0"/>
        <a:ea typeface="+mn-ea"/>
        <a:cs typeface="+mn-cs"/>
      </a:defRPr>
    </a:lvl7pPr>
    <a:lvl8pPr marL="3200400" algn="l" defTabSz="914400" rtl="0" eaLnBrk="1" latinLnBrk="0" hangingPunct="1">
      <a:defRPr kern="1200">
        <a:solidFill>
          <a:schemeClr val="tx1"/>
        </a:solidFill>
        <a:latin typeface="Gill Sans MT" pitchFamily="34" charset="0"/>
        <a:ea typeface="+mn-ea"/>
        <a:cs typeface="+mn-cs"/>
      </a:defRPr>
    </a:lvl8pPr>
    <a:lvl9pPr marL="3657600" algn="l" defTabSz="914400" rtl="0" eaLnBrk="1" latinLnBrk="0" hangingPunct="1">
      <a:defRPr kern="1200">
        <a:solidFill>
          <a:schemeClr val="tx1"/>
        </a:solidFill>
        <a:latin typeface="Gill Sans MT"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orgos Bithymitris" userId="1bd38d4cc041aa34" providerId="LiveId" clId="{A723B8D0-5189-48A4-9830-2FB2C174D08B}"/>
    <pc:docChg chg="custSel modSld">
      <pc:chgData name="Giorgos Bithymitris" userId="1bd38d4cc041aa34" providerId="LiveId" clId="{A723B8D0-5189-48A4-9830-2FB2C174D08B}" dt="2020-10-20T08:02:31.722" v="0" actId="478"/>
      <pc:docMkLst>
        <pc:docMk/>
      </pc:docMkLst>
      <pc:sldChg chg="delSp mod">
        <pc:chgData name="Giorgos Bithymitris" userId="1bd38d4cc041aa34" providerId="LiveId" clId="{A723B8D0-5189-48A4-9830-2FB2C174D08B}" dt="2020-10-20T08:02:31.722" v="0" actId="478"/>
        <pc:sldMkLst>
          <pc:docMk/>
          <pc:sldMk cId="0" sldId="321"/>
        </pc:sldMkLst>
        <pc:spChg chg="del">
          <ac:chgData name="Giorgos Bithymitris" userId="1bd38d4cc041aa34" providerId="LiveId" clId="{A723B8D0-5189-48A4-9830-2FB2C174D08B}" dt="2020-10-20T08:02:31.722" v="0" actId="478"/>
          <ac:spMkLst>
            <pc:docMk/>
            <pc:sldMk cId="0" sldId="321"/>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9B4883E-FEF8-444A-BD16-E4B061777E38}" type="datetimeFigureOut">
              <a:rPr lang="el-GR"/>
              <a:pPr>
                <a:defRPr/>
              </a:pPr>
              <a:t>20/10/2020</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noProof="0"/>
              <a:t>Επεξεργασία στυλ υποδείγματος κειμένου</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8370CBC6-0027-4E9C-9012-8D27843AA73C}" type="slidenum">
              <a:rPr lang="el-GR"/>
              <a:pPr/>
              <a:t>‹#›</a:t>
            </a:fld>
            <a:endParaRPr lang="el-GR"/>
          </a:p>
        </p:txBody>
      </p:sp>
    </p:spTree>
    <p:extLst>
      <p:ext uri="{BB962C8B-B14F-4D97-AF65-F5344CB8AC3E}">
        <p14:creationId xmlns:p14="http://schemas.microsoft.com/office/powerpoint/2010/main" val="6399078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cxnSp>
        <p:nvCxnSpPr>
          <p:cNvPr id="4" name="Straight Connector 14">
            <a:extLst>
              <a:ext uri="{FF2B5EF4-FFF2-40B4-BE49-F238E27FC236}">
                <a16:creationId xmlns:a16="http://schemas.microsoft.com/office/drawing/2014/main" id="{20AD47CD-E630-4F73-8AA2-B08AB5C086BB}"/>
              </a:ext>
            </a:extLst>
          </p:cNvPr>
          <p:cNvCxnSpPr/>
          <p:nvPr/>
        </p:nvCxnSpPr>
        <p:spPr>
          <a:xfrm>
            <a:off x="2417763" y="3529013"/>
            <a:ext cx="8637587"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p:nvPr>
        </p:nvSpPr>
        <p:spPr>
          <a:xfrm>
            <a:off x="2417779" y="802298"/>
            <a:ext cx="8637073" cy="2541431"/>
          </a:xfrm>
        </p:spPr>
        <p:txBody>
          <a:bodyPr bIns="0" anchor="b"/>
          <a:lstStyle>
            <a:lvl1pPr algn="l">
              <a:defRPr sz="66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5" name="Date Placeholder 3">
            <a:extLst>
              <a:ext uri="{FF2B5EF4-FFF2-40B4-BE49-F238E27FC236}">
                <a16:creationId xmlns:a16="http://schemas.microsoft.com/office/drawing/2014/main" id="{1DE45221-8270-419C-939D-03F842EE72AC}"/>
              </a:ext>
            </a:extLst>
          </p:cNvPr>
          <p:cNvSpPr>
            <a:spLocks noGrp="1"/>
          </p:cNvSpPr>
          <p:nvPr>
            <p:ph type="dt" sz="half" idx="10"/>
          </p:nvPr>
        </p:nvSpPr>
        <p:spPr/>
        <p:txBody>
          <a:bodyPr/>
          <a:lstStyle>
            <a:lvl1pPr>
              <a:defRPr/>
            </a:lvl1pPr>
          </a:lstStyle>
          <a:p>
            <a:pPr>
              <a:defRPr/>
            </a:pPr>
            <a:fld id="{DCB92471-4F80-49C1-9268-AC3A7D454444}" type="datetime1">
              <a:rPr lang="el-GR"/>
              <a:pPr>
                <a:defRPr/>
              </a:pPr>
              <a:t>20/10/2020</a:t>
            </a:fld>
            <a:endParaRPr lang="el-GR"/>
          </a:p>
        </p:txBody>
      </p:sp>
      <p:sp>
        <p:nvSpPr>
          <p:cNvPr id="6" name="Footer Placeholder 4">
            <a:extLst>
              <a:ext uri="{FF2B5EF4-FFF2-40B4-BE49-F238E27FC236}">
                <a16:creationId xmlns:a16="http://schemas.microsoft.com/office/drawing/2014/main" id="{8CAC79AC-D4A6-4A08-8892-6234D4649201}"/>
              </a:ext>
            </a:extLst>
          </p:cNvPr>
          <p:cNvSpPr>
            <a:spLocks noGrp="1"/>
          </p:cNvSpPr>
          <p:nvPr>
            <p:ph type="ftr" sz="quarter" idx="11"/>
          </p:nvPr>
        </p:nvSpPr>
        <p:spPr>
          <a:xfrm>
            <a:off x="2416175" y="328613"/>
            <a:ext cx="4973638" cy="309562"/>
          </a:xfrm>
        </p:spPr>
        <p:txBody>
          <a:bodyPr/>
          <a:lstStyle>
            <a:lvl1pPr>
              <a:defRPr/>
            </a:lvl1pPr>
          </a:lstStyle>
          <a:p>
            <a:pPr>
              <a:defRPr/>
            </a:pPr>
            <a:endParaRPr lang="el-GR"/>
          </a:p>
        </p:txBody>
      </p:sp>
      <p:sp>
        <p:nvSpPr>
          <p:cNvPr id="7" name="Slide Number Placeholder 5">
            <a:extLst>
              <a:ext uri="{FF2B5EF4-FFF2-40B4-BE49-F238E27FC236}">
                <a16:creationId xmlns:a16="http://schemas.microsoft.com/office/drawing/2014/main" id="{9F230322-BB7B-42B3-BFB9-E2C8CFB1E34D}"/>
              </a:ext>
            </a:extLst>
          </p:cNvPr>
          <p:cNvSpPr>
            <a:spLocks noGrp="1"/>
          </p:cNvSpPr>
          <p:nvPr>
            <p:ph type="sldNum" sz="quarter" idx="12"/>
          </p:nvPr>
        </p:nvSpPr>
        <p:spPr>
          <a:xfrm>
            <a:off x="1438275" y="798513"/>
            <a:ext cx="809625" cy="504825"/>
          </a:xfrm>
        </p:spPr>
        <p:txBody>
          <a:bodyPr/>
          <a:lstStyle>
            <a:lvl1pPr>
              <a:defRPr/>
            </a:lvl1pPr>
          </a:lstStyle>
          <a:p>
            <a:fld id="{1DC1E0BB-31BF-41C6-BB6A-2BC5DD2AFB4E}" type="slidenum">
              <a:rPr lang="el-GR"/>
              <a:pPr/>
              <a:t>‹#›</a:t>
            </a:fld>
            <a:endParaRPr lang="el-G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cxnSp>
        <p:nvCxnSpPr>
          <p:cNvPr id="4" name="Straight Connector 25">
            <a:extLst>
              <a:ext uri="{FF2B5EF4-FFF2-40B4-BE49-F238E27FC236}">
                <a16:creationId xmlns:a16="http://schemas.microsoft.com/office/drawing/2014/main" id="{989629A7-4324-42E9-B387-F21BF523D506}"/>
              </a:ext>
            </a:extLst>
          </p:cNvPr>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3">
            <a:extLst>
              <a:ext uri="{FF2B5EF4-FFF2-40B4-BE49-F238E27FC236}">
                <a16:creationId xmlns:a16="http://schemas.microsoft.com/office/drawing/2014/main" id="{A30C5F11-E371-4BFA-9F21-887A1177BA19}"/>
              </a:ext>
            </a:extLst>
          </p:cNvPr>
          <p:cNvSpPr>
            <a:spLocks noGrp="1"/>
          </p:cNvSpPr>
          <p:nvPr>
            <p:ph type="dt" sz="half" idx="10"/>
          </p:nvPr>
        </p:nvSpPr>
        <p:spPr/>
        <p:txBody>
          <a:bodyPr/>
          <a:lstStyle>
            <a:lvl1pPr>
              <a:defRPr/>
            </a:lvl1pPr>
          </a:lstStyle>
          <a:p>
            <a:pPr>
              <a:defRPr/>
            </a:pPr>
            <a:fld id="{88CCDB82-552A-4CA6-A1A7-83383322F1BF}" type="datetime1">
              <a:rPr lang="el-GR"/>
              <a:pPr>
                <a:defRPr/>
              </a:pPr>
              <a:t>20/10/2020</a:t>
            </a:fld>
            <a:endParaRPr lang="el-GR"/>
          </a:p>
        </p:txBody>
      </p:sp>
      <p:sp>
        <p:nvSpPr>
          <p:cNvPr id="6" name="Footer Placeholder 4">
            <a:extLst>
              <a:ext uri="{FF2B5EF4-FFF2-40B4-BE49-F238E27FC236}">
                <a16:creationId xmlns:a16="http://schemas.microsoft.com/office/drawing/2014/main" id="{E528A014-D335-43E3-9F6E-5C51FC6507E4}"/>
              </a:ext>
            </a:extLst>
          </p:cNvPr>
          <p:cNvSpPr>
            <a:spLocks noGrp="1"/>
          </p:cNvSpPr>
          <p:nvPr>
            <p:ph type="ftr" sz="quarter" idx="11"/>
          </p:nvPr>
        </p:nvSpPr>
        <p:spPr/>
        <p:txBody>
          <a:bodyPr/>
          <a:lstStyle>
            <a:lvl1pPr>
              <a:defRPr/>
            </a:lvl1pPr>
          </a:lstStyle>
          <a:p>
            <a:pPr>
              <a:defRPr/>
            </a:pPr>
            <a:endParaRPr lang="el-GR"/>
          </a:p>
        </p:txBody>
      </p:sp>
      <p:sp>
        <p:nvSpPr>
          <p:cNvPr id="7" name="Slide Number Placeholder 5">
            <a:extLst>
              <a:ext uri="{FF2B5EF4-FFF2-40B4-BE49-F238E27FC236}">
                <a16:creationId xmlns:a16="http://schemas.microsoft.com/office/drawing/2014/main" id="{D19EA848-D645-42CE-85FF-8FAE735ACE74}"/>
              </a:ext>
            </a:extLst>
          </p:cNvPr>
          <p:cNvSpPr>
            <a:spLocks noGrp="1"/>
          </p:cNvSpPr>
          <p:nvPr>
            <p:ph type="sldNum" sz="quarter" idx="12"/>
          </p:nvPr>
        </p:nvSpPr>
        <p:spPr/>
        <p:txBody>
          <a:bodyPr/>
          <a:lstStyle>
            <a:lvl1pPr>
              <a:defRPr/>
            </a:lvl1pPr>
          </a:lstStyle>
          <a:p>
            <a:fld id="{B5A65148-79D7-4039-9F8B-E44A4474AB21}" type="slidenum">
              <a:rPr lang="el-G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cxnSp>
        <p:nvCxnSpPr>
          <p:cNvPr id="4" name="Straight Connector 14">
            <a:extLst>
              <a:ext uri="{FF2B5EF4-FFF2-40B4-BE49-F238E27FC236}">
                <a16:creationId xmlns:a16="http://schemas.microsoft.com/office/drawing/2014/main" id="{F5834AE9-BCAA-4DCE-979B-E6CE19436AF0}"/>
              </a:ext>
            </a:extLst>
          </p:cNvPr>
          <p:cNvCxnSpPr/>
          <p:nvPr/>
        </p:nvCxnSpPr>
        <p:spPr>
          <a:xfrm>
            <a:off x="9439275" y="798513"/>
            <a:ext cx="0" cy="466090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3">
            <a:extLst>
              <a:ext uri="{FF2B5EF4-FFF2-40B4-BE49-F238E27FC236}">
                <a16:creationId xmlns:a16="http://schemas.microsoft.com/office/drawing/2014/main" id="{7D788016-5C38-4E85-BE85-BEFB452503B3}"/>
              </a:ext>
            </a:extLst>
          </p:cNvPr>
          <p:cNvSpPr>
            <a:spLocks noGrp="1"/>
          </p:cNvSpPr>
          <p:nvPr>
            <p:ph type="dt" sz="half" idx="10"/>
          </p:nvPr>
        </p:nvSpPr>
        <p:spPr/>
        <p:txBody>
          <a:bodyPr/>
          <a:lstStyle>
            <a:lvl1pPr>
              <a:defRPr/>
            </a:lvl1pPr>
          </a:lstStyle>
          <a:p>
            <a:pPr>
              <a:defRPr/>
            </a:pPr>
            <a:fld id="{AE549993-BBE7-4AC8-98F8-49F24EC20285}" type="datetime1">
              <a:rPr lang="el-GR"/>
              <a:pPr>
                <a:defRPr/>
              </a:pPr>
              <a:t>20/10/2020</a:t>
            </a:fld>
            <a:endParaRPr lang="el-GR"/>
          </a:p>
        </p:txBody>
      </p:sp>
      <p:sp>
        <p:nvSpPr>
          <p:cNvPr id="6" name="Footer Placeholder 4">
            <a:extLst>
              <a:ext uri="{FF2B5EF4-FFF2-40B4-BE49-F238E27FC236}">
                <a16:creationId xmlns:a16="http://schemas.microsoft.com/office/drawing/2014/main" id="{7342E780-5DD1-434E-BE42-9004BD51FB3C}"/>
              </a:ext>
            </a:extLst>
          </p:cNvPr>
          <p:cNvSpPr>
            <a:spLocks noGrp="1"/>
          </p:cNvSpPr>
          <p:nvPr>
            <p:ph type="ftr" sz="quarter" idx="11"/>
          </p:nvPr>
        </p:nvSpPr>
        <p:spPr/>
        <p:txBody>
          <a:bodyPr/>
          <a:lstStyle>
            <a:lvl1pPr>
              <a:defRPr/>
            </a:lvl1pPr>
          </a:lstStyle>
          <a:p>
            <a:pPr>
              <a:defRPr/>
            </a:pPr>
            <a:endParaRPr lang="el-GR"/>
          </a:p>
        </p:txBody>
      </p:sp>
      <p:sp>
        <p:nvSpPr>
          <p:cNvPr id="7" name="Slide Number Placeholder 5">
            <a:extLst>
              <a:ext uri="{FF2B5EF4-FFF2-40B4-BE49-F238E27FC236}">
                <a16:creationId xmlns:a16="http://schemas.microsoft.com/office/drawing/2014/main" id="{BD573435-7027-427C-9448-E387B8BC9EA3}"/>
              </a:ext>
            </a:extLst>
          </p:cNvPr>
          <p:cNvSpPr>
            <a:spLocks noGrp="1"/>
          </p:cNvSpPr>
          <p:nvPr>
            <p:ph type="sldNum" sz="quarter" idx="12"/>
          </p:nvPr>
        </p:nvSpPr>
        <p:spPr/>
        <p:txBody>
          <a:bodyPr/>
          <a:lstStyle>
            <a:lvl1pPr>
              <a:defRPr/>
            </a:lvl1pPr>
          </a:lstStyle>
          <a:p>
            <a:fld id="{E6FEEAA1-0A11-45AE-AF9C-8B76407FED34}" type="slidenum">
              <a:rPr lang="el-G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4" name="Straight Connector 32">
            <a:extLst>
              <a:ext uri="{FF2B5EF4-FFF2-40B4-BE49-F238E27FC236}">
                <a16:creationId xmlns:a16="http://schemas.microsoft.com/office/drawing/2014/main" id="{5D6910F6-2D11-44F3-9D41-83D95621E244}"/>
              </a:ext>
            </a:extLst>
          </p:cNvPr>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3">
            <a:extLst>
              <a:ext uri="{FF2B5EF4-FFF2-40B4-BE49-F238E27FC236}">
                <a16:creationId xmlns:a16="http://schemas.microsoft.com/office/drawing/2014/main" id="{7CF764F6-0296-403D-9B3B-F42312052C29}"/>
              </a:ext>
            </a:extLst>
          </p:cNvPr>
          <p:cNvSpPr>
            <a:spLocks noGrp="1"/>
          </p:cNvSpPr>
          <p:nvPr>
            <p:ph type="dt" sz="half" idx="10"/>
          </p:nvPr>
        </p:nvSpPr>
        <p:spPr/>
        <p:txBody>
          <a:bodyPr/>
          <a:lstStyle>
            <a:lvl1pPr>
              <a:defRPr/>
            </a:lvl1pPr>
          </a:lstStyle>
          <a:p>
            <a:pPr>
              <a:defRPr/>
            </a:pPr>
            <a:fld id="{76AE6956-0D31-47C0-AD8F-DEFA267065B4}" type="datetime1">
              <a:rPr lang="el-GR"/>
              <a:pPr>
                <a:defRPr/>
              </a:pPr>
              <a:t>20/10/2020</a:t>
            </a:fld>
            <a:endParaRPr lang="el-GR"/>
          </a:p>
        </p:txBody>
      </p:sp>
      <p:sp>
        <p:nvSpPr>
          <p:cNvPr id="6" name="Footer Placeholder 4">
            <a:extLst>
              <a:ext uri="{FF2B5EF4-FFF2-40B4-BE49-F238E27FC236}">
                <a16:creationId xmlns:a16="http://schemas.microsoft.com/office/drawing/2014/main" id="{145C5875-521C-4C24-96DE-09CA2234AA8C}"/>
              </a:ext>
            </a:extLst>
          </p:cNvPr>
          <p:cNvSpPr>
            <a:spLocks noGrp="1"/>
          </p:cNvSpPr>
          <p:nvPr>
            <p:ph type="ftr" sz="quarter" idx="11"/>
          </p:nvPr>
        </p:nvSpPr>
        <p:spPr/>
        <p:txBody>
          <a:bodyPr/>
          <a:lstStyle>
            <a:lvl1pPr>
              <a:defRPr/>
            </a:lvl1pPr>
          </a:lstStyle>
          <a:p>
            <a:pPr>
              <a:defRPr/>
            </a:pPr>
            <a:endParaRPr lang="el-GR"/>
          </a:p>
        </p:txBody>
      </p:sp>
      <p:sp>
        <p:nvSpPr>
          <p:cNvPr id="7" name="Slide Number Placeholder 5">
            <a:extLst>
              <a:ext uri="{FF2B5EF4-FFF2-40B4-BE49-F238E27FC236}">
                <a16:creationId xmlns:a16="http://schemas.microsoft.com/office/drawing/2014/main" id="{8A434D3F-FAE3-4231-86CB-DA85FF027099}"/>
              </a:ext>
            </a:extLst>
          </p:cNvPr>
          <p:cNvSpPr>
            <a:spLocks noGrp="1"/>
          </p:cNvSpPr>
          <p:nvPr>
            <p:ph type="sldNum" sz="quarter" idx="12"/>
          </p:nvPr>
        </p:nvSpPr>
        <p:spPr/>
        <p:txBody>
          <a:bodyPr/>
          <a:lstStyle>
            <a:lvl1pPr>
              <a:defRPr/>
            </a:lvl1pPr>
          </a:lstStyle>
          <a:p>
            <a:fld id="{747BAD5A-E021-43AB-A599-E56751E868F5}" type="slidenum">
              <a:rPr lang="el-GR"/>
              <a:pPr/>
              <a:t>‹#›</a:t>
            </a:fld>
            <a:endParaRPr lang="el-G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cxnSp>
        <p:nvCxnSpPr>
          <p:cNvPr id="4" name="Straight Connector 14">
            <a:extLst>
              <a:ext uri="{FF2B5EF4-FFF2-40B4-BE49-F238E27FC236}">
                <a16:creationId xmlns:a16="http://schemas.microsoft.com/office/drawing/2014/main" id="{8ED1F59A-2B13-484A-83BC-1E9505623DB4}"/>
              </a:ext>
            </a:extLst>
          </p:cNvPr>
          <p:cNvCxnSpPr/>
          <p:nvPr/>
        </p:nvCxnSpPr>
        <p:spPr>
          <a:xfrm>
            <a:off x="1454150" y="3805238"/>
            <a:ext cx="863123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4239" y="1756130"/>
            <a:ext cx="8643154" cy="1887950"/>
          </a:xfrm>
        </p:spPr>
        <p:txBody>
          <a:bodyPr anchor="b"/>
          <a:lstStyle>
            <a:lvl1pPr algn="l">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5" name="Date Placeholder 3">
            <a:extLst>
              <a:ext uri="{FF2B5EF4-FFF2-40B4-BE49-F238E27FC236}">
                <a16:creationId xmlns:a16="http://schemas.microsoft.com/office/drawing/2014/main" id="{B0233E54-2936-49D2-8A06-304D8DC0D41D}"/>
              </a:ext>
            </a:extLst>
          </p:cNvPr>
          <p:cNvSpPr>
            <a:spLocks noGrp="1"/>
          </p:cNvSpPr>
          <p:nvPr>
            <p:ph type="dt" sz="half" idx="10"/>
          </p:nvPr>
        </p:nvSpPr>
        <p:spPr/>
        <p:txBody>
          <a:bodyPr/>
          <a:lstStyle>
            <a:lvl1pPr>
              <a:defRPr/>
            </a:lvl1pPr>
          </a:lstStyle>
          <a:p>
            <a:pPr>
              <a:defRPr/>
            </a:pPr>
            <a:fld id="{E3F1FD6A-D649-4693-B470-9CF6AC46700E}" type="datetime1">
              <a:rPr lang="el-GR"/>
              <a:pPr>
                <a:defRPr/>
              </a:pPr>
              <a:t>20/10/2020</a:t>
            </a:fld>
            <a:endParaRPr lang="el-GR"/>
          </a:p>
        </p:txBody>
      </p:sp>
      <p:sp>
        <p:nvSpPr>
          <p:cNvPr id="6" name="Footer Placeholder 4">
            <a:extLst>
              <a:ext uri="{FF2B5EF4-FFF2-40B4-BE49-F238E27FC236}">
                <a16:creationId xmlns:a16="http://schemas.microsoft.com/office/drawing/2014/main" id="{D04E0761-FE68-43F7-A412-07EF236D8FDC}"/>
              </a:ext>
            </a:extLst>
          </p:cNvPr>
          <p:cNvSpPr>
            <a:spLocks noGrp="1"/>
          </p:cNvSpPr>
          <p:nvPr>
            <p:ph type="ftr" sz="quarter" idx="11"/>
          </p:nvPr>
        </p:nvSpPr>
        <p:spPr/>
        <p:txBody>
          <a:bodyPr/>
          <a:lstStyle>
            <a:lvl1pPr>
              <a:defRPr/>
            </a:lvl1pPr>
          </a:lstStyle>
          <a:p>
            <a:pPr>
              <a:defRPr/>
            </a:pPr>
            <a:endParaRPr lang="el-GR"/>
          </a:p>
        </p:txBody>
      </p:sp>
      <p:sp>
        <p:nvSpPr>
          <p:cNvPr id="7" name="Slide Number Placeholder 5">
            <a:extLst>
              <a:ext uri="{FF2B5EF4-FFF2-40B4-BE49-F238E27FC236}">
                <a16:creationId xmlns:a16="http://schemas.microsoft.com/office/drawing/2014/main" id="{909A8008-926F-46E5-933B-538F49B5B7B0}"/>
              </a:ext>
            </a:extLst>
          </p:cNvPr>
          <p:cNvSpPr>
            <a:spLocks noGrp="1"/>
          </p:cNvSpPr>
          <p:nvPr>
            <p:ph type="sldNum" sz="quarter" idx="12"/>
          </p:nvPr>
        </p:nvSpPr>
        <p:spPr/>
        <p:txBody>
          <a:bodyPr/>
          <a:lstStyle>
            <a:lvl1pPr>
              <a:defRPr/>
            </a:lvl1pPr>
          </a:lstStyle>
          <a:p>
            <a:fld id="{0B25B901-A960-47D6-BB39-1B453A51DD05}" type="slidenum">
              <a:rPr lang="el-G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5" name="Straight Connector 34">
            <a:extLst>
              <a:ext uri="{FF2B5EF4-FFF2-40B4-BE49-F238E27FC236}">
                <a16:creationId xmlns:a16="http://schemas.microsoft.com/office/drawing/2014/main" id="{2A88BD1C-E6B6-4A61-8CEF-6233D7849D3B}"/>
              </a:ext>
            </a:extLst>
          </p:cNvPr>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9217" y="804889"/>
            <a:ext cx="9605635" cy="1059305"/>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6" name="Date Placeholder 4">
            <a:extLst>
              <a:ext uri="{FF2B5EF4-FFF2-40B4-BE49-F238E27FC236}">
                <a16:creationId xmlns:a16="http://schemas.microsoft.com/office/drawing/2014/main" id="{678327A5-6A03-4CC2-B28D-5BFBC767225A}"/>
              </a:ext>
            </a:extLst>
          </p:cNvPr>
          <p:cNvSpPr>
            <a:spLocks noGrp="1"/>
          </p:cNvSpPr>
          <p:nvPr>
            <p:ph type="dt" sz="half" idx="10"/>
          </p:nvPr>
        </p:nvSpPr>
        <p:spPr/>
        <p:txBody>
          <a:bodyPr/>
          <a:lstStyle>
            <a:lvl1pPr>
              <a:defRPr/>
            </a:lvl1pPr>
          </a:lstStyle>
          <a:p>
            <a:pPr>
              <a:defRPr/>
            </a:pPr>
            <a:fld id="{271143FB-0BC0-45FC-BF1F-F440B8768C06}" type="datetime1">
              <a:rPr lang="el-GR"/>
              <a:pPr>
                <a:defRPr/>
              </a:pPr>
              <a:t>20/10/2020</a:t>
            </a:fld>
            <a:endParaRPr lang="el-GR"/>
          </a:p>
        </p:txBody>
      </p:sp>
      <p:sp>
        <p:nvSpPr>
          <p:cNvPr id="7" name="Footer Placeholder 5">
            <a:extLst>
              <a:ext uri="{FF2B5EF4-FFF2-40B4-BE49-F238E27FC236}">
                <a16:creationId xmlns:a16="http://schemas.microsoft.com/office/drawing/2014/main" id="{958884FD-E433-4F96-94EB-138B084414B4}"/>
              </a:ext>
            </a:extLst>
          </p:cNvPr>
          <p:cNvSpPr>
            <a:spLocks noGrp="1"/>
          </p:cNvSpPr>
          <p:nvPr>
            <p:ph type="ftr" sz="quarter" idx="11"/>
          </p:nvPr>
        </p:nvSpPr>
        <p:spPr/>
        <p:txBody>
          <a:bodyPr/>
          <a:lstStyle>
            <a:lvl1pPr>
              <a:defRPr/>
            </a:lvl1pPr>
          </a:lstStyle>
          <a:p>
            <a:pPr>
              <a:defRPr/>
            </a:pPr>
            <a:endParaRPr lang="el-GR"/>
          </a:p>
        </p:txBody>
      </p:sp>
      <p:sp>
        <p:nvSpPr>
          <p:cNvPr id="8" name="Slide Number Placeholder 6">
            <a:extLst>
              <a:ext uri="{FF2B5EF4-FFF2-40B4-BE49-F238E27FC236}">
                <a16:creationId xmlns:a16="http://schemas.microsoft.com/office/drawing/2014/main" id="{2CD6B6FC-D8FC-4866-A824-C7BD3EDA1CA0}"/>
              </a:ext>
            </a:extLst>
          </p:cNvPr>
          <p:cNvSpPr>
            <a:spLocks noGrp="1"/>
          </p:cNvSpPr>
          <p:nvPr>
            <p:ph type="sldNum" sz="quarter" idx="12"/>
          </p:nvPr>
        </p:nvSpPr>
        <p:spPr/>
        <p:txBody>
          <a:bodyPr/>
          <a:lstStyle>
            <a:lvl1pPr>
              <a:defRPr/>
            </a:lvl1pPr>
          </a:lstStyle>
          <a:p>
            <a:fld id="{B07434A0-446A-40B3-800A-6DDAE925BB8D}" type="slidenum">
              <a:rPr lang="el-G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cxnSp>
        <p:nvCxnSpPr>
          <p:cNvPr id="7" name="Straight Connector 28">
            <a:extLst>
              <a:ext uri="{FF2B5EF4-FFF2-40B4-BE49-F238E27FC236}">
                <a16:creationId xmlns:a16="http://schemas.microsoft.com/office/drawing/2014/main" id="{E4B12956-C4D8-4A5A-923A-D2D67502B98A}"/>
              </a:ext>
            </a:extLst>
          </p:cNvPr>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7191" y="804163"/>
            <a:ext cx="9607661" cy="1056319"/>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447191" y="2824269"/>
            <a:ext cx="4645152" cy="2644457"/>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6412362" y="2821491"/>
            <a:ext cx="4645152" cy="2637371"/>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8" name="Date Placeholder 6">
            <a:extLst>
              <a:ext uri="{FF2B5EF4-FFF2-40B4-BE49-F238E27FC236}">
                <a16:creationId xmlns:a16="http://schemas.microsoft.com/office/drawing/2014/main" id="{6C325DAB-4264-4355-83FB-AE2C16C7C474}"/>
              </a:ext>
            </a:extLst>
          </p:cNvPr>
          <p:cNvSpPr>
            <a:spLocks noGrp="1"/>
          </p:cNvSpPr>
          <p:nvPr>
            <p:ph type="dt" sz="half" idx="10"/>
          </p:nvPr>
        </p:nvSpPr>
        <p:spPr/>
        <p:txBody>
          <a:bodyPr/>
          <a:lstStyle>
            <a:lvl1pPr>
              <a:defRPr/>
            </a:lvl1pPr>
          </a:lstStyle>
          <a:p>
            <a:pPr>
              <a:defRPr/>
            </a:pPr>
            <a:fld id="{19E4CB4D-7305-41E4-8CA6-E7B76C5AE4FA}" type="datetime1">
              <a:rPr lang="el-GR"/>
              <a:pPr>
                <a:defRPr/>
              </a:pPr>
              <a:t>20/10/2020</a:t>
            </a:fld>
            <a:endParaRPr lang="el-GR"/>
          </a:p>
        </p:txBody>
      </p:sp>
      <p:sp>
        <p:nvSpPr>
          <p:cNvPr id="9" name="Footer Placeholder 7">
            <a:extLst>
              <a:ext uri="{FF2B5EF4-FFF2-40B4-BE49-F238E27FC236}">
                <a16:creationId xmlns:a16="http://schemas.microsoft.com/office/drawing/2014/main" id="{C53D93EE-A9EF-4B07-8839-5ED0895C76BE}"/>
              </a:ext>
            </a:extLst>
          </p:cNvPr>
          <p:cNvSpPr>
            <a:spLocks noGrp="1"/>
          </p:cNvSpPr>
          <p:nvPr>
            <p:ph type="ftr" sz="quarter" idx="11"/>
          </p:nvPr>
        </p:nvSpPr>
        <p:spPr/>
        <p:txBody>
          <a:bodyPr/>
          <a:lstStyle>
            <a:lvl1pPr>
              <a:defRPr/>
            </a:lvl1pPr>
          </a:lstStyle>
          <a:p>
            <a:pPr>
              <a:defRPr/>
            </a:pPr>
            <a:endParaRPr lang="el-GR"/>
          </a:p>
        </p:txBody>
      </p:sp>
      <p:sp>
        <p:nvSpPr>
          <p:cNvPr id="10" name="Slide Number Placeholder 8">
            <a:extLst>
              <a:ext uri="{FF2B5EF4-FFF2-40B4-BE49-F238E27FC236}">
                <a16:creationId xmlns:a16="http://schemas.microsoft.com/office/drawing/2014/main" id="{25306457-DCCD-4E13-A30D-20756D17F795}"/>
              </a:ext>
            </a:extLst>
          </p:cNvPr>
          <p:cNvSpPr>
            <a:spLocks noGrp="1"/>
          </p:cNvSpPr>
          <p:nvPr>
            <p:ph type="sldNum" sz="quarter" idx="12"/>
          </p:nvPr>
        </p:nvSpPr>
        <p:spPr/>
        <p:txBody>
          <a:bodyPr/>
          <a:lstStyle>
            <a:lvl1pPr>
              <a:defRPr/>
            </a:lvl1pPr>
          </a:lstStyle>
          <a:p>
            <a:fld id="{DBB6BCEC-10E2-40DB-BCEF-F780085F5FC0}" type="slidenum">
              <a:rPr lang="el-G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cxnSp>
        <p:nvCxnSpPr>
          <p:cNvPr id="3" name="Straight Connector 24">
            <a:extLst>
              <a:ext uri="{FF2B5EF4-FFF2-40B4-BE49-F238E27FC236}">
                <a16:creationId xmlns:a16="http://schemas.microsoft.com/office/drawing/2014/main" id="{9B6CE124-195E-401D-89A4-0C805EA64787}"/>
              </a:ext>
            </a:extLst>
          </p:cNvPr>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4" name="Date Placeholder 2">
            <a:extLst>
              <a:ext uri="{FF2B5EF4-FFF2-40B4-BE49-F238E27FC236}">
                <a16:creationId xmlns:a16="http://schemas.microsoft.com/office/drawing/2014/main" id="{DAB70533-06A8-4C3E-AE92-3B07C81822BF}"/>
              </a:ext>
            </a:extLst>
          </p:cNvPr>
          <p:cNvSpPr>
            <a:spLocks noGrp="1"/>
          </p:cNvSpPr>
          <p:nvPr>
            <p:ph type="dt" sz="half" idx="10"/>
          </p:nvPr>
        </p:nvSpPr>
        <p:spPr/>
        <p:txBody>
          <a:bodyPr/>
          <a:lstStyle>
            <a:lvl1pPr>
              <a:defRPr/>
            </a:lvl1pPr>
          </a:lstStyle>
          <a:p>
            <a:pPr>
              <a:defRPr/>
            </a:pPr>
            <a:fld id="{FCE49990-A393-47E7-AAA7-F15D985FC63F}" type="datetime1">
              <a:rPr lang="el-GR"/>
              <a:pPr>
                <a:defRPr/>
              </a:pPr>
              <a:t>20/10/2020</a:t>
            </a:fld>
            <a:endParaRPr lang="el-GR"/>
          </a:p>
        </p:txBody>
      </p:sp>
      <p:sp>
        <p:nvSpPr>
          <p:cNvPr id="5" name="Footer Placeholder 3">
            <a:extLst>
              <a:ext uri="{FF2B5EF4-FFF2-40B4-BE49-F238E27FC236}">
                <a16:creationId xmlns:a16="http://schemas.microsoft.com/office/drawing/2014/main" id="{6B94DD13-D826-4E4C-8DAB-CBEEABC4DC79}"/>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4">
            <a:extLst>
              <a:ext uri="{FF2B5EF4-FFF2-40B4-BE49-F238E27FC236}">
                <a16:creationId xmlns:a16="http://schemas.microsoft.com/office/drawing/2014/main" id="{0A700C98-80AA-4222-8F4E-FFA4D79D4A0A}"/>
              </a:ext>
            </a:extLst>
          </p:cNvPr>
          <p:cNvSpPr>
            <a:spLocks noGrp="1"/>
          </p:cNvSpPr>
          <p:nvPr>
            <p:ph type="sldNum" sz="quarter" idx="12"/>
          </p:nvPr>
        </p:nvSpPr>
        <p:spPr/>
        <p:txBody>
          <a:bodyPr/>
          <a:lstStyle>
            <a:lvl1pPr>
              <a:defRPr/>
            </a:lvl1pPr>
          </a:lstStyle>
          <a:p>
            <a:fld id="{B862A65B-37E4-4EA9-9C90-1D0FCAFD6865}" type="slidenum">
              <a:rPr lang="el-G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E332C6F-26AA-4B9B-9A12-87E262E729A1}" type="datetime1">
              <a:rPr lang="el-GR"/>
              <a:pPr>
                <a:defRPr/>
              </a:pPr>
              <a:t>20/10/2020</a:t>
            </a:fld>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fld id="{B0007E55-C390-41C3-A624-7FE58D0916B2}" type="slidenum">
              <a:rPr lang="el-G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cxnSp>
        <p:nvCxnSpPr>
          <p:cNvPr id="5" name="Straight Connector 16">
            <a:extLst>
              <a:ext uri="{FF2B5EF4-FFF2-40B4-BE49-F238E27FC236}">
                <a16:creationId xmlns:a16="http://schemas.microsoft.com/office/drawing/2014/main" id="{E0EA64DC-ABEF-4E6A-8127-6634994CD2D9}"/>
              </a:ext>
            </a:extLst>
          </p:cNvPr>
          <p:cNvCxnSpPr/>
          <p:nvPr/>
        </p:nvCxnSpPr>
        <p:spPr>
          <a:xfrm>
            <a:off x="1447800" y="3205163"/>
            <a:ext cx="3270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4671" y="798973"/>
            <a:ext cx="3273099" cy="2247117"/>
          </a:xfrm>
        </p:spPr>
        <p:txBody>
          <a:bodyPr anchor="b"/>
          <a:lstStyle>
            <a:lvl1pPr algn="l">
              <a:defRPr sz="24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6" name="Date Placeholder 4">
            <a:extLst>
              <a:ext uri="{FF2B5EF4-FFF2-40B4-BE49-F238E27FC236}">
                <a16:creationId xmlns:a16="http://schemas.microsoft.com/office/drawing/2014/main" id="{E8275816-B508-46B7-801E-5A6E01E09DAA}"/>
              </a:ext>
            </a:extLst>
          </p:cNvPr>
          <p:cNvSpPr>
            <a:spLocks noGrp="1"/>
          </p:cNvSpPr>
          <p:nvPr>
            <p:ph type="dt" sz="half" idx="10"/>
          </p:nvPr>
        </p:nvSpPr>
        <p:spPr/>
        <p:txBody>
          <a:bodyPr/>
          <a:lstStyle>
            <a:lvl1pPr>
              <a:defRPr/>
            </a:lvl1pPr>
          </a:lstStyle>
          <a:p>
            <a:pPr>
              <a:defRPr/>
            </a:pPr>
            <a:fld id="{C302529C-155A-4DBB-A350-7FBA149BE91D}" type="datetime1">
              <a:rPr lang="el-GR"/>
              <a:pPr>
                <a:defRPr/>
              </a:pPr>
              <a:t>20/10/2020</a:t>
            </a:fld>
            <a:endParaRPr lang="el-GR"/>
          </a:p>
        </p:txBody>
      </p:sp>
      <p:sp>
        <p:nvSpPr>
          <p:cNvPr id="7" name="Footer Placeholder 5">
            <a:extLst>
              <a:ext uri="{FF2B5EF4-FFF2-40B4-BE49-F238E27FC236}">
                <a16:creationId xmlns:a16="http://schemas.microsoft.com/office/drawing/2014/main" id="{87D21ED5-BB79-4567-BE9C-A904FA72C056}"/>
              </a:ext>
            </a:extLst>
          </p:cNvPr>
          <p:cNvSpPr>
            <a:spLocks noGrp="1"/>
          </p:cNvSpPr>
          <p:nvPr>
            <p:ph type="ftr" sz="quarter" idx="11"/>
          </p:nvPr>
        </p:nvSpPr>
        <p:spPr/>
        <p:txBody>
          <a:bodyPr/>
          <a:lstStyle>
            <a:lvl1pPr>
              <a:defRPr/>
            </a:lvl1pPr>
          </a:lstStyle>
          <a:p>
            <a:pPr>
              <a:defRPr/>
            </a:pPr>
            <a:endParaRPr lang="el-GR"/>
          </a:p>
        </p:txBody>
      </p:sp>
      <p:sp>
        <p:nvSpPr>
          <p:cNvPr id="8" name="Slide Number Placeholder 6">
            <a:extLst>
              <a:ext uri="{FF2B5EF4-FFF2-40B4-BE49-F238E27FC236}">
                <a16:creationId xmlns:a16="http://schemas.microsoft.com/office/drawing/2014/main" id="{EF6BB303-3666-456B-8DFD-AB76BB35C9C4}"/>
              </a:ext>
            </a:extLst>
          </p:cNvPr>
          <p:cNvSpPr>
            <a:spLocks noGrp="1"/>
          </p:cNvSpPr>
          <p:nvPr>
            <p:ph type="sldNum" sz="quarter" idx="12"/>
          </p:nvPr>
        </p:nvSpPr>
        <p:spPr/>
        <p:txBody>
          <a:bodyPr/>
          <a:lstStyle>
            <a:lvl1pPr>
              <a:defRPr/>
            </a:lvl1pPr>
          </a:lstStyle>
          <a:p>
            <a:fld id="{20A44776-1507-4ADB-A0D2-1D6FABB189CF}" type="slidenum">
              <a:rPr lang="el-G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5" name="Group 7"/>
          <p:cNvGrpSpPr>
            <a:grpSpLocks/>
          </p:cNvGrpSpPr>
          <p:nvPr/>
        </p:nvGrpSpPr>
        <p:grpSpPr bwMode="auto">
          <a:xfrm>
            <a:off x="7477125" y="482600"/>
            <a:ext cx="4075113" cy="5148263"/>
            <a:chOff x="7477387" y="482170"/>
            <a:chExt cx="4074533" cy="5149101"/>
          </a:xfrm>
        </p:grpSpPr>
        <p:sp>
          <p:nvSpPr>
            <p:cNvPr id="6" name="Rectangle 17">
              <a:extLst>
                <a:ext uri="{FF2B5EF4-FFF2-40B4-BE49-F238E27FC236}">
                  <a16:creationId xmlns:a16="http://schemas.microsoft.com/office/drawing/2014/main" id="{9F30B25B-0CB9-4B2B-B7E7-053955EB3B4E}"/>
                </a:ext>
              </a:extLst>
            </p:cNvPr>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7" name="Rectangle 18">
              <a:extLst>
                <a:ext uri="{FF2B5EF4-FFF2-40B4-BE49-F238E27FC236}">
                  <a16:creationId xmlns:a16="http://schemas.microsoft.com/office/drawing/2014/main" id="{35D91FF0-7222-4F8C-AB46-7F3C06094B16}"/>
                </a:ext>
              </a:extLst>
            </p:cNvPr>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cxnSp>
        <p:nvCxnSpPr>
          <p:cNvPr id="8" name="Straight Connector 30">
            <a:extLst>
              <a:ext uri="{FF2B5EF4-FFF2-40B4-BE49-F238E27FC236}">
                <a16:creationId xmlns:a16="http://schemas.microsoft.com/office/drawing/2014/main" id="{6B19A832-6138-4446-803C-75A4B89DFF36}"/>
              </a:ext>
            </a:extLst>
          </p:cNvPr>
          <p:cNvCxnSpPr/>
          <p:nvPr/>
        </p:nvCxnSpPr>
        <p:spPr>
          <a:xfrm>
            <a:off x="1447800" y="3143250"/>
            <a:ext cx="552767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206" y="1129513"/>
            <a:ext cx="5532328" cy="1830584"/>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a:t>Κάντε κλικ στο εικονίδιο για να προσθέσετε εικόνα</a:t>
            </a:r>
            <a:endParaRPr lang="en-US" noProof="0"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9" name="Date Placeholder 4">
            <a:extLst>
              <a:ext uri="{FF2B5EF4-FFF2-40B4-BE49-F238E27FC236}">
                <a16:creationId xmlns:a16="http://schemas.microsoft.com/office/drawing/2014/main" id="{C38875FB-83AA-40E1-963A-CC9FEACA3363}"/>
              </a:ext>
            </a:extLst>
          </p:cNvPr>
          <p:cNvSpPr>
            <a:spLocks noGrp="1"/>
          </p:cNvSpPr>
          <p:nvPr>
            <p:ph type="dt" sz="half" idx="10"/>
          </p:nvPr>
        </p:nvSpPr>
        <p:spPr>
          <a:xfrm>
            <a:off x="1447800" y="5470525"/>
            <a:ext cx="5527675" cy="319088"/>
          </a:xfrm>
        </p:spPr>
        <p:txBody>
          <a:bodyPr/>
          <a:lstStyle>
            <a:lvl1pPr algn="l">
              <a:defRPr smtClean="0"/>
            </a:lvl1pPr>
          </a:lstStyle>
          <a:p>
            <a:pPr>
              <a:defRPr/>
            </a:pPr>
            <a:fld id="{517F05E9-560C-4C20-A7D1-3A0D2E816482}" type="datetime1">
              <a:rPr lang="el-GR"/>
              <a:pPr>
                <a:defRPr/>
              </a:pPr>
              <a:t>20/10/2020</a:t>
            </a:fld>
            <a:endParaRPr lang="el-GR"/>
          </a:p>
        </p:txBody>
      </p:sp>
      <p:sp>
        <p:nvSpPr>
          <p:cNvPr id="10" name="Footer Placeholder 5">
            <a:extLst>
              <a:ext uri="{FF2B5EF4-FFF2-40B4-BE49-F238E27FC236}">
                <a16:creationId xmlns:a16="http://schemas.microsoft.com/office/drawing/2014/main" id="{48077ECB-0CD7-4783-8D38-F35962B46FEB}"/>
              </a:ext>
            </a:extLst>
          </p:cNvPr>
          <p:cNvSpPr>
            <a:spLocks noGrp="1"/>
          </p:cNvSpPr>
          <p:nvPr>
            <p:ph type="ftr" sz="quarter" idx="11"/>
          </p:nvPr>
        </p:nvSpPr>
        <p:spPr>
          <a:xfrm>
            <a:off x="1447800" y="319088"/>
            <a:ext cx="5540375" cy="320675"/>
          </a:xfrm>
        </p:spPr>
        <p:txBody>
          <a:bodyPr/>
          <a:lstStyle>
            <a:lvl1pPr>
              <a:defRPr dirty="0"/>
            </a:lvl1pPr>
          </a:lstStyle>
          <a:p>
            <a:pPr>
              <a:defRPr/>
            </a:pPr>
            <a:endParaRPr lang="en-US"/>
          </a:p>
        </p:txBody>
      </p:sp>
      <p:sp>
        <p:nvSpPr>
          <p:cNvPr id="11" name="Slide Number Placeholder 6">
            <a:extLst>
              <a:ext uri="{FF2B5EF4-FFF2-40B4-BE49-F238E27FC236}">
                <a16:creationId xmlns:a16="http://schemas.microsoft.com/office/drawing/2014/main" id="{40276AEA-7105-4D11-B157-D170C66B99ED}"/>
              </a:ext>
            </a:extLst>
          </p:cNvPr>
          <p:cNvSpPr>
            <a:spLocks noGrp="1"/>
          </p:cNvSpPr>
          <p:nvPr>
            <p:ph type="sldNum" sz="quarter" idx="12"/>
          </p:nvPr>
        </p:nvSpPr>
        <p:spPr/>
        <p:txBody>
          <a:bodyPr/>
          <a:lstStyle>
            <a:lvl1pPr>
              <a:defRPr/>
            </a:lvl1pPr>
          </a:lstStyle>
          <a:p>
            <a:fld id="{9E7ECC99-9A31-4598-94E6-9D570DAC7D94}" type="slidenum">
              <a:rPr lang="el-G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300"/>
            <a:ext cx="12192000" cy="4106863"/>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27" name="Picture 6"/>
          <p:cNvPicPr>
            <a:picLocks noChangeAspect="1" noChangeArrowheads="1"/>
          </p:cNvPicPr>
          <p:nvPr/>
        </p:nvPicPr>
        <p:blipFill>
          <a:blip r:embed="rId13"/>
          <a:srcRect t="1538" b="-1538"/>
          <a:stretch>
            <a:fillRect/>
          </a:stretch>
        </p:blipFill>
        <p:spPr bwMode="black">
          <a:xfrm>
            <a:off x="0" y="6126163"/>
            <a:ext cx="12192000" cy="742950"/>
          </a:xfrm>
          <a:prstGeom prst="rect">
            <a:avLst/>
          </a:prstGeom>
          <a:noFill/>
          <a:ln w="9525">
            <a:noFill/>
            <a:miter lim="800000"/>
            <a:headEnd/>
            <a:tailEnd/>
          </a:ln>
        </p:spPr>
      </p:pic>
      <p:sp>
        <p:nvSpPr>
          <p:cNvPr id="2" name="Title Placeholder 1"/>
          <p:cNvSpPr>
            <a:spLocks noGrp="1"/>
          </p:cNvSpPr>
          <p:nvPr>
            <p:ph type="title"/>
          </p:nvPr>
        </p:nvSpPr>
        <p:spPr>
          <a:xfrm>
            <a:off x="1450975" y="804863"/>
            <a:ext cx="9604375" cy="1049337"/>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1029" name="Text Placeholder 2"/>
          <p:cNvSpPr>
            <a:spLocks noGrp="1" noChangeArrowheads="1"/>
          </p:cNvSpPr>
          <p:nvPr>
            <p:ph type="body" idx="1"/>
          </p:nvPr>
        </p:nvSpPr>
        <p:spPr bwMode="auto">
          <a:xfrm>
            <a:off x="1450975" y="2016125"/>
            <a:ext cx="9604375" cy="3449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913" y="330200"/>
            <a:ext cx="3500437" cy="309563"/>
          </a:xfrm>
          <a:prstGeom prst="rect">
            <a:avLst/>
          </a:prstGeom>
        </p:spPr>
        <p:txBody>
          <a:bodyPr vert="horz" lIns="91440" tIns="45720" rIns="91440" bIns="45720" rtlCol="0" anchor="ctr"/>
          <a:lstStyle>
            <a:lvl1pPr algn="r" eaLnBrk="1" fontAlgn="auto" hangingPunct="1">
              <a:spcBef>
                <a:spcPts val="0"/>
              </a:spcBef>
              <a:spcAft>
                <a:spcPts val="0"/>
              </a:spcAft>
              <a:defRPr sz="1000" smtClean="0">
                <a:solidFill>
                  <a:schemeClr val="tx1">
                    <a:tint val="75000"/>
                  </a:schemeClr>
                </a:solidFill>
                <a:latin typeface="+mn-lt"/>
              </a:defRPr>
            </a:lvl1pPr>
          </a:lstStyle>
          <a:p>
            <a:pPr>
              <a:defRPr/>
            </a:pPr>
            <a:fld id="{E74630BA-4DC2-40C5-B03B-47D4AA515F35}" type="datetime1">
              <a:rPr lang="el-GR"/>
              <a:pPr>
                <a:defRPr/>
              </a:pPr>
              <a:t>20/10/2020</a:t>
            </a:fld>
            <a:endParaRPr lang="el-GR"/>
          </a:p>
        </p:txBody>
      </p:sp>
      <p:sp>
        <p:nvSpPr>
          <p:cNvPr id="5" name="Footer Placeholder 4"/>
          <p:cNvSpPr>
            <a:spLocks noGrp="1"/>
          </p:cNvSpPr>
          <p:nvPr>
            <p:ph type="ftr" sz="quarter" idx="3"/>
          </p:nvPr>
        </p:nvSpPr>
        <p:spPr>
          <a:xfrm>
            <a:off x="1450975" y="328613"/>
            <a:ext cx="5938838" cy="3095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endParaRPr lang="el-GR"/>
          </a:p>
        </p:txBody>
      </p:sp>
      <p:sp>
        <p:nvSpPr>
          <p:cNvPr id="6" name="Slide Number Placeholder 5"/>
          <p:cNvSpPr>
            <a:spLocks noGrp="1"/>
          </p:cNvSpPr>
          <p:nvPr>
            <p:ph type="sldNum" sz="quarter" idx="4"/>
          </p:nvPr>
        </p:nvSpPr>
        <p:spPr>
          <a:xfrm>
            <a:off x="479425" y="798513"/>
            <a:ext cx="811213" cy="5048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2800">
                <a:solidFill>
                  <a:schemeClr val="accent1"/>
                </a:solidFill>
              </a:defRPr>
            </a:lvl1pPr>
          </a:lstStyle>
          <a:p>
            <a:fld id="{4C2C9412-B024-4659-8559-C1873A456EFC}" type="slidenum">
              <a:rPr lang="el-GR"/>
              <a:pPr/>
              <a:t>‹#›</a:t>
            </a:fld>
            <a:endParaRPr lang="el-GR"/>
          </a:p>
        </p:txBody>
      </p:sp>
      <p:cxnSp>
        <p:nvCxnSpPr>
          <p:cNvPr id="10" name="Straight Connector 9"/>
          <p:cNvCxnSpPr/>
          <p:nvPr/>
        </p:nvCxnSpPr>
        <p:spPr>
          <a:xfrm>
            <a:off x="0" y="6127750"/>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697" r:id="rId7"/>
    <p:sldLayoutId id="2147483704" r:id="rId8"/>
    <p:sldLayoutId id="2147483705" r:id="rId9"/>
    <p:sldLayoutId id="2147483706" r:id="rId10"/>
    <p:sldLayoutId id="2147483707" r:id="rId11"/>
  </p:sldLayoutIdLst>
  <p:txStyles>
    <p:titleStyle>
      <a:lvl1pPr algn="l" rtl="0" fontAlgn="base">
        <a:lnSpc>
          <a:spcPct val="90000"/>
        </a:lnSpc>
        <a:spcBef>
          <a:spcPct val="0"/>
        </a:spcBef>
        <a:spcAft>
          <a:spcPct val="0"/>
        </a:spcAft>
        <a:defRPr sz="3200" kern="1200" cap="all">
          <a:solidFill>
            <a:schemeClr val="tx1"/>
          </a:solidFill>
          <a:latin typeface="+mj-lt"/>
          <a:ea typeface="+mj-ea"/>
          <a:cs typeface="+mj-cs"/>
        </a:defRPr>
      </a:lvl1pPr>
      <a:lvl2pPr algn="l" rtl="0" fontAlgn="base">
        <a:lnSpc>
          <a:spcPct val="90000"/>
        </a:lnSpc>
        <a:spcBef>
          <a:spcPct val="0"/>
        </a:spcBef>
        <a:spcAft>
          <a:spcPct val="0"/>
        </a:spcAft>
        <a:defRPr sz="3200">
          <a:solidFill>
            <a:schemeClr val="tx1"/>
          </a:solidFill>
          <a:latin typeface="Gill Sans MT" pitchFamily="34" charset="0"/>
        </a:defRPr>
      </a:lvl2pPr>
      <a:lvl3pPr algn="l" rtl="0" fontAlgn="base">
        <a:lnSpc>
          <a:spcPct val="90000"/>
        </a:lnSpc>
        <a:spcBef>
          <a:spcPct val="0"/>
        </a:spcBef>
        <a:spcAft>
          <a:spcPct val="0"/>
        </a:spcAft>
        <a:defRPr sz="3200">
          <a:solidFill>
            <a:schemeClr val="tx1"/>
          </a:solidFill>
          <a:latin typeface="Gill Sans MT" pitchFamily="34" charset="0"/>
        </a:defRPr>
      </a:lvl3pPr>
      <a:lvl4pPr algn="l" rtl="0" fontAlgn="base">
        <a:lnSpc>
          <a:spcPct val="90000"/>
        </a:lnSpc>
        <a:spcBef>
          <a:spcPct val="0"/>
        </a:spcBef>
        <a:spcAft>
          <a:spcPct val="0"/>
        </a:spcAft>
        <a:defRPr sz="3200">
          <a:solidFill>
            <a:schemeClr val="tx1"/>
          </a:solidFill>
          <a:latin typeface="Gill Sans MT" pitchFamily="34" charset="0"/>
        </a:defRPr>
      </a:lvl4pPr>
      <a:lvl5pPr algn="l" rtl="0" fontAlgn="base">
        <a:lnSpc>
          <a:spcPct val="90000"/>
        </a:lnSpc>
        <a:spcBef>
          <a:spcPct val="0"/>
        </a:spcBef>
        <a:spcAft>
          <a:spcPct val="0"/>
        </a:spcAft>
        <a:defRPr sz="3200">
          <a:solidFill>
            <a:schemeClr val="tx1"/>
          </a:solidFill>
          <a:latin typeface="Gill Sans MT" pitchFamily="34" charset="0"/>
        </a:defRPr>
      </a:lvl5pPr>
      <a:lvl6pPr marL="457200" algn="l" rtl="0" fontAlgn="base">
        <a:lnSpc>
          <a:spcPct val="90000"/>
        </a:lnSpc>
        <a:spcBef>
          <a:spcPct val="0"/>
        </a:spcBef>
        <a:spcAft>
          <a:spcPct val="0"/>
        </a:spcAft>
        <a:defRPr sz="3200">
          <a:solidFill>
            <a:schemeClr val="tx1"/>
          </a:solidFill>
          <a:latin typeface="Gill Sans MT" pitchFamily="34" charset="0"/>
        </a:defRPr>
      </a:lvl6pPr>
      <a:lvl7pPr marL="914400" algn="l" rtl="0" fontAlgn="base">
        <a:lnSpc>
          <a:spcPct val="90000"/>
        </a:lnSpc>
        <a:spcBef>
          <a:spcPct val="0"/>
        </a:spcBef>
        <a:spcAft>
          <a:spcPct val="0"/>
        </a:spcAft>
        <a:defRPr sz="3200">
          <a:solidFill>
            <a:schemeClr val="tx1"/>
          </a:solidFill>
          <a:latin typeface="Gill Sans MT" pitchFamily="34" charset="0"/>
        </a:defRPr>
      </a:lvl7pPr>
      <a:lvl8pPr marL="1371600" algn="l" rtl="0" fontAlgn="base">
        <a:lnSpc>
          <a:spcPct val="90000"/>
        </a:lnSpc>
        <a:spcBef>
          <a:spcPct val="0"/>
        </a:spcBef>
        <a:spcAft>
          <a:spcPct val="0"/>
        </a:spcAft>
        <a:defRPr sz="3200">
          <a:solidFill>
            <a:schemeClr val="tx1"/>
          </a:solidFill>
          <a:latin typeface="Gill Sans MT" pitchFamily="34" charset="0"/>
        </a:defRPr>
      </a:lvl8pPr>
      <a:lvl9pPr marL="1828800" algn="l" rtl="0" fontAlgn="base">
        <a:lnSpc>
          <a:spcPct val="90000"/>
        </a:lnSpc>
        <a:spcBef>
          <a:spcPct val="0"/>
        </a:spcBef>
        <a:spcAft>
          <a:spcPct val="0"/>
        </a:spcAft>
        <a:defRPr sz="3200">
          <a:solidFill>
            <a:schemeClr val="tx1"/>
          </a:solidFill>
          <a:latin typeface="Gill Sans MT" pitchFamily="34" charset="0"/>
        </a:defRPr>
      </a:lvl9pPr>
    </p:titleStyle>
    <p:bodyStyle>
      <a:lvl1pPr marL="228600" indent="-228600" algn="l" rtl="0" fontAlgn="base">
        <a:lnSpc>
          <a:spcPct val="120000"/>
        </a:lnSpc>
        <a:spcBef>
          <a:spcPts val="1000"/>
        </a:spcBef>
        <a:spcAft>
          <a:spcPct val="0"/>
        </a:spcAft>
        <a:buClr>
          <a:schemeClr val="accent1"/>
        </a:buClr>
        <a:buSzPct val="100000"/>
        <a:buFont typeface="Arial" charset="0"/>
        <a:buChar char="•"/>
        <a:defRPr sz="2000" kern="1200">
          <a:solidFill>
            <a:schemeClr val="tx1"/>
          </a:solidFill>
          <a:latin typeface="+mn-lt"/>
          <a:ea typeface="+mn-ea"/>
          <a:cs typeface="+mn-cs"/>
        </a:defRPr>
      </a:lvl1pPr>
      <a:lvl2pPr marL="685800" indent="-228600" algn="l" rtl="0" fontAlgn="base">
        <a:lnSpc>
          <a:spcPct val="120000"/>
        </a:lnSpc>
        <a:spcBef>
          <a:spcPts val="500"/>
        </a:spcBef>
        <a:spcAft>
          <a:spcPct val="0"/>
        </a:spcAft>
        <a:buClr>
          <a:schemeClr val="accent1"/>
        </a:buClr>
        <a:buSzPct val="100000"/>
        <a:buFont typeface="Arial" charset="0"/>
        <a:buChar char="•"/>
        <a:defRPr kern="1200">
          <a:solidFill>
            <a:schemeClr val="tx1"/>
          </a:solidFill>
          <a:latin typeface="+mn-lt"/>
          <a:ea typeface="+mn-ea"/>
          <a:cs typeface="+mn-cs"/>
        </a:defRPr>
      </a:lvl2pPr>
      <a:lvl3pPr marL="1143000" indent="-228600" algn="l" rtl="0" fontAlgn="base">
        <a:lnSpc>
          <a:spcPct val="120000"/>
        </a:lnSpc>
        <a:spcBef>
          <a:spcPts val="500"/>
        </a:spcBef>
        <a:spcAft>
          <a:spcPct val="0"/>
        </a:spcAft>
        <a:buClr>
          <a:schemeClr val="accent1"/>
        </a:buClr>
        <a:buSzPct val="100000"/>
        <a:buFont typeface="Arial" charset="0"/>
        <a:buChar char="•"/>
        <a:defRPr sz="1600" kern="1200">
          <a:solidFill>
            <a:schemeClr val="tx1"/>
          </a:solidFill>
          <a:latin typeface="+mn-lt"/>
          <a:ea typeface="+mn-ea"/>
          <a:cs typeface="+mn-cs"/>
        </a:defRPr>
      </a:lvl3pPr>
      <a:lvl4pPr marL="1600200" indent="-228600" algn="l" rtl="0" fontAlgn="base">
        <a:lnSpc>
          <a:spcPct val="120000"/>
        </a:lnSpc>
        <a:spcBef>
          <a:spcPts val="500"/>
        </a:spcBef>
        <a:spcAft>
          <a:spcPct val="0"/>
        </a:spcAft>
        <a:buClr>
          <a:schemeClr val="accent1"/>
        </a:buClr>
        <a:buSzPct val="100000"/>
        <a:buFont typeface="Arial" charset="0"/>
        <a:buChar char="•"/>
        <a:defRPr sz="1400" kern="1200">
          <a:solidFill>
            <a:schemeClr val="tx1"/>
          </a:solidFill>
          <a:latin typeface="+mn-lt"/>
          <a:ea typeface="+mn-ea"/>
          <a:cs typeface="+mn-cs"/>
        </a:defRPr>
      </a:lvl4pPr>
      <a:lvl5pPr marL="2057400" indent="-228600" algn="l" rtl="0" fontAlgn="base">
        <a:lnSpc>
          <a:spcPct val="120000"/>
        </a:lnSpc>
        <a:spcBef>
          <a:spcPts val="500"/>
        </a:spcBef>
        <a:spcAft>
          <a:spcPct val="0"/>
        </a:spcAft>
        <a:buClr>
          <a:schemeClr val="accent1"/>
        </a:buClr>
        <a:buSzPct val="100000"/>
        <a:buFont typeface="Arial" charset="0"/>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hyperlink" Target="#_ftn1"/><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E91011-1AEB-4B24-AA05-F168E745DC5C}"/>
              </a:ext>
            </a:extLst>
          </p:cNvPr>
          <p:cNvSpPr txBox="1">
            <a:spLocks noGrp="1"/>
          </p:cNvSpPr>
          <p:nvPr>
            <p:ph type="ctrTitle"/>
          </p:nvPr>
        </p:nvSpPr>
        <p:spPr>
          <a:xfrm>
            <a:off x="2417763" y="1464906"/>
            <a:ext cx="8637587" cy="1878369"/>
          </a:xfrm>
        </p:spPr>
        <p:txBody>
          <a:bodyPr/>
          <a:lstStyle/>
          <a:p>
            <a:pPr fontAlgn="auto">
              <a:spcBef>
                <a:spcPts val="0"/>
              </a:spcBef>
              <a:spcAft>
                <a:spcPts val="0"/>
              </a:spcAft>
              <a:defRPr/>
            </a:pPr>
            <a:r>
              <a:rPr lang="el-GR" sz="4000" b="1" cap="none" dirty="0">
                <a:solidFill>
                  <a:schemeClr val="tx1">
                    <a:lumMod val="75000"/>
                    <a:lumOff val="25000"/>
                  </a:schemeClr>
                </a:solidFill>
                <a:effectLst>
                  <a:outerShdw blurRad="38100" dist="38100" dir="2700000" algn="tl">
                    <a:srgbClr val="000000">
                      <a:alpha val="43137"/>
                    </a:srgbClr>
                  </a:outerShdw>
                </a:effectLst>
              </a:rPr>
              <a:t>Συνδικαλισμός σε ζώνες δομικής επισφάλειας: η περίπτωση του Συνδικάτου Μετάλλου Αττικής</a:t>
            </a:r>
            <a:endParaRPr sz="4000" b="1" dirty="0">
              <a:solidFill>
                <a:schemeClr val="tx1">
                  <a:lumMod val="75000"/>
                  <a:lumOff val="25000"/>
                </a:schemeClr>
              </a:solidFill>
              <a:effectLst>
                <a:outerShdw blurRad="38100" dist="38100" dir="2700000" algn="tl">
                  <a:srgbClr val="000000">
                    <a:alpha val="43137"/>
                  </a:srgbClr>
                </a:outerShdw>
              </a:effectLst>
            </a:endParaRPr>
          </a:p>
        </p:txBody>
      </p:sp>
      <p:sp>
        <p:nvSpPr>
          <p:cNvPr id="6147" name="Υπότιτλος 2">
            <a:extLst>
              <a:ext uri="{FF2B5EF4-FFF2-40B4-BE49-F238E27FC236}">
                <a16:creationId xmlns:a16="http://schemas.microsoft.com/office/drawing/2014/main" id="{8CB11F43-A046-4CE8-AA47-38508B505857}"/>
              </a:ext>
            </a:extLst>
          </p:cNvPr>
          <p:cNvSpPr txBox="1">
            <a:spLocks noGrp="1" noChangeArrowheads="1"/>
          </p:cNvSpPr>
          <p:nvPr>
            <p:ph type="subTitle" idx="1"/>
          </p:nvPr>
        </p:nvSpPr>
        <p:spPr>
          <a:xfrm>
            <a:off x="2417763" y="3530600"/>
            <a:ext cx="8637587" cy="977900"/>
          </a:xfrm>
        </p:spPr>
        <p:txBody>
          <a:bodyPr rtlCol="0">
            <a:normAutofit/>
          </a:bodyPr>
          <a:lstStyle/>
          <a:p>
            <a:pPr fontAlgn="auto">
              <a:lnSpc>
                <a:spcPct val="70000"/>
              </a:lnSpc>
              <a:spcAft>
                <a:spcPts val="0"/>
              </a:spcAft>
              <a:buFont typeface="Arial" panose="020B0604020202020204" pitchFamily="34" charset="0"/>
              <a:buNone/>
              <a:defRPr/>
            </a:pPr>
            <a:r>
              <a:rPr lang="el-GR" altLang="el-GR" cap="none" dirty="0">
                <a:latin typeface="Cambria" panose="02040503050406030204" pitchFamily="18" charset="0"/>
              </a:rPr>
              <a:t>ΜΠΙΘΥΜΗΤΡΗΣ ΓΙΩΡΓΟΣ</a:t>
            </a:r>
          </a:p>
        </p:txBody>
      </p:sp>
      <p:sp>
        <p:nvSpPr>
          <p:cNvPr id="5" name="4 - TextBox"/>
          <p:cNvSpPr txBox="1"/>
          <p:nvPr/>
        </p:nvSpPr>
        <p:spPr>
          <a:xfrm>
            <a:off x="2484408" y="5460521"/>
            <a:ext cx="4587601" cy="646331"/>
          </a:xfrm>
          <a:prstGeom prst="rect">
            <a:avLst/>
          </a:prstGeom>
          <a:noFill/>
        </p:spPr>
        <p:txBody>
          <a:bodyPr wrap="square" rtlCol="0">
            <a:spAutoFit/>
          </a:bodyPr>
          <a:lstStyle/>
          <a:p>
            <a:r>
              <a:rPr lang="el-GR" dirty="0">
                <a:latin typeface="Cambria" pitchFamily="18" charset="0"/>
              </a:rPr>
              <a:t>6</a:t>
            </a:r>
            <a:r>
              <a:rPr lang="el-GR" baseline="30000" dirty="0">
                <a:latin typeface="Cambria" pitchFamily="18" charset="0"/>
              </a:rPr>
              <a:t>ο</a:t>
            </a:r>
            <a:r>
              <a:rPr lang="el-GR" dirty="0">
                <a:latin typeface="Cambria" pitchFamily="18" charset="0"/>
              </a:rPr>
              <a:t> Τακτικό Συνέδριο Ελληνικής Κοινωνιολογικής Εταιρείας 29-31/3/2018</a:t>
            </a:r>
          </a:p>
        </p:txBody>
      </p:sp>
      <p:pic>
        <p:nvPicPr>
          <p:cNvPr id="4" name="Εικόνα 3">
            <a:extLst>
              <a:ext uri="{FF2B5EF4-FFF2-40B4-BE49-F238E27FC236}">
                <a16:creationId xmlns:a16="http://schemas.microsoft.com/office/drawing/2014/main" id="{E5C3403F-144E-43A0-9C66-3E046056AC82}"/>
              </a:ext>
            </a:extLst>
          </p:cNvPr>
          <p:cNvPicPr>
            <a:picLocks noChangeAspect="1"/>
          </p:cNvPicPr>
          <p:nvPr/>
        </p:nvPicPr>
        <p:blipFill>
          <a:blip r:embed="rId2"/>
          <a:stretch>
            <a:fillRect/>
          </a:stretch>
        </p:blipFill>
        <p:spPr>
          <a:xfrm>
            <a:off x="7933097" y="4589337"/>
            <a:ext cx="4190809" cy="1517515"/>
          </a:xfrm>
          <a:prstGeom prst="rect">
            <a:avLst/>
          </a:prstGeom>
        </p:spPr>
      </p:pic>
      <p:sp>
        <p:nvSpPr>
          <p:cNvPr id="3" name="TextBox 2"/>
          <p:cNvSpPr txBox="1"/>
          <p:nvPr/>
        </p:nvSpPr>
        <p:spPr>
          <a:xfrm>
            <a:off x="415636" y="4142509"/>
            <a:ext cx="6858000" cy="1384995"/>
          </a:xfrm>
          <a:prstGeom prst="rect">
            <a:avLst/>
          </a:prstGeom>
          <a:noFill/>
        </p:spPr>
        <p:txBody>
          <a:bodyPr wrap="square" rtlCol="0">
            <a:spAutoFit/>
          </a:bodyPr>
          <a:lstStyle/>
          <a:p>
            <a:r>
              <a:rPr lang="el-GR" sz="1400" dirty="0"/>
              <a:t>Η εργασία αποτελεί παραδοτέο Μεταδιδακτορικής Έρευνας που υλοποιήθηκε με υποτροφία του ΙΚΥ η οποία χρηματοδοτήθηκε από την Πράξη «Ενίσχυση </a:t>
            </a:r>
            <a:r>
              <a:rPr lang="el-GR" sz="1400" dirty="0" err="1"/>
              <a:t>Μεταδιδακτόρων</a:t>
            </a:r>
            <a:r>
              <a:rPr lang="el-GR" sz="1400" dirty="0"/>
              <a:t> Ερευνητών/Ερευνητριών» από τους πόρους του ΕΠ «Ανάπτυξη Ανθρωπίνου Δυναμικού, Εκπαίδευση και Διά Βίου Μάθηση», με άξονες προτεραιότητας 6, 8, 9 και συγχρηματοδοτείται από το Ευρωπαϊκό Κοινωνικό Ταμείο – ΕΚΤ και το ελληνικό δημόσιο.</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Τίτλος 1"/>
          <p:cNvSpPr>
            <a:spLocks noGrp="1" noChangeArrowheads="1"/>
          </p:cNvSpPr>
          <p:nvPr>
            <p:ph type="title"/>
          </p:nvPr>
        </p:nvSpPr>
        <p:spPr bwMode="auto"/>
        <p:txBody>
          <a:bodyPr wrap="square" numCol="1" anchorCtr="0" compatLnSpc="1">
            <a:prstTxWarp prst="textNoShape">
              <a:avLst/>
            </a:prstTxWarp>
            <a:normAutofit fontScale="90000"/>
          </a:bodyPr>
          <a:lstStyle/>
          <a:p>
            <a:r>
              <a:rPr lang="el-GR" altLang="el-GR" cap="none" dirty="0">
                <a:latin typeface="Cambria" pitchFamily="18" charset="0"/>
              </a:rPr>
              <a:t>Τα χαρακτηριστικά του εργατικού συνδικαλισμού στη Ν/Β σε συνθήκες πλήρους απασχόλησης</a:t>
            </a:r>
            <a:br>
              <a:rPr lang="el-GR" altLang="el-GR" cap="none" dirty="0">
                <a:latin typeface="Cambria" pitchFamily="18" charset="0"/>
              </a:rPr>
            </a:br>
            <a:endParaRPr lang="el-GR" altLang="el-GR" cap="none" dirty="0">
              <a:latin typeface="Cambria" pitchFamily="18" charset="0"/>
            </a:endParaRPr>
          </a:p>
        </p:txBody>
      </p:sp>
      <p:sp>
        <p:nvSpPr>
          <p:cNvPr id="8195" name="Θέση περιεχομένου 2">
            <a:extLst>
              <a:ext uri="{FF2B5EF4-FFF2-40B4-BE49-F238E27FC236}">
                <a16:creationId xmlns:a16="http://schemas.microsoft.com/office/drawing/2014/main" id="{50DABB4F-E6B8-4A82-ABEB-E9813396769B}"/>
              </a:ext>
            </a:extLst>
          </p:cNvPr>
          <p:cNvSpPr txBox="1">
            <a:spLocks noGrp="1" noChangeArrowheads="1"/>
          </p:cNvSpPr>
          <p:nvPr>
            <p:ph idx="1"/>
          </p:nvPr>
        </p:nvSpPr>
        <p:spPr/>
        <p:txBody>
          <a:bodyPr rtlCol="0">
            <a:normAutofit fontScale="92500"/>
          </a:bodyPr>
          <a:lstStyle/>
          <a:p>
            <a:pPr fontAlgn="auto">
              <a:spcAft>
                <a:spcPts val="0"/>
              </a:spcAft>
              <a:buFont typeface="Arial" panose="020B0604020202020204" pitchFamily="34" charset="0"/>
              <a:buChar char="•"/>
              <a:defRPr/>
            </a:pPr>
            <a:r>
              <a:rPr lang="el-GR" altLang="el-GR" b="1" dirty="0">
                <a:latin typeface="Cambria" panose="02040503050406030204" pitchFamily="18" charset="0"/>
              </a:rPr>
              <a:t>Πολύπλοκο εσωτερικό δίκτυο επικοινωνίας &amp; άτυπης πληροφόρησης </a:t>
            </a:r>
            <a:r>
              <a:rPr lang="el-GR" altLang="el-GR" dirty="0">
                <a:latin typeface="Cambria" panose="02040503050406030204" pitchFamily="18" charset="0"/>
              </a:rPr>
              <a:t>μεταξύ των εργατών. Τα συνδικάτα ως δίαυλοι επικοινωνίας &amp; ελέγχου της προσφοράς εργασίας. </a:t>
            </a:r>
          </a:p>
          <a:p>
            <a:pPr fontAlgn="auto">
              <a:spcAft>
                <a:spcPts val="0"/>
              </a:spcAft>
              <a:buFont typeface="Arial" panose="020B0604020202020204" pitchFamily="34" charset="0"/>
              <a:buChar char="•"/>
              <a:defRPr/>
            </a:pPr>
            <a:r>
              <a:rPr lang="el-GR" altLang="el-GR" dirty="0">
                <a:latin typeface="Cambria" panose="02040503050406030204" pitchFamily="18" charset="0"/>
              </a:rPr>
              <a:t>Σημαντική </a:t>
            </a:r>
            <a:r>
              <a:rPr lang="el-GR" altLang="el-GR" b="1" dirty="0">
                <a:latin typeface="Cambria" panose="02040503050406030204" pitchFamily="18" charset="0"/>
              </a:rPr>
              <a:t>επαγγελματική</a:t>
            </a:r>
            <a:r>
              <a:rPr lang="el-GR" altLang="el-GR" dirty="0">
                <a:latin typeface="Cambria" panose="02040503050406030204" pitchFamily="18" charset="0"/>
              </a:rPr>
              <a:t> </a:t>
            </a:r>
            <a:r>
              <a:rPr lang="el-GR" altLang="el-GR" b="1" dirty="0">
                <a:latin typeface="Cambria" panose="02040503050406030204" pitchFamily="18" charset="0"/>
              </a:rPr>
              <a:t>υπερηφάνεια: </a:t>
            </a:r>
            <a:r>
              <a:rPr lang="el-GR" altLang="el-GR" dirty="0">
                <a:latin typeface="Cambria" panose="02040503050406030204" pitchFamily="18" charset="0"/>
              </a:rPr>
              <a:t>συμβολικός πόρος</a:t>
            </a:r>
          </a:p>
          <a:p>
            <a:pPr fontAlgn="auto">
              <a:spcAft>
                <a:spcPts val="0"/>
              </a:spcAft>
              <a:buFont typeface="Arial" panose="020B0604020202020204" pitchFamily="34" charset="0"/>
              <a:buChar char="•"/>
              <a:defRPr/>
            </a:pPr>
            <a:r>
              <a:rPr lang="el-GR" altLang="el-GR" dirty="0">
                <a:latin typeface="Cambria" panose="02040503050406030204" pitchFamily="18" charset="0"/>
              </a:rPr>
              <a:t>Ισχυρή διαπραγματευτική δύναμη των συνδικάτων. </a:t>
            </a:r>
          </a:p>
          <a:p>
            <a:pPr fontAlgn="auto">
              <a:spcAft>
                <a:spcPts val="0"/>
              </a:spcAft>
              <a:buFont typeface="Arial" panose="020B0604020202020204" pitchFamily="34" charset="0"/>
              <a:buChar char="•"/>
              <a:defRPr/>
            </a:pPr>
            <a:r>
              <a:rPr lang="el-GR" altLang="el-GR" b="1" dirty="0">
                <a:latin typeface="Cambria" panose="02040503050406030204" pitchFamily="18" charset="0"/>
              </a:rPr>
              <a:t>Αγωνιστικές παραδόσεις</a:t>
            </a:r>
            <a:r>
              <a:rPr lang="el-GR" altLang="el-GR" dirty="0">
                <a:latin typeface="Cambria" panose="02040503050406030204" pitchFamily="18" charset="0"/>
              </a:rPr>
              <a:t>: κατάληψη ναυπηγείων στη Σκωτία το 1971, εργατική εξέγερση στη </a:t>
            </a:r>
            <a:r>
              <a:rPr lang="en-US" altLang="el-GR" dirty="0">
                <a:latin typeface="Cambria" panose="02040503050406030204" pitchFamily="18" charset="0"/>
              </a:rPr>
              <a:t>Gijon </a:t>
            </a:r>
            <a:r>
              <a:rPr lang="el-GR" altLang="el-GR" dirty="0" err="1">
                <a:latin typeface="Cambria" panose="02040503050406030204" pitchFamily="18" charset="0"/>
              </a:rPr>
              <a:t>δεκ.</a:t>
            </a:r>
            <a:r>
              <a:rPr lang="el-GR" altLang="el-GR" dirty="0">
                <a:latin typeface="Cambria" panose="02040503050406030204" pitchFamily="18" charset="0"/>
              </a:rPr>
              <a:t> 1980, αντιδικτατορικοί αγώνες στα ναυπηγεία της Λισαβώνας (Πορτογαλία) και του Μπουένος Άιρες (Αργεντινή) στη </a:t>
            </a:r>
            <a:r>
              <a:rPr lang="el-GR" altLang="el-GR" dirty="0" err="1">
                <a:latin typeface="Cambria" panose="02040503050406030204" pitchFamily="18" charset="0"/>
              </a:rPr>
              <a:t>δεκ.</a:t>
            </a:r>
            <a:r>
              <a:rPr lang="el-GR" altLang="el-GR" dirty="0">
                <a:latin typeface="Cambria" panose="02040503050406030204" pitchFamily="18" charset="0"/>
              </a:rPr>
              <a:t> του 1970, κινητοποιήσεις στα ναυπηγεία του </a:t>
            </a:r>
            <a:r>
              <a:rPr lang="en-US" altLang="el-GR" dirty="0">
                <a:latin typeface="Cambria" panose="02040503050406030204" pitchFamily="18" charset="0"/>
              </a:rPr>
              <a:t>Gdansk, </a:t>
            </a:r>
            <a:r>
              <a:rPr lang="el-GR" altLang="el-GR" dirty="0">
                <a:latin typeface="Cambria" panose="02040503050406030204" pitchFamily="18" charset="0"/>
              </a:rPr>
              <a:t>Πολωνία </a:t>
            </a:r>
            <a:r>
              <a:rPr lang="el-GR" altLang="el-GR" dirty="0" err="1">
                <a:latin typeface="Cambria" panose="02040503050406030204" pitchFamily="18" charset="0"/>
              </a:rPr>
              <a:t>δεκ.</a:t>
            </a:r>
            <a:r>
              <a:rPr lang="el-GR" altLang="el-GR" dirty="0">
                <a:latin typeface="Cambria" panose="02040503050406030204" pitchFamily="18" charset="0"/>
              </a:rPr>
              <a:t> 1970 &amp; 1980.</a:t>
            </a:r>
            <a:endParaRPr altLang="el-GR" dirty="0">
              <a:latin typeface="Cambria" panose="02040503050406030204" pitchFamily="18" charset="0"/>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Τίτλος 1"/>
          <p:cNvSpPr>
            <a:spLocks noGrp="1" noChangeArrowheads="1"/>
          </p:cNvSpPr>
          <p:nvPr>
            <p:ph type="title"/>
          </p:nvPr>
        </p:nvSpPr>
        <p:spPr bwMode="auto"/>
        <p:txBody>
          <a:bodyPr wrap="square" numCol="1" anchorCtr="0" compatLnSpc="1">
            <a:prstTxWarp prst="textNoShape">
              <a:avLst/>
            </a:prstTxWarp>
            <a:normAutofit fontScale="90000"/>
          </a:bodyPr>
          <a:lstStyle/>
          <a:p>
            <a:r>
              <a:rPr lang="el-GR" altLang="el-GR" cap="none" dirty="0">
                <a:latin typeface="Cambria" pitchFamily="18" charset="0"/>
              </a:rPr>
              <a:t>Τα χαρακτηριστικά του εργατικού συνδικαλισμού στη Ν/Β σε συνθήκες κρίσης &amp; αναδιάρθρωσης</a:t>
            </a:r>
            <a:br>
              <a:rPr lang="el-GR" altLang="el-GR" cap="none" dirty="0">
                <a:latin typeface="Cambria" pitchFamily="18" charset="0"/>
              </a:rPr>
            </a:br>
            <a:endParaRPr lang="el-GR" altLang="el-GR" cap="none" dirty="0">
              <a:latin typeface="Cambria" pitchFamily="18" charset="0"/>
            </a:endParaRPr>
          </a:p>
        </p:txBody>
      </p:sp>
      <p:sp>
        <p:nvSpPr>
          <p:cNvPr id="8195" name="Θέση περιεχομένου 2">
            <a:extLst>
              <a:ext uri="{FF2B5EF4-FFF2-40B4-BE49-F238E27FC236}">
                <a16:creationId xmlns:a16="http://schemas.microsoft.com/office/drawing/2014/main" id="{50DABB4F-E6B8-4A82-ABEB-E9813396769B}"/>
              </a:ext>
            </a:extLst>
          </p:cNvPr>
          <p:cNvSpPr txBox="1">
            <a:spLocks noGrp="1" noChangeArrowheads="1"/>
          </p:cNvSpPr>
          <p:nvPr>
            <p:ph idx="1"/>
          </p:nvPr>
        </p:nvSpPr>
        <p:spPr/>
        <p:txBody>
          <a:bodyPr rtlCol="0">
            <a:normAutofit/>
          </a:bodyPr>
          <a:lstStyle/>
          <a:p>
            <a:pPr fontAlgn="auto">
              <a:spcAft>
                <a:spcPts val="0"/>
              </a:spcAft>
              <a:buFont typeface="Arial" panose="020B0604020202020204" pitchFamily="34" charset="0"/>
              <a:buChar char="•"/>
              <a:defRPr/>
            </a:pPr>
            <a:r>
              <a:rPr lang="el-GR" altLang="el-GR" b="1" dirty="0" err="1">
                <a:latin typeface="Cambria" panose="02040503050406030204" pitchFamily="18" charset="0"/>
              </a:rPr>
              <a:t>Απομαζικοποίηση</a:t>
            </a:r>
            <a:r>
              <a:rPr lang="el-GR" altLang="el-GR" b="1" dirty="0">
                <a:latin typeface="Cambria" panose="02040503050406030204" pitchFamily="18" charset="0"/>
              </a:rPr>
              <a:t> συνδικάτων: </a:t>
            </a:r>
            <a:r>
              <a:rPr lang="el-GR" altLang="el-GR" dirty="0" err="1">
                <a:latin typeface="Cambria" panose="02040503050406030204" pitchFamily="18" charset="0"/>
              </a:rPr>
              <a:t>υπεργολαβοποίηση</a:t>
            </a:r>
            <a:r>
              <a:rPr lang="el-GR" altLang="el-GR" dirty="0">
                <a:latin typeface="Cambria" panose="02040503050406030204" pitchFamily="18" charset="0"/>
              </a:rPr>
              <a:t> &amp; αντικατάσταση διαδικασιών εντάσεως εργασίας, από διαδικασίες εντάσεως κεφαλαίου &amp; τεχνολογίας.</a:t>
            </a:r>
            <a:endParaRPr lang="el-GR" altLang="el-GR" b="1" dirty="0">
              <a:latin typeface="Cambria" panose="02040503050406030204" pitchFamily="18" charset="0"/>
            </a:endParaRPr>
          </a:p>
          <a:p>
            <a:pPr fontAlgn="auto">
              <a:spcAft>
                <a:spcPts val="0"/>
              </a:spcAft>
              <a:buFont typeface="Arial" panose="020B0604020202020204" pitchFamily="34" charset="0"/>
              <a:buChar char="•"/>
              <a:defRPr/>
            </a:pPr>
            <a:r>
              <a:rPr lang="el-GR" altLang="el-GR" dirty="0">
                <a:latin typeface="Cambria" panose="02040503050406030204" pitchFamily="18" charset="0"/>
              </a:rPr>
              <a:t>Τα συνδικάτα χάνουν το ρόλο τους ως δίαυλοι επικοινωνίας &amp; δικτύωσης: το υψηλά εξειδικευμένο προσωπικό καταφεύγει </a:t>
            </a:r>
            <a:r>
              <a:rPr lang="el-GR" altLang="el-GR" b="1" dirty="0">
                <a:latin typeface="Cambria" panose="02040503050406030204" pitchFamily="18" charset="0"/>
              </a:rPr>
              <a:t>σε νέες τεχνικές εξεύρεσης εργασίας </a:t>
            </a:r>
            <a:r>
              <a:rPr lang="el-GR" altLang="el-GR" dirty="0">
                <a:latin typeface="Cambria" panose="02040503050406030204" pitchFamily="18" charset="0"/>
              </a:rPr>
              <a:t>παρακάμπτοντας τα συνδικάτα. </a:t>
            </a:r>
            <a:r>
              <a:rPr lang="el-GR" altLang="el-GR" b="1" dirty="0">
                <a:latin typeface="Cambria" panose="02040503050406030204" pitchFamily="18" charset="0"/>
              </a:rPr>
              <a:t>Εξατομίκευση διαπραγματεύσεων</a:t>
            </a:r>
            <a:r>
              <a:rPr lang="el-GR" altLang="el-GR" dirty="0">
                <a:latin typeface="Cambria" panose="02040503050406030204" pitchFamily="18" charset="0"/>
              </a:rPr>
              <a:t>.</a:t>
            </a:r>
          </a:p>
          <a:p>
            <a:pPr fontAlgn="auto">
              <a:spcAft>
                <a:spcPts val="0"/>
              </a:spcAft>
              <a:buFont typeface="Arial" panose="020B0604020202020204" pitchFamily="34" charset="0"/>
              <a:buChar char="•"/>
              <a:defRPr/>
            </a:pPr>
            <a:r>
              <a:rPr lang="el-GR" altLang="el-GR" b="1" dirty="0">
                <a:latin typeface="Cambria" panose="02040503050406030204" pitchFamily="18" charset="0"/>
              </a:rPr>
              <a:t>Μείωση διαπραγματευτικής δύναμης </a:t>
            </a:r>
            <a:r>
              <a:rPr lang="el-GR" altLang="el-GR" dirty="0">
                <a:latin typeface="Cambria" panose="02040503050406030204" pitchFamily="18" charset="0"/>
              </a:rPr>
              <a:t>των συνδικάτων. </a:t>
            </a:r>
          </a:p>
          <a:p>
            <a:pPr fontAlgn="auto">
              <a:spcAft>
                <a:spcPts val="0"/>
              </a:spcAft>
              <a:buFont typeface="Arial" panose="020B0604020202020204" pitchFamily="34" charset="0"/>
              <a:buChar char="•"/>
              <a:defRPr/>
            </a:pPr>
            <a:r>
              <a:rPr lang="el-GR" altLang="el-GR" dirty="0">
                <a:latin typeface="Cambria" panose="02040503050406030204" pitchFamily="18" charset="0"/>
              </a:rPr>
              <a:t>Απώλεια </a:t>
            </a:r>
            <a:r>
              <a:rPr lang="el-GR" altLang="el-GR" b="1" dirty="0">
                <a:latin typeface="Cambria" panose="02040503050406030204" pitchFamily="18" charset="0"/>
              </a:rPr>
              <a:t>επαγγελματικής</a:t>
            </a:r>
            <a:r>
              <a:rPr lang="el-GR" altLang="el-GR" dirty="0">
                <a:latin typeface="Cambria" panose="02040503050406030204" pitchFamily="18" charset="0"/>
              </a:rPr>
              <a:t> </a:t>
            </a:r>
            <a:r>
              <a:rPr lang="el-GR" altLang="el-GR" b="1" dirty="0">
                <a:latin typeface="Cambria" panose="02040503050406030204" pitchFamily="18" charset="0"/>
              </a:rPr>
              <a:t>υπερηφάνειας</a:t>
            </a:r>
            <a:r>
              <a:rPr lang="el-GR" altLang="el-GR" dirty="0">
                <a:latin typeface="Cambria" panose="02040503050406030204" pitchFamily="18" charset="0"/>
              </a:rPr>
              <a:t>. </a:t>
            </a:r>
          </a:p>
        </p:txBody>
      </p:sp>
    </p:spTree>
    <p:extLst>
      <p:ext uri="{BB962C8B-B14F-4D97-AF65-F5344CB8AC3E}">
        <p14:creationId xmlns:p14="http://schemas.microsoft.com/office/powerpoint/2010/main" val="373189448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Τίτλος 1"/>
          <p:cNvSpPr>
            <a:spLocks noGrp="1" noChangeArrowheads="1"/>
          </p:cNvSpPr>
          <p:nvPr>
            <p:ph type="title"/>
          </p:nvPr>
        </p:nvSpPr>
        <p:spPr bwMode="auto"/>
        <p:txBody>
          <a:bodyPr wrap="square" numCol="1" anchorCtr="0" compatLnSpc="1">
            <a:prstTxWarp prst="textNoShape">
              <a:avLst/>
            </a:prstTxWarp>
            <a:normAutofit fontScale="90000"/>
          </a:bodyPr>
          <a:lstStyle/>
          <a:p>
            <a:r>
              <a:rPr lang="el-GR" altLang="el-GR" cap="none" dirty="0">
                <a:latin typeface="Cambria" pitchFamily="18" charset="0"/>
              </a:rPr>
              <a:t>Η περίπτωση της Ναυπηγοεπισκευαστικής Ζώνης (ΝΕΖ) Περάματος: Η μορφολογία της Ζώνης</a:t>
            </a:r>
            <a:br>
              <a:rPr lang="el-GR" altLang="el-GR" cap="none" dirty="0">
                <a:latin typeface="Cambria" pitchFamily="18" charset="0"/>
              </a:rPr>
            </a:br>
            <a:endParaRPr lang="el-GR" altLang="el-GR" cap="none" dirty="0">
              <a:latin typeface="Cambria" pitchFamily="18" charset="0"/>
            </a:endParaRPr>
          </a:p>
        </p:txBody>
      </p:sp>
      <p:sp>
        <p:nvSpPr>
          <p:cNvPr id="8195" name="Θέση περιεχομένου 2">
            <a:extLst>
              <a:ext uri="{FF2B5EF4-FFF2-40B4-BE49-F238E27FC236}">
                <a16:creationId xmlns:a16="http://schemas.microsoft.com/office/drawing/2014/main" id="{50DABB4F-E6B8-4A82-ABEB-E9813396769B}"/>
              </a:ext>
            </a:extLst>
          </p:cNvPr>
          <p:cNvSpPr txBox="1">
            <a:spLocks noGrp="1" noChangeArrowheads="1"/>
          </p:cNvSpPr>
          <p:nvPr>
            <p:ph idx="1"/>
          </p:nvPr>
        </p:nvSpPr>
        <p:spPr/>
        <p:txBody>
          <a:bodyPr rtlCol="0">
            <a:normAutofit fontScale="92500" lnSpcReduction="10000"/>
          </a:bodyPr>
          <a:lstStyle/>
          <a:p>
            <a:pPr fontAlgn="auto">
              <a:spcAft>
                <a:spcPts val="0"/>
              </a:spcAft>
              <a:buFont typeface="Arial" panose="020B0604020202020204" pitchFamily="34" charset="0"/>
              <a:buChar char="•"/>
              <a:defRPr/>
            </a:pPr>
            <a:r>
              <a:rPr lang="el-GR" altLang="el-GR" sz="1600" b="1" dirty="0">
                <a:latin typeface="Cambria" panose="02040503050406030204" pitchFamily="18" charset="0"/>
              </a:rPr>
              <a:t>Επιχειρήσεις</a:t>
            </a:r>
            <a:r>
              <a:rPr lang="el-GR" altLang="el-GR" sz="1600" dirty="0">
                <a:latin typeface="Cambria" panose="02040503050406030204" pitchFamily="18" charset="0"/>
              </a:rPr>
              <a:t>: 1) μικρά ναυπηγεία Περάματος-Σαλαμίνας, 2) μεγάλα καρνάγια εγκατεστημένα πριν από τον Β΄ ΠΠ, 3) επισκευαστικές μονάδες, μηχανουργεία, συνεργεία, 4) βοηθητικές-προμηθευτικές μονάδες (π.χ. ΒΙΠΑ Σχιστού)</a:t>
            </a:r>
          </a:p>
          <a:p>
            <a:pPr fontAlgn="auto">
              <a:spcAft>
                <a:spcPts val="0"/>
              </a:spcAft>
              <a:buFont typeface="Arial" panose="020B0604020202020204" pitchFamily="34" charset="0"/>
              <a:buChar char="•"/>
              <a:defRPr/>
            </a:pPr>
            <a:r>
              <a:rPr lang="el-GR" altLang="el-GR" sz="1600" dirty="0">
                <a:latin typeface="Cambria" panose="02040503050406030204" pitchFamily="18" charset="0"/>
              </a:rPr>
              <a:t>Μελέτη ΙΝΕΜΥ ΕΣΕΕ (2017) : 447 επιχειρήσεις που απασχολούν </a:t>
            </a:r>
            <a:r>
              <a:rPr lang="el-GR" altLang="el-GR" sz="1600" b="1" dirty="0">
                <a:latin typeface="Cambria" panose="02040503050406030204" pitchFamily="18" charset="0"/>
              </a:rPr>
              <a:t>9.387 άτομα (32,5% έκτακτο προσωπικό). </a:t>
            </a:r>
          </a:p>
          <a:p>
            <a:pPr fontAlgn="auto">
              <a:spcAft>
                <a:spcPts val="0"/>
              </a:spcAft>
              <a:buFont typeface="Arial" panose="020B0604020202020204" pitchFamily="34" charset="0"/>
              <a:buChar char="•"/>
              <a:defRPr/>
            </a:pPr>
            <a:r>
              <a:rPr lang="el-GR" altLang="el-GR" sz="1600" b="1" dirty="0">
                <a:latin typeface="Cambria" panose="02040503050406030204" pitchFamily="18" charset="0"/>
              </a:rPr>
              <a:t>Πλέγμα άτυπων σχέσεων απασχόλησης: </a:t>
            </a:r>
            <a:r>
              <a:rPr lang="el-GR" altLang="el-GR" sz="1600" dirty="0">
                <a:latin typeface="Cambria" panose="02040503050406030204" pitchFamily="18" charset="0"/>
              </a:rPr>
              <a:t>ισχυρή παρουσία εργολαβικών συνεργείων, άτυπες μορφές διαπραγμάτευσης, διαπροσωπικά δίκτυα εξεύρεσης εργασίας, προσωρινότητα. </a:t>
            </a:r>
            <a:r>
              <a:rPr lang="el-GR" altLang="el-GR" sz="1600" b="1" dirty="0">
                <a:latin typeface="Cambria" panose="02040503050406030204" pitchFamily="18" charset="0"/>
              </a:rPr>
              <a:t>Η επισφάλεια ως προς το περιεχόμενο της εργασίας αυξάνεται στην κρίση (2010-2015)</a:t>
            </a:r>
          </a:p>
          <a:p>
            <a:pPr fontAlgn="auto">
              <a:spcAft>
                <a:spcPts val="0"/>
              </a:spcAft>
              <a:buFont typeface="Arial" panose="020B0604020202020204" pitchFamily="34" charset="0"/>
              <a:buChar char="•"/>
              <a:defRPr/>
            </a:pPr>
            <a:r>
              <a:rPr lang="el-GR" altLang="el-GR" sz="1600" b="1" dirty="0">
                <a:latin typeface="Cambria" panose="02040503050406030204" pitchFamily="18" charset="0"/>
              </a:rPr>
              <a:t>Μαζικότερες ειδικότητες</a:t>
            </a:r>
            <a:r>
              <a:rPr lang="el-GR" altLang="el-GR" sz="1600" dirty="0">
                <a:latin typeface="Cambria" panose="02040503050406030204" pitchFamily="18" charset="0"/>
              </a:rPr>
              <a:t>: Ηλεκτροσυγκολλητές, Ελασματουργοί, </a:t>
            </a:r>
            <a:r>
              <a:rPr lang="el-GR" altLang="el-GR" sz="1600" dirty="0" err="1">
                <a:latin typeface="Cambria" panose="02040503050406030204" pitchFamily="18" charset="0"/>
              </a:rPr>
              <a:t>Σωληνουργοί</a:t>
            </a:r>
            <a:r>
              <a:rPr lang="el-GR" altLang="el-GR" sz="1600" dirty="0">
                <a:latin typeface="Cambria" panose="02040503050406030204" pitchFamily="18" charset="0"/>
              </a:rPr>
              <a:t>. </a:t>
            </a:r>
          </a:p>
          <a:p>
            <a:pPr fontAlgn="auto">
              <a:spcAft>
                <a:spcPts val="0"/>
              </a:spcAft>
              <a:buFont typeface="Arial" panose="020B0604020202020204" pitchFamily="34" charset="0"/>
              <a:buChar char="•"/>
              <a:defRPr/>
            </a:pPr>
            <a:r>
              <a:rPr lang="el-GR" altLang="el-GR" sz="1600" b="1" dirty="0">
                <a:latin typeface="Cambria" panose="02040503050406030204" pitchFamily="18" charset="0"/>
              </a:rPr>
              <a:t>Μείγμα υψηλής, μέσης και χαμηλής τεχνολογικής σύνθεσης</a:t>
            </a:r>
            <a:r>
              <a:rPr lang="el-GR" altLang="el-GR" sz="1600" dirty="0">
                <a:latin typeface="Cambria" panose="02040503050406030204" pitchFamily="18" charset="0"/>
              </a:rPr>
              <a:t> : εισαγωγή υψηλής τεχνολογίας στα μεγάλα ναυπηγεία και στο ΒΙΠΑ Σχιστού. Νέα δεξαμενή και επενδύσεις στον ΟΛΠ – παράγοντας εκσυγχρονισμού της ΝΕΖ.</a:t>
            </a:r>
            <a:r>
              <a:rPr lang="en-US" altLang="el-GR" sz="1600" dirty="0">
                <a:latin typeface="Cambria" panose="02040503050406030204" pitchFamily="18" charset="0"/>
              </a:rPr>
              <a:t> </a:t>
            </a:r>
            <a:endParaRPr lang="el-GR" altLang="el-GR" sz="1600" dirty="0">
              <a:latin typeface="Cambria" panose="02040503050406030204" pitchFamily="18" charset="0"/>
            </a:endParaRPr>
          </a:p>
        </p:txBody>
      </p:sp>
    </p:spTree>
    <p:extLst>
      <p:ext uri="{BB962C8B-B14F-4D97-AF65-F5344CB8AC3E}">
        <p14:creationId xmlns:p14="http://schemas.microsoft.com/office/powerpoint/2010/main" val="26487593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Τίτλος 1"/>
          <p:cNvSpPr>
            <a:spLocks noGrp="1" noChangeArrowheads="1"/>
          </p:cNvSpPr>
          <p:nvPr>
            <p:ph type="title"/>
          </p:nvPr>
        </p:nvSpPr>
        <p:spPr bwMode="auto"/>
        <p:txBody>
          <a:bodyPr wrap="square" numCol="1" anchorCtr="0" compatLnSpc="1">
            <a:prstTxWarp prst="textNoShape">
              <a:avLst/>
            </a:prstTxWarp>
            <a:normAutofit fontScale="90000"/>
          </a:bodyPr>
          <a:lstStyle/>
          <a:p>
            <a:r>
              <a:rPr lang="el-GR" altLang="el-GR" cap="none" dirty="0">
                <a:latin typeface="Cambria" pitchFamily="18" charset="0"/>
              </a:rPr>
              <a:t>Η περίπτωση της Ναυπηγοεπισκευαστικής Ζώνης (ΝΕΖ) Περάματος: Η μορφολογία της Ζώνης</a:t>
            </a:r>
            <a:br>
              <a:rPr lang="el-GR" altLang="el-GR" cap="none" dirty="0">
                <a:latin typeface="Cambria" pitchFamily="18" charset="0"/>
              </a:rPr>
            </a:br>
            <a:endParaRPr lang="el-GR" altLang="el-GR" cap="none" dirty="0">
              <a:latin typeface="Cambria" pitchFamily="18" charset="0"/>
            </a:endParaRPr>
          </a:p>
        </p:txBody>
      </p:sp>
      <p:sp>
        <p:nvSpPr>
          <p:cNvPr id="25603" name="Θέση περιεχομένου 2"/>
          <p:cNvSpPr>
            <a:spLocks noGrp="1" noChangeArrowheads="1"/>
          </p:cNvSpPr>
          <p:nvPr>
            <p:ph idx="1"/>
          </p:nvPr>
        </p:nvSpPr>
        <p:spPr/>
        <p:txBody>
          <a:bodyPr/>
          <a:lstStyle/>
          <a:p>
            <a:r>
              <a:rPr lang="el-GR" sz="1800" dirty="0">
                <a:latin typeface="Cambria" panose="02040503050406030204" pitchFamily="18" charset="0"/>
              </a:rPr>
              <a:t>Η </a:t>
            </a:r>
            <a:r>
              <a:rPr lang="el-GR" sz="1800" b="1" dirty="0">
                <a:solidFill>
                  <a:srgbClr val="FF0000"/>
                </a:solidFill>
                <a:latin typeface="Cambria" panose="02040503050406030204" pitchFamily="18" charset="0"/>
              </a:rPr>
              <a:t>Ναυπηγοεπισκευαστική Ζώνη Περάματος</a:t>
            </a:r>
            <a:r>
              <a:rPr lang="el-GR" sz="1800" dirty="0">
                <a:latin typeface="Cambria" panose="02040503050406030204" pitchFamily="18" charset="0"/>
              </a:rPr>
              <a:t> εκτείνεται από το Λιμάνι του  Πειραιά μέχρι το Πέραμα και την Σαλαμίνα και περιλαμβάνει τη Δραπετσώνα και το Κερατσίνι. Συνδέεται επίσης με τα </a:t>
            </a:r>
            <a:r>
              <a:rPr lang="el-GR" sz="1800" b="1" dirty="0">
                <a:latin typeface="Cambria" panose="02040503050406030204" pitchFamily="18" charset="0"/>
              </a:rPr>
              <a:t>μεγάλα</a:t>
            </a:r>
            <a:r>
              <a:rPr lang="el-GR" sz="1800" dirty="0">
                <a:latin typeface="Cambria" panose="02040503050406030204" pitchFamily="18" charset="0"/>
              </a:rPr>
              <a:t> </a:t>
            </a:r>
            <a:r>
              <a:rPr lang="el-GR" sz="1800" b="1" dirty="0">
                <a:latin typeface="Cambria" panose="02040503050406030204" pitchFamily="18" charset="0"/>
              </a:rPr>
              <a:t>ναυπηγεία Σκαραμαγκά - Ελευσίνας</a:t>
            </a:r>
            <a:r>
              <a:rPr lang="el-GR" sz="1800" dirty="0">
                <a:latin typeface="Cambria" panose="02040503050406030204" pitchFamily="18" charset="0"/>
              </a:rPr>
              <a:t>:</a:t>
            </a:r>
          </a:p>
        </p:txBody>
      </p:sp>
      <p:pic>
        <p:nvPicPr>
          <p:cNvPr id="25604" name="Εικόνα 3"/>
          <p:cNvPicPr>
            <a:picLocks noChangeAspect="1" noChangeArrowheads="1"/>
          </p:cNvPicPr>
          <p:nvPr/>
        </p:nvPicPr>
        <p:blipFill>
          <a:blip r:embed="rId2"/>
          <a:srcRect/>
          <a:stretch>
            <a:fillRect/>
          </a:stretch>
        </p:blipFill>
        <p:spPr bwMode="auto">
          <a:xfrm>
            <a:off x="2420938" y="3140075"/>
            <a:ext cx="7199312" cy="3717925"/>
          </a:xfrm>
          <a:prstGeom prst="rect">
            <a:avLst/>
          </a:prstGeom>
          <a:noFill/>
          <a:ln w="9525">
            <a:noFill/>
            <a:miter lim="800000"/>
            <a:headEnd/>
            <a:tailEnd/>
          </a:ln>
        </p:spPr>
      </p:pic>
      <p:sp>
        <p:nvSpPr>
          <p:cNvPr id="2" name="TextBox 1">
            <a:extLst>
              <a:ext uri="{FF2B5EF4-FFF2-40B4-BE49-F238E27FC236}">
                <a16:creationId xmlns:a16="http://schemas.microsoft.com/office/drawing/2014/main" id="{39B23F51-93E1-4E1E-8779-F5C10E8FAA45}"/>
              </a:ext>
            </a:extLst>
          </p:cNvPr>
          <p:cNvSpPr txBox="1"/>
          <p:nvPr/>
        </p:nvSpPr>
        <p:spPr>
          <a:xfrm>
            <a:off x="9717932" y="3135211"/>
            <a:ext cx="2307381" cy="2862322"/>
          </a:xfrm>
          <a:prstGeom prst="rect">
            <a:avLst/>
          </a:prstGeom>
          <a:noFill/>
          <a:ln>
            <a:solidFill>
              <a:schemeClr val="tx1"/>
            </a:solidFill>
          </a:ln>
        </p:spPr>
        <p:txBody>
          <a:bodyPr wrap="square" rtlCol="0">
            <a:spAutoFit/>
          </a:bodyPr>
          <a:lstStyle/>
          <a:p>
            <a:r>
              <a:rPr lang="el-GR" dirty="0"/>
              <a:t>Με βάση την επεξεργασία βάσης δεδομένων </a:t>
            </a:r>
            <a:r>
              <a:rPr lang="el-GR" dirty="0" err="1"/>
              <a:t>καταρτισθέντων</a:t>
            </a:r>
            <a:r>
              <a:rPr lang="el-GR" dirty="0"/>
              <a:t> εργατοτεχνιτών ΝΕΖ, περίπου το 60% εξ αυτών κατοικεί σε </a:t>
            </a:r>
            <a:r>
              <a:rPr lang="el-GR" b="1" dirty="0"/>
              <a:t>δήμους του Πειραιά και του ευρύτερου Πειραιά.</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7BB516F3-C08A-48D7-A2B7-DA21EEF0B49B}"/>
              </a:ext>
            </a:extLst>
          </p:cNvPr>
          <p:cNvPicPr>
            <a:picLocks noGrp="1" noChangeAspect="1"/>
          </p:cNvPicPr>
          <p:nvPr>
            <p:ph idx="1"/>
          </p:nvPr>
        </p:nvPicPr>
        <p:blipFill>
          <a:blip r:embed="rId2">
            <a:lum bright="-15000" contrast="12000"/>
          </a:blip>
          <a:stretch>
            <a:fillRect/>
          </a:stretch>
        </p:blipFill>
        <p:spPr>
          <a:xfrm>
            <a:off x="3640027" y="0"/>
            <a:ext cx="4922324" cy="6858000"/>
          </a:xfrm>
          <a:prstGeom prst="rect">
            <a:avLst/>
          </a:prstGeom>
        </p:spPr>
      </p:pic>
      <p:sp>
        <p:nvSpPr>
          <p:cNvPr id="6" name="TextBox 5">
            <a:extLst>
              <a:ext uri="{FF2B5EF4-FFF2-40B4-BE49-F238E27FC236}">
                <a16:creationId xmlns:a16="http://schemas.microsoft.com/office/drawing/2014/main" id="{1B34D86D-85ED-4415-88A1-018ACB4E54C0}"/>
              </a:ext>
            </a:extLst>
          </p:cNvPr>
          <p:cNvSpPr txBox="1"/>
          <p:nvPr/>
        </p:nvSpPr>
        <p:spPr>
          <a:xfrm>
            <a:off x="9717932" y="3135211"/>
            <a:ext cx="2307381" cy="2585323"/>
          </a:xfrm>
          <a:prstGeom prst="rect">
            <a:avLst/>
          </a:prstGeom>
          <a:noFill/>
          <a:ln>
            <a:solidFill>
              <a:schemeClr val="tx1"/>
            </a:solidFill>
          </a:ln>
        </p:spPr>
        <p:txBody>
          <a:bodyPr wrap="square" rtlCol="0">
            <a:spAutoFit/>
          </a:bodyPr>
          <a:lstStyle/>
          <a:p>
            <a:r>
              <a:rPr lang="el-GR" dirty="0"/>
              <a:t>Η πλειονότητα των επιχειρήσεων </a:t>
            </a:r>
            <a:r>
              <a:rPr lang="el-GR" dirty="0" err="1"/>
              <a:t>ναυπηγοεπισκευής</a:t>
            </a:r>
            <a:r>
              <a:rPr lang="el-GR" dirty="0"/>
              <a:t> συγκεντρώνεται στους Δήμους Πειραιά, Περάματος, Κερατσινίου-Δραπετσώνας και Σαλαμίνας.</a:t>
            </a:r>
            <a:endParaRPr lang="el-GR" b="1" dirty="0"/>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Τίτλος 1"/>
          <p:cNvSpPr>
            <a:spLocks noGrp="1" noChangeArrowheads="1"/>
          </p:cNvSpPr>
          <p:nvPr>
            <p:ph type="title"/>
          </p:nvPr>
        </p:nvSpPr>
        <p:spPr bwMode="auto"/>
        <p:txBody>
          <a:bodyPr wrap="square" numCol="1" anchorCtr="0" compatLnSpc="1">
            <a:prstTxWarp prst="textNoShape">
              <a:avLst/>
            </a:prstTxWarp>
            <a:normAutofit fontScale="90000"/>
          </a:bodyPr>
          <a:lstStyle/>
          <a:p>
            <a:r>
              <a:rPr lang="el-GR" altLang="el-GR" cap="none" dirty="0">
                <a:latin typeface="Cambria" pitchFamily="18" charset="0"/>
              </a:rPr>
              <a:t>ΝΕΖ και τοπική αγορά εργασίας: συνθήκες αποδιάρθρωσης</a:t>
            </a:r>
            <a:br>
              <a:rPr lang="el-GR" altLang="el-GR" cap="none" dirty="0">
                <a:latin typeface="Cambria" pitchFamily="18" charset="0"/>
              </a:rPr>
            </a:br>
            <a:endParaRPr lang="el-GR" altLang="el-GR" cap="none" dirty="0">
              <a:latin typeface="Cambria" pitchFamily="18" charset="0"/>
            </a:endParaRPr>
          </a:p>
        </p:txBody>
      </p:sp>
      <p:sp>
        <p:nvSpPr>
          <p:cNvPr id="8195" name="Θέση περιεχομένου 2">
            <a:extLst>
              <a:ext uri="{FF2B5EF4-FFF2-40B4-BE49-F238E27FC236}">
                <a16:creationId xmlns:a16="http://schemas.microsoft.com/office/drawing/2014/main" id="{50DABB4F-E6B8-4A82-ABEB-E9813396769B}"/>
              </a:ext>
            </a:extLst>
          </p:cNvPr>
          <p:cNvSpPr txBox="1">
            <a:spLocks noGrp="1" noChangeArrowheads="1"/>
          </p:cNvSpPr>
          <p:nvPr>
            <p:ph idx="1"/>
          </p:nvPr>
        </p:nvSpPr>
        <p:spPr/>
        <p:txBody>
          <a:bodyPr rtlCol="0">
            <a:normAutofit fontScale="85000" lnSpcReduction="20000"/>
          </a:bodyPr>
          <a:lstStyle/>
          <a:p>
            <a:pPr fontAlgn="auto">
              <a:spcAft>
                <a:spcPts val="0"/>
              </a:spcAft>
              <a:buFont typeface="Arial" panose="020B0604020202020204" pitchFamily="34" charset="0"/>
              <a:buChar char="•"/>
              <a:defRPr/>
            </a:pPr>
            <a:r>
              <a:rPr lang="el-GR" altLang="el-GR" dirty="0">
                <a:latin typeface="Cambria" panose="02040503050406030204" pitchFamily="18" charset="0"/>
              </a:rPr>
              <a:t>Για πάνω από 30 χρόνια </a:t>
            </a:r>
            <a:r>
              <a:rPr lang="el-GR" altLang="el-GR" b="1" dirty="0">
                <a:latin typeface="Cambria" panose="02040503050406030204" pitchFamily="18" charset="0"/>
              </a:rPr>
              <a:t>η </a:t>
            </a:r>
            <a:r>
              <a:rPr lang="el-GR" altLang="el-GR" b="1" dirty="0" err="1">
                <a:latin typeface="Cambria" panose="02040503050406030204" pitchFamily="18" charset="0"/>
              </a:rPr>
              <a:t>ναυπηγική</a:t>
            </a:r>
            <a:r>
              <a:rPr lang="el-GR" altLang="el-GR" b="1" dirty="0">
                <a:latin typeface="Cambria" panose="02040503050406030204" pitchFamily="18" charset="0"/>
              </a:rPr>
              <a:t> και ναυπηγοεπισκευαστική δραστηριότητα υπήρξε ο κύριος πυλώνας απασχόλησης στην ευρύτερη περιοχή του Πειραιά </a:t>
            </a:r>
            <a:r>
              <a:rPr lang="el-GR" altLang="el-GR" dirty="0">
                <a:latin typeface="Cambria" panose="02040503050406030204" pitchFamily="18" charset="0"/>
              </a:rPr>
              <a:t>(Βλάχος, 1996). </a:t>
            </a:r>
          </a:p>
          <a:p>
            <a:pPr fontAlgn="auto">
              <a:spcAft>
                <a:spcPts val="0"/>
              </a:spcAft>
              <a:buFont typeface="Arial" panose="020B0604020202020204" pitchFamily="34" charset="0"/>
              <a:buChar char="•"/>
              <a:defRPr/>
            </a:pPr>
            <a:r>
              <a:rPr lang="el-GR" altLang="el-GR" dirty="0">
                <a:latin typeface="Cambria" panose="02040503050406030204" pitchFamily="18" charset="0"/>
              </a:rPr>
              <a:t>Η οικονομική κρίση που εκδηλώθηκε το 2009, συνδυάστηκε με μία μακρά διαδικασία αναδιαρθρώσεων, ενώ το τελικό πλήγμα έρχεται με τη</a:t>
            </a:r>
            <a:r>
              <a:rPr lang="el-GR" altLang="el-GR" b="1" dirty="0">
                <a:solidFill>
                  <a:srgbClr val="FF0000"/>
                </a:solidFill>
                <a:latin typeface="Cambria" panose="02040503050406030204" pitchFamily="18" charset="0"/>
              </a:rPr>
              <a:t> </a:t>
            </a:r>
            <a:r>
              <a:rPr lang="el-GR" altLang="el-GR" b="1" dirty="0">
                <a:latin typeface="Cambria" panose="02040503050406030204" pitchFamily="18" charset="0"/>
              </a:rPr>
              <a:t>συρρίκνωση των μεγάλων Ναυπηγείων Σκαραμαγκά &amp; Ελευσίνας</a:t>
            </a:r>
            <a:r>
              <a:rPr lang="el-GR" altLang="el-GR" dirty="0">
                <a:latin typeface="Cambria" panose="02040503050406030204" pitchFamily="18" charset="0"/>
              </a:rPr>
              <a:t>. </a:t>
            </a:r>
          </a:p>
          <a:p>
            <a:pPr fontAlgn="auto">
              <a:spcAft>
                <a:spcPts val="0"/>
              </a:spcAft>
              <a:buFont typeface="Arial" panose="020B0604020202020204" pitchFamily="34" charset="0"/>
              <a:buChar char="•"/>
              <a:defRPr/>
            </a:pPr>
            <a:r>
              <a:rPr lang="el-GR" altLang="el-GR" dirty="0">
                <a:latin typeface="Cambria" panose="02040503050406030204" pitchFamily="18" charset="0"/>
              </a:rPr>
              <a:t>Σύμφωνα με στοιχεία του </a:t>
            </a:r>
            <a:r>
              <a:rPr lang="el-GR" altLang="el-GR" b="1" dirty="0">
                <a:latin typeface="Cambria" panose="02040503050406030204" pitchFamily="18" charset="0"/>
              </a:rPr>
              <a:t>ΚΕΠΕ (2016)</a:t>
            </a:r>
            <a:r>
              <a:rPr lang="el-GR" altLang="el-GR" dirty="0">
                <a:latin typeface="Cambria" panose="02040503050406030204" pitchFamily="18" charset="0"/>
              </a:rPr>
              <a:t> : απασχολούμενοι 2008 = 10.400, απασχολούμενοι </a:t>
            </a:r>
            <a:r>
              <a:rPr lang="el-GR" altLang="el-GR" b="1" dirty="0">
                <a:solidFill>
                  <a:srgbClr val="FF0000"/>
                </a:solidFill>
                <a:latin typeface="Cambria" panose="02040503050406030204" pitchFamily="18" charset="0"/>
              </a:rPr>
              <a:t>2013 = 5.437</a:t>
            </a:r>
            <a:r>
              <a:rPr lang="el-GR" altLang="el-GR" dirty="0">
                <a:latin typeface="Cambria" panose="02040503050406030204" pitchFamily="18" charset="0"/>
              </a:rPr>
              <a:t>.</a:t>
            </a:r>
          </a:p>
          <a:p>
            <a:pPr fontAlgn="auto">
              <a:spcAft>
                <a:spcPts val="0"/>
              </a:spcAft>
              <a:buFont typeface="Arial" panose="020B0604020202020204" pitchFamily="34" charset="0"/>
              <a:buChar char="•"/>
              <a:defRPr/>
            </a:pPr>
            <a:r>
              <a:rPr lang="el-GR" altLang="el-GR" dirty="0">
                <a:latin typeface="Cambria" panose="02040503050406030204" pitchFamily="18" charset="0"/>
              </a:rPr>
              <a:t>Σύμφωνα με τα στοιχεία της Απογραφής του 2011 η ανεργία σε </a:t>
            </a:r>
            <a:r>
              <a:rPr lang="el-GR" altLang="el-GR" b="1" dirty="0">
                <a:latin typeface="Cambria" panose="02040503050406030204" pitchFamily="18" charset="0"/>
              </a:rPr>
              <a:t>Κερατσίνι, Πέραμα και Νίκαια</a:t>
            </a:r>
            <a:r>
              <a:rPr lang="el-GR" altLang="el-GR" dirty="0">
                <a:latin typeface="Cambria" panose="02040503050406030204" pitchFamily="18" charset="0"/>
              </a:rPr>
              <a:t>, έφτασε στο </a:t>
            </a:r>
            <a:r>
              <a:rPr lang="el-GR" altLang="el-GR" b="1" dirty="0">
                <a:solidFill>
                  <a:srgbClr val="FF0000"/>
                </a:solidFill>
                <a:latin typeface="Cambria" panose="02040503050406030204" pitchFamily="18" charset="0"/>
              </a:rPr>
              <a:t>27,8% </a:t>
            </a:r>
            <a:r>
              <a:rPr lang="el-GR" altLang="el-GR" dirty="0">
                <a:latin typeface="Cambria" panose="02040503050406030204" pitchFamily="18" charset="0"/>
              </a:rPr>
              <a:t>όταν ο εθνικός </a:t>
            </a:r>
            <a:r>
              <a:rPr lang="el-GR" altLang="el-GR" dirty="0" err="1">
                <a:latin typeface="Cambria" panose="02040503050406030204" pitchFamily="18" charset="0"/>
              </a:rPr>
              <a:t>μ.ο</a:t>
            </a:r>
            <a:r>
              <a:rPr lang="el-GR" altLang="el-GR" dirty="0">
                <a:latin typeface="Cambria" panose="02040503050406030204" pitchFamily="18" charset="0"/>
              </a:rPr>
              <a:t>. ήταν </a:t>
            </a:r>
            <a:r>
              <a:rPr lang="el-GR" altLang="el-GR" b="1" dirty="0">
                <a:latin typeface="Cambria" panose="02040503050406030204" pitchFamily="18" charset="0"/>
              </a:rPr>
              <a:t>18,72%</a:t>
            </a:r>
            <a:r>
              <a:rPr lang="el-GR" altLang="el-GR" dirty="0">
                <a:latin typeface="Cambria" panose="02040503050406030204" pitchFamily="18" charset="0"/>
              </a:rPr>
              <a:t> (ΕΛΣΤΑΤ, 2011).  Οι άνεργοι του ευρύτερου Πειραιά από </a:t>
            </a:r>
            <a:r>
              <a:rPr lang="el-GR" altLang="el-GR" b="1" dirty="0">
                <a:latin typeface="Cambria" panose="02040503050406030204" pitchFamily="18" charset="0"/>
              </a:rPr>
              <a:t>18.535 τον Ιαν. 2008</a:t>
            </a:r>
            <a:r>
              <a:rPr lang="el-GR" altLang="el-GR" dirty="0">
                <a:latin typeface="Cambria" panose="02040503050406030204" pitchFamily="18" charset="0"/>
              </a:rPr>
              <a:t>, ανήλθαν στους </a:t>
            </a:r>
            <a:r>
              <a:rPr lang="el-GR" altLang="el-GR" b="1" dirty="0">
                <a:latin typeface="Cambria" panose="02040503050406030204" pitchFamily="18" charset="0"/>
              </a:rPr>
              <a:t>63.608 τον Ιαν. 2013</a:t>
            </a:r>
            <a:r>
              <a:rPr lang="el-GR" altLang="el-GR" dirty="0">
                <a:latin typeface="Cambria" panose="02040503050406030204" pitchFamily="18" charset="0"/>
              </a:rPr>
              <a:t>, για να μειωθούν ελαφρώς στους 55.718 τον Ιαν. 2015 (Στοιχεία από ΕΡΓΑΝΗ).</a:t>
            </a:r>
            <a:endParaRPr altLang="el-GR" dirty="0">
              <a:latin typeface="Cambria" panose="02040503050406030204" pitchFamily="18" charset="0"/>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Τίτλος 1"/>
          <p:cNvSpPr>
            <a:spLocks noGrp="1" noChangeArrowheads="1"/>
          </p:cNvSpPr>
          <p:nvPr>
            <p:ph type="title"/>
          </p:nvPr>
        </p:nvSpPr>
        <p:spPr bwMode="auto"/>
        <p:txBody>
          <a:bodyPr wrap="square" numCol="1" anchorCtr="0" compatLnSpc="1">
            <a:prstTxWarp prst="textNoShape">
              <a:avLst/>
            </a:prstTxWarp>
            <a:normAutofit fontScale="90000"/>
          </a:bodyPr>
          <a:lstStyle/>
          <a:p>
            <a:r>
              <a:rPr lang="el-GR" altLang="el-GR" cap="none" dirty="0">
                <a:latin typeface="Cambria" pitchFamily="18" charset="0"/>
              </a:rPr>
              <a:t>Την περίοδο 2010-2015 η ΝΕΖ προσέγγισε ένα οριακό σημείο κοινωνικής αναπαραγωγής  </a:t>
            </a:r>
            <a:br>
              <a:rPr lang="el-GR" altLang="el-GR" cap="none" dirty="0">
                <a:latin typeface="Cambria" pitchFamily="18" charset="0"/>
              </a:rPr>
            </a:br>
            <a:endParaRPr lang="el-GR" altLang="el-GR" cap="none" dirty="0">
              <a:latin typeface="Cambria" pitchFamily="18" charset="0"/>
            </a:endParaRPr>
          </a:p>
        </p:txBody>
      </p:sp>
      <p:graphicFrame>
        <p:nvGraphicFramePr>
          <p:cNvPr id="3" name="Θέση περιεχομένου 2">
            <a:extLst>
              <a:ext uri="{FF2B5EF4-FFF2-40B4-BE49-F238E27FC236}">
                <a16:creationId xmlns:a16="http://schemas.microsoft.com/office/drawing/2014/main" id="{3AE91EC7-4118-4DA9-940D-CE3EDBC27C93}"/>
              </a:ext>
            </a:extLst>
          </p:cNvPr>
          <p:cNvGraphicFramePr>
            <a:graphicFrameLocks noGrp="1"/>
          </p:cNvGraphicFramePr>
          <p:nvPr>
            <p:ph idx="1"/>
            <p:extLst>
              <p:ext uri="{D42A27DB-BD31-4B8C-83A1-F6EECF244321}">
                <p14:modId xmlns:p14="http://schemas.microsoft.com/office/powerpoint/2010/main" val="313070957"/>
              </p:ext>
            </p:extLst>
          </p:nvPr>
        </p:nvGraphicFramePr>
        <p:xfrm>
          <a:off x="1450975" y="2016125"/>
          <a:ext cx="9604376" cy="4089400"/>
        </p:xfrm>
        <a:graphic>
          <a:graphicData uri="http://schemas.openxmlformats.org/drawingml/2006/table">
            <a:tbl>
              <a:tblPr firstRow="1" bandRow="1">
                <a:tableStyleId>{5C22544A-7EE6-4342-B048-85BDC9FD1C3A}</a:tableStyleId>
              </a:tblPr>
              <a:tblGrid>
                <a:gridCol w="8850616">
                  <a:extLst>
                    <a:ext uri="{9D8B030D-6E8A-4147-A177-3AD203B41FA5}">
                      <a16:colId xmlns:a16="http://schemas.microsoft.com/office/drawing/2014/main" val="1711288459"/>
                    </a:ext>
                  </a:extLst>
                </a:gridCol>
                <a:gridCol w="753760">
                  <a:extLst>
                    <a:ext uri="{9D8B030D-6E8A-4147-A177-3AD203B41FA5}">
                      <a16:colId xmlns:a16="http://schemas.microsoft.com/office/drawing/2014/main" val="185704966"/>
                    </a:ext>
                  </a:extLst>
                </a:gridCol>
              </a:tblGrid>
              <a:tr h="370840">
                <a:tc>
                  <a:txBody>
                    <a:bodyPr/>
                    <a:lstStyle/>
                    <a:p>
                      <a:r>
                        <a:rPr lang="el-GR" dirty="0"/>
                        <a:t>Συμπτώματα γενικευμένης κρίσης των όρων κοινωνικής αναπαραγωγής</a:t>
                      </a:r>
                    </a:p>
                  </a:txBody>
                  <a:tcPr/>
                </a:tc>
                <a:tc>
                  <a:txBody>
                    <a:bodyPr/>
                    <a:lstStyle/>
                    <a:p>
                      <a:endParaRPr lang="el-GR"/>
                    </a:p>
                  </a:txBody>
                  <a:tcPr/>
                </a:tc>
                <a:extLst>
                  <a:ext uri="{0D108BD9-81ED-4DB2-BD59-A6C34878D82A}">
                    <a16:rowId xmlns:a16="http://schemas.microsoft.com/office/drawing/2014/main" val="941943399"/>
                  </a:ext>
                </a:extLst>
              </a:tr>
              <a:tr h="370840">
                <a:tc>
                  <a:txBody>
                    <a:bodyPr/>
                    <a:lstStyle/>
                    <a:p>
                      <a:r>
                        <a:rPr lang="el-GR" dirty="0"/>
                        <a:t>Δραματική αύξηση της ανεργίας του πληθυσμού της Ζώνης, αλλά και συνολικά του εργατικού δυναμικού της τοπικής αγοράς εργασίας.</a:t>
                      </a:r>
                    </a:p>
                  </a:txBody>
                  <a:tcPr/>
                </a:tc>
                <a:tc>
                  <a:txBody>
                    <a:bodyPr/>
                    <a:lstStyle/>
                    <a:p>
                      <a:r>
                        <a:rPr lang="el-GR" sz="3200" dirty="0">
                          <a:sym typeface="Wingdings" panose="05000000000000000000" pitchFamily="2" charset="2"/>
                        </a:rPr>
                        <a:t></a:t>
                      </a:r>
                      <a:endParaRPr lang="el-GR" sz="3200" dirty="0"/>
                    </a:p>
                  </a:txBody>
                  <a:tcPr/>
                </a:tc>
                <a:extLst>
                  <a:ext uri="{0D108BD9-81ED-4DB2-BD59-A6C34878D82A}">
                    <a16:rowId xmlns:a16="http://schemas.microsoft.com/office/drawing/2014/main" val="2542540714"/>
                  </a:ext>
                </a:extLst>
              </a:tr>
              <a:tr h="370840">
                <a:tc>
                  <a:txBody>
                    <a:bodyPr/>
                    <a:lstStyle/>
                    <a:p>
                      <a:r>
                        <a:rPr lang="el-GR" dirty="0"/>
                        <a:t>Συνθήκες γενικευμένης επισφάλειας, κυρίως σε ότι αφορά την εξασφάλιση αριθμού &amp; ύψους ημερομισθίων που επιτρέπουν την επιβίωση της οικογένειας.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a:ln>
                            <a:noFill/>
                          </a:ln>
                          <a:solidFill>
                            <a:prstClr val="black"/>
                          </a:solidFill>
                          <a:effectLst/>
                          <a:uLnTx/>
                          <a:uFillTx/>
                          <a:ea typeface="+mn-ea"/>
                          <a:cs typeface="+mn-cs"/>
                          <a:sym typeface="Wingdings" panose="05000000000000000000" pitchFamily="2" charset="2"/>
                        </a:rPr>
                        <a:t></a:t>
                      </a:r>
                      <a:endParaRPr kumimoji="0" lang="el-GR" sz="3200" b="0" i="0" u="none" strike="noStrike" kern="1200" cap="none" spc="0" normalizeH="0" baseline="0" noProof="0" dirty="0">
                        <a:ln>
                          <a:noFill/>
                        </a:ln>
                        <a:solidFill>
                          <a:prstClr val="black"/>
                        </a:solidFill>
                        <a:effectLst/>
                        <a:uLnTx/>
                        <a:uFillTx/>
                        <a:ea typeface="+mn-ea"/>
                        <a:cs typeface="+mn-cs"/>
                      </a:endParaRPr>
                    </a:p>
                  </a:txBody>
                  <a:tcPr/>
                </a:tc>
                <a:extLst>
                  <a:ext uri="{0D108BD9-81ED-4DB2-BD59-A6C34878D82A}">
                    <a16:rowId xmlns:a16="http://schemas.microsoft.com/office/drawing/2014/main" val="3288327954"/>
                  </a:ext>
                </a:extLst>
              </a:tr>
              <a:tr h="370840">
                <a:tc>
                  <a:txBody>
                    <a:bodyPr/>
                    <a:lstStyle/>
                    <a:p>
                      <a:r>
                        <a:rPr lang="el-GR" dirty="0"/>
                        <a:t>Αρνητικός συσχετισμός ισχύος κεφαλαίου – εργασίας, στο σύνολο της βιομηχανίας και στον ναυτιλιακό κλάδο ειδικότερα.</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a:ln>
                            <a:noFill/>
                          </a:ln>
                          <a:solidFill>
                            <a:prstClr val="black"/>
                          </a:solidFill>
                          <a:effectLst/>
                          <a:uLnTx/>
                          <a:uFillTx/>
                          <a:ea typeface="+mn-ea"/>
                          <a:cs typeface="+mn-cs"/>
                          <a:sym typeface="Wingdings" panose="05000000000000000000" pitchFamily="2" charset="2"/>
                        </a:rPr>
                        <a:t></a:t>
                      </a:r>
                      <a:endParaRPr kumimoji="0" lang="el-GR" sz="3200" b="0" i="0" u="none" strike="noStrike" kern="1200" cap="none" spc="0" normalizeH="0" baseline="0" noProof="0" dirty="0">
                        <a:ln>
                          <a:noFill/>
                        </a:ln>
                        <a:solidFill>
                          <a:prstClr val="black"/>
                        </a:solidFill>
                        <a:effectLst/>
                        <a:uLnTx/>
                        <a:uFillTx/>
                        <a:ea typeface="+mn-ea"/>
                        <a:cs typeface="+mn-cs"/>
                      </a:endParaRPr>
                    </a:p>
                  </a:txBody>
                  <a:tcPr/>
                </a:tc>
                <a:extLst>
                  <a:ext uri="{0D108BD9-81ED-4DB2-BD59-A6C34878D82A}">
                    <a16:rowId xmlns:a16="http://schemas.microsoft.com/office/drawing/2014/main" val="63563209"/>
                  </a:ext>
                </a:extLst>
              </a:tr>
              <a:tr h="370840">
                <a:tc>
                  <a:txBody>
                    <a:bodyPr/>
                    <a:lstStyle/>
                    <a:p>
                      <a:r>
                        <a:rPr lang="el-GR" dirty="0"/>
                        <a:t>Αδυναμία κρατικών </a:t>
                      </a:r>
                      <a:r>
                        <a:rPr lang="el-GR" dirty="0" err="1"/>
                        <a:t>προνοιακών</a:t>
                      </a:r>
                      <a:r>
                        <a:rPr lang="el-GR" dirty="0"/>
                        <a:t> δομών να δημιουργήσουν ένα πλέγμα προστασίας των πιο ευάλωτων κοινωνικών ομάδων.</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a:ln>
                            <a:noFill/>
                          </a:ln>
                          <a:solidFill>
                            <a:prstClr val="black"/>
                          </a:solidFill>
                          <a:effectLst/>
                          <a:uLnTx/>
                          <a:uFillTx/>
                          <a:ea typeface="+mn-ea"/>
                          <a:cs typeface="+mn-cs"/>
                          <a:sym typeface="Wingdings" panose="05000000000000000000" pitchFamily="2" charset="2"/>
                        </a:rPr>
                        <a:t></a:t>
                      </a:r>
                      <a:endParaRPr kumimoji="0" lang="el-GR" sz="3200" b="0" i="0" u="none" strike="noStrike" kern="1200" cap="none" spc="0" normalizeH="0" baseline="0" noProof="0" dirty="0">
                        <a:ln>
                          <a:noFill/>
                        </a:ln>
                        <a:solidFill>
                          <a:prstClr val="black"/>
                        </a:solidFill>
                        <a:effectLst/>
                        <a:uLnTx/>
                        <a:uFillTx/>
                        <a:ea typeface="+mn-ea"/>
                        <a:cs typeface="+mn-cs"/>
                      </a:endParaRPr>
                    </a:p>
                  </a:txBody>
                  <a:tcPr/>
                </a:tc>
                <a:extLst>
                  <a:ext uri="{0D108BD9-81ED-4DB2-BD59-A6C34878D82A}">
                    <a16:rowId xmlns:a16="http://schemas.microsoft.com/office/drawing/2014/main" val="2632131478"/>
                  </a:ext>
                </a:extLst>
              </a:tr>
              <a:tr h="370840">
                <a:tc>
                  <a:txBody>
                    <a:bodyPr/>
                    <a:lstStyle/>
                    <a:p>
                      <a:r>
                        <a:rPr lang="el-GR" dirty="0"/>
                        <a:t>Κατάρρευση της εμπιστοσύνης ως πυλώνα κοινωνικής συνοχής και κοινωνικού κεφαλαίου</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a:ln>
                            <a:noFill/>
                          </a:ln>
                          <a:solidFill>
                            <a:prstClr val="black"/>
                          </a:solidFill>
                          <a:effectLst/>
                          <a:uLnTx/>
                          <a:uFillTx/>
                          <a:ea typeface="+mn-ea"/>
                          <a:cs typeface="+mn-cs"/>
                          <a:sym typeface="Wingdings" panose="05000000000000000000" pitchFamily="2" charset="2"/>
                        </a:rPr>
                        <a:t></a:t>
                      </a:r>
                      <a:endParaRPr kumimoji="0" lang="el-GR" sz="3200" b="0" i="0" u="none" strike="noStrike" kern="1200" cap="none" spc="0" normalizeH="0" baseline="0" noProof="0" dirty="0">
                        <a:ln>
                          <a:noFill/>
                        </a:ln>
                        <a:solidFill>
                          <a:prstClr val="black"/>
                        </a:solidFill>
                        <a:effectLst/>
                        <a:uLnTx/>
                        <a:uFillTx/>
                        <a:ea typeface="+mn-ea"/>
                        <a:cs typeface="+mn-cs"/>
                      </a:endParaRPr>
                    </a:p>
                  </a:txBody>
                  <a:tcPr/>
                </a:tc>
                <a:extLst>
                  <a:ext uri="{0D108BD9-81ED-4DB2-BD59-A6C34878D82A}">
                    <a16:rowId xmlns:a16="http://schemas.microsoft.com/office/drawing/2014/main" val="2024579918"/>
                  </a:ext>
                </a:extLst>
              </a:tr>
              <a:tr h="370840">
                <a:tc>
                  <a:txBody>
                    <a:bodyPr/>
                    <a:lstStyle/>
                    <a:p>
                      <a:r>
                        <a:rPr lang="el-GR" dirty="0"/>
                        <a:t>Αύξηση της απήχησης της Άκρας Δεξιάς στον ευρύτερο Πειραιά.</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a:ln>
                            <a:noFill/>
                          </a:ln>
                          <a:solidFill>
                            <a:prstClr val="black"/>
                          </a:solidFill>
                          <a:effectLst/>
                          <a:uLnTx/>
                          <a:uFillTx/>
                          <a:ea typeface="+mn-ea"/>
                          <a:cs typeface="+mn-cs"/>
                          <a:sym typeface="Wingdings" panose="05000000000000000000" pitchFamily="2" charset="2"/>
                        </a:rPr>
                        <a:t></a:t>
                      </a:r>
                      <a:endParaRPr kumimoji="0" lang="el-GR" sz="3200" b="0" i="0" u="none" strike="noStrike" kern="1200" cap="none" spc="0" normalizeH="0" baseline="0" noProof="0" dirty="0">
                        <a:ln>
                          <a:noFill/>
                        </a:ln>
                        <a:solidFill>
                          <a:prstClr val="black"/>
                        </a:solidFill>
                        <a:effectLst/>
                        <a:uLnTx/>
                        <a:uFillTx/>
                        <a:ea typeface="+mn-ea"/>
                        <a:cs typeface="+mn-cs"/>
                      </a:endParaRPr>
                    </a:p>
                  </a:txBody>
                  <a:tcPr/>
                </a:tc>
                <a:extLst>
                  <a:ext uri="{0D108BD9-81ED-4DB2-BD59-A6C34878D82A}">
                    <a16:rowId xmlns:a16="http://schemas.microsoft.com/office/drawing/2014/main" val="4062717955"/>
                  </a:ext>
                </a:extLst>
              </a:tr>
            </a:tbl>
          </a:graphicData>
        </a:graphic>
      </p:graphicFrame>
    </p:spTree>
    <p:extLst>
      <p:ext uri="{BB962C8B-B14F-4D97-AF65-F5344CB8AC3E}">
        <p14:creationId xmlns:p14="http://schemas.microsoft.com/office/powerpoint/2010/main" val="247362826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Τίτλος 1"/>
          <p:cNvSpPr>
            <a:spLocks noGrp="1" noChangeArrowheads="1"/>
          </p:cNvSpPr>
          <p:nvPr>
            <p:ph type="title"/>
          </p:nvPr>
        </p:nvSpPr>
        <p:spPr bwMode="auto"/>
        <p:txBody>
          <a:bodyPr wrap="square" numCol="1" anchorCtr="0" compatLnSpc="1">
            <a:prstTxWarp prst="textNoShape">
              <a:avLst/>
            </a:prstTxWarp>
            <a:normAutofit fontScale="90000"/>
          </a:bodyPr>
          <a:lstStyle/>
          <a:p>
            <a:r>
              <a:rPr lang="el-GR" altLang="el-GR" cap="none" dirty="0">
                <a:latin typeface="Cambria" pitchFamily="18" charset="0"/>
              </a:rPr>
              <a:t>Δύο προσεγγίσεις των αιτίων της ανθεκτικότητας της ΝΕΖ</a:t>
            </a:r>
            <a:br>
              <a:rPr lang="el-GR" altLang="el-GR" cap="none" dirty="0">
                <a:latin typeface="Cambria" pitchFamily="18" charset="0"/>
              </a:rPr>
            </a:br>
            <a:endParaRPr lang="el-GR" altLang="el-GR" cap="none" dirty="0">
              <a:latin typeface="Cambria" pitchFamily="18" charset="0"/>
            </a:endParaRPr>
          </a:p>
        </p:txBody>
      </p:sp>
      <p:sp>
        <p:nvSpPr>
          <p:cNvPr id="4" name="Θέση περιεχομένου 3">
            <a:extLst>
              <a:ext uri="{FF2B5EF4-FFF2-40B4-BE49-F238E27FC236}">
                <a16:creationId xmlns:a16="http://schemas.microsoft.com/office/drawing/2014/main" id="{2C83EAFB-E57E-4FBE-A098-74F57F558869}"/>
              </a:ext>
            </a:extLst>
          </p:cNvPr>
          <p:cNvSpPr>
            <a:spLocks noGrp="1"/>
          </p:cNvSpPr>
          <p:nvPr>
            <p:ph idx="1"/>
          </p:nvPr>
        </p:nvSpPr>
        <p:spPr/>
        <p:txBody>
          <a:bodyPr/>
          <a:lstStyle/>
          <a:p>
            <a:r>
              <a:rPr lang="el-GR" b="1" dirty="0"/>
              <a:t>Χωρική παρέμβαση του κεφαλαίου </a:t>
            </a:r>
            <a:r>
              <a:rPr lang="el-GR" dirty="0"/>
              <a:t>: Α) Βιομηχανικό Πάρκο (εκσυγχρονισμός του μηχανολογικού εξοπλισμού και εισαγωγή τεχνολογικής καινοτομίας). Β) Επενδύσεις </a:t>
            </a:r>
            <a:r>
              <a:rPr lang="el-GR" dirty="0" err="1"/>
              <a:t>Cosco</a:t>
            </a:r>
            <a:r>
              <a:rPr lang="el-GR" dirty="0"/>
              <a:t> σε Λιμάνι του Πειραιά κυρίως σε ότι αφορά τους τομείς της  κρουαζιέρας, της ελαφράς μεταποίησης, της </a:t>
            </a:r>
            <a:r>
              <a:rPr lang="el-GR" dirty="0" err="1"/>
              <a:t>ναυπηγοεπισκευής</a:t>
            </a:r>
            <a:r>
              <a:rPr lang="el-GR" dirty="0"/>
              <a:t>, των μεταφορών και των υποδομών (βλ. νέα δεξαμενή). </a:t>
            </a:r>
          </a:p>
          <a:p>
            <a:r>
              <a:rPr lang="el-GR" b="1" dirty="0" err="1"/>
              <a:t>Χωρο</a:t>
            </a:r>
            <a:r>
              <a:rPr lang="el-GR" b="1" dirty="0"/>
              <a:t>-κοινωνική παρέμβαση της οργανωμένης εργασίας </a:t>
            </a:r>
            <a:r>
              <a:rPr lang="el-GR" dirty="0"/>
              <a:t>: Α) Παρουσία στο χώρο εργασίας, Β) Πρωτοβουλίες ενδυνάμωσης του ταξικού </a:t>
            </a:r>
            <a:r>
              <a:rPr lang="el-GR" dirty="0" err="1"/>
              <a:t>ανήκειν</a:t>
            </a:r>
            <a:r>
              <a:rPr lang="el-GR" dirty="0"/>
              <a:t>, Γ) Στήριξη δράσεων Συνεχιζόμενης Επαγγελματικής Εκπαίδευσης &amp; Κατάρτισης, Δ) Προστασία συλλογικής ρύθμισης των όρων παροχής της εργασίας στη ΝΕΖ. </a:t>
            </a:r>
          </a:p>
        </p:txBody>
      </p:sp>
    </p:spTree>
    <p:extLst>
      <p:ext uri="{BB962C8B-B14F-4D97-AF65-F5344CB8AC3E}">
        <p14:creationId xmlns:p14="http://schemas.microsoft.com/office/powerpoint/2010/main" val="1268344991"/>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Τίτλος 1"/>
          <p:cNvSpPr>
            <a:spLocks noGrp="1" noChangeArrowheads="1"/>
          </p:cNvSpPr>
          <p:nvPr>
            <p:ph type="title"/>
          </p:nvPr>
        </p:nvSpPr>
        <p:spPr bwMode="auto"/>
        <p:txBody>
          <a:bodyPr wrap="square" numCol="1" anchorCtr="0" compatLnSpc="1">
            <a:prstTxWarp prst="textNoShape">
              <a:avLst/>
            </a:prstTxWarp>
            <a:normAutofit fontScale="90000"/>
          </a:bodyPr>
          <a:lstStyle/>
          <a:p>
            <a:r>
              <a:rPr lang="el-GR" altLang="el-GR" cap="none" dirty="0">
                <a:latin typeface="Cambria" pitchFamily="18" charset="0"/>
              </a:rPr>
              <a:t>Η εργατική δράση ως παράγοντας αλλαγής της </a:t>
            </a:r>
            <a:r>
              <a:rPr lang="el-GR" altLang="el-GR" cap="none" dirty="0" err="1">
                <a:latin typeface="Cambria" pitchFamily="18" charset="0"/>
              </a:rPr>
              <a:t>χωρο</a:t>
            </a:r>
            <a:r>
              <a:rPr lang="el-GR" altLang="el-GR" cap="none" dirty="0">
                <a:latin typeface="Cambria" pitchFamily="18" charset="0"/>
              </a:rPr>
              <a:t>-κοινωνικής συνθήκης στη ΝΕΖ Περάματος : </a:t>
            </a:r>
            <a:br>
              <a:rPr lang="el-GR" altLang="el-GR" cap="none" dirty="0">
                <a:latin typeface="Cambria" pitchFamily="18" charset="0"/>
              </a:rPr>
            </a:br>
            <a:endParaRPr lang="el-GR" altLang="el-GR" cap="none" dirty="0">
              <a:latin typeface="Cambria" pitchFamily="18" charset="0"/>
            </a:endParaRPr>
          </a:p>
        </p:txBody>
      </p:sp>
      <p:sp>
        <p:nvSpPr>
          <p:cNvPr id="8195" name="Θέση περιεχομένου 2">
            <a:extLst>
              <a:ext uri="{FF2B5EF4-FFF2-40B4-BE49-F238E27FC236}">
                <a16:creationId xmlns:a16="http://schemas.microsoft.com/office/drawing/2014/main" id="{50DABB4F-E6B8-4A82-ABEB-E9813396769B}"/>
              </a:ext>
            </a:extLst>
          </p:cNvPr>
          <p:cNvSpPr txBox="1">
            <a:spLocks noGrp="1" noChangeArrowheads="1"/>
          </p:cNvSpPr>
          <p:nvPr>
            <p:ph idx="1"/>
          </p:nvPr>
        </p:nvSpPr>
        <p:spPr/>
        <p:txBody>
          <a:bodyPr rtlCol="0">
            <a:normAutofit fontScale="92500" lnSpcReduction="20000"/>
          </a:bodyPr>
          <a:lstStyle/>
          <a:p>
            <a:pPr fontAlgn="auto">
              <a:spcAft>
                <a:spcPts val="0"/>
              </a:spcAft>
              <a:buFont typeface="Arial" panose="020B0604020202020204" pitchFamily="34" charset="0"/>
              <a:buChar char="•"/>
              <a:defRPr/>
            </a:pPr>
            <a:r>
              <a:rPr lang="el-GR" altLang="el-GR" dirty="0">
                <a:latin typeface="Cambria" panose="02040503050406030204" pitchFamily="18" charset="0"/>
              </a:rPr>
              <a:t>«Η ΝΕΖ δεν συνιστά μονάχα χώρο εργασίας αλλά και τόπο έκφρασης αντιθέσεων, πηγή πληροφοριών και διαμαχών, τόπο ανάπαυσης και δημιουργίας συγγενικών σχέσεων, πρόκειται και για </a:t>
            </a:r>
            <a:r>
              <a:rPr lang="el-GR" altLang="el-GR" b="1" dirty="0">
                <a:latin typeface="Cambria" panose="02040503050406030204" pitchFamily="18" charset="0"/>
              </a:rPr>
              <a:t>κοινωνικό χώρο</a:t>
            </a:r>
            <a:r>
              <a:rPr lang="el-GR" altLang="el-GR" dirty="0">
                <a:latin typeface="Cambria" panose="02040503050406030204" pitchFamily="18" charset="0"/>
              </a:rPr>
              <a:t>.»</a:t>
            </a:r>
            <a:r>
              <a:rPr lang="el-GR" altLang="el-GR" b="1" dirty="0">
                <a:latin typeface="Cambria" panose="02040503050406030204" pitchFamily="18" charset="0"/>
              </a:rPr>
              <a:t> </a:t>
            </a:r>
            <a:r>
              <a:rPr lang="el-GR" altLang="el-GR" dirty="0">
                <a:latin typeface="Cambria" panose="02040503050406030204" pitchFamily="18" charset="0"/>
              </a:rPr>
              <a:t>(Σπυριδάκης, 2016). </a:t>
            </a:r>
          </a:p>
          <a:p>
            <a:pPr fontAlgn="auto">
              <a:spcAft>
                <a:spcPts val="0"/>
              </a:spcAft>
              <a:buFont typeface="Arial" panose="020B0604020202020204" pitchFamily="34" charset="0"/>
              <a:buChar char="•"/>
              <a:defRPr/>
            </a:pPr>
            <a:r>
              <a:rPr lang="el-GR" altLang="el-GR" dirty="0">
                <a:latin typeface="Cambria" panose="02040503050406030204" pitchFamily="18" charset="0"/>
              </a:rPr>
              <a:t>Συνήθως η έμφαση δίνεται στις πρωτοβουλίες του κεφαλαίου και αγνοείται η εργατική δράση ως παράγοντας διαμόρφωσης του κοινωνικού χώρου. Η συνδυασμένη μελέτη α) των δράσεων του Συνδικάτου Μετάλλου Αττικής &amp; </a:t>
            </a:r>
            <a:r>
              <a:rPr lang="el-GR" altLang="el-GR" dirty="0" err="1">
                <a:latin typeface="Cambria" panose="02040503050406030204" pitchFamily="18" charset="0"/>
              </a:rPr>
              <a:t>Ναυπηγικής</a:t>
            </a:r>
            <a:r>
              <a:rPr lang="el-GR" altLang="el-GR" dirty="0">
                <a:latin typeface="Cambria" panose="02040503050406030204" pitchFamily="18" charset="0"/>
              </a:rPr>
              <a:t> Βιομηχανίας της Ελλάδας, β) των εμπειριών των εργατοτεχνιτών όπως καταγράφονται σε συνεντεύξεις στο πεδίο, γ) των ποσοτικών δεδομένων που συλλέχθηκαν από το Εμπορικό και Βιομηχανικό Επιμελητήριο Πειραιά, κατά την υλοποίηση δύο μεγάλων προγραμμάτων κατάρτισης ενός πληθυσμού άνω των 3.000 εργατοτεχνιτών μετάλλου,  αναδεικνύουν τους παρακάτω παράγοντες ανθεκτικότητας της Ζώνης.</a:t>
            </a:r>
          </a:p>
        </p:txBody>
      </p:sp>
    </p:spTree>
    <p:extLst>
      <p:ext uri="{BB962C8B-B14F-4D97-AF65-F5344CB8AC3E}">
        <p14:creationId xmlns:p14="http://schemas.microsoft.com/office/powerpoint/2010/main" val="402082822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Τίτλος 1"/>
          <p:cNvSpPr>
            <a:spLocks noGrp="1" noChangeArrowheads="1"/>
          </p:cNvSpPr>
          <p:nvPr>
            <p:ph type="title"/>
          </p:nvPr>
        </p:nvSpPr>
        <p:spPr bwMode="auto"/>
        <p:txBody>
          <a:bodyPr wrap="square" numCol="1" anchorCtr="0" compatLnSpc="1">
            <a:prstTxWarp prst="textNoShape">
              <a:avLst/>
            </a:prstTxWarp>
          </a:bodyPr>
          <a:lstStyle/>
          <a:p>
            <a:r>
              <a:rPr lang="el-GR" altLang="el-GR" cap="none" dirty="0">
                <a:latin typeface="Cambria" pitchFamily="18" charset="0"/>
              </a:rPr>
              <a:t>Εργατικός Συνδικαλισμός στη ΝΕΖ</a:t>
            </a:r>
            <a:br>
              <a:rPr lang="el-GR" altLang="el-GR" cap="none" dirty="0">
                <a:latin typeface="Cambria" pitchFamily="18" charset="0"/>
              </a:rPr>
            </a:br>
            <a:endParaRPr lang="el-GR" altLang="el-GR" cap="none" dirty="0">
              <a:latin typeface="Cambria" pitchFamily="18" charset="0"/>
            </a:endParaRPr>
          </a:p>
        </p:txBody>
      </p:sp>
      <p:sp>
        <p:nvSpPr>
          <p:cNvPr id="3" name="Θέση περιεχομένου 2">
            <a:extLst>
              <a:ext uri="{FF2B5EF4-FFF2-40B4-BE49-F238E27FC236}">
                <a16:creationId xmlns:a16="http://schemas.microsoft.com/office/drawing/2014/main" id="{0E8AB5D9-C64E-408D-9458-6A41F145C61D}"/>
              </a:ext>
            </a:extLst>
          </p:cNvPr>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el-GR" b="1" dirty="0"/>
              <a:t>Συνδικάτο Μετάλλου Αττικής και </a:t>
            </a:r>
            <a:r>
              <a:rPr lang="el-GR" b="1" dirty="0" err="1"/>
              <a:t>Ναυπηγικής</a:t>
            </a:r>
            <a:r>
              <a:rPr lang="el-GR" b="1" dirty="0"/>
              <a:t> Βιομηχανίας Ελλάδας: </a:t>
            </a:r>
            <a:r>
              <a:rPr lang="el-GR" dirty="0"/>
              <a:t>ταξικός συνδικαλισμός (συσπειρώνεται στο ΠΑΜΕ), μαζικότητα (η μεγαλύτερη πρωτοβάθμια κλαδική οργάνωση στον κλάδο του Μετάλλου, με άνω των 2.500 </a:t>
            </a:r>
            <a:r>
              <a:rPr lang="el-GR" dirty="0" err="1"/>
              <a:t>ψηφισάντων</a:t>
            </a:r>
            <a:r>
              <a:rPr lang="el-GR" dirty="0"/>
              <a:t> μελών), πρόσφατες νίκες (υπογραφή Τοπικής ΣΣΕ, 2017). Το 2014 προσχώρησαν σε αυτό το Συνδικάτο Μετάλλου Αθήνας, το Συνδικάτο Μετάλλου Ελευσίνας, η Πανελλήνια Ένωση Αμμοβολιστών Καθαριστών και το Σωματείο Ηλεκτρολόγων πλοίων. Στην ίδια κατεύθυνση το Σωματείο των </a:t>
            </a:r>
            <a:r>
              <a:rPr lang="el-GR" dirty="0" err="1"/>
              <a:t>Ναυπηγοξυλουργών</a:t>
            </a:r>
            <a:r>
              <a:rPr lang="el-GR" dirty="0"/>
              <a:t>. Το Συνδικάτο συμμετείχε ενεργά στην υλοποίηση των δύο προγραμμάτων κατάρτισης, με κρίσιμες παρεμβάσεις. </a:t>
            </a:r>
          </a:p>
          <a:p>
            <a:pPr marL="0" indent="0" fontAlgn="auto">
              <a:spcAft>
                <a:spcPts val="0"/>
              </a:spcAft>
              <a:buFont typeface="Arial" panose="020B0604020202020204" pitchFamily="34" charset="0"/>
              <a:buNone/>
              <a:defRPr/>
            </a:pPr>
            <a:endParaRPr lang="el-GR" dirty="0"/>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EA0EE1-9004-4183-ACFC-06EA5BBE5095}"/>
              </a:ext>
            </a:extLst>
          </p:cNvPr>
          <p:cNvSpPr txBox="1">
            <a:spLocks noGrp="1"/>
          </p:cNvSpPr>
          <p:nvPr>
            <p:ph type="title"/>
          </p:nvPr>
        </p:nvSpPr>
        <p:spPr/>
        <p:txBody>
          <a:bodyPr/>
          <a:lstStyle/>
          <a:p>
            <a:pPr fontAlgn="auto">
              <a:spcBef>
                <a:spcPts val="0"/>
              </a:spcBef>
              <a:spcAft>
                <a:spcPts val="0"/>
              </a:spcAft>
              <a:defRPr/>
            </a:pPr>
            <a:r>
              <a:rPr dirty="0"/>
              <a:t>ΔΟΜΗ ΠΑΡΟΥΣΙΑΣΗΣ</a:t>
            </a:r>
          </a:p>
        </p:txBody>
      </p:sp>
      <p:sp>
        <p:nvSpPr>
          <p:cNvPr id="14339" name="Θέση περιεχομένου 2"/>
          <p:cNvSpPr>
            <a:spLocks noGrp="1" noChangeArrowheads="1"/>
          </p:cNvSpPr>
          <p:nvPr>
            <p:ph idx="1"/>
          </p:nvPr>
        </p:nvSpPr>
        <p:spPr/>
        <p:txBody>
          <a:bodyPr/>
          <a:lstStyle/>
          <a:p>
            <a:r>
              <a:rPr lang="el-GR" altLang="el-GR" dirty="0">
                <a:latin typeface="Cambria" pitchFamily="18" charset="0"/>
              </a:rPr>
              <a:t>Η κρίση του </a:t>
            </a:r>
            <a:r>
              <a:rPr lang="el-GR" altLang="el-GR" dirty="0" err="1">
                <a:latin typeface="Cambria" pitchFamily="18" charset="0"/>
              </a:rPr>
              <a:t>φορντισμού</a:t>
            </a:r>
            <a:r>
              <a:rPr lang="el-GR" altLang="el-GR" dirty="0">
                <a:latin typeface="Cambria" pitchFamily="18" charset="0"/>
              </a:rPr>
              <a:t> &amp; η στρατηγική της ευελιξίας : Η περίπτωση της </a:t>
            </a:r>
            <a:r>
              <a:rPr lang="el-GR" altLang="el-GR" dirty="0" err="1">
                <a:latin typeface="Cambria" pitchFamily="18" charset="0"/>
              </a:rPr>
              <a:t>Ναυπηγικής</a:t>
            </a:r>
            <a:r>
              <a:rPr lang="el-GR" altLang="el-GR" dirty="0">
                <a:latin typeface="Cambria" pitchFamily="18" charset="0"/>
              </a:rPr>
              <a:t> Βιομηχανίας.</a:t>
            </a:r>
          </a:p>
          <a:p>
            <a:r>
              <a:rPr lang="el-GR" altLang="el-GR" dirty="0">
                <a:latin typeface="Cambria" pitchFamily="18" charset="0"/>
              </a:rPr>
              <a:t>Η Ναυπηγοεπισκευαστική Ζώνη Περάματος : μορφολογία πριν &amp; μετά την κρίση.</a:t>
            </a:r>
          </a:p>
          <a:p>
            <a:r>
              <a:rPr lang="el-GR" altLang="el-GR" dirty="0">
                <a:latin typeface="Cambria" pitchFamily="18" charset="0"/>
              </a:rPr>
              <a:t>Το Συνδικάτο Μετάλλου Αττικής &amp; </a:t>
            </a:r>
            <a:r>
              <a:rPr lang="el-GR" altLang="el-GR" dirty="0" err="1">
                <a:latin typeface="Cambria" pitchFamily="18" charset="0"/>
              </a:rPr>
              <a:t>Ναυπηγικής</a:t>
            </a:r>
            <a:r>
              <a:rPr lang="el-GR" altLang="el-GR" dirty="0">
                <a:latin typeface="Cambria" pitchFamily="18" charset="0"/>
              </a:rPr>
              <a:t> Βιομηχανίας Ελλάδας : εργατική παρέμβαση στη διαμόρφωσης της </a:t>
            </a:r>
            <a:r>
              <a:rPr lang="el-GR" altLang="el-GR" dirty="0" err="1">
                <a:latin typeface="Cambria" pitchFamily="18" charset="0"/>
              </a:rPr>
              <a:t>χωρο</a:t>
            </a:r>
            <a:r>
              <a:rPr lang="el-GR" altLang="el-GR" dirty="0">
                <a:latin typeface="Cambria" pitchFamily="18" charset="0"/>
              </a:rPr>
              <a:t>-κοινωνικής συνθήκης στη ΝΕΖ.</a:t>
            </a:r>
          </a:p>
          <a:p>
            <a:r>
              <a:rPr lang="el-GR" altLang="el-GR" dirty="0">
                <a:latin typeface="Cambria" pitchFamily="18" charset="0"/>
              </a:rPr>
              <a:t>Καταληκτικές σκέψεις.</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Τίτλος 1"/>
          <p:cNvSpPr>
            <a:spLocks noGrp="1" noChangeArrowheads="1"/>
          </p:cNvSpPr>
          <p:nvPr>
            <p:ph type="title"/>
          </p:nvPr>
        </p:nvSpPr>
        <p:spPr bwMode="auto"/>
        <p:txBody>
          <a:bodyPr wrap="square" numCol="1" anchorCtr="0" compatLnSpc="1">
            <a:prstTxWarp prst="textNoShape">
              <a:avLst/>
            </a:prstTxWarp>
            <a:normAutofit fontScale="90000"/>
          </a:bodyPr>
          <a:lstStyle/>
          <a:p>
            <a:r>
              <a:rPr lang="el-GR" altLang="el-GR" cap="none" dirty="0">
                <a:latin typeface="Cambria" pitchFamily="18" charset="0"/>
              </a:rPr>
              <a:t>Η εργατική δράση ως παράγοντας αλλαγής της </a:t>
            </a:r>
            <a:r>
              <a:rPr lang="el-GR" altLang="el-GR" cap="none" dirty="0" err="1">
                <a:latin typeface="Cambria" pitchFamily="18" charset="0"/>
              </a:rPr>
              <a:t>χωρο</a:t>
            </a:r>
            <a:r>
              <a:rPr lang="el-GR" altLang="el-GR" cap="none" dirty="0">
                <a:latin typeface="Cambria" pitchFamily="18" charset="0"/>
              </a:rPr>
              <a:t>-κοινωνικής συνθήκης στη ΝΕΖ Περάματος :</a:t>
            </a:r>
            <a:br>
              <a:rPr lang="el-GR" altLang="el-GR" cap="none" dirty="0">
                <a:latin typeface="Cambria" pitchFamily="18" charset="0"/>
              </a:rPr>
            </a:br>
            <a:endParaRPr lang="el-GR" altLang="el-GR" cap="none" dirty="0">
              <a:latin typeface="Cambria" pitchFamily="18" charset="0"/>
            </a:endParaRPr>
          </a:p>
        </p:txBody>
      </p:sp>
      <p:sp>
        <p:nvSpPr>
          <p:cNvPr id="8195" name="Θέση περιεχομένου 2">
            <a:extLst>
              <a:ext uri="{FF2B5EF4-FFF2-40B4-BE49-F238E27FC236}">
                <a16:creationId xmlns:a16="http://schemas.microsoft.com/office/drawing/2014/main" id="{50DABB4F-E6B8-4A82-ABEB-E9813396769B}"/>
              </a:ext>
            </a:extLst>
          </p:cNvPr>
          <p:cNvSpPr txBox="1">
            <a:spLocks noGrp="1" noChangeArrowheads="1"/>
          </p:cNvSpPr>
          <p:nvPr>
            <p:ph idx="1"/>
          </p:nvPr>
        </p:nvSpPr>
        <p:spPr/>
        <p:txBody>
          <a:bodyPr rtlCol="0">
            <a:normAutofit fontScale="85000" lnSpcReduction="20000"/>
          </a:bodyPr>
          <a:lstStyle/>
          <a:p>
            <a:pPr marL="457200" indent="-457200" fontAlgn="auto">
              <a:spcAft>
                <a:spcPts val="0"/>
              </a:spcAft>
              <a:buFont typeface="+mj-lt"/>
              <a:buAutoNum type="arabicPeriod"/>
              <a:defRPr/>
            </a:pPr>
            <a:r>
              <a:rPr lang="el-GR" altLang="el-GR" b="1" dirty="0">
                <a:latin typeface="Cambria" panose="02040503050406030204" pitchFamily="18" charset="0"/>
              </a:rPr>
              <a:t>Επαγγελματική</a:t>
            </a:r>
            <a:r>
              <a:rPr lang="el-GR" altLang="el-GR" dirty="0">
                <a:latin typeface="Cambria" panose="02040503050406030204" pitchFamily="18" charset="0"/>
              </a:rPr>
              <a:t> </a:t>
            </a:r>
            <a:r>
              <a:rPr lang="el-GR" altLang="el-GR" b="1" dirty="0">
                <a:latin typeface="Cambria" panose="02040503050406030204" pitchFamily="18" charset="0"/>
              </a:rPr>
              <a:t>υπερηφάνεια και μνήμη : </a:t>
            </a:r>
            <a:r>
              <a:rPr lang="el-GR" altLang="el-GR" dirty="0">
                <a:latin typeface="Cambria" panose="02040503050406030204" pitchFamily="18" charset="0"/>
              </a:rPr>
              <a:t>μνημονικές πρακτικές.</a:t>
            </a:r>
            <a:r>
              <a:rPr lang="el-GR" altLang="el-GR" b="1" dirty="0">
                <a:latin typeface="Cambria" panose="02040503050406030204" pitchFamily="18" charset="0"/>
              </a:rPr>
              <a:t> </a:t>
            </a:r>
            <a:endParaRPr lang="el-GR" altLang="el-GR" dirty="0">
              <a:latin typeface="Cambria" panose="02040503050406030204" pitchFamily="18" charset="0"/>
            </a:endParaRPr>
          </a:p>
          <a:p>
            <a:pPr marL="457200" indent="-457200" fontAlgn="auto">
              <a:spcAft>
                <a:spcPts val="0"/>
              </a:spcAft>
              <a:buFont typeface="+mj-lt"/>
              <a:buAutoNum type="arabicPeriod"/>
              <a:defRPr/>
            </a:pPr>
            <a:r>
              <a:rPr lang="el-GR" altLang="el-GR" b="1" dirty="0">
                <a:latin typeface="Cambria" panose="02040503050406030204" pitchFamily="18" charset="0"/>
              </a:rPr>
              <a:t>Αγωνιστικές παραδόσεις : </a:t>
            </a:r>
            <a:r>
              <a:rPr lang="el-GR" altLang="el-GR" dirty="0">
                <a:latin typeface="Cambria" panose="02040503050406030204" pitchFamily="18" charset="0"/>
              </a:rPr>
              <a:t>Συνέχιση της συγκρουσιακής κουλτούρας 1990-2010.</a:t>
            </a:r>
            <a:endParaRPr lang="el-GR" altLang="el-GR" b="1" dirty="0">
              <a:latin typeface="Cambria" panose="02040503050406030204" pitchFamily="18" charset="0"/>
            </a:endParaRPr>
          </a:p>
          <a:p>
            <a:pPr marL="457200" indent="-457200" fontAlgn="auto">
              <a:spcAft>
                <a:spcPts val="0"/>
              </a:spcAft>
              <a:buFont typeface="+mj-lt"/>
              <a:buAutoNum type="arabicPeriod"/>
              <a:defRPr/>
            </a:pPr>
            <a:r>
              <a:rPr lang="el-GR" altLang="el-GR" b="1" dirty="0">
                <a:latin typeface="Cambria" panose="02040503050406030204" pitchFamily="18" charset="0"/>
              </a:rPr>
              <a:t>Οργανωτικές στρατηγικές : </a:t>
            </a:r>
            <a:r>
              <a:rPr lang="el-GR" altLang="el-GR" dirty="0">
                <a:latin typeface="Cambria" panose="02040503050406030204" pitchFamily="18" charset="0"/>
              </a:rPr>
              <a:t>Συνένωση </a:t>
            </a:r>
            <a:r>
              <a:rPr lang="el-GR" altLang="el-GR" dirty="0" err="1">
                <a:latin typeface="Cambria" panose="02040503050406030204" pitchFamily="18" charset="0"/>
              </a:rPr>
              <a:t>ομοιοεπαγγελματικών</a:t>
            </a:r>
            <a:r>
              <a:rPr lang="el-GR" altLang="el-GR" dirty="0">
                <a:latin typeface="Cambria" panose="02040503050406030204" pitchFamily="18" charset="0"/>
              </a:rPr>
              <a:t> σωματείων και μικρών εδαφικών – κλαδικών συνδικάτων.</a:t>
            </a:r>
          </a:p>
          <a:p>
            <a:pPr marL="457200" indent="-457200" fontAlgn="auto">
              <a:spcAft>
                <a:spcPts val="0"/>
              </a:spcAft>
              <a:buFont typeface="+mj-lt"/>
              <a:buAutoNum type="arabicPeriod"/>
              <a:defRPr/>
            </a:pPr>
            <a:r>
              <a:rPr lang="el-GR" altLang="el-GR" b="1" dirty="0">
                <a:latin typeface="Cambria" panose="02040503050406030204" pitchFamily="18" charset="0"/>
              </a:rPr>
              <a:t>Δράσεις αναβάθμισης δεξιοτήτων εργατικού δυναμικού : </a:t>
            </a:r>
            <a:r>
              <a:rPr lang="el-GR" altLang="el-GR" dirty="0">
                <a:latin typeface="Cambria" panose="02040503050406030204" pitchFamily="18" charset="0"/>
              </a:rPr>
              <a:t>Υποστήριξη προγραμμάτων κατάρτισης, συμβουλευτικής &amp; πιστοποίησης.</a:t>
            </a:r>
            <a:r>
              <a:rPr lang="el-GR" altLang="el-GR" b="1" dirty="0">
                <a:latin typeface="Cambria" panose="02040503050406030204" pitchFamily="18" charset="0"/>
              </a:rPr>
              <a:t> </a:t>
            </a:r>
          </a:p>
          <a:p>
            <a:pPr marL="457200" indent="-457200" fontAlgn="auto">
              <a:spcAft>
                <a:spcPts val="0"/>
              </a:spcAft>
              <a:buFont typeface="+mj-lt"/>
              <a:buAutoNum type="arabicPeriod"/>
              <a:defRPr/>
            </a:pPr>
            <a:r>
              <a:rPr lang="el-GR" altLang="el-GR" b="1" dirty="0">
                <a:latin typeface="Cambria" panose="02040503050406030204" pitchFamily="18" charset="0"/>
              </a:rPr>
              <a:t>Αποτελεσματική συλλογική διαπραγμάτευση : </a:t>
            </a:r>
            <a:r>
              <a:rPr lang="el-GR" altLang="el-GR" dirty="0">
                <a:latin typeface="Cambria" panose="02040503050406030204" pitchFamily="18" charset="0"/>
              </a:rPr>
              <a:t>Η περίπτωση της υπογραφής της Τοπικής ΣΣΕ του 2017.</a:t>
            </a:r>
          </a:p>
          <a:p>
            <a:pPr marL="457200" indent="-457200" fontAlgn="auto">
              <a:spcAft>
                <a:spcPts val="0"/>
              </a:spcAft>
              <a:buFont typeface="+mj-lt"/>
              <a:buAutoNum type="arabicPeriod"/>
              <a:defRPr/>
            </a:pPr>
            <a:r>
              <a:rPr lang="el-GR" altLang="el-GR" b="1" dirty="0">
                <a:latin typeface="Cambria" panose="02040503050406030204" pitchFamily="18" charset="0"/>
              </a:rPr>
              <a:t>Αντιμετώπιση της επιρροής της Άκρας Δεξιάς στη ΝΕΖ : </a:t>
            </a:r>
            <a:r>
              <a:rPr lang="el-GR" altLang="el-GR" dirty="0">
                <a:latin typeface="Cambria" panose="02040503050406030204" pitchFamily="18" charset="0"/>
              </a:rPr>
              <a:t>Απομόνωση του εθνικιστικού σωματείου.</a:t>
            </a:r>
            <a:r>
              <a:rPr lang="el-GR" altLang="el-GR" b="1" dirty="0">
                <a:latin typeface="Cambria" panose="02040503050406030204" pitchFamily="18" charset="0"/>
              </a:rPr>
              <a:t> </a:t>
            </a:r>
          </a:p>
        </p:txBody>
      </p:sp>
    </p:spTree>
    <p:extLst>
      <p:ext uri="{BB962C8B-B14F-4D97-AF65-F5344CB8AC3E}">
        <p14:creationId xmlns:p14="http://schemas.microsoft.com/office/powerpoint/2010/main" val="3020966891"/>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Τίτλος 1"/>
          <p:cNvSpPr>
            <a:spLocks noGrp="1" noChangeArrowheads="1"/>
          </p:cNvSpPr>
          <p:nvPr>
            <p:ph type="title"/>
          </p:nvPr>
        </p:nvSpPr>
        <p:spPr bwMode="auto"/>
        <p:txBody>
          <a:bodyPr wrap="square" numCol="1" anchorCtr="0" compatLnSpc="1">
            <a:prstTxWarp prst="textNoShape">
              <a:avLst/>
            </a:prstTxWarp>
            <a:normAutofit/>
          </a:bodyPr>
          <a:lstStyle/>
          <a:p>
            <a:r>
              <a:rPr lang="el-GR" altLang="el-GR" cap="none" dirty="0">
                <a:latin typeface="Cambria" pitchFamily="18" charset="0"/>
              </a:rPr>
              <a:t>Επαγγελματική υπερηφάνεια :</a:t>
            </a:r>
            <a:br>
              <a:rPr lang="el-GR" altLang="el-GR" cap="none" dirty="0">
                <a:latin typeface="Cambria" pitchFamily="18" charset="0"/>
              </a:rPr>
            </a:br>
            <a:endParaRPr lang="el-GR" altLang="el-GR" cap="none" dirty="0">
              <a:latin typeface="Cambria" pitchFamily="18" charset="0"/>
            </a:endParaRPr>
          </a:p>
        </p:txBody>
      </p:sp>
      <p:sp>
        <p:nvSpPr>
          <p:cNvPr id="8195" name="Θέση περιεχομένου 2">
            <a:extLst>
              <a:ext uri="{FF2B5EF4-FFF2-40B4-BE49-F238E27FC236}">
                <a16:creationId xmlns:a16="http://schemas.microsoft.com/office/drawing/2014/main" id="{50DABB4F-E6B8-4A82-ABEB-E9813396769B}"/>
              </a:ext>
            </a:extLst>
          </p:cNvPr>
          <p:cNvSpPr txBox="1">
            <a:spLocks noGrp="1" noChangeArrowheads="1"/>
          </p:cNvSpPr>
          <p:nvPr>
            <p:ph idx="1"/>
          </p:nvPr>
        </p:nvSpPr>
        <p:spPr/>
        <p:txBody>
          <a:bodyPr rtlCol="0">
            <a:normAutofit/>
          </a:bodyPr>
          <a:lstStyle/>
          <a:p>
            <a:pPr fontAlgn="auto">
              <a:spcAft>
                <a:spcPts val="0"/>
              </a:spcAft>
              <a:buFont typeface="Arial" panose="020B0604020202020204" pitchFamily="34" charset="0"/>
              <a:buChar char="•"/>
              <a:defRPr/>
            </a:pPr>
            <a:r>
              <a:rPr lang="el-GR" altLang="el-GR" b="1" dirty="0">
                <a:latin typeface="Cambria" panose="02040503050406030204" pitchFamily="18" charset="0"/>
              </a:rPr>
              <a:t>Επαγγελματική</a:t>
            </a:r>
            <a:r>
              <a:rPr lang="el-GR" altLang="el-GR" dirty="0">
                <a:latin typeface="Cambria" panose="02040503050406030204" pitchFamily="18" charset="0"/>
              </a:rPr>
              <a:t> </a:t>
            </a:r>
            <a:r>
              <a:rPr lang="el-GR" altLang="el-GR" b="1" dirty="0">
                <a:latin typeface="Cambria" panose="02040503050406030204" pitchFamily="18" charset="0"/>
              </a:rPr>
              <a:t>υπερηφάνεια μέσα από αφηγήσεις εργατών </a:t>
            </a:r>
            <a:r>
              <a:rPr lang="el-GR" altLang="el-GR" dirty="0">
                <a:latin typeface="Cambria" panose="02040503050406030204" pitchFamily="18" charset="0"/>
              </a:rPr>
              <a:t>: «Στην Κίνα είχα πάει σε μια δεξίωση σε μια εταιρεία που δουλεύει ένας φίλος και βλέπω στον τοίχο μια φωτογραφία από το Σκαραμαγκά, τον είχανε πρότυπο, όλες οι χώρες. Μου έλεγε ο μηχανικός ο Φιλιππινέζος για το Σκαραμαγκά, ότι είναι πολύ καλοί οι τεχνικοί. Όταν φτιάχναμε εμείς καράβια αυτοί ήταν πάνω στα δέντρα. Και τώρα έχουν γίνει αυτοί κάτι και εμείς τίποτα». </a:t>
            </a:r>
            <a:r>
              <a:rPr lang="en-US" altLang="el-GR" dirty="0">
                <a:latin typeface="Cambria" panose="02040503050406030204" pitchFamily="18" charset="0"/>
              </a:rPr>
              <a:t>N.A.</a:t>
            </a:r>
            <a:endParaRPr lang="el-GR" altLang="el-GR" dirty="0">
              <a:latin typeface="Cambria" panose="02040503050406030204" pitchFamily="18" charset="0"/>
            </a:endParaRPr>
          </a:p>
        </p:txBody>
      </p:sp>
    </p:spTree>
    <p:extLst>
      <p:ext uri="{BB962C8B-B14F-4D97-AF65-F5344CB8AC3E}">
        <p14:creationId xmlns:p14="http://schemas.microsoft.com/office/powerpoint/2010/main" val="3903424194"/>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Τίτλος 1"/>
          <p:cNvSpPr>
            <a:spLocks noGrp="1" noChangeArrowheads="1"/>
          </p:cNvSpPr>
          <p:nvPr>
            <p:ph type="title"/>
          </p:nvPr>
        </p:nvSpPr>
        <p:spPr bwMode="auto"/>
        <p:txBody>
          <a:bodyPr wrap="square" numCol="1" anchorCtr="0" compatLnSpc="1">
            <a:prstTxWarp prst="textNoShape">
              <a:avLst/>
            </a:prstTxWarp>
            <a:normAutofit fontScale="90000"/>
          </a:bodyPr>
          <a:lstStyle/>
          <a:p>
            <a:r>
              <a:rPr lang="el-GR" altLang="el-GR" cap="none" dirty="0">
                <a:latin typeface="Cambria" pitchFamily="18" charset="0"/>
              </a:rPr>
              <a:t>Μνημονικές πρακτικές ενίσχυσης του ταξικού </a:t>
            </a:r>
            <a:r>
              <a:rPr lang="el-GR" altLang="el-GR" cap="none" dirty="0" err="1">
                <a:latin typeface="Cambria" pitchFamily="18" charset="0"/>
              </a:rPr>
              <a:t>ανήκειν</a:t>
            </a:r>
            <a:r>
              <a:rPr lang="el-GR" altLang="el-GR" cap="none" dirty="0">
                <a:latin typeface="Cambria" pitchFamily="18" charset="0"/>
              </a:rPr>
              <a:t> : </a:t>
            </a:r>
            <a:br>
              <a:rPr lang="el-GR" altLang="el-GR" cap="none" dirty="0">
                <a:latin typeface="Cambria" pitchFamily="18" charset="0"/>
              </a:rPr>
            </a:br>
            <a:endParaRPr lang="el-GR" altLang="el-GR" cap="none" dirty="0">
              <a:latin typeface="Cambria" pitchFamily="18" charset="0"/>
            </a:endParaRPr>
          </a:p>
        </p:txBody>
      </p:sp>
      <p:pic>
        <p:nvPicPr>
          <p:cNvPr id="7" name="Θέση περιεχομένου 6">
            <a:extLst>
              <a:ext uri="{FF2B5EF4-FFF2-40B4-BE49-F238E27FC236}">
                <a16:creationId xmlns:a16="http://schemas.microsoft.com/office/drawing/2014/main" id="{D3CEDE29-F510-472D-8F18-E9B65EED0659}"/>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50975" y="2053702"/>
            <a:ext cx="3509332" cy="4804297"/>
          </a:xfrm>
          <a:prstGeom prst="rect">
            <a:avLst/>
          </a:prstGeom>
        </p:spPr>
      </p:pic>
      <p:sp>
        <p:nvSpPr>
          <p:cNvPr id="5" name="TextBox 4">
            <a:extLst>
              <a:ext uri="{FF2B5EF4-FFF2-40B4-BE49-F238E27FC236}">
                <a16:creationId xmlns:a16="http://schemas.microsoft.com/office/drawing/2014/main" id="{AD456913-3364-4F48-8FDA-B032D6CF5AAA}"/>
              </a:ext>
            </a:extLst>
          </p:cNvPr>
          <p:cNvSpPr txBox="1"/>
          <p:nvPr/>
        </p:nvSpPr>
        <p:spPr>
          <a:xfrm>
            <a:off x="5160723" y="2292263"/>
            <a:ext cx="1678488" cy="1477328"/>
          </a:xfrm>
          <a:prstGeom prst="rect">
            <a:avLst/>
          </a:prstGeom>
          <a:noFill/>
        </p:spPr>
        <p:txBody>
          <a:bodyPr wrap="square" rtlCol="0">
            <a:spAutoFit/>
          </a:bodyPr>
          <a:lstStyle/>
          <a:p>
            <a:r>
              <a:rPr lang="el-GR" dirty="0"/>
              <a:t>Ετήσια έκθεση εικαστικών στη ΝΕΖ: αφίσα από την Έκθεση του 2014</a:t>
            </a:r>
          </a:p>
        </p:txBody>
      </p:sp>
      <p:pic>
        <p:nvPicPr>
          <p:cNvPr id="9" name="Εικόνα 8">
            <a:extLst>
              <a:ext uri="{FF2B5EF4-FFF2-40B4-BE49-F238E27FC236}">
                <a16:creationId xmlns:a16="http://schemas.microsoft.com/office/drawing/2014/main" id="{C4CFCA92-2A4E-4063-9418-56841570012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144010" y="2053702"/>
            <a:ext cx="2526083" cy="4804298"/>
          </a:xfrm>
          <a:prstGeom prst="rect">
            <a:avLst/>
          </a:prstGeom>
          <a:noFill/>
        </p:spPr>
      </p:pic>
      <p:sp>
        <p:nvSpPr>
          <p:cNvPr id="10" name="TextBox 9">
            <a:extLst>
              <a:ext uri="{FF2B5EF4-FFF2-40B4-BE49-F238E27FC236}">
                <a16:creationId xmlns:a16="http://schemas.microsoft.com/office/drawing/2014/main" id="{DB140AB8-E519-46C8-A172-A3B5EA5A8D46}"/>
              </a:ext>
            </a:extLst>
          </p:cNvPr>
          <p:cNvSpPr txBox="1"/>
          <p:nvPr/>
        </p:nvSpPr>
        <p:spPr>
          <a:xfrm>
            <a:off x="10398690" y="2331929"/>
            <a:ext cx="1678488" cy="1200329"/>
          </a:xfrm>
          <a:prstGeom prst="rect">
            <a:avLst/>
          </a:prstGeom>
          <a:noFill/>
        </p:spPr>
        <p:txBody>
          <a:bodyPr wrap="square" rtlCol="0">
            <a:spAutoFit/>
          </a:bodyPr>
          <a:lstStyle/>
          <a:p>
            <a:r>
              <a:rPr lang="el-GR" dirty="0"/>
              <a:t>Το μνημείο του </a:t>
            </a:r>
            <a:r>
              <a:rPr lang="el-GR" dirty="0" err="1"/>
              <a:t>μεταλλεργάτη</a:t>
            </a:r>
            <a:r>
              <a:rPr lang="el-GR" dirty="0"/>
              <a:t> στην είσοδο της ΝΕΖ (2009)</a:t>
            </a:r>
          </a:p>
        </p:txBody>
      </p:sp>
    </p:spTree>
    <p:extLst>
      <p:ext uri="{BB962C8B-B14F-4D97-AF65-F5344CB8AC3E}">
        <p14:creationId xmlns:p14="http://schemas.microsoft.com/office/powerpoint/2010/main" val="651087827"/>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Τίτλος 1"/>
          <p:cNvSpPr>
            <a:spLocks noGrp="1" noChangeArrowheads="1"/>
          </p:cNvSpPr>
          <p:nvPr>
            <p:ph type="title"/>
          </p:nvPr>
        </p:nvSpPr>
        <p:spPr bwMode="auto"/>
        <p:txBody>
          <a:bodyPr wrap="square" numCol="1" anchorCtr="0" compatLnSpc="1">
            <a:prstTxWarp prst="textNoShape">
              <a:avLst/>
            </a:prstTxWarp>
            <a:normAutofit/>
          </a:bodyPr>
          <a:lstStyle/>
          <a:p>
            <a:r>
              <a:rPr lang="el-GR" altLang="el-GR" cap="none" dirty="0">
                <a:latin typeface="Cambria" pitchFamily="18" charset="0"/>
              </a:rPr>
              <a:t>Αγωνιστικές παραδόσεις (1992-2008)</a:t>
            </a:r>
            <a:br>
              <a:rPr lang="el-GR" altLang="el-GR" cap="none" dirty="0">
                <a:latin typeface="Cambria" pitchFamily="18" charset="0"/>
              </a:rPr>
            </a:br>
            <a:endParaRPr lang="el-GR" altLang="el-GR" cap="none" dirty="0">
              <a:latin typeface="Cambria" pitchFamily="18" charset="0"/>
            </a:endParaRPr>
          </a:p>
        </p:txBody>
      </p:sp>
      <p:graphicFrame>
        <p:nvGraphicFramePr>
          <p:cNvPr id="3" name="Θέση περιεχομένου 2">
            <a:extLst>
              <a:ext uri="{FF2B5EF4-FFF2-40B4-BE49-F238E27FC236}">
                <a16:creationId xmlns:a16="http://schemas.microsoft.com/office/drawing/2014/main" id="{DC48579A-3D68-4C88-81BE-1489CD3006AD}"/>
              </a:ext>
            </a:extLst>
          </p:cNvPr>
          <p:cNvGraphicFramePr>
            <a:graphicFrameLocks noGrp="1"/>
          </p:cNvGraphicFramePr>
          <p:nvPr>
            <p:ph idx="1"/>
            <p:extLst>
              <p:ext uri="{D42A27DB-BD31-4B8C-83A1-F6EECF244321}">
                <p14:modId xmlns:p14="http://schemas.microsoft.com/office/powerpoint/2010/main" val="1559061339"/>
              </p:ext>
            </p:extLst>
          </p:nvPr>
        </p:nvGraphicFramePr>
        <p:xfrm>
          <a:off x="2149813" y="1854200"/>
          <a:ext cx="7721974" cy="4267200"/>
        </p:xfrm>
        <a:graphic>
          <a:graphicData uri="http://schemas.openxmlformats.org/drawingml/2006/table">
            <a:tbl>
              <a:tblPr/>
              <a:tblGrid>
                <a:gridCol w="698412">
                  <a:extLst>
                    <a:ext uri="{9D8B030D-6E8A-4147-A177-3AD203B41FA5}">
                      <a16:colId xmlns:a16="http://schemas.microsoft.com/office/drawing/2014/main" val="3762441769"/>
                    </a:ext>
                  </a:extLst>
                </a:gridCol>
                <a:gridCol w="1594649">
                  <a:extLst>
                    <a:ext uri="{9D8B030D-6E8A-4147-A177-3AD203B41FA5}">
                      <a16:colId xmlns:a16="http://schemas.microsoft.com/office/drawing/2014/main" val="2287890412"/>
                    </a:ext>
                  </a:extLst>
                </a:gridCol>
                <a:gridCol w="923180">
                  <a:extLst>
                    <a:ext uri="{9D8B030D-6E8A-4147-A177-3AD203B41FA5}">
                      <a16:colId xmlns:a16="http://schemas.microsoft.com/office/drawing/2014/main" val="1577971482"/>
                    </a:ext>
                  </a:extLst>
                </a:gridCol>
                <a:gridCol w="1954262">
                  <a:extLst>
                    <a:ext uri="{9D8B030D-6E8A-4147-A177-3AD203B41FA5}">
                      <a16:colId xmlns:a16="http://schemas.microsoft.com/office/drawing/2014/main" val="3709404933"/>
                    </a:ext>
                  </a:extLst>
                </a:gridCol>
                <a:gridCol w="1595982">
                  <a:extLst>
                    <a:ext uri="{9D8B030D-6E8A-4147-A177-3AD203B41FA5}">
                      <a16:colId xmlns:a16="http://schemas.microsoft.com/office/drawing/2014/main" val="439611581"/>
                    </a:ext>
                  </a:extLst>
                </a:gridCol>
                <a:gridCol w="955489">
                  <a:extLst>
                    <a:ext uri="{9D8B030D-6E8A-4147-A177-3AD203B41FA5}">
                      <a16:colId xmlns:a16="http://schemas.microsoft.com/office/drawing/2014/main" val="4263806816"/>
                    </a:ext>
                  </a:extLst>
                </a:gridCol>
              </a:tblGrid>
              <a:tr h="857397">
                <a:tc>
                  <a:txBody>
                    <a:bodyPr/>
                    <a:lstStyle/>
                    <a:p>
                      <a:pPr algn="ctr">
                        <a:spcAft>
                          <a:spcPts val="0"/>
                        </a:spcAft>
                      </a:pPr>
                      <a:r>
                        <a:rPr lang="el-GR" sz="1100" b="1">
                          <a:effectLst/>
                          <a:latin typeface="Times New Roman" panose="02020603050405020304" pitchFamily="18" charset="0"/>
                          <a:ea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endParaRP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b="1" dirty="0">
                          <a:effectLst/>
                          <a:latin typeface="Cambria" panose="02040503050406030204" pitchFamily="18" charset="0"/>
                          <a:ea typeface="Times New Roman" panose="02020603050405020304" pitchFamily="18" charset="0"/>
                        </a:rPr>
                        <a:t> </a:t>
                      </a:r>
                      <a:endParaRPr lang="el-GR" sz="1400" dirty="0">
                        <a:effectLst/>
                        <a:latin typeface="Cambria" panose="02040503050406030204" pitchFamily="18" charset="0"/>
                        <a:ea typeface="Times New Roman" panose="02020603050405020304" pitchFamily="18" charset="0"/>
                      </a:endParaRP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pPr>
                      <a:r>
                        <a:rPr lang="el-GR" sz="1400" b="1" dirty="0">
                          <a:effectLst/>
                          <a:latin typeface="Cambria" panose="02040503050406030204" pitchFamily="18" charset="0"/>
                          <a:ea typeface="Times New Roman" panose="02020603050405020304" pitchFamily="18" charset="0"/>
                        </a:rPr>
                        <a:t>Συμβάντα Συλλογικής Δράσης ανά τύπο Συλλογικής Δράσης</a:t>
                      </a:r>
                      <a:endParaRPr lang="el-GR" sz="1400" dirty="0">
                        <a:effectLst/>
                        <a:latin typeface="Cambria" panose="02040503050406030204" pitchFamily="18" charset="0"/>
                        <a:ea typeface="Times New Roman" panose="02020603050405020304" pitchFamily="18" charset="0"/>
                      </a:endParaRPr>
                    </a:p>
                    <a:p>
                      <a:pPr algn="ctr">
                        <a:lnSpc>
                          <a:spcPct val="150000"/>
                        </a:lnSpc>
                        <a:spcAft>
                          <a:spcPts val="0"/>
                        </a:spcAft>
                      </a:pPr>
                      <a:r>
                        <a:rPr lang="el-GR" sz="1400" dirty="0">
                          <a:effectLst/>
                          <a:latin typeface="Cambria" panose="02040503050406030204" pitchFamily="18" charset="0"/>
                          <a:ea typeface="Times New Roman" panose="02020603050405020304" pitchFamily="18" charset="0"/>
                        </a:rPr>
                        <a:t>(Καταγραφή από τον Τύπο</a:t>
                      </a:r>
                      <a:r>
                        <a:rPr lang="el-GR" sz="1400" b="1" dirty="0">
                          <a:effectLst/>
                          <a:latin typeface="Cambria" panose="02040503050406030204" pitchFamily="18" charset="0"/>
                          <a:ea typeface="Times New Roman" panose="02020603050405020304" pitchFamily="18" charset="0"/>
                        </a:rPr>
                        <a:t>: 1992-2008</a:t>
                      </a:r>
                      <a:r>
                        <a:rPr lang="el-GR" sz="1400" dirty="0">
                          <a:effectLst/>
                          <a:latin typeface="Cambria" panose="02040503050406030204" pitchFamily="18" charset="0"/>
                          <a:ea typeface="Times New Roman" panose="02020603050405020304" pitchFamily="18" charset="0"/>
                        </a:rPr>
                        <a:t>)</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rowSpan="2">
                  <a:txBody>
                    <a:bodyPr/>
                    <a:lstStyle/>
                    <a:p>
                      <a:pPr algn="ctr">
                        <a:spcAft>
                          <a:spcPts val="0"/>
                        </a:spcAft>
                      </a:pPr>
                      <a:r>
                        <a:rPr lang="el-GR" sz="1400" b="1" dirty="0">
                          <a:effectLst/>
                          <a:latin typeface="Cambria" panose="02040503050406030204" pitchFamily="18" charset="0"/>
                          <a:ea typeface="Times New Roman" panose="02020603050405020304" pitchFamily="18" charset="0"/>
                        </a:rPr>
                        <a:t>Σύνολο</a:t>
                      </a:r>
                      <a:endParaRPr lang="el-GR" sz="1400" dirty="0">
                        <a:effectLst/>
                        <a:latin typeface="Cambria" panose="02040503050406030204" pitchFamily="18" charset="0"/>
                        <a:ea typeface="Times New Roman" panose="02020603050405020304" pitchFamily="18" charset="0"/>
                      </a:endParaRPr>
                    </a:p>
                    <a:p>
                      <a:pPr algn="ctr">
                        <a:spcAft>
                          <a:spcPts val="0"/>
                        </a:spcAft>
                      </a:pPr>
                      <a:r>
                        <a:rPr lang="el-GR" sz="1400" b="1" dirty="0">
                          <a:effectLst/>
                          <a:latin typeface="Cambria" panose="02040503050406030204" pitchFamily="18" charset="0"/>
                          <a:ea typeface="Times New Roman" panose="02020603050405020304" pitchFamily="18" charset="0"/>
                        </a:rPr>
                        <a:t> </a:t>
                      </a:r>
                      <a:endParaRPr lang="el-GR" sz="1400" dirty="0">
                        <a:effectLst/>
                        <a:latin typeface="Cambria" panose="02040503050406030204" pitchFamily="18" charset="0"/>
                        <a:ea typeface="Times New Roman" panose="02020603050405020304" pitchFamily="18" charset="0"/>
                      </a:endParaRP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3024383"/>
                  </a:ext>
                </a:extLst>
              </a:tr>
              <a:tr h="294250">
                <a:tc>
                  <a:txBody>
                    <a:bodyPr/>
                    <a:lstStyle/>
                    <a:p>
                      <a:pPr algn="ctr">
                        <a:spcAft>
                          <a:spcPts val="0"/>
                        </a:spcAft>
                      </a:pPr>
                      <a:r>
                        <a:rPr lang="el-GR" sz="1100" b="1">
                          <a:effectLst/>
                          <a:latin typeface="Times New Roman" panose="02020603050405020304" pitchFamily="18" charset="0"/>
                          <a:ea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endParaRP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b="1" dirty="0">
                          <a:effectLst/>
                          <a:latin typeface="Cambria" panose="02040503050406030204" pitchFamily="18" charset="0"/>
                          <a:ea typeface="Times New Roman" panose="02020603050405020304" pitchFamily="18" charset="0"/>
                        </a:rPr>
                        <a:t>Συνδικάτο </a:t>
                      </a:r>
                      <a:endParaRPr lang="el-GR" sz="1400" dirty="0">
                        <a:effectLst/>
                        <a:latin typeface="Cambria" panose="02040503050406030204" pitchFamily="18" charset="0"/>
                        <a:ea typeface="Times New Roman" panose="02020603050405020304" pitchFamily="18" charset="0"/>
                      </a:endParaRPr>
                    </a:p>
                  </a:txBody>
                  <a:tcPr marL="60168" marR="601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400" b="1" dirty="0">
                          <a:effectLst/>
                          <a:latin typeface="Cambria" panose="02040503050406030204" pitchFamily="18" charset="0"/>
                          <a:ea typeface="Times New Roman" panose="02020603050405020304" pitchFamily="18" charset="0"/>
                        </a:rPr>
                        <a:t>Σύμβαση</a:t>
                      </a:r>
                      <a:endParaRPr lang="el-GR" sz="1400" dirty="0">
                        <a:effectLst/>
                        <a:latin typeface="Cambria" panose="02040503050406030204" pitchFamily="18" charset="0"/>
                        <a:ea typeface="Times New Roman" panose="02020603050405020304" pitchFamily="18" charset="0"/>
                      </a:endParaRPr>
                    </a:p>
                  </a:txBody>
                  <a:tcPr marL="60168" marR="601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400" b="1" dirty="0">
                          <a:effectLst/>
                          <a:latin typeface="Cambria" panose="02040503050406030204" pitchFamily="18" charset="0"/>
                          <a:ea typeface="Times New Roman" panose="02020603050405020304" pitchFamily="18" charset="0"/>
                        </a:rPr>
                        <a:t>Παρεμπόδιση</a:t>
                      </a:r>
                      <a:endParaRPr lang="el-GR" sz="1400" dirty="0">
                        <a:effectLst/>
                        <a:latin typeface="Cambria" panose="02040503050406030204" pitchFamily="18" charset="0"/>
                        <a:ea typeface="Times New Roman" panose="02020603050405020304" pitchFamily="18" charset="0"/>
                      </a:endParaRPr>
                    </a:p>
                  </a:txBody>
                  <a:tcPr marL="60168" marR="601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400" b="1">
                          <a:effectLst/>
                          <a:latin typeface="Cambria" panose="02040503050406030204" pitchFamily="18" charset="0"/>
                          <a:ea typeface="Times New Roman" panose="02020603050405020304" pitchFamily="18" charset="0"/>
                        </a:rPr>
                        <a:t>Σύγκρουση</a:t>
                      </a:r>
                      <a:endParaRPr lang="el-GR" sz="1400">
                        <a:effectLst/>
                        <a:latin typeface="Cambria" panose="02040503050406030204" pitchFamily="18" charset="0"/>
                        <a:ea typeface="Times New Roman" panose="02020603050405020304" pitchFamily="18" charset="0"/>
                      </a:endParaRPr>
                    </a:p>
                  </a:txBody>
                  <a:tcPr marL="60168" marR="601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l-GR"/>
                    </a:p>
                  </a:txBody>
                  <a:tcPr/>
                </a:tc>
                <a:extLst>
                  <a:ext uri="{0D108BD9-81ED-4DB2-BD59-A6C34878D82A}">
                    <a16:rowId xmlns:a16="http://schemas.microsoft.com/office/drawing/2014/main" val="749380021"/>
                  </a:ext>
                </a:extLst>
              </a:tr>
              <a:tr h="199073">
                <a:tc>
                  <a:txBody>
                    <a:bodyPr/>
                    <a:lstStyle/>
                    <a:p>
                      <a:pPr>
                        <a:spcAft>
                          <a:spcPts val="0"/>
                        </a:spcAft>
                      </a:pPr>
                      <a:r>
                        <a:rPr lang="el-GR" sz="1100" b="1">
                          <a:effectLst/>
                          <a:latin typeface="Times New Roman" panose="02020603050405020304" pitchFamily="18" charset="0"/>
                          <a:ea typeface="Times New Roman" panose="02020603050405020304" pitchFamily="18" charset="0"/>
                        </a:rPr>
                        <a:t> </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400" b="1" dirty="0">
                          <a:effectLst/>
                          <a:latin typeface="Cambria" panose="02040503050406030204" pitchFamily="18" charset="0"/>
                          <a:ea typeface="Times New Roman" panose="02020603050405020304" pitchFamily="18" charset="0"/>
                        </a:rPr>
                        <a:t>Σ.Μ. Πειραιά</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l-GR" sz="1400" b="1" dirty="0">
                          <a:effectLst/>
                          <a:latin typeface="Cambria" panose="02040503050406030204" pitchFamily="18" charset="0"/>
                          <a:ea typeface="Times New Roman" panose="02020603050405020304" pitchFamily="18" charset="0"/>
                        </a:rPr>
                        <a:t>320</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l-GR" sz="1400" b="1" dirty="0">
                          <a:effectLst/>
                          <a:latin typeface="Cambria" panose="02040503050406030204" pitchFamily="18" charset="0"/>
                          <a:ea typeface="Times New Roman" panose="02020603050405020304" pitchFamily="18" charset="0"/>
                        </a:rPr>
                        <a:t>26</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l-GR" sz="1400" b="1">
                          <a:effectLst/>
                          <a:latin typeface="Cambria" panose="02040503050406030204" pitchFamily="18" charset="0"/>
                          <a:ea typeface="Times New Roman" panose="02020603050405020304" pitchFamily="18" charset="0"/>
                        </a:rPr>
                        <a:t>13</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l-GR" sz="1400" b="1" dirty="0">
                          <a:effectLst/>
                          <a:latin typeface="Cambria" panose="02040503050406030204" pitchFamily="18" charset="0"/>
                          <a:ea typeface="Times New Roman" panose="02020603050405020304" pitchFamily="18" charset="0"/>
                        </a:rPr>
                        <a:t>359</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38595901"/>
                  </a:ext>
                </a:extLst>
              </a:tr>
              <a:tr h="199073">
                <a:tc>
                  <a:txBody>
                    <a:bodyPr/>
                    <a:lstStyle/>
                    <a:p>
                      <a:pPr>
                        <a:spcAft>
                          <a:spcPts val="0"/>
                        </a:spcAft>
                      </a:pPr>
                      <a:r>
                        <a:rPr lang="el-GR" sz="1100">
                          <a:effectLst/>
                          <a:latin typeface="Times New Roman" panose="02020603050405020304" pitchFamily="18" charset="0"/>
                          <a:ea typeface="Times New Roman" panose="02020603050405020304" pitchFamily="18" charset="0"/>
                        </a:rPr>
                        <a:t> </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400">
                          <a:effectLst/>
                          <a:latin typeface="Cambria" panose="02040503050406030204" pitchFamily="18" charset="0"/>
                          <a:ea typeface="Times New Roman" panose="02020603050405020304" pitchFamily="18" charset="0"/>
                        </a:rPr>
                        <a:t>ΤΡΙΑΙΝΑ</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dirty="0">
                          <a:effectLst/>
                          <a:latin typeface="Cambria" panose="02040503050406030204" pitchFamily="18" charset="0"/>
                          <a:ea typeface="Times New Roman" panose="02020603050405020304" pitchFamily="18" charset="0"/>
                        </a:rPr>
                        <a:t>108</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dirty="0">
                          <a:effectLst/>
                          <a:latin typeface="Cambria" panose="02040503050406030204" pitchFamily="18" charset="0"/>
                          <a:ea typeface="Times New Roman" panose="02020603050405020304" pitchFamily="18" charset="0"/>
                        </a:rPr>
                        <a:t>4</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dirty="0">
                          <a:effectLst/>
                          <a:latin typeface="Cambria" panose="02040503050406030204" pitchFamily="18" charset="0"/>
                          <a:ea typeface="Times New Roman" panose="02020603050405020304" pitchFamily="18" charset="0"/>
                        </a:rPr>
                        <a:t>1</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dirty="0">
                          <a:effectLst/>
                          <a:latin typeface="Cambria" panose="02040503050406030204" pitchFamily="18" charset="0"/>
                          <a:ea typeface="Times New Roman" panose="02020603050405020304" pitchFamily="18" charset="0"/>
                        </a:rPr>
                        <a:t>113</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7877232"/>
                  </a:ext>
                </a:extLst>
              </a:tr>
              <a:tr h="199073">
                <a:tc>
                  <a:txBody>
                    <a:bodyPr/>
                    <a:lstStyle/>
                    <a:p>
                      <a:pPr>
                        <a:spcAft>
                          <a:spcPts val="0"/>
                        </a:spcAft>
                      </a:pPr>
                      <a:r>
                        <a:rPr lang="el-GR" sz="1100">
                          <a:effectLst/>
                          <a:latin typeface="Times New Roman" panose="02020603050405020304" pitchFamily="18" charset="0"/>
                          <a:ea typeface="Times New Roman" panose="02020603050405020304" pitchFamily="18" charset="0"/>
                        </a:rPr>
                        <a:t> </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400">
                          <a:effectLst/>
                          <a:latin typeface="Cambria" panose="02040503050406030204" pitchFamily="18" charset="0"/>
                          <a:ea typeface="Times New Roman" panose="02020603050405020304" pitchFamily="18" charset="0"/>
                        </a:rPr>
                        <a:t>Σωμ. ΛΑΡΚΟ</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dirty="0">
                          <a:effectLst/>
                          <a:latin typeface="Cambria" panose="02040503050406030204" pitchFamily="18" charset="0"/>
                          <a:ea typeface="Times New Roman" panose="02020603050405020304" pitchFamily="18" charset="0"/>
                        </a:rPr>
                        <a:t>71</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dirty="0">
                          <a:effectLst/>
                          <a:latin typeface="Cambria" panose="02040503050406030204" pitchFamily="18" charset="0"/>
                          <a:ea typeface="Times New Roman" panose="02020603050405020304" pitchFamily="18" charset="0"/>
                        </a:rPr>
                        <a:t>7</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dirty="0">
                          <a:effectLst/>
                          <a:latin typeface="Cambria" panose="02040503050406030204" pitchFamily="18" charset="0"/>
                          <a:ea typeface="Times New Roman" panose="02020603050405020304" pitchFamily="18" charset="0"/>
                        </a:rPr>
                        <a:t>0</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dirty="0">
                          <a:effectLst/>
                          <a:latin typeface="Cambria" panose="02040503050406030204" pitchFamily="18" charset="0"/>
                          <a:ea typeface="Times New Roman" panose="02020603050405020304" pitchFamily="18" charset="0"/>
                        </a:rPr>
                        <a:t>78</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2515367"/>
                  </a:ext>
                </a:extLst>
              </a:tr>
              <a:tr h="381066">
                <a:tc>
                  <a:txBody>
                    <a:bodyPr/>
                    <a:lstStyle/>
                    <a:p>
                      <a:pPr>
                        <a:spcAft>
                          <a:spcPts val="0"/>
                        </a:spcAft>
                      </a:pPr>
                      <a:r>
                        <a:rPr lang="el-GR" sz="1100">
                          <a:effectLst/>
                          <a:latin typeface="Times New Roman" panose="02020603050405020304" pitchFamily="18" charset="0"/>
                          <a:ea typeface="Times New Roman" panose="02020603050405020304" pitchFamily="18" charset="0"/>
                        </a:rPr>
                        <a:t> </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400">
                          <a:effectLst/>
                          <a:latin typeface="Cambria" panose="02040503050406030204" pitchFamily="18" charset="0"/>
                          <a:ea typeface="Times New Roman" panose="02020603050405020304" pitchFamily="18" charset="0"/>
                        </a:rPr>
                        <a:t>Σωμ. Χαλυβουργικής</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a:effectLst/>
                          <a:latin typeface="Cambria" panose="02040503050406030204" pitchFamily="18" charset="0"/>
                          <a:ea typeface="Times New Roman" panose="02020603050405020304" pitchFamily="18" charset="0"/>
                        </a:rPr>
                        <a:t>48</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dirty="0">
                          <a:effectLst/>
                          <a:latin typeface="Cambria" panose="02040503050406030204" pitchFamily="18" charset="0"/>
                          <a:ea typeface="Times New Roman" panose="02020603050405020304" pitchFamily="18" charset="0"/>
                        </a:rPr>
                        <a:t>3</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a:effectLst/>
                          <a:latin typeface="Cambria" panose="02040503050406030204" pitchFamily="18" charset="0"/>
                          <a:ea typeface="Times New Roman" panose="02020603050405020304" pitchFamily="18" charset="0"/>
                        </a:rPr>
                        <a:t>0</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a:effectLst/>
                          <a:latin typeface="Cambria" panose="02040503050406030204" pitchFamily="18" charset="0"/>
                          <a:ea typeface="Times New Roman" panose="02020603050405020304" pitchFamily="18" charset="0"/>
                        </a:rPr>
                        <a:t>51</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6080399"/>
                  </a:ext>
                </a:extLst>
              </a:tr>
              <a:tr h="199073">
                <a:tc>
                  <a:txBody>
                    <a:bodyPr/>
                    <a:lstStyle/>
                    <a:p>
                      <a:pPr>
                        <a:spcAft>
                          <a:spcPts val="0"/>
                        </a:spcAft>
                      </a:pPr>
                      <a:r>
                        <a:rPr lang="el-GR" sz="1100">
                          <a:effectLst/>
                          <a:latin typeface="Times New Roman" panose="02020603050405020304" pitchFamily="18" charset="0"/>
                          <a:ea typeface="Times New Roman" panose="02020603050405020304" pitchFamily="18" charset="0"/>
                        </a:rPr>
                        <a:t> </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400">
                          <a:effectLst/>
                          <a:latin typeface="Cambria" panose="02040503050406030204" pitchFamily="18" charset="0"/>
                          <a:ea typeface="Times New Roman" panose="02020603050405020304" pitchFamily="18" charset="0"/>
                        </a:rPr>
                        <a:t>ΣΕΝΕ</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a:effectLst/>
                          <a:latin typeface="Cambria" panose="02040503050406030204" pitchFamily="18" charset="0"/>
                          <a:ea typeface="Times New Roman" panose="02020603050405020304" pitchFamily="18" charset="0"/>
                        </a:rPr>
                        <a:t>33</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dirty="0">
                          <a:effectLst/>
                          <a:latin typeface="Cambria" panose="02040503050406030204" pitchFamily="18" charset="0"/>
                          <a:ea typeface="Times New Roman" panose="02020603050405020304" pitchFamily="18" charset="0"/>
                        </a:rPr>
                        <a:t>1</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a:effectLst/>
                          <a:latin typeface="Cambria" panose="02040503050406030204" pitchFamily="18" charset="0"/>
                          <a:ea typeface="Times New Roman" panose="02020603050405020304" pitchFamily="18" charset="0"/>
                        </a:rPr>
                        <a:t>1</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a:effectLst/>
                          <a:latin typeface="Cambria" panose="02040503050406030204" pitchFamily="18" charset="0"/>
                          <a:ea typeface="Times New Roman" panose="02020603050405020304" pitchFamily="18" charset="0"/>
                        </a:rPr>
                        <a:t>35</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3549665"/>
                  </a:ext>
                </a:extLst>
              </a:tr>
              <a:tr h="199073">
                <a:tc>
                  <a:txBody>
                    <a:bodyPr/>
                    <a:lstStyle/>
                    <a:p>
                      <a:pPr>
                        <a:spcAft>
                          <a:spcPts val="0"/>
                        </a:spcAft>
                      </a:pPr>
                      <a:r>
                        <a:rPr lang="el-GR" sz="1100">
                          <a:effectLst/>
                          <a:latin typeface="Times New Roman" panose="02020603050405020304" pitchFamily="18" charset="0"/>
                          <a:ea typeface="Times New Roman" panose="02020603050405020304" pitchFamily="18" charset="0"/>
                        </a:rPr>
                        <a:t> </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400">
                          <a:effectLst/>
                          <a:latin typeface="Cambria" panose="02040503050406030204" pitchFamily="18" charset="0"/>
                          <a:ea typeface="Times New Roman" panose="02020603050405020304" pitchFamily="18" charset="0"/>
                        </a:rPr>
                        <a:t>Ένωση ΑτΕ</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a:effectLst/>
                          <a:latin typeface="Cambria" panose="02040503050406030204" pitchFamily="18" charset="0"/>
                          <a:ea typeface="Times New Roman" panose="02020603050405020304" pitchFamily="18" charset="0"/>
                        </a:rPr>
                        <a:t>16</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dirty="0">
                          <a:effectLst/>
                          <a:latin typeface="Cambria" panose="02040503050406030204" pitchFamily="18" charset="0"/>
                          <a:ea typeface="Times New Roman" panose="02020603050405020304" pitchFamily="18" charset="0"/>
                        </a:rPr>
                        <a:t>0</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a:effectLst/>
                          <a:latin typeface="Cambria" panose="02040503050406030204" pitchFamily="18" charset="0"/>
                          <a:ea typeface="Times New Roman" panose="02020603050405020304" pitchFamily="18" charset="0"/>
                        </a:rPr>
                        <a:t>2</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a:effectLst/>
                          <a:latin typeface="Cambria" panose="02040503050406030204" pitchFamily="18" charset="0"/>
                          <a:ea typeface="Times New Roman" panose="02020603050405020304" pitchFamily="18" charset="0"/>
                        </a:rPr>
                        <a:t>18</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2711172"/>
                  </a:ext>
                </a:extLst>
              </a:tr>
              <a:tr h="199073">
                <a:tc>
                  <a:txBody>
                    <a:bodyPr/>
                    <a:lstStyle/>
                    <a:p>
                      <a:pPr>
                        <a:spcAft>
                          <a:spcPts val="0"/>
                        </a:spcAft>
                      </a:pPr>
                      <a:r>
                        <a:rPr lang="el-GR" sz="1100">
                          <a:effectLst/>
                          <a:latin typeface="Times New Roman" panose="02020603050405020304" pitchFamily="18" charset="0"/>
                          <a:ea typeface="Times New Roman" panose="02020603050405020304" pitchFamily="18" charset="0"/>
                        </a:rPr>
                        <a:t> </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400">
                          <a:effectLst/>
                          <a:latin typeface="Cambria" panose="02040503050406030204" pitchFamily="18" charset="0"/>
                          <a:ea typeface="Times New Roman" panose="02020603050405020304" pitchFamily="18" charset="0"/>
                        </a:rPr>
                        <a:t>Σωμ. ΕΑΣ</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a:effectLst/>
                          <a:latin typeface="Cambria" panose="02040503050406030204" pitchFamily="18" charset="0"/>
                          <a:ea typeface="Times New Roman" panose="02020603050405020304" pitchFamily="18" charset="0"/>
                        </a:rPr>
                        <a:t>13</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dirty="0">
                          <a:effectLst/>
                          <a:latin typeface="Cambria" panose="02040503050406030204" pitchFamily="18" charset="0"/>
                          <a:ea typeface="Times New Roman" panose="02020603050405020304" pitchFamily="18" charset="0"/>
                        </a:rPr>
                        <a:t>2</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a:effectLst/>
                          <a:latin typeface="Cambria" panose="02040503050406030204" pitchFamily="18" charset="0"/>
                          <a:ea typeface="Times New Roman" panose="02020603050405020304" pitchFamily="18" charset="0"/>
                        </a:rPr>
                        <a:t>1</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a:effectLst/>
                          <a:latin typeface="Cambria" panose="02040503050406030204" pitchFamily="18" charset="0"/>
                          <a:ea typeface="Times New Roman" panose="02020603050405020304" pitchFamily="18" charset="0"/>
                        </a:rPr>
                        <a:t>16</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027801"/>
                  </a:ext>
                </a:extLst>
              </a:tr>
              <a:tr h="199073">
                <a:tc>
                  <a:txBody>
                    <a:bodyPr/>
                    <a:lstStyle/>
                    <a:p>
                      <a:pPr>
                        <a:spcAft>
                          <a:spcPts val="0"/>
                        </a:spcAft>
                      </a:pPr>
                      <a:r>
                        <a:rPr lang="el-GR" sz="1100">
                          <a:effectLst/>
                          <a:latin typeface="Times New Roman" panose="02020603050405020304" pitchFamily="18" charset="0"/>
                          <a:ea typeface="Times New Roman" panose="02020603050405020304" pitchFamily="18" charset="0"/>
                        </a:rPr>
                        <a:t> </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400">
                          <a:effectLst/>
                          <a:latin typeface="Cambria" panose="02040503050406030204" pitchFamily="18" charset="0"/>
                          <a:ea typeface="Times New Roman" panose="02020603050405020304" pitchFamily="18" charset="0"/>
                        </a:rPr>
                        <a:t>ΑΛΛΗΛΕΓΓΥΗ</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a:effectLst/>
                          <a:latin typeface="Cambria" panose="02040503050406030204" pitchFamily="18" charset="0"/>
                          <a:ea typeface="Times New Roman" panose="02020603050405020304" pitchFamily="18" charset="0"/>
                        </a:rPr>
                        <a:t>10</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dirty="0">
                          <a:effectLst/>
                          <a:latin typeface="Cambria" panose="02040503050406030204" pitchFamily="18" charset="0"/>
                          <a:ea typeface="Times New Roman" panose="02020603050405020304" pitchFamily="18" charset="0"/>
                        </a:rPr>
                        <a:t>3</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a:effectLst/>
                          <a:latin typeface="Cambria" panose="02040503050406030204" pitchFamily="18" charset="0"/>
                          <a:ea typeface="Times New Roman" panose="02020603050405020304" pitchFamily="18" charset="0"/>
                        </a:rPr>
                        <a:t>0</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a:effectLst/>
                          <a:latin typeface="Cambria" panose="02040503050406030204" pitchFamily="18" charset="0"/>
                          <a:ea typeface="Times New Roman" panose="02020603050405020304" pitchFamily="18" charset="0"/>
                        </a:rPr>
                        <a:t>13</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2669314"/>
                  </a:ext>
                </a:extLst>
              </a:tr>
              <a:tr h="199073">
                <a:tc>
                  <a:txBody>
                    <a:bodyPr/>
                    <a:lstStyle/>
                    <a:p>
                      <a:pPr>
                        <a:spcAft>
                          <a:spcPts val="0"/>
                        </a:spcAft>
                      </a:pPr>
                      <a:r>
                        <a:rPr lang="el-GR" sz="1100">
                          <a:effectLst/>
                          <a:latin typeface="Times New Roman" panose="02020603050405020304" pitchFamily="18" charset="0"/>
                          <a:ea typeface="Times New Roman" panose="02020603050405020304" pitchFamily="18" charset="0"/>
                        </a:rPr>
                        <a:t> </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400">
                          <a:effectLst/>
                          <a:latin typeface="Cambria" panose="02040503050406030204" pitchFamily="18" charset="0"/>
                          <a:ea typeface="Times New Roman" panose="02020603050405020304" pitchFamily="18" charset="0"/>
                        </a:rPr>
                        <a:t>Σωμ. ΕΛΒΟ</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a:effectLst/>
                          <a:latin typeface="Cambria" panose="02040503050406030204" pitchFamily="18" charset="0"/>
                          <a:ea typeface="Times New Roman" panose="02020603050405020304" pitchFamily="18" charset="0"/>
                        </a:rPr>
                        <a:t>9</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dirty="0">
                          <a:effectLst/>
                          <a:latin typeface="Cambria" panose="02040503050406030204" pitchFamily="18" charset="0"/>
                          <a:ea typeface="Times New Roman" panose="02020603050405020304" pitchFamily="18" charset="0"/>
                        </a:rPr>
                        <a:t>1</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dirty="0">
                          <a:effectLst/>
                          <a:latin typeface="Cambria" panose="02040503050406030204" pitchFamily="18" charset="0"/>
                          <a:ea typeface="Times New Roman" panose="02020603050405020304" pitchFamily="18" charset="0"/>
                        </a:rPr>
                        <a:t>0</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a:effectLst/>
                          <a:latin typeface="Cambria" panose="02040503050406030204" pitchFamily="18" charset="0"/>
                          <a:ea typeface="Times New Roman" panose="02020603050405020304" pitchFamily="18" charset="0"/>
                        </a:rPr>
                        <a:t>10</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4960311"/>
                  </a:ext>
                </a:extLst>
              </a:tr>
              <a:tr h="199073">
                <a:tc>
                  <a:txBody>
                    <a:bodyPr/>
                    <a:lstStyle/>
                    <a:p>
                      <a:pPr>
                        <a:spcAft>
                          <a:spcPts val="0"/>
                        </a:spcAft>
                      </a:pPr>
                      <a:r>
                        <a:rPr lang="el-GR" sz="1100">
                          <a:effectLst/>
                          <a:latin typeface="Times New Roman" panose="02020603050405020304" pitchFamily="18" charset="0"/>
                          <a:ea typeface="Times New Roman" panose="02020603050405020304" pitchFamily="18" charset="0"/>
                        </a:rPr>
                        <a:t> </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400">
                          <a:effectLst/>
                          <a:latin typeface="Cambria" panose="02040503050406030204" pitchFamily="18" charset="0"/>
                          <a:ea typeface="Times New Roman" panose="02020603050405020304" pitchFamily="18" charset="0"/>
                        </a:rPr>
                        <a:t>Σωμ. ΙΝΤΡΑΚΟΜ</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a:effectLst/>
                          <a:latin typeface="Cambria" panose="02040503050406030204" pitchFamily="18" charset="0"/>
                          <a:ea typeface="Times New Roman" panose="02020603050405020304" pitchFamily="18" charset="0"/>
                        </a:rPr>
                        <a:t>6</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a:effectLst/>
                          <a:latin typeface="Cambria" panose="02040503050406030204" pitchFamily="18" charset="0"/>
                          <a:ea typeface="Times New Roman" panose="02020603050405020304" pitchFamily="18" charset="0"/>
                        </a:rPr>
                        <a:t>0</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dirty="0">
                          <a:effectLst/>
                          <a:latin typeface="Cambria" panose="02040503050406030204" pitchFamily="18" charset="0"/>
                          <a:ea typeface="Times New Roman" panose="02020603050405020304" pitchFamily="18" charset="0"/>
                        </a:rPr>
                        <a:t>0</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dirty="0">
                          <a:effectLst/>
                          <a:latin typeface="Cambria" panose="02040503050406030204" pitchFamily="18" charset="0"/>
                          <a:ea typeface="Times New Roman" panose="02020603050405020304" pitchFamily="18" charset="0"/>
                        </a:rPr>
                        <a:t>6</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4444063"/>
                  </a:ext>
                </a:extLst>
              </a:tr>
              <a:tr h="199073">
                <a:tc>
                  <a:txBody>
                    <a:bodyPr/>
                    <a:lstStyle/>
                    <a:p>
                      <a:pPr>
                        <a:spcAft>
                          <a:spcPts val="0"/>
                        </a:spcAft>
                      </a:pPr>
                      <a:r>
                        <a:rPr lang="el-GR" sz="1100">
                          <a:effectLst/>
                          <a:latin typeface="Times New Roman" panose="02020603050405020304" pitchFamily="18" charset="0"/>
                          <a:ea typeface="Times New Roman" panose="02020603050405020304" pitchFamily="18" charset="0"/>
                        </a:rPr>
                        <a:t> </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400">
                          <a:effectLst/>
                          <a:latin typeface="Cambria" panose="02040503050406030204" pitchFamily="18" charset="0"/>
                          <a:ea typeface="Times New Roman" panose="02020603050405020304" pitchFamily="18" charset="0"/>
                        </a:rPr>
                        <a:t>Σωμ. ΕΑΒ</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a:effectLst/>
                          <a:latin typeface="Cambria" panose="02040503050406030204" pitchFamily="18" charset="0"/>
                          <a:ea typeface="Times New Roman" panose="02020603050405020304" pitchFamily="18" charset="0"/>
                        </a:rPr>
                        <a:t>5</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a:effectLst/>
                          <a:latin typeface="Cambria" panose="02040503050406030204" pitchFamily="18" charset="0"/>
                          <a:ea typeface="Times New Roman" panose="02020603050405020304" pitchFamily="18" charset="0"/>
                        </a:rPr>
                        <a:t>0</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dirty="0">
                          <a:effectLst/>
                          <a:latin typeface="Cambria" panose="02040503050406030204" pitchFamily="18" charset="0"/>
                          <a:ea typeface="Times New Roman" panose="02020603050405020304" pitchFamily="18" charset="0"/>
                        </a:rPr>
                        <a:t>0</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dirty="0">
                          <a:effectLst/>
                          <a:latin typeface="Cambria" panose="02040503050406030204" pitchFamily="18" charset="0"/>
                          <a:ea typeface="Times New Roman" panose="02020603050405020304" pitchFamily="18" charset="0"/>
                        </a:rPr>
                        <a:t>5</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6163883"/>
                  </a:ext>
                </a:extLst>
              </a:tr>
              <a:tr h="199073">
                <a:tc>
                  <a:txBody>
                    <a:bodyPr/>
                    <a:lstStyle/>
                    <a:p>
                      <a:pPr>
                        <a:spcAft>
                          <a:spcPts val="0"/>
                        </a:spcAft>
                      </a:pPr>
                      <a:r>
                        <a:rPr lang="el-GR" sz="1100">
                          <a:effectLst/>
                          <a:latin typeface="Times New Roman" panose="02020603050405020304" pitchFamily="18" charset="0"/>
                          <a:ea typeface="Times New Roman" panose="02020603050405020304" pitchFamily="18" charset="0"/>
                        </a:rPr>
                        <a:t> </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400">
                          <a:effectLst/>
                          <a:latin typeface="Cambria" panose="02040503050406030204" pitchFamily="18" charset="0"/>
                          <a:ea typeface="Times New Roman" panose="02020603050405020304" pitchFamily="18" charset="0"/>
                        </a:rPr>
                        <a:t>Ε.Μ. Λάρισας</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a:effectLst/>
                          <a:latin typeface="Cambria" panose="02040503050406030204" pitchFamily="18" charset="0"/>
                          <a:ea typeface="Times New Roman" panose="02020603050405020304" pitchFamily="18" charset="0"/>
                        </a:rPr>
                        <a:t>4</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a:effectLst/>
                          <a:latin typeface="Cambria" panose="02040503050406030204" pitchFamily="18" charset="0"/>
                          <a:ea typeface="Times New Roman" panose="02020603050405020304" pitchFamily="18" charset="0"/>
                        </a:rPr>
                        <a:t>0</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dirty="0">
                          <a:effectLst/>
                          <a:latin typeface="Cambria" panose="02040503050406030204" pitchFamily="18" charset="0"/>
                          <a:ea typeface="Times New Roman" panose="02020603050405020304" pitchFamily="18" charset="0"/>
                        </a:rPr>
                        <a:t>0</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dirty="0">
                          <a:effectLst/>
                          <a:latin typeface="Cambria" panose="02040503050406030204" pitchFamily="18" charset="0"/>
                          <a:ea typeface="Times New Roman" panose="02020603050405020304" pitchFamily="18" charset="0"/>
                        </a:rPr>
                        <a:t>4</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8398944"/>
                  </a:ext>
                </a:extLst>
              </a:tr>
              <a:tr h="199073">
                <a:tc>
                  <a:txBody>
                    <a:bodyPr/>
                    <a:lstStyle/>
                    <a:p>
                      <a:pPr>
                        <a:spcAft>
                          <a:spcPts val="0"/>
                        </a:spcAft>
                      </a:pPr>
                      <a:r>
                        <a:rPr lang="el-GR" sz="1100" b="1">
                          <a:effectLst/>
                          <a:latin typeface="Times New Roman" panose="02020603050405020304" pitchFamily="18" charset="0"/>
                          <a:ea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endParaRP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400" dirty="0">
                          <a:effectLst/>
                          <a:latin typeface="Cambria" panose="02040503050406030204" pitchFamily="18" charset="0"/>
                          <a:ea typeface="Times New Roman" panose="02020603050405020304" pitchFamily="18" charset="0"/>
                        </a:rPr>
                        <a:t> </a:t>
                      </a:r>
                      <a:r>
                        <a:rPr lang="el-GR" sz="1400" b="1" dirty="0">
                          <a:effectLst/>
                          <a:latin typeface="Cambria" panose="02040503050406030204" pitchFamily="18" charset="0"/>
                          <a:ea typeface="Times New Roman" panose="02020603050405020304" pitchFamily="18" charset="0"/>
                        </a:rPr>
                        <a:t>Σύνολο</a:t>
                      </a:r>
                      <a:endParaRPr lang="el-GR" sz="1400" dirty="0">
                        <a:effectLst/>
                        <a:latin typeface="Cambria" panose="02040503050406030204" pitchFamily="18" charset="0"/>
                        <a:ea typeface="Times New Roman" panose="02020603050405020304" pitchFamily="18" charset="0"/>
                      </a:endParaRP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a:effectLst/>
                          <a:latin typeface="Cambria" panose="02040503050406030204" pitchFamily="18" charset="0"/>
                          <a:ea typeface="Times New Roman" panose="02020603050405020304" pitchFamily="18" charset="0"/>
                        </a:rPr>
                        <a:t>643</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a:effectLst/>
                          <a:latin typeface="Cambria" panose="02040503050406030204" pitchFamily="18" charset="0"/>
                          <a:ea typeface="Times New Roman" panose="02020603050405020304" pitchFamily="18" charset="0"/>
                        </a:rPr>
                        <a:t>47</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a:effectLst/>
                          <a:latin typeface="Cambria" panose="02040503050406030204" pitchFamily="18" charset="0"/>
                          <a:ea typeface="Times New Roman" panose="02020603050405020304" pitchFamily="18" charset="0"/>
                        </a:rPr>
                        <a:t>18</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dirty="0">
                          <a:effectLst/>
                          <a:latin typeface="Cambria" panose="02040503050406030204" pitchFamily="18" charset="0"/>
                          <a:ea typeface="Times New Roman" panose="02020603050405020304" pitchFamily="18" charset="0"/>
                        </a:rPr>
                        <a:t>708</a:t>
                      </a:r>
                    </a:p>
                  </a:txBody>
                  <a:tcPr marL="60168" marR="60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1331965"/>
                  </a:ext>
                </a:extLst>
              </a:tr>
            </a:tbl>
          </a:graphicData>
        </a:graphic>
      </p:graphicFrame>
    </p:spTree>
    <p:extLst>
      <p:ext uri="{BB962C8B-B14F-4D97-AF65-F5344CB8AC3E}">
        <p14:creationId xmlns:p14="http://schemas.microsoft.com/office/powerpoint/2010/main" val="2010081145"/>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Τίτλος 1"/>
          <p:cNvSpPr>
            <a:spLocks noGrp="1" noChangeArrowheads="1"/>
          </p:cNvSpPr>
          <p:nvPr>
            <p:ph type="title"/>
          </p:nvPr>
        </p:nvSpPr>
        <p:spPr bwMode="auto"/>
        <p:txBody>
          <a:bodyPr wrap="square" numCol="1" anchorCtr="0" compatLnSpc="1">
            <a:prstTxWarp prst="textNoShape">
              <a:avLst/>
            </a:prstTxWarp>
            <a:normAutofit/>
          </a:bodyPr>
          <a:lstStyle/>
          <a:p>
            <a:r>
              <a:rPr lang="el-GR" altLang="el-GR" cap="none" dirty="0">
                <a:latin typeface="Cambria" pitchFamily="18" charset="0"/>
              </a:rPr>
              <a:t>Αγωνιστικές παραδόσεις (1992-2008)</a:t>
            </a:r>
            <a:br>
              <a:rPr lang="el-GR" altLang="el-GR" cap="none" dirty="0">
                <a:latin typeface="Cambria" pitchFamily="18" charset="0"/>
              </a:rPr>
            </a:br>
            <a:endParaRPr lang="el-GR" altLang="el-GR" cap="none" dirty="0">
              <a:latin typeface="Cambria" pitchFamily="18" charset="0"/>
            </a:endParaRPr>
          </a:p>
        </p:txBody>
      </p:sp>
      <p:graphicFrame>
        <p:nvGraphicFramePr>
          <p:cNvPr id="5" name="Θέση περιεχομένου 4">
            <a:extLst>
              <a:ext uri="{FF2B5EF4-FFF2-40B4-BE49-F238E27FC236}">
                <a16:creationId xmlns:a16="http://schemas.microsoft.com/office/drawing/2014/main" id="{7D7609C3-2BD9-4D54-888D-5EF3C7C50E60}"/>
              </a:ext>
            </a:extLst>
          </p:cNvPr>
          <p:cNvGraphicFramePr>
            <a:graphicFrameLocks noGrp="1"/>
          </p:cNvGraphicFramePr>
          <p:nvPr>
            <p:ph idx="1"/>
            <p:extLst>
              <p:ext uri="{D42A27DB-BD31-4B8C-83A1-F6EECF244321}">
                <p14:modId xmlns:p14="http://schemas.microsoft.com/office/powerpoint/2010/main" val="479563182"/>
              </p:ext>
            </p:extLst>
          </p:nvPr>
        </p:nvGraphicFramePr>
        <p:xfrm>
          <a:off x="1450975" y="1854200"/>
          <a:ext cx="9604375" cy="4042410"/>
        </p:xfrm>
        <a:graphic>
          <a:graphicData uri="http://schemas.openxmlformats.org/drawingml/2006/table">
            <a:tbl>
              <a:tblPr/>
              <a:tblGrid>
                <a:gridCol w="2094429">
                  <a:extLst>
                    <a:ext uri="{9D8B030D-6E8A-4147-A177-3AD203B41FA5}">
                      <a16:colId xmlns:a16="http://schemas.microsoft.com/office/drawing/2014/main" val="1247578802"/>
                    </a:ext>
                  </a:extLst>
                </a:gridCol>
                <a:gridCol w="1255594">
                  <a:extLst>
                    <a:ext uri="{9D8B030D-6E8A-4147-A177-3AD203B41FA5}">
                      <a16:colId xmlns:a16="http://schemas.microsoft.com/office/drawing/2014/main" val="992999883"/>
                    </a:ext>
                  </a:extLst>
                </a:gridCol>
                <a:gridCol w="1057902">
                  <a:extLst>
                    <a:ext uri="{9D8B030D-6E8A-4147-A177-3AD203B41FA5}">
                      <a16:colId xmlns:a16="http://schemas.microsoft.com/office/drawing/2014/main" val="3164577495"/>
                    </a:ext>
                  </a:extLst>
                </a:gridCol>
                <a:gridCol w="1116674">
                  <a:extLst>
                    <a:ext uri="{9D8B030D-6E8A-4147-A177-3AD203B41FA5}">
                      <a16:colId xmlns:a16="http://schemas.microsoft.com/office/drawing/2014/main" val="3792111574"/>
                    </a:ext>
                  </a:extLst>
                </a:gridCol>
                <a:gridCol w="1041248">
                  <a:extLst>
                    <a:ext uri="{9D8B030D-6E8A-4147-A177-3AD203B41FA5}">
                      <a16:colId xmlns:a16="http://schemas.microsoft.com/office/drawing/2014/main" val="2633479564"/>
                    </a:ext>
                  </a:extLst>
                </a:gridCol>
                <a:gridCol w="1627994">
                  <a:extLst>
                    <a:ext uri="{9D8B030D-6E8A-4147-A177-3AD203B41FA5}">
                      <a16:colId xmlns:a16="http://schemas.microsoft.com/office/drawing/2014/main" val="3718104995"/>
                    </a:ext>
                  </a:extLst>
                </a:gridCol>
                <a:gridCol w="1410534">
                  <a:extLst>
                    <a:ext uri="{9D8B030D-6E8A-4147-A177-3AD203B41FA5}">
                      <a16:colId xmlns:a16="http://schemas.microsoft.com/office/drawing/2014/main" val="1836441529"/>
                    </a:ext>
                  </a:extLst>
                </a:gridCol>
              </a:tblGrid>
              <a:tr h="0">
                <a:tc>
                  <a:txBody>
                    <a:bodyPr/>
                    <a:lstStyle/>
                    <a:p>
                      <a:pPr algn="ctr">
                        <a:spcAft>
                          <a:spcPts val="0"/>
                        </a:spcAft>
                      </a:pPr>
                      <a:r>
                        <a:rPr lang="el-GR" sz="1400" b="1" dirty="0">
                          <a:effectLst/>
                          <a:latin typeface="Cambria" panose="02040503050406030204" pitchFamily="18" charset="0"/>
                          <a:ea typeface="Times New Roman" panose="02020603050405020304" pitchFamily="18" charset="0"/>
                        </a:rPr>
                        <a:t> </a:t>
                      </a:r>
                      <a:endParaRPr lang="el-GR" sz="1400" dirty="0">
                        <a:effectLst/>
                        <a:latin typeface="Cambria" panose="02040503050406030204" pitchFamily="18" charset="0"/>
                        <a:ea typeface="Times New Roman" panose="02020603050405020304" pitchFamily="18" charset="0"/>
                      </a:endParaRP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l-GR" sz="1400" b="1" dirty="0">
                          <a:effectLst/>
                          <a:latin typeface="Cambria" panose="02040503050406030204" pitchFamily="18" charset="0"/>
                          <a:ea typeface="Times New Roman" panose="02020603050405020304" pitchFamily="18" charset="0"/>
                        </a:rPr>
                        <a:t>Απεργία</a:t>
                      </a:r>
                      <a:endParaRPr lang="el-GR" sz="1400" dirty="0">
                        <a:effectLst/>
                        <a:latin typeface="Cambria" panose="02040503050406030204" pitchFamily="18" charset="0"/>
                        <a:ea typeface="Times New Roman" panose="02020603050405020304" pitchFamily="18" charset="0"/>
                      </a:endParaRP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gridSpan="2">
                  <a:txBody>
                    <a:bodyPr/>
                    <a:lstStyle/>
                    <a:p>
                      <a:pPr algn="ctr">
                        <a:lnSpc>
                          <a:spcPct val="150000"/>
                        </a:lnSpc>
                        <a:spcAft>
                          <a:spcPts val="0"/>
                        </a:spcAft>
                      </a:pPr>
                      <a:r>
                        <a:rPr lang="el-GR" sz="1400" b="1" dirty="0">
                          <a:effectLst/>
                          <a:latin typeface="Cambria" panose="02040503050406030204" pitchFamily="18" charset="0"/>
                          <a:ea typeface="Times New Roman" panose="02020603050405020304" pitchFamily="18" charset="0"/>
                        </a:rPr>
                        <a:t>Στάση Εργασίας</a:t>
                      </a:r>
                      <a:endParaRPr lang="el-GR" sz="1400" dirty="0">
                        <a:effectLst/>
                        <a:latin typeface="Cambria" panose="02040503050406030204" pitchFamily="18" charset="0"/>
                        <a:ea typeface="Times New Roman" panose="02020603050405020304" pitchFamily="18" charset="0"/>
                      </a:endParaRP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rowSpan="2">
                  <a:txBody>
                    <a:bodyPr/>
                    <a:lstStyle/>
                    <a:p>
                      <a:pPr algn="ctr">
                        <a:lnSpc>
                          <a:spcPct val="150000"/>
                        </a:lnSpc>
                        <a:spcAft>
                          <a:spcPts val="0"/>
                        </a:spcAft>
                      </a:pPr>
                      <a:r>
                        <a:rPr lang="el-GR" sz="1600" b="1" dirty="0">
                          <a:effectLst/>
                          <a:latin typeface="Cambria" panose="02040503050406030204" pitchFamily="18" charset="0"/>
                          <a:ea typeface="Times New Roman" panose="02020603050405020304" pitchFamily="18" charset="0"/>
                        </a:rPr>
                        <a:t>Διαδήλωση</a:t>
                      </a:r>
                      <a:endParaRPr lang="el-GR" sz="1600" dirty="0">
                        <a:effectLst/>
                        <a:latin typeface="Cambria" panose="02040503050406030204" pitchFamily="18" charset="0"/>
                        <a:ea typeface="Times New Roman" panose="02020603050405020304" pitchFamily="18" charset="0"/>
                      </a:endParaRPr>
                    </a:p>
                    <a:p>
                      <a:pPr algn="ctr">
                        <a:lnSpc>
                          <a:spcPct val="150000"/>
                        </a:lnSpc>
                        <a:spcAft>
                          <a:spcPts val="0"/>
                        </a:spcAft>
                      </a:pPr>
                      <a:r>
                        <a:rPr lang="el-GR" sz="1600" dirty="0">
                          <a:effectLst/>
                          <a:latin typeface="Cambria" panose="02040503050406030204" pitchFamily="18" charset="0"/>
                          <a:ea typeface="Times New Roman" panose="02020603050405020304" pitchFamily="18" charset="0"/>
                        </a:rPr>
                        <a:t>(Συχνότητα)</a:t>
                      </a:r>
                      <a:r>
                        <a:rPr lang="el-GR" sz="1600" baseline="30000" dirty="0">
                          <a:effectLst/>
                          <a:latin typeface="Cambria" panose="02040503050406030204" pitchFamily="18" charset="0"/>
                          <a:ea typeface="Times New Roman" panose="02020603050405020304" pitchFamily="18" charset="0"/>
                          <a:sym typeface="Symbol" panose="05050102010706020507" pitchFamily="18" charset="2"/>
                          <a:hlinkClick r:id="rId2" action="ppaction://hlinkfile"/>
                        </a:rPr>
                        <a:t></a:t>
                      </a:r>
                      <a:endParaRPr lang="el-GR" sz="1600" dirty="0">
                        <a:effectLst/>
                        <a:latin typeface="Cambria" panose="02040503050406030204" pitchFamily="18" charset="0"/>
                        <a:ea typeface="Times New Roman" panose="02020603050405020304" pitchFamily="18" charset="0"/>
                      </a:endParaRP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50000"/>
                        </a:lnSpc>
                        <a:spcAft>
                          <a:spcPts val="0"/>
                        </a:spcAft>
                      </a:pPr>
                      <a:r>
                        <a:rPr lang="el-GR" sz="1600" b="1" dirty="0">
                          <a:effectLst/>
                          <a:latin typeface="Cambria" panose="02040503050406030204" pitchFamily="18" charset="0"/>
                          <a:ea typeface="Times New Roman" panose="02020603050405020304" pitchFamily="18" charset="0"/>
                        </a:rPr>
                        <a:t>Επίσχεση εργασίας</a:t>
                      </a:r>
                      <a:endParaRPr lang="el-GR" sz="1600" dirty="0">
                        <a:effectLst/>
                        <a:latin typeface="Cambria" panose="02040503050406030204" pitchFamily="18" charset="0"/>
                        <a:ea typeface="Times New Roman" panose="02020603050405020304" pitchFamily="18" charset="0"/>
                      </a:endParaRPr>
                    </a:p>
                    <a:p>
                      <a:pPr>
                        <a:lnSpc>
                          <a:spcPct val="150000"/>
                        </a:lnSpc>
                        <a:spcAft>
                          <a:spcPts val="0"/>
                        </a:spcAft>
                      </a:pPr>
                      <a:r>
                        <a:rPr lang="el-GR" sz="1600" dirty="0">
                          <a:effectLst/>
                          <a:latin typeface="Cambria" panose="02040503050406030204" pitchFamily="18" charset="0"/>
                          <a:ea typeface="Times New Roman" panose="02020603050405020304" pitchFamily="18" charset="0"/>
                        </a:rPr>
                        <a:t>(Συχνότητα)</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6045140"/>
                  </a:ext>
                </a:extLst>
              </a:tr>
              <a:tr h="134686">
                <a:tc>
                  <a:txBody>
                    <a:bodyPr/>
                    <a:lstStyle/>
                    <a:p>
                      <a:pPr algn="ctr">
                        <a:spcAft>
                          <a:spcPts val="0"/>
                        </a:spcAft>
                      </a:pPr>
                      <a:r>
                        <a:rPr lang="el-GR" sz="1600" dirty="0">
                          <a:effectLst/>
                          <a:latin typeface="Cambria" panose="02040503050406030204" pitchFamily="18" charset="0"/>
                          <a:ea typeface="Times New Roman" panose="02020603050405020304" pitchFamily="18" charset="0"/>
                        </a:rPr>
                        <a:t>Συνδικάτο</a:t>
                      </a: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dirty="0">
                          <a:effectLst/>
                          <a:latin typeface="Cambria" panose="02040503050406030204" pitchFamily="18" charset="0"/>
                          <a:ea typeface="Times New Roman" panose="02020603050405020304" pitchFamily="18" charset="0"/>
                        </a:rPr>
                        <a:t>Αριθμός</a:t>
                      </a:r>
                    </a:p>
                    <a:p>
                      <a:pPr algn="ctr">
                        <a:spcAft>
                          <a:spcPts val="0"/>
                        </a:spcAft>
                      </a:pPr>
                      <a:r>
                        <a:rPr lang="el-GR" sz="1600" dirty="0">
                          <a:effectLst/>
                          <a:latin typeface="Cambria" panose="02040503050406030204" pitchFamily="18" charset="0"/>
                          <a:ea typeface="Times New Roman" panose="02020603050405020304" pitchFamily="18" charset="0"/>
                        </a:rPr>
                        <a:t>Απεργιών</a:t>
                      </a: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effectLst/>
                          <a:latin typeface="Cambria" panose="02040503050406030204" pitchFamily="18" charset="0"/>
                          <a:ea typeface="Times New Roman" panose="02020603050405020304" pitchFamily="18" charset="0"/>
                        </a:rPr>
                        <a:t>Χαμένες ημέρες</a:t>
                      </a: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effectLst/>
                          <a:latin typeface="Cambria" panose="02040503050406030204" pitchFamily="18" charset="0"/>
                          <a:ea typeface="Times New Roman" panose="02020603050405020304" pitchFamily="18" charset="0"/>
                        </a:rPr>
                        <a:t>Αριθμός</a:t>
                      </a:r>
                    </a:p>
                    <a:p>
                      <a:pPr algn="ctr">
                        <a:spcAft>
                          <a:spcPts val="0"/>
                        </a:spcAft>
                      </a:pPr>
                      <a:r>
                        <a:rPr lang="el-GR" sz="1600">
                          <a:effectLst/>
                          <a:latin typeface="Cambria" panose="02040503050406030204" pitchFamily="18" charset="0"/>
                          <a:ea typeface="Times New Roman" panose="02020603050405020304" pitchFamily="18" charset="0"/>
                        </a:rPr>
                        <a:t>Στάσεων</a:t>
                      </a: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effectLst/>
                          <a:latin typeface="Cambria" panose="02040503050406030204" pitchFamily="18" charset="0"/>
                          <a:ea typeface="Times New Roman" panose="02020603050405020304" pitchFamily="18" charset="0"/>
                        </a:rPr>
                        <a:t>Χαμένες</a:t>
                      </a:r>
                    </a:p>
                    <a:p>
                      <a:pPr algn="ctr">
                        <a:spcAft>
                          <a:spcPts val="0"/>
                        </a:spcAft>
                      </a:pPr>
                      <a:r>
                        <a:rPr lang="el-GR" sz="1600">
                          <a:effectLst/>
                          <a:latin typeface="Cambria" panose="02040503050406030204" pitchFamily="18" charset="0"/>
                          <a:ea typeface="Times New Roman" panose="02020603050405020304" pitchFamily="18" charset="0"/>
                        </a:rPr>
                        <a:t>ώρες</a:t>
                      </a: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l-GR"/>
                    </a:p>
                  </a:txBody>
                  <a:tcPr/>
                </a:tc>
                <a:tc vMerge="1">
                  <a:txBody>
                    <a:bodyPr/>
                    <a:lstStyle/>
                    <a:p>
                      <a:endParaRPr lang="el-GR"/>
                    </a:p>
                  </a:txBody>
                  <a:tcPr/>
                </a:tc>
                <a:extLst>
                  <a:ext uri="{0D108BD9-81ED-4DB2-BD59-A6C34878D82A}">
                    <a16:rowId xmlns:a16="http://schemas.microsoft.com/office/drawing/2014/main" val="3624357959"/>
                  </a:ext>
                </a:extLst>
              </a:tr>
              <a:tr h="137986">
                <a:tc>
                  <a:txBody>
                    <a:bodyPr/>
                    <a:lstStyle/>
                    <a:p>
                      <a:pPr>
                        <a:spcAft>
                          <a:spcPts val="0"/>
                        </a:spcAft>
                      </a:pPr>
                      <a:r>
                        <a:rPr lang="el-GR" sz="1600" b="1" dirty="0">
                          <a:effectLst/>
                          <a:latin typeface="Cambria" panose="02040503050406030204" pitchFamily="18" charset="0"/>
                          <a:ea typeface="Times New Roman" panose="02020603050405020304" pitchFamily="18" charset="0"/>
                        </a:rPr>
                        <a:t>Σ.Μ. Πειραιά</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l-GR" sz="1600" b="1" dirty="0">
                          <a:effectLst/>
                          <a:latin typeface="Cambria" panose="02040503050406030204" pitchFamily="18" charset="0"/>
                          <a:ea typeface="Times New Roman" panose="02020603050405020304" pitchFamily="18" charset="0"/>
                        </a:rPr>
                        <a:t>60</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l-GR" sz="1600" b="1" dirty="0">
                          <a:effectLst/>
                          <a:latin typeface="Cambria" panose="02040503050406030204" pitchFamily="18" charset="0"/>
                          <a:ea typeface="Times New Roman" panose="02020603050405020304" pitchFamily="18" charset="0"/>
                        </a:rPr>
                        <a:t>93</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l-GR" sz="1600" b="1" dirty="0">
                          <a:effectLst/>
                          <a:latin typeface="Cambria" panose="02040503050406030204" pitchFamily="18" charset="0"/>
                          <a:ea typeface="Times New Roman" panose="02020603050405020304" pitchFamily="18" charset="0"/>
                        </a:rPr>
                        <a:t>53</a:t>
                      </a: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l-GR" sz="1600" b="1" dirty="0">
                          <a:effectLst/>
                          <a:latin typeface="Cambria" panose="02040503050406030204" pitchFamily="18" charset="0"/>
                          <a:ea typeface="Times New Roman" panose="02020603050405020304" pitchFamily="18" charset="0"/>
                        </a:rPr>
                        <a:t>158</a:t>
                      </a: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l-GR" sz="1600" b="1" dirty="0">
                          <a:effectLst/>
                          <a:latin typeface="Cambria" panose="02040503050406030204" pitchFamily="18" charset="0"/>
                          <a:ea typeface="Times New Roman" panose="02020603050405020304" pitchFamily="18" charset="0"/>
                        </a:rPr>
                        <a:t>95 (22)</a:t>
                      </a: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l-GR" sz="1600" b="1" dirty="0">
                          <a:effectLst/>
                          <a:latin typeface="Cambria" panose="02040503050406030204" pitchFamily="18" charset="0"/>
                          <a:ea typeface="Times New Roman" panose="02020603050405020304" pitchFamily="18" charset="0"/>
                        </a:rPr>
                        <a:t>10</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73951200"/>
                  </a:ext>
                </a:extLst>
              </a:tr>
              <a:tr h="226755">
                <a:tc>
                  <a:txBody>
                    <a:bodyPr/>
                    <a:lstStyle/>
                    <a:p>
                      <a:pPr>
                        <a:spcAft>
                          <a:spcPts val="0"/>
                        </a:spcAft>
                      </a:pPr>
                      <a:r>
                        <a:rPr lang="el-GR" sz="1600" dirty="0" err="1">
                          <a:effectLst/>
                          <a:latin typeface="Cambria" panose="02040503050406030204" pitchFamily="18" charset="0"/>
                          <a:ea typeface="Times New Roman" panose="02020603050405020304" pitchFamily="18" charset="0"/>
                        </a:rPr>
                        <a:t>Σωμ</a:t>
                      </a:r>
                      <a:r>
                        <a:rPr lang="el-GR" sz="1600" dirty="0">
                          <a:effectLst/>
                          <a:latin typeface="Cambria" panose="02040503050406030204" pitchFamily="18" charset="0"/>
                          <a:ea typeface="Times New Roman" panose="02020603050405020304" pitchFamily="18" charset="0"/>
                        </a:rPr>
                        <a:t>. Χαλυβουργικής</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dirty="0">
                          <a:effectLst/>
                          <a:latin typeface="Cambria" panose="02040503050406030204" pitchFamily="18" charset="0"/>
                          <a:ea typeface="Times New Roman" panose="02020603050405020304" pitchFamily="18" charset="0"/>
                        </a:rPr>
                        <a:t>13</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effectLst/>
                          <a:latin typeface="Cambria" panose="02040503050406030204" pitchFamily="18" charset="0"/>
                          <a:ea typeface="Times New Roman" panose="02020603050405020304" pitchFamily="18" charset="0"/>
                        </a:rPr>
                        <a:t>18</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effectLst/>
                          <a:latin typeface="Cambria" panose="02040503050406030204" pitchFamily="18" charset="0"/>
                          <a:ea typeface="Times New Roman" panose="02020603050405020304" pitchFamily="18" charset="0"/>
                        </a:rPr>
                        <a:t>12</a:t>
                      </a: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effectLst/>
                          <a:latin typeface="Cambria" panose="02040503050406030204" pitchFamily="18" charset="0"/>
                          <a:ea typeface="Times New Roman" panose="02020603050405020304" pitchFamily="18" charset="0"/>
                        </a:rPr>
                        <a:t>45</a:t>
                      </a: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effectLst/>
                          <a:latin typeface="Cambria" panose="02040503050406030204" pitchFamily="18" charset="0"/>
                          <a:ea typeface="Times New Roman" panose="02020603050405020304" pitchFamily="18" charset="0"/>
                        </a:rPr>
                        <a:t>10 (4)</a:t>
                      </a: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effectLst/>
                          <a:latin typeface="Cambria" panose="02040503050406030204" pitchFamily="18" charset="0"/>
                          <a:ea typeface="Times New Roman" panose="02020603050405020304" pitchFamily="18" charset="0"/>
                        </a:rPr>
                        <a:t> </a:t>
                      </a:r>
                      <a:endParaRPr lang="el-GR" sz="1600">
                        <a:effectLst/>
                        <a:latin typeface="Cambria" panose="02040503050406030204" pitchFamily="18" charset="0"/>
                        <a:ea typeface="Times New Roman" panose="02020603050405020304" pitchFamily="18" charset="0"/>
                      </a:endParaRP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4157121"/>
                  </a:ext>
                </a:extLst>
              </a:tr>
              <a:tr h="137986">
                <a:tc>
                  <a:txBody>
                    <a:bodyPr/>
                    <a:lstStyle/>
                    <a:p>
                      <a:pPr>
                        <a:spcAft>
                          <a:spcPts val="0"/>
                        </a:spcAft>
                      </a:pPr>
                      <a:r>
                        <a:rPr lang="el-GR" sz="1600" dirty="0">
                          <a:effectLst/>
                          <a:latin typeface="Cambria" panose="02040503050406030204" pitchFamily="18" charset="0"/>
                          <a:ea typeface="Times New Roman" panose="02020603050405020304" pitchFamily="18" charset="0"/>
                        </a:rPr>
                        <a:t>Ένωση </a:t>
                      </a:r>
                      <a:r>
                        <a:rPr lang="el-GR" sz="1600" dirty="0" err="1">
                          <a:effectLst/>
                          <a:latin typeface="Cambria" panose="02040503050406030204" pitchFamily="18" charset="0"/>
                          <a:ea typeface="Times New Roman" panose="02020603050405020304" pitchFamily="18" charset="0"/>
                        </a:rPr>
                        <a:t>ΑτΕ</a:t>
                      </a:r>
                      <a:endParaRPr lang="el-GR" sz="1600" dirty="0">
                        <a:effectLst/>
                        <a:latin typeface="Cambria" panose="02040503050406030204" pitchFamily="18" charset="0"/>
                        <a:ea typeface="Times New Roman" panose="02020603050405020304" pitchFamily="18" charset="0"/>
                      </a:endParaRP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effectLst/>
                          <a:latin typeface="Cambria" panose="02040503050406030204" pitchFamily="18" charset="0"/>
                          <a:ea typeface="Times New Roman" panose="02020603050405020304" pitchFamily="18" charset="0"/>
                        </a:rPr>
                        <a:t>10</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dirty="0">
                          <a:effectLst/>
                          <a:latin typeface="Cambria" panose="02040503050406030204" pitchFamily="18" charset="0"/>
                          <a:ea typeface="Times New Roman" panose="02020603050405020304" pitchFamily="18" charset="0"/>
                        </a:rPr>
                        <a:t>18</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dirty="0">
                          <a:effectLst/>
                          <a:latin typeface="Cambria" panose="02040503050406030204" pitchFamily="18" charset="0"/>
                          <a:ea typeface="Times New Roman" panose="02020603050405020304" pitchFamily="18" charset="0"/>
                        </a:rPr>
                        <a:t>1</a:t>
                      </a: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effectLst/>
                          <a:latin typeface="Cambria" panose="02040503050406030204" pitchFamily="18" charset="0"/>
                          <a:ea typeface="Times New Roman" panose="02020603050405020304" pitchFamily="18" charset="0"/>
                        </a:rPr>
                        <a:t>3</a:t>
                      </a: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effectLst/>
                          <a:latin typeface="Cambria" panose="02040503050406030204" pitchFamily="18" charset="0"/>
                          <a:ea typeface="Times New Roman" panose="02020603050405020304" pitchFamily="18" charset="0"/>
                        </a:rPr>
                        <a:t>1 (0)</a:t>
                      </a: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effectLst/>
                          <a:latin typeface="Cambria" panose="02040503050406030204" pitchFamily="18" charset="0"/>
                          <a:ea typeface="Times New Roman" panose="02020603050405020304" pitchFamily="18" charset="0"/>
                        </a:rPr>
                        <a:t> </a:t>
                      </a:r>
                      <a:endParaRPr lang="el-GR" sz="1600">
                        <a:effectLst/>
                        <a:latin typeface="Cambria" panose="02040503050406030204" pitchFamily="18" charset="0"/>
                        <a:ea typeface="Times New Roman" panose="02020603050405020304" pitchFamily="18" charset="0"/>
                      </a:endParaRP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333264"/>
                  </a:ext>
                </a:extLst>
              </a:tr>
              <a:tr h="137986">
                <a:tc>
                  <a:txBody>
                    <a:bodyPr/>
                    <a:lstStyle/>
                    <a:p>
                      <a:pPr>
                        <a:spcAft>
                          <a:spcPts val="0"/>
                        </a:spcAft>
                      </a:pPr>
                      <a:r>
                        <a:rPr lang="el-GR" sz="1600" dirty="0">
                          <a:effectLst/>
                          <a:latin typeface="Cambria" panose="02040503050406030204" pitchFamily="18" charset="0"/>
                          <a:ea typeface="Times New Roman" panose="02020603050405020304" pitchFamily="18" charset="0"/>
                        </a:rPr>
                        <a:t>ΤΡΙΑΙΝΑ</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effectLst/>
                          <a:latin typeface="Cambria" panose="02040503050406030204" pitchFamily="18" charset="0"/>
                          <a:ea typeface="Times New Roman" panose="02020603050405020304" pitchFamily="18" charset="0"/>
                        </a:rPr>
                        <a:t>10</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dirty="0">
                          <a:effectLst/>
                          <a:latin typeface="Cambria" panose="02040503050406030204" pitchFamily="18" charset="0"/>
                          <a:ea typeface="Times New Roman" panose="02020603050405020304" pitchFamily="18" charset="0"/>
                        </a:rPr>
                        <a:t>10</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dirty="0">
                          <a:effectLst/>
                          <a:latin typeface="Cambria" panose="02040503050406030204" pitchFamily="18" charset="0"/>
                          <a:ea typeface="Times New Roman" panose="02020603050405020304" pitchFamily="18" charset="0"/>
                        </a:rPr>
                        <a:t>21</a:t>
                      </a: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effectLst/>
                          <a:latin typeface="Cambria" panose="02040503050406030204" pitchFamily="18" charset="0"/>
                          <a:ea typeface="Times New Roman" panose="02020603050405020304" pitchFamily="18" charset="0"/>
                        </a:rPr>
                        <a:t>70</a:t>
                      </a: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effectLst/>
                          <a:latin typeface="Cambria" panose="02040503050406030204" pitchFamily="18" charset="0"/>
                          <a:ea typeface="Times New Roman" panose="02020603050405020304" pitchFamily="18" charset="0"/>
                        </a:rPr>
                        <a:t>22 (15)</a:t>
                      </a: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effectLst/>
                          <a:latin typeface="Cambria" panose="02040503050406030204" pitchFamily="18" charset="0"/>
                          <a:ea typeface="Times New Roman" panose="02020603050405020304" pitchFamily="18" charset="0"/>
                        </a:rPr>
                        <a:t> </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8037843"/>
                  </a:ext>
                </a:extLst>
              </a:tr>
              <a:tr h="137986">
                <a:tc>
                  <a:txBody>
                    <a:bodyPr/>
                    <a:lstStyle/>
                    <a:p>
                      <a:pPr>
                        <a:spcAft>
                          <a:spcPts val="0"/>
                        </a:spcAft>
                      </a:pPr>
                      <a:r>
                        <a:rPr lang="el-GR" sz="1600" dirty="0" err="1">
                          <a:effectLst/>
                          <a:latin typeface="Cambria" panose="02040503050406030204" pitchFamily="18" charset="0"/>
                          <a:ea typeface="Times New Roman" panose="02020603050405020304" pitchFamily="18" charset="0"/>
                        </a:rPr>
                        <a:t>Σωμ</a:t>
                      </a:r>
                      <a:r>
                        <a:rPr lang="el-GR" sz="1600" dirty="0">
                          <a:effectLst/>
                          <a:latin typeface="Cambria" panose="02040503050406030204" pitchFamily="18" charset="0"/>
                          <a:ea typeface="Times New Roman" panose="02020603050405020304" pitchFamily="18" charset="0"/>
                        </a:rPr>
                        <a:t>. ΛΑΡΚΟ</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effectLst/>
                          <a:latin typeface="Cambria" panose="02040503050406030204" pitchFamily="18" charset="0"/>
                          <a:ea typeface="Times New Roman" panose="02020603050405020304" pitchFamily="18" charset="0"/>
                        </a:rPr>
                        <a:t>8</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effectLst/>
                          <a:latin typeface="Cambria" panose="02040503050406030204" pitchFamily="18" charset="0"/>
                          <a:ea typeface="Times New Roman" panose="02020603050405020304" pitchFamily="18" charset="0"/>
                        </a:rPr>
                        <a:t>11</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dirty="0">
                          <a:effectLst/>
                          <a:latin typeface="Cambria" panose="02040503050406030204" pitchFamily="18" charset="0"/>
                          <a:ea typeface="Times New Roman" panose="02020603050405020304" pitchFamily="18" charset="0"/>
                        </a:rPr>
                        <a:t>45</a:t>
                      </a: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dirty="0">
                          <a:effectLst/>
                          <a:latin typeface="Cambria" panose="02040503050406030204" pitchFamily="18" charset="0"/>
                          <a:ea typeface="Times New Roman" panose="02020603050405020304" pitchFamily="18" charset="0"/>
                        </a:rPr>
                        <a:t>161</a:t>
                      </a: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dirty="0">
                          <a:effectLst/>
                          <a:latin typeface="Cambria" panose="02040503050406030204" pitchFamily="18" charset="0"/>
                          <a:ea typeface="Times New Roman" panose="02020603050405020304" pitchFamily="18" charset="0"/>
                        </a:rPr>
                        <a:t>8</a:t>
                      </a: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effectLst/>
                          <a:latin typeface="Cambria" panose="02040503050406030204" pitchFamily="18" charset="0"/>
                          <a:ea typeface="Times New Roman" panose="02020603050405020304" pitchFamily="18" charset="0"/>
                        </a:rPr>
                        <a:t> </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1847656"/>
                  </a:ext>
                </a:extLst>
              </a:tr>
              <a:tr h="137986">
                <a:tc>
                  <a:txBody>
                    <a:bodyPr/>
                    <a:lstStyle/>
                    <a:p>
                      <a:pPr>
                        <a:spcAft>
                          <a:spcPts val="0"/>
                        </a:spcAft>
                      </a:pPr>
                      <a:r>
                        <a:rPr lang="el-GR" sz="1600" dirty="0">
                          <a:effectLst/>
                          <a:latin typeface="Cambria" panose="02040503050406030204" pitchFamily="18" charset="0"/>
                          <a:ea typeface="Times New Roman" panose="02020603050405020304" pitchFamily="18" charset="0"/>
                        </a:rPr>
                        <a:t>ΣΕΝΕ</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effectLst/>
                          <a:latin typeface="Cambria" panose="02040503050406030204" pitchFamily="18" charset="0"/>
                          <a:ea typeface="Times New Roman" panose="02020603050405020304" pitchFamily="18" charset="0"/>
                        </a:rPr>
                        <a:t>3</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effectLst/>
                          <a:latin typeface="Cambria" panose="02040503050406030204" pitchFamily="18" charset="0"/>
                          <a:ea typeface="Times New Roman" panose="02020603050405020304" pitchFamily="18" charset="0"/>
                        </a:rPr>
                        <a:t>3</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dirty="0">
                          <a:effectLst/>
                          <a:latin typeface="Cambria" panose="02040503050406030204" pitchFamily="18" charset="0"/>
                          <a:ea typeface="Times New Roman" panose="02020603050405020304" pitchFamily="18" charset="0"/>
                        </a:rPr>
                        <a:t>4</a:t>
                      </a: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effectLst/>
                          <a:latin typeface="Cambria" panose="02040503050406030204" pitchFamily="18" charset="0"/>
                          <a:ea typeface="Times New Roman" panose="02020603050405020304" pitchFamily="18" charset="0"/>
                        </a:rPr>
                        <a:t>72</a:t>
                      </a: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dirty="0">
                          <a:effectLst/>
                          <a:latin typeface="Cambria" panose="02040503050406030204" pitchFamily="18" charset="0"/>
                          <a:ea typeface="Times New Roman" panose="02020603050405020304" pitchFamily="18" charset="0"/>
                        </a:rPr>
                        <a:t>10 (1)</a:t>
                      </a: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effectLst/>
                          <a:latin typeface="Cambria" panose="02040503050406030204" pitchFamily="18" charset="0"/>
                          <a:ea typeface="Times New Roman" panose="02020603050405020304" pitchFamily="18" charset="0"/>
                        </a:rPr>
                        <a:t> </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8394534"/>
                  </a:ext>
                </a:extLst>
              </a:tr>
              <a:tr h="275971">
                <a:tc>
                  <a:txBody>
                    <a:bodyPr/>
                    <a:lstStyle/>
                    <a:p>
                      <a:pPr>
                        <a:spcAft>
                          <a:spcPts val="0"/>
                        </a:spcAft>
                      </a:pPr>
                      <a:r>
                        <a:rPr lang="el-GR" sz="1600" dirty="0">
                          <a:effectLst/>
                          <a:latin typeface="Cambria" panose="02040503050406030204" pitchFamily="18" charset="0"/>
                          <a:ea typeface="Times New Roman" panose="02020603050405020304" pitchFamily="18" charset="0"/>
                        </a:rPr>
                        <a:t>ΑΛΛΗΛΕΓΓΥΗ</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effectLst/>
                          <a:latin typeface="Cambria" panose="02040503050406030204" pitchFamily="18" charset="0"/>
                          <a:ea typeface="Times New Roman" panose="02020603050405020304" pitchFamily="18" charset="0"/>
                        </a:rPr>
                        <a:t>2</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effectLst/>
                          <a:latin typeface="Cambria" panose="02040503050406030204" pitchFamily="18" charset="0"/>
                          <a:ea typeface="Times New Roman" panose="02020603050405020304" pitchFamily="18" charset="0"/>
                        </a:rPr>
                        <a:t>2</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dirty="0">
                          <a:effectLst/>
                          <a:latin typeface="Cambria" panose="02040503050406030204" pitchFamily="18" charset="0"/>
                          <a:ea typeface="Times New Roman" panose="02020603050405020304" pitchFamily="18" charset="0"/>
                        </a:rPr>
                        <a:t> </a:t>
                      </a: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dirty="0">
                          <a:effectLst/>
                          <a:latin typeface="Cambria" panose="02040503050406030204" pitchFamily="18" charset="0"/>
                          <a:ea typeface="Times New Roman" panose="02020603050405020304" pitchFamily="18" charset="0"/>
                        </a:rPr>
                        <a:t> </a:t>
                      </a: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dirty="0">
                          <a:effectLst/>
                          <a:latin typeface="Cambria" panose="02040503050406030204" pitchFamily="18" charset="0"/>
                          <a:ea typeface="Times New Roman" panose="02020603050405020304" pitchFamily="18" charset="0"/>
                        </a:rPr>
                        <a:t>1 (1)</a:t>
                      </a: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dirty="0">
                          <a:effectLst/>
                          <a:latin typeface="Cambria" panose="02040503050406030204" pitchFamily="18" charset="0"/>
                          <a:ea typeface="Times New Roman" panose="02020603050405020304" pitchFamily="18" charset="0"/>
                        </a:rPr>
                        <a:t>1</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6168650"/>
                  </a:ext>
                </a:extLst>
              </a:tr>
              <a:tr h="137986">
                <a:tc>
                  <a:txBody>
                    <a:bodyPr/>
                    <a:lstStyle/>
                    <a:p>
                      <a:pPr>
                        <a:spcAft>
                          <a:spcPts val="0"/>
                        </a:spcAft>
                      </a:pPr>
                      <a:r>
                        <a:rPr lang="el-GR" sz="1600" dirty="0" err="1">
                          <a:effectLst/>
                          <a:latin typeface="Cambria" panose="02040503050406030204" pitchFamily="18" charset="0"/>
                          <a:ea typeface="Times New Roman" panose="02020603050405020304" pitchFamily="18" charset="0"/>
                        </a:rPr>
                        <a:t>Σωμ</a:t>
                      </a:r>
                      <a:r>
                        <a:rPr lang="el-GR" sz="1600" dirty="0">
                          <a:effectLst/>
                          <a:latin typeface="Cambria" panose="02040503050406030204" pitchFamily="18" charset="0"/>
                          <a:ea typeface="Times New Roman" panose="02020603050405020304" pitchFamily="18" charset="0"/>
                        </a:rPr>
                        <a:t>. ΕΑΒ</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effectLst/>
                          <a:latin typeface="Cambria" panose="02040503050406030204" pitchFamily="18" charset="0"/>
                          <a:ea typeface="Times New Roman" panose="02020603050405020304" pitchFamily="18" charset="0"/>
                        </a:rPr>
                        <a:t>1</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effectLst/>
                          <a:latin typeface="Cambria" panose="02040503050406030204" pitchFamily="18" charset="0"/>
                          <a:ea typeface="Times New Roman" panose="02020603050405020304" pitchFamily="18" charset="0"/>
                        </a:rPr>
                        <a:t>1</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dirty="0">
                          <a:effectLst/>
                          <a:latin typeface="Cambria" panose="02040503050406030204" pitchFamily="18" charset="0"/>
                          <a:ea typeface="Times New Roman" panose="02020603050405020304" pitchFamily="18" charset="0"/>
                        </a:rPr>
                        <a:t>1</a:t>
                      </a: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dirty="0">
                          <a:effectLst/>
                          <a:latin typeface="Cambria" panose="02040503050406030204" pitchFamily="18" charset="0"/>
                          <a:ea typeface="Times New Roman" panose="02020603050405020304" pitchFamily="18" charset="0"/>
                        </a:rPr>
                        <a:t>3</a:t>
                      </a: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effectLst/>
                          <a:latin typeface="Cambria" panose="02040503050406030204" pitchFamily="18" charset="0"/>
                          <a:ea typeface="Times New Roman" panose="02020603050405020304" pitchFamily="18" charset="0"/>
                        </a:rPr>
                        <a:t> </a:t>
                      </a: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dirty="0">
                          <a:effectLst/>
                          <a:latin typeface="Cambria" panose="02040503050406030204" pitchFamily="18" charset="0"/>
                          <a:ea typeface="Times New Roman" panose="02020603050405020304" pitchFamily="18" charset="0"/>
                        </a:rPr>
                        <a:t> </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9783436"/>
                  </a:ext>
                </a:extLst>
              </a:tr>
              <a:tr h="137986">
                <a:tc>
                  <a:txBody>
                    <a:bodyPr/>
                    <a:lstStyle/>
                    <a:p>
                      <a:pPr>
                        <a:spcAft>
                          <a:spcPts val="0"/>
                        </a:spcAft>
                      </a:pPr>
                      <a:r>
                        <a:rPr lang="el-GR" sz="1600" dirty="0" err="1">
                          <a:effectLst/>
                          <a:latin typeface="Cambria" panose="02040503050406030204" pitchFamily="18" charset="0"/>
                          <a:ea typeface="Times New Roman" panose="02020603050405020304" pitchFamily="18" charset="0"/>
                        </a:rPr>
                        <a:t>Σωμ</a:t>
                      </a:r>
                      <a:r>
                        <a:rPr lang="el-GR" sz="1600" dirty="0">
                          <a:effectLst/>
                          <a:latin typeface="Cambria" panose="02040503050406030204" pitchFamily="18" charset="0"/>
                          <a:ea typeface="Times New Roman" panose="02020603050405020304" pitchFamily="18" charset="0"/>
                        </a:rPr>
                        <a:t>. ΕΑΣ</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effectLst/>
                          <a:latin typeface="Cambria" panose="02040503050406030204" pitchFamily="18" charset="0"/>
                          <a:ea typeface="Times New Roman" panose="02020603050405020304" pitchFamily="18" charset="0"/>
                        </a:rPr>
                        <a:t>1</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effectLst/>
                          <a:latin typeface="Cambria" panose="02040503050406030204" pitchFamily="18" charset="0"/>
                          <a:ea typeface="Times New Roman" panose="02020603050405020304" pitchFamily="18" charset="0"/>
                        </a:rPr>
                        <a:t>1</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effectLst/>
                          <a:latin typeface="Cambria" panose="02040503050406030204" pitchFamily="18" charset="0"/>
                          <a:ea typeface="Times New Roman" panose="02020603050405020304" pitchFamily="18" charset="0"/>
                        </a:rPr>
                        <a:t>1</a:t>
                      </a: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dirty="0">
                          <a:effectLst/>
                          <a:latin typeface="Cambria" panose="02040503050406030204" pitchFamily="18" charset="0"/>
                          <a:ea typeface="Times New Roman" panose="02020603050405020304" pitchFamily="18" charset="0"/>
                        </a:rPr>
                        <a:t>3</a:t>
                      </a: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effectLst/>
                          <a:latin typeface="Cambria" panose="02040503050406030204" pitchFamily="18" charset="0"/>
                          <a:ea typeface="Times New Roman" panose="02020603050405020304" pitchFamily="18" charset="0"/>
                        </a:rPr>
                        <a:t> </a:t>
                      </a: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dirty="0">
                          <a:effectLst/>
                          <a:latin typeface="Cambria" panose="02040503050406030204" pitchFamily="18" charset="0"/>
                          <a:ea typeface="Times New Roman" panose="02020603050405020304" pitchFamily="18" charset="0"/>
                        </a:rPr>
                        <a:t>8</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9347771"/>
                  </a:ext>
                </a:extLst>
              </a:tr>
              <a:tr h="137986">
                <a:tc>
                  <a:txBody>
                    <a:bodyPr/>
                    <a:lstStyle/>
                    <a:p>
                      <a:pPr>
                        <a:spcAft>
                          <a:spcPts val="0"/>
                        </a:spcAft>
                      </a:pPr>
                      <a:r>
                        <a:rPr lang="el-GR" sz="1600" dirty="0" err="1">
                          <a:effectLst/>
                          <a:latin typeface="Cambria" panose="02040503050406030204" pitchFamily="18" charset="0"/>
                          <a:ea typeface="Times New Roman" panose="02020603050405020304" pitchFamily="18" charset="0"/>
                        </a:rPr>
                        <a:t>Σωμ</a:t>
                      </a:r>
                      <a:r>
                        <a:rPr lang="el-GR" sz="1600" dirty="0">
                          <a:effectLst/>
                          <a:latin typeface="Cambria" panose="02040503050406030204" pitchFamily="18" charset="0"/>
                          <a:ea typeface="Times New Roman" panose="02020603050405020304" pitchFamily="18" charset="0"/>
                        </a:rPr>
                        <a:t>. ΕΛΒΟ</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effectLst/>
                          <a:latin typeface="Cambria" panose="02040503050406030204" pitchFamily="18" charset="0"/>
                          <a:ea typeface="Times New Roman" panose="02020603050405020304" pitchFamily="18" charset="0"/>
                        </a:rPr>
                        <a:t>1</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effectLst/>
                          <a:latin typeface="Cambria" panose="02040503050406030204" pitchFamily="18" charset="0"/>
                          <a:ea typeface="Times New Roman" panose="02020603050405020304" pitchFamily="18" charset="0"/>
                        </a:rPr>
                        <a:t>1</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dirty="0">
                          <a:effectLst/>
                          <a:latin typeface="Cambria" panose="02040503050406030204" pitchFamily="18" charset="0"/>
                          <a:ea typeface="Times New Roman" panose="02020603050405020304" pitchFamily="18" charset="0"/>
                        </a:rPr>
                        <a:t>2</a:t>
                      </a: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dirty="0">
                          <a:effectLst/>
                          <a:latin typeface="Cambria" panose="02040503050406030204" pitchFamily="18" charset="0"/>
                          <a:ea typeface="Times New Roman" panose="02020603050405020304" pitchFamily="18" charset="0"/>
                        </a:rPr>
                        <a:t>6</a:t>
                      </a: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effectLst/>
                          <a:latin typeface="Cambria" panose="02040503050406030204" pitchFamily="18" charset="0"/>
                          <a:ea typeface="Times New Roman" panose="02020603050405020304" pitchFamily="18" charset="0"/>
                        </a:rPr>
                        <a:t>2 (1)</a:t>
                      </a: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dirty="0">
                          <a:effectLst/>
                          <a:latin typeface="Cambria" panose="02040503050406030204" pitchFamily="18" charset="0"/>
                          <a:ea typeface="Times New Roman" panose="02020603050405020304" pitchFamily="18" charset="0"/>
                        </a:rPr>
                        <a:t> </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7878709"/>
                  </a:ext>
                </a:extLst>
              </a:tr>
              <a:tr h="275971">
                <a:tc>
                  <a:txBody>
                    <a:bodyPr/>
                    <a:lstStyle/>
                    <a:p>
                      <a:pPr>
                        <a:spcAft>
                          <a:spcPts val="0"/>
                        </a:spcAft>
                      </a:pPr>
                      <a:r>
                        <a:rPr lang="el-GR" sz="1600" dirty="0" err="1">
                          <a:effectLst/>
                          <a:latin typeface="Cambria" panose="02040503050406030204" pitchFamily="18" charset="0"/>
                          <a:ea typeface="Times New Roman" panose="02020603050405020304" pitchFamily="18" charset="0"/>
                        </a:rPr>
                        <a:t>Σωμ</a:t>
                      </a:r>
                      <a:r>
                        <a:rPr lang="el-GR" sz="1600" dirty="0">
                          <a:effectLst/>
                          <a:latin typeface="Cambria" panose="02040503050406030204" pitchFamily="18" charset="0"/>
                          <a:ea typeface="Times New Roman" panose="02020603050405020304" pitchFamily="18" charset="0"/>
                        </a:rPr>
                        <a:t>. ΙΝΤΡΑΚΟΜ</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effectLst/>
                          <a:latin typeface="Cambria" panose="02040503050406030204" pitchFamily="18" charset="0"/>
                          <a:ea typeface="Times New Roman" panose="02020603050405020304" pitchFamily="18" charset="0"/>
                        </a:rPr>
                        <a:t>1</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dirty="0">
                          <a:effectLst/>
                          <a:latin typeface="Cambria" panose="02040503050406030204" pitchFamily="18" charset="0"/>
                          <a:ea typeface="Times New Roman" panose="02020603050405020304" pitchFamily="18" charset="0"/>
                        </a:rPr>
                        <a:t>1</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dirty="0">
                          <a:effectLst/>
                          <a:latin typeface="Cambria" panose="02040503050406030204" pitchFamily="18" charset="0"/>
                          <a:ea typeface="Times New Roman" panose="02020603050405020304" pitchFamily="18" charset="0"/>
                        </a:rPr>
                        <a:t> </a:t>
                      </a: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dirty="0">
                          <a:effectLst/>
                          <a:latin typeface="Cambria" panose="02040503050406030204" pitchFamily="18" charset="0"/>
                          <a:ea typeface="Times New Roman" panose="02020603050405020304" pitchFamily="18" charset="0"/>
                        </a:rPr>
                        <a:t> </a:t>
                      </a: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dirty="0">
                          <a:effectLst/>
                          <a:latin typeface="Cambria" panose="02040503050406030204" pitchFamily="18" charset="0"/>
                          <a:ea typeface="Times New Roman" panose="02020603050405020304" pitchFamily="18" charset="0"/>
                        </a:rPr>
                        <a:t>1 (1)</a:t>
                      </a: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dirty="0">
                          <a:effectLst/>
                          <a:latin typeface="Cambria" panose="02040503050406030204" pitchFamily="18" charset="0"/>
                          <a:ea typeface="Times New Roman" panose="02020603050405020304" pitchFamily="18" charset="0"/>
                        </a:rPr>
                        <a:t> </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6791871"/>
                  </a:ext>
                </a:extLst>
              </a:tr>
              <a:tr h="137986">
                <a:tc>
                  <a:txBody>
                    <a:bodyPr/>
                    <a:lstStyle/>
                    <a:p>
                      <a:pPr>
                        <a:spcAft>
                          <a:spcPts val="0"/>
                        </a:spcAft>
                      </a:pPr>
                      <a:r>
                        <a:rPr lang="el-GR" sz="1600" b="1" dirty="0">
                          <a:effectLst/>
                          <a:latin typeface="Cambria" panose="02040503050406030204" pitchFamily="18" charset="0"/>
                          <a:ea typeface="Times New Roman" panose="02020603050405020304" pitchFamily="18" charset="0"/>
                        </a:rPr>
                        <a:t>Σύνολο</a:t>
                      </a:r>
                      <a:endParaRPr lang="el-GR" sz="1600" dirty="0">
                        <a:effectLst/>
                        <a:latin typeface="Cambria" panose="02040503050406030204" pitchFamily="18" charset="0"/>
                        <a:ea typeface="Times New Roman" panose="02020603050405020304" pitchFamily="18" charset="0"/>
                      </a:endParaRP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dirty="0">
                          <a:effectLst/>
                          <a:latin typeface="Cambria" panose="02040503050406030204" pitchFamily="18" charset="0"/>
                          <a:ea typeface="Times New Roman" panose="02020603050405020304" pitchFamily="18" charset="0"/>
                        </a:rPr>
                        <a:t>110</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effectLst/>
                          <a:latin typeface="Cambria" panose="02040503050406030204" pitchFamily="18" charset="0"/>
                          <a:ea typeface="Times New Roman" panose="02020603050405020304" pitchFamily="18" charset="0"/>
                        </a:rPr>
                        <a:t>159</a:t>
                      </a: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effectLst/>
                          <a:latin typeface="Cambria" panose="02040503050406030204" pitchFamily="18" charset="0"/>
                          <a:ea typeface="Times New Roman" panose="02020603050405020304" pitchFamily="18" charset="0"/>
                        </a:rPr>
                        <a:t>140</a:t>
                      </a: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dirty="0">
                          <a:effectLst/>
                          <a:latin typeface="Cambria" panose="02040503050406030204" pitchFamily="18" charset="0"/>
                          <a:ea typeface="Times New Roman" panose="02020603050405020304" pitchFamily="18" charset="0"/>
                        </a:rPr>
                        <a:t>521</a:t>
                      </a: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dirty="0">
                          <a:effectLst/>
                          <a:latin typeface="Cambria" panose="02040503050406030204" pitchFamily="18" charset="0"/>
                          <a:ea typeface="Times New Roman" panose="02020603050405020304" pitchFamily="18" charset="0"/>
                        </a:rPr>
                        <a:t>150 (45)</a:t>
                      </a:r>
                    </a:p>
                  </a:txBody>
                  <a:tcPr marL="51745" marR="51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effectLst/>
                          <a:latin typeface="Cambria" panose="02040503050406030204" pitchFamily="18" charset="0"/>
                          <a:ea typeface="Times New Roman" panose="02020603050405020304" pitchFamily="18" charset="0"/>
                        </a:rPr>
                        <a:t>19</a:t>
                      </a:r>
                      <a:endParaRPr lang="el-GR" sz="1600" dirty="0">
                        <a:effectLst/>
                        <a:latin typeface="Cambria" panose="02040503050406030204" pitchFamily="18" charset="0"/>
                        <a:ea typeface="Times New Roman" panose="02020603050405020304" pitchFamily="18" charset="0"/>
                      </a:endParaRPr>
                    </a:p>
                  </a:txBody>
                  <a:tcPr marL="51745" marR="517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5108495"/>
                  </a:ext>
                </a:extLst>
              </a:tr>
            </a:tbl>
          </a:graphicData>
        </a:graphic>
      </p:graphicFrame>
      <p:sp>
        <p:nvSpPr>
          <p:cNvPr id="6" name="Rectangle 1">
            <a:extLst>
              <a:ext uri="{FF2B5EF4-FFF2-40B4-BE49-F238E27FC236}">
                <a16:creationId xmlns:a16="http://schemas.microsoft.com/office/drawing/2014/main" id="{DDFCC21C-D2CF-4D90-9A7F-D90A4B2E485F}"/>
              </a:ext>
            </a:extLst>
          </p:cNvPr>
          <p:cNvSpPr>
            <a:spLocks noChangeArrowheads="1"/>
          </p:cNvSpPr>
          <p:nvPr/>
        </p:nvSpPr>
        <p:spPr bwMode="auto">
          <a:xfrm>
            <a:off x="4373563" y="1692960"/>
            <a:ext cx="2166691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a:ln>
                  <a:noFill/>
                </a:ln>
                <a:solidFill>
                  <a:schemeClr val="tx1"/>
                </a:solidFill>
                <a:effectLst/>
                <a:latin typeface="Arial" panose="020B0604020202020204" pitchFamily="34" charset="0"/>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8" name="Rectangle 3">
            <a:extLst>
              <a:ext uri="{FF2B5EF4-FFF2-40B4-BE49-F238E27FC236}">
                <a16:creationId xmlns:a16="http://schemas.microsoft.com/office/drawing/2014/main" id="{7D5BD654-82CD-4A86-9FE4-9A07269FA51D}"/>
              </a:ext>
            </a:extLst>
          </p:cNvPr>
          <p:cNvSpPr>
            <a:spLocks noChangeArrowheads="1"/>
          </p:cNvSpPr>
          <p:nvPr/>
        </p:nvSpPr>
        <p:spPr bwMode="auto">
          <a:xfrm>
            <a:off x="0" y="5885344"/>
            <a:ext cx="2166691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000" b="0" i="0"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sym typeface="Symbol" panose="05050102010706020507" pitchFamily="18" charset="2"/>
                <a:hlinkClick r:id="rId3"/>
              </a:rPr>
              <a:t></a:t>
            </a:r>
            <a:r>
              <a:rPr kumimoji="0" lang="el-GR" altLang="el-GR" sz="1000" b="0" i="0" u="none" strike="noStrike" cap="none" normalizeH="0" baseline="0" dirty="0">
                <a:ln>
                  <a:noFill/>
                </a:ln>
                <a:solidFill>
                  <a:schemeClr val="tx1"/>
                </a:solidFill>
                <a:effectLst/>
                <a:ea typeface="Times New Roman" panose="02020603050405020304" pitchFamily="18" charset="0"/>
              </a:rPr>
              <a:t> Σε παρένθεση ο αριθμός δημοσιευμάτων όπου γίνεται αναφορά σε μαζική συμμετοχή.</a:t>
            </a:r>
            <a:endParaRPr kumimoji="0" lang="el-GR" altLang="el-GR" sz="1000" b="0" i="0"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sym typeface="Symbol" panose="05050102010706020507" pitchFamily="18" charset="2"/>
            </a:endParaRPr>
          </a:p>
        </p:txBody>
      </p:sp>
    </p:spTree>
    <p:extLst>
      <p:ext uri="{BB962C8B-B14F-4D97-AF65-F5344CB8AC3E}">
        <p14:creationId xmlns:p14="http://schemas.microsoft.com/office/powerpoint/2010/main" val="909095113"/>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Τίτλος 1">
            <a:extLst>
              <a:ext uri="{FF2B5EF4-FFF2-40B4-BE49-F238E27FC236}">
                <a16:creationId xmlns:a16="http://schemas.microsoft.com/office/drawing/2014/main" id="{9B1108E7-C003-4922-AB02-5B8BFDDBF9DB}"/>
              </a:ext>
            </a:extLst>
          </p:cNvPr>
          <p:cNvSpPr txBox="1">
            <a:spLocks noGrp="1" noChangeArrowheads="1"/>
          </p:cNvSpPr>
          <p:nvPr>
            <p:ph type="title"/>
          </p:nvPr>
        </p:nvSpPr>
        <p:spPr bwMode="auto"/>
        <p:txBody>
          <a:bodyPr numCol="1">
            <a:prstTxWarp prst="textNoShape">
              <a:avLst/>
            </a:prstTxWarp>
            <a:normAutofit fontScale="90000"/>
          </a:bodyPr>
          <a:lstStyle/>
          <a:p>
            <a:pPr fontAlgn="auto">
              <a:spcAft>
                <a:spcPts val="0"/>
              </a:spcAft>
              <a:defRPr/>
            </a:pPr>
            <a:r>
              <a:rPr lang="el-GR" altLang="el-GR" cap="none" dirty="0">
                <a:latin typeface="Cambria" panose="02040503050406030204" pitchFamily="18" charset="0"/>
              </a:rPr>
              <a:t>Οργανωτικές στρατηγικές : Συνένωση μικρότερων σωματείων (</a:t>
            </a:r>
            <a:r>
              <a:rPr lang="en-US" altLang="el-GR" cap="none" dirty="0">
                <a:latin typeface="Cambria" panose="02040503050406030204" pitchFamily="18" charset="0"/>
              </a:rPr>
              <a:t>union merge)</a:t>
            </a:r>
            <a:br>
              <a:rPr altLang="el-GR" cap="none" dirty="0">
                <a:latin typeface="Cambria" panose="02040503050406030204" pitchFamily="18" charset="0"/>
              </a:rPr>
            </a:br>
            <a:endParaRPr altLang="el-GR" cap="none" dirty="0">
              <a:latin typeface="Cambria" panose="02040503050406030204" pitchFamily="18" charset="0"/>
            </a:endParaRPr>
          </a:p>
        </p:txBody>
      </p:sp>
      <p:sp>
        <p:nvSpPr>
          <p:cNvPr id="8195" name="Θέση περιεχομένου 2">
            <a:extLst>
              <a:ext uri="{FF2B5EF4-FFF2-40B4-BE49-F238E27FC236}">
                <a16:creationId xmlns:a16="http://schemas.microsoft.com/office/drawing/2014/main" id="{50DABB4F-E6B8-4A82-ABEB-E9813396769B}"/>
              </a:ext>
            </a:extLst>
          </p:cNvPr>
          <p:cNvSpPr txBox="1">
            <a:spLocks noGrp="1" noChangeArrowheads="1"/>
          </p:cNvSpPr>
          <p:nvPr>
            <p:ph idx="1"/>
          </p:nvPr>
        </p:nvSpPr>
        <p:spPr/>
        <p:txBody>
          <a:bodyPr rtlCol="0">
            <a:normAutofit/>
          </a:bodyPr>
          <a:lstStyle/>
          <a:p>
            <a:pPr marL="0" indent="0" fontAlgn="auto">
              <a:spcAft>
                <a:spcPts val="0"/>
              </a:spcAft>
              <a:buFont typeface="Arial" panose="020B0604020202020204" pitchFamily="34" charset="0"/>
              <a:buNone/>
              <a:defRPr/>
            </a:pPr>
            <a:r>
              <a:rPr lang="el-GR" altLang="el-GR" b="1" dirty="0">
                <a:latin typeface="Cambria" panose="02040503050406030204" pitchFamily="18" charset="0"/>
              </a:rPr>
              <a:t>Συνδικάτο Μετάλλου Πειραιά : </a:t>
            </a:r>
          </a:p>
          <a:p>
            <a:pPr fontAlgn="auto">
              <a:spcAft>
                <a:spcPts val="0"/>
              </a:spcAft>
              <a:buFont typeface="Arial" panose="020B0604020202020204" pitchFamily="34" charset="0"/>
              <a:buChar char="•"/>
              <a:defRPr/>
            </a:pPr>
            <a:r>
              <a:rPr lang="el-GR" altLang="el-GR" b="1" dirty="0">
                <a:latin typeface="Cambria" panose="02040503050406030204" pitchFamily="18" charset="0"/>
              </a:rPr>
              <a:t>Συνένωση μικρότερων </a:t>
            </a:r>
            <a:r>
              <a:rPr lang="el-GR" altLang="el-GR" b="1" dirty="0" err="1">
                <a:latin typeface="Cambria" panose="02040503050406030204" pitchFamily="18" charset="0"/>
              </a:rPr>
              <a:t>ομοιοεπαγγελματικών</a:t>
            </a:r>
            <a:r>
              <a:rPr lang="el-GR" altLang="el-GR" b="1" dirty="0">
                <a:latin typeface="Cambria" panose="02040503050406030204" pitchFamily="18" charset="0"/>
              </a:rPr>
              <a:t> σωματείων </a:t>
            </a:r>
            <a:r>
              <a:rPr lang="el-GR" altLang="el-GR" dirty="0">
                <a:latin typeface="Cambria" panose="02040503050406030204" pitchFamily="18" charset="0"/>
              </a:rPr>
              <a:t>(καζαντζήδων, ηλεκτροσυγκολλητών, μηχανουργών κ.α.) το 1984.</a:t>
            </a:r>
          </a:p>
          <a:p>
            <a:pPr marL="0" indent="0" fontAlgn="auto">
              <a:spcAft>
                <a:spcPts val="0"/>
              </a:spcAft>
              <a:buNone/>
              <a:defRPr/>
            </a:pPr>
            <a:r>
              <a:rPr lang="el-GR" altLang="el-GR" b="1" dirty="0">
                <a:latin typeface="Cambria" panose="02040503050406030204" pitchFamily="18" charset="0"/>
              </a:rPr>
              <a:t>Συνδικάτο Μετάλλου Αττικής &amp; </a:t>
            </a:r>
            <a:r>
              <a:rPr lang="el-GR" altLang="el-GR" b="1" dirty="0" err="1">
                <a:latin typeface="Cambria" panose="02040503050406030204" pitchFamily="18" charset="0"/>
              </a:rPr>
              <a:t>Ναυπηγικής</a:t>
            </a:r>
            <a:r>
              <a:rPr lang="el-GR" altLang="el-GR" b="1" dirty="0">
                <a:latin typeface="Cambria" panose="02040503050406030204" pitchFamily="18" charset="0"/>
              </a:rPr>
              <a:t> Βιομηχανίας Ελλάδας :</a:t>
            </a:r>
            <a:endParaRPr lang="el-GR" altLang="el-GR" dirty="0">
              <a:latin typeface="Cambria" panose="02040503050406030204" pitchFamily="18" charset="0"/>
            </a:endParaRPr>
          </a:p>
          <a:p>
            <a:pPr fontAlgn="auto">
              <a:spcAft>
                <a:spcPts val="0"/>
              </a:spcAft>
              <a:buFont typeface="Arial" panose="020B0604020202020204" pitchFamily="34" charset="0"/>
              <a:buChar char="•"/>
              <a:defRPr/>
            </a:pPr>
            <a:r>
              <a:rPr lang="el-GR" altLang="el-GR" dirty="0">
                <a:latin typeface="Cambria" panose="02040503050406030204" pitchFamily="18" charset="0"/>
              </a:rPr>
              <a:t>Συνένωση Συνδικάτου Μετάλλου Πειραιά με μικρότερα εδαφικά κλαδικά συνδικάτα μετάλλου (Αθήνας &amp; Ελευσίνας), με την Πανελλήνια Ένωση Αμμοβολιστών Καθαριστών και το Σωματείο Ηλεκτρολόγων πλοίων το 2014.</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Τίτλος 1">
            <a:extLst>
              <a:ext uri="{FF2B5EF4-FFF2-40B4-BE49-F238E27FC236}">
                <a16:creationId xmlns:a16="http://schemas.microsoft.com/office/drawing/2014/main" id="{9B1108E7-C003-4922-AB02-5B8BFDDBF9DB}"/>
              </a:ext>
            </a:extLst>
          </p:cNvPr>
          <p:cNvSpPr txBox="1">
            <a:spLocks noGrp="1" noChangeArrowheads="1"/>
          </p:cNvSpPr>
          <p:nvPr>
            <p:ph type="title"/>
          </p:nvPr>
        </p:nvSpPr>
        <p:spPr bwMode="auto"/>
        <p:txBody>
          <a:bodyPr numCol="1">
            <a:prstTxWarp prst="textNoShape">
              <a:avLst/>
            </a:prstTxWarp>
            <a:normAutofit/>
          </a:bodyPr>
          <a:lstStyle/>
          <a:p>
            <a:pPr fontAlgn="auto">
              <a:spcAft>
                <a:spcPts val="0"/>
              </a:spcAft>
              <a:defRPr/>
            </a:pPr>
            <a:r>
              <a:rPr lang="el-GR" altLang="el-GR" cap="none" dirty="0">
                <a:latin typeface="Cambria" panose="02040503050406030204" pitchFamily="18" charset="0"/>
              </a:rPr>
              <a:t>Δράσεις αναβάθμισης δεξιοτήτων εργατικού δυναμικού :</a:t>
            </a:r>
            <a:endParaRPr altLang="el-GR" cap="none" dirty="0">
              <a:latin typeface="Cambria" panose="02040503050406030204" pitchFamily="18" charset="0"/>
            </a:endParaRPr>
          </a:p>
        </p:txBody>
      </p:sp>
      <p:sp>
        <p:nvSpPr>
          <p:cNvPr id="8195" name="Θέση περιεχομένου 2">
            <a:extLst>
              <a:ext uri="{FF2B5EF4-FFF2-40B4-BE49-F238E27FC236}">
                <a16:creationId xmlns:a16="http://schemas.microsoft.com/office/drawing/2014/main" id="{50DABB4F-E6B8-4A82-ABEB-E9813396769B}"/>
              </a:ext>
            </a:extLst>
          </p:cNvPr>
          <p:cNvSpPr txBox="1">
            <a:spLocks noGrp="1" noChangeArrowheads="1"/>
          </p:cNvSpPr>
          <p:nvPr>
            <p:ph idx="1"/>
          </p:nvPr>
        </p:nvSpPr>
        <p:spPr/>
        <p:txBody>
          <a:bodyPr rtlCol="0">
            <a:normAutofit/>
          </a:bodyPr>
          <a:lstStyle/>
          <a:p>
            <a:pPr marL="0" indent="0" fontAlgn="auto">
              <a:spcAft>
                <a:spcPts val="0"/>
              </a:spcAft>
              <a:buFont typeface="Arial" panose="020B0604020202020204" pitchFamily="34" charset="0"/>
              <a:buNone/>
              <a:defRPr/>
            </a:pPr>
            <a:r>
              <a:rPr lang="el-GR" altLang="el-GR" b="1" u="sng" dirty="0">
                <a:latin typeface="Cambria" panose="02040503050406030204" pitchFamily="18" charset="0"/>
              </a:rPr>
              <a:t>Έργο 2013 </a:t>
            </a:r>
            <a:r>
              <a:rPr lang="el-GR" altLang="el-GR" dirty="0">
                <a:latin typeface="Cambria" panose="02040503050406030204" pitchFamily="18" charset="0"/>
              </a:rPr>
              <a:t>: </a:t>
            </a:r>
          </a:p>
          <a:p>
            <a:pPr fontAlgn="auto">
              <a:spcAft>
                <a:spcPts val="0"/>
              </a:spcAft>
              <a:buFont typeface="Arial" panose="020B0604020202020204" pitchFamily="34" charset="0"/>
              <a:buChar char="•"/>
              <a:defRPr/>
            </a:pPr>
            <a:r>
              <a:rPr lang="el-GR" altLang="el-GR" b="1" dirty="0">
                <a:latin typeface="Cambria" panose="02040503050406030204" pitchFamily="18" charset="0"/>
              </a:rPr>
              <a:t>1.500 άνεργοι και επαπειλούμενοι άνεργοι </a:t>
            </a:r>
            <a:r>
              <a:rPr lang="el-GR" altLang="el-GR" dirty="0">
                <a:latin typeface="Cambria" panose="02040503050406030204" pitchFamily="18" charset="0"/>
              </a:rPr>
              <a:t>της </a:t>
            </a:r>
            <a:r>
              <a:rPr lang="el-GR" altLang="el-GR" b="1" dirty="0">
                <a:solidFill>
                  <a:srgbClr val="FF0000"/>
                </a:solidFill>
                <a:latin typeface="Cambria" panose="02040503050406030204" pitchFamily="18" charset="0"/>
              </a:rPr>
              <a:t>Βιομηχανικής Ζώνης του Πειραιά</a:t>
            </a:r>
            <a:r>
              <a:rPr lang="el-GR" altLang="el-GR" dirty="0">
                <a:latin typeface="Cambria" panose="02040503050406030204" pitchFamily="18" charset="0"/>
              </a:rPr>
              <a:t>. </a:t>
            </a:r>
          </a:p>
          <a:p>
            <a:pPr fontAlgn="auto">
              <a:spcAft>
                <a:spcPts val="0"/>
              </a:spcAft>
              <a:buFont typeface="Arial" panose="020B0604020202020204" pitchFamily="34" charset="0"/>
              <a:buChar char="•"/>
              <a:defRPr/>
            </a:pPr>
            <a:r>
              <a:rPr lang="el-GR" altLang="el-GR" b="1" dirty="0">
                <a:latin typeface="Cambria" panose="02040503050406030204" pitchFamily="18" charset="0"/>
              </a:rPr>
              <a:t>Εννέα (9) εξειδικεύσεις, </a:t>
            </a:r>
            <a:r>
              <a:rPr lang="el-GR" altLang="el-GR" dirty="0">
                <a:latin typeface="Cambria" panose="02040503050406030204" pitchFamily="18" charset="0"/>
              </a:rPr>
              <a:t>συνολικά 240 ωρών κατάρτισης. </a:t>
            </a:r>
          </a:p>
          <a:p>
            <a:pPr fontAlgn="auto">
              <a:spcAft>
                <a:spcPts val="0"/>
              </a:spcAft>
              <a:buFont typeface="Arial" panose="020B0604020202020204" pitchFamily="34" charset="0"/>
              <a:buChar char="•"/>
              <a:defRPr/>
            </a:pPr>
            <a:r>
              <a:rPr lang="el-GR" altLang="el-GR" dirty="0">
                <a:latin typeface="Cambria" panose="02040503050406030204" pitchFamily="18" charset="0"/>
              </a:rPr>
              <a:t>10 </a:t>
            </a:r>
            <a:r>
              <a:rPr lang="el-GR" altLang="el-GR" b="1" dirty="0">
                <a:latin typeface="Cambria" panose="02040503050406030204" pitchFamily="18" charset="0"/>
              </a:rPr>
              <a:t>ατομικές &amp; ομαδικές συνεδρίες Συμβουλευτικής </a:t>
            </a:r>
            <a:r>
              <a:rPr lang="el-GR" altLang="el-GR" dirty="0">
                <a:latin typeface="Cambria" panose="02040503050406030204" pitchFamily="18" charset="0"/>
              </a:rPr>
              <a:t>υποστήριξης.</a:t>
            </a:r>
          </a:p>
          <a:p>
            <a:pPr fontAlgn="auto">
              <a:spcAft>
                <a:spcPts val="0"/>
              </a:spcAft>
              <a:buFont typeface="Arial" panose="020B0604020202020204" pitchFamily="34" charset="0"/>
              <a:buChar char="•"/>
              <a:defRPr/>
            </a:pPr>
            <a:r>
              <a:rPr lang="el-GR" altLang="el-GR" b="1" dirty="0">
                <a:latin typeface="Cambria" panose="02040503050406030204" pitchFamily="18" charset="0"/>
              </a:rPr>
              <a:t>Πιστοποίηση</a:t>
            </a:r>
            <a:r>
              <a:rPr lang="el-GR" altLang="el-GR" dirty="0">
                <a:latin typeface="Cambria" panose="02040503050406030204" pitchFamily="18" charset="0"/>
              </a:rPr>
              <a:t> προσόντων από TÜV </a:t>
            </a:r>
            <a:r>
              <a:rPr lang="el-GR" altLang="el-GR" dirty="0" err="1">
                <a:latin typeface="Cambria" panose="02040503050406030204" pitchFamily="18" charset="0"/>
              </a:rPr>
              <a:t>Hellas</a:t>
            </a:r>
            <a:r>
              <a:rPr lang="el-GR" altLang="el-GR" dirty="0">
                <a:latin typeface="Cambria" panose="02040503050406030204" pitchFamily="18" charset="0"/>
              </a:rPr>
              <a:t> SA.</a:t>
            </a:r>
            <a:endParaRPr altLang="el-GR" dirty="0">
              <a:latin typeface="Cambria" panose="02040503050406030204" pitchFamily="18" charset="0"/>
            </a:endParaRPr>
          </a:p>
        </p:txBody>
      </p:sp>
    </p:spTree>
    <p:extLst>
      <p:ext uri="{BB962C8B-B14F-4D97-AF65-F5344CB8AC3E}">
        <p14:creationId xmlns:p14="http://schemas.microsoft.com/office/powerpoint/2010/main" val="945924102"/>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Τίτλος 1">
            <a:extLst>
              <a:ext uri="{FF2B5EF4-FFF2-40B4-BE49-F238E27FC236}">
                <a16:creationId xmlns:a16="http://schemas.microsoft.com/office/drawing/2014/main" id="{9B1108E7-C003-4922-AB02-5B8BFDDBF9DB}"/>
              </a:ext>
            </a:extLst>
          </p:cNvPr>
          <p:cNvSpPr txBox="1">
            <a:spLocks noGrp="1" noChangeArrowheads="1"/>
          </p:cNvSpPr>
          <p:nvPr>
            <p:ph type="title"/>
          </p:nvPr>
        </p:nvSpPr>
        <p:spPr bwMode="auto"/>
        <p:txBody>
          <a:bodyPr numCol="1">
            <a:prstTxWarp prst="textNoShape">
              <a:avLst/>
            </a:prstTxWarp>
            <a:normAutofit fontScale="90000"/>
          </a:bodyPr>
          <a:lstStyle/>
          <a:p>
            <a:pPr fontAlgn="auto">
              <a:spcAft>
                <a:spcPts val="0"/>
              </a:spcAft>
              <a:defRPr/>
            </a:pPr>
            <a:r>
              <a:rPr lang="el-GR" altLang="el-GR" cap="none" dirty="0">
                <a:latin typeface="Cambria" panose="02040503050406030204" pitchFamily="18" charset="0"/>
              </a:rPr>
              <a:t>Πληθυσμός στόχου: Προγράμματα ΕΒΕΠ 2013 και 2015</a:t>
            </a:r>
            <a:br>
              <a:rPr altLang="el-GR" cap="none" dirty="0">
                <a:latin typeface="Cambria" panose="02040503050406030204" pitchFamily="18" charset="0"/>
              </a:rPr>
            </a:br>
            <a:endParaRPr altLang="el-GR" cap="none" dirty="0">
              <a:latin typeface="Cambria" panose="02040503050406030204" pitchFamily="18" charset="0"/>
            </a:endParaRPr>
          </a:p>
        </p:txBody>
      </p:sp>
      <p:sp>
        <p:nvSpPr>
          <p:cNvPr id="8195" name="Θέση περιεχομένου 2">
            <a:extLst>
              <a:ext uri="{FF2B5EF4-FFF2-40B4-BE49-F238E27FC236}">
                <a16:creationId xmlns:a16="http://schemas.microsoft.com/office/drawing/2014/main" id="{50DABB4F-E6B8-4A82-ABEB-E9813396769B}"/>
              </a:ext>
            </a:extLst>
          </p:cNvPr>
          <p:cNvSpPr txBox="1">
            <a:spLocks noGrp="1" noChangeArrowheads="1"/>
          </p:cNvSpPr>
          <p:nvPr>
            <p:ph idx="1"/>
          </p:nvPr>
        </p:nvSpPr>
        <p:spPr/>
        <p:txBody>
          <a:bodyPr rtlCol="0">
            <a:normAutofit/>
          </a:bodyPr>
          <a:lstStyle/>
          <a:p>
            <a:pPr marL="0" indent="0" fontAlgn="auto">
              <a:spcAft>
                <a:spcPts val="0"/>
              </a:spcAft>
              <a:buFont typeface="Arial" panose="020B0604020202020204" pitchFamily="34" charset="0"/>
              <a:buNone/>
              <a:defRPr/>
            </a:pPr>
            <a:r>
              <a:rPr lang="el-GR" altLang="el-GR" b="1" u="sng" dirty="0">
                <a:latin typeface="Cambria" panose="02040503050406030204" pitchFamily="18" charset="0"/>
              </a:rPr>
              <a:t>Έργο 2015 </a:t>
            </a:r>
            <a:r>
              <a:rPr lang="el-GR" altLang="el-GR" dirty="0">
                <a:latin typeface="Cambria" panose="02040503050406030204" pitchFamily="18" charset="0"/>
              </a:rPr>
              <a:t>: </a:t>
            </a:r>
          </a:p>
          <a:p>
            <a:pPr fontAlgn="auto">
              <a:spcAft>
                <a:spcPts val="0"/>
              </a:spcAft>
              <a:buFont typeface="Arial" panose="020B0604020202020204" pitchFamily="34" charset="0"/>
              <a:buChar char="•"/>
              <a:defRPr/>
            </a:pPr>
            <a:r>
              <a:rPr lang="el-GR" altLang="el-GR" b="1" dirty="0">
                <a:latin typeface="Cambria" panose="02040503050406030204" pitchFamily="18" charset="0"/>
              </a:rPr>
              <a:t>2.500 εργαζόμενοι, επαγγελματίες και επαπειλούμενοι άνεργοι</a:t>
            </a:r>
            <a:r>
              <a:rPr lang="el-GR" altLang="el-GR" dirty="0">
                <a:latin typeface="Cambria" panose="02040503050406030204" pitchFamily="18" charset="0"/>
              </a:rPr>
              <a:t> της </a:t>
            </a:r>
            <a:r>
              <a:rPr lang="el-GR" altLang="el-GR" b="1" dirty="0">
                <a:solidFill>
                  <a:srgbClr val="FF0000"/>
                </a:solidFill>
                <a:latin typeface="Cambria" panose="02040503050406030204" pitchFamily="18" charset="0"/>
              </a:rPr>
              <a:t>Βιομηχανικής Ζώνης Πειραιά και </a:t>
            </a:r>
            <a:r>
              <a:rPr lang="el-GR" altLang="el-GR" b="1" dirty="0" err="1">
                <a:solidFill>
                  <a:srgbClr val="FF0000"/>
                </a:solidFill>
                <a:latin typeface="Cambria" panose="02040503050406030204" pitchFamily="18" charset="0"/>
              </a:rPr>
              <a:t>Θριασίου</a:t>
            </a:r>
            <a:r>
              <a:rPr lang="el-GR" altLang="el-GR" dirty="0">
                <a:latin typeface="Cambria" panose="02040503050406030204" pitchFamily="18" charset="0"/>
              </a:rPr>
              <a:t>. </a:t>
            </a:r>
          </a:p>
          <a:p>
            <a:pPr fontAlgn="auto">
              <a:spcAft>
                <a:spcPts val="0"/>
              </a:spcAft>
              <a:buFont typeface="Arial" panose="020B0604020202020204" pitchFamily="34" charset="0"/>
              <a:buChar char="•"/>
              <a:defRPr/>
            </a:pPr>
            <a:r>
              <a:rPr lang="el-GR" altLang="el-GR" b="1" dirty="0">
                <a:latin typeface="Cambria" panose="02040503050406030204" pitchFamily="18" charset="0"/>
              </a:rPr>
              <a:t>Έντεκα (11) εξειδικεύσεις, </a:t>
            </a:r>
            <a:r>
              <a:rPr lang="el-GR" altLang="el-GR" dirty="0">
                <a:latin typeface="Cambria" panose="02040503050406030204" pitchFamily="18" charset="0"/>
              </a:rPr>
              <a:t>συνολικά 250 ωρών. </a:t>
            </a:r>
          </a:p>
          <a:p>
            <a:pPr fontAlgn="auto">
              <a:spcAft>
                <a:spcPts val="0"/>
              </a:spcAft>
              <a:buFont typeface="Arial" panose="020B0604020202020204" pitchFamily="34" charset="0"/>
              <a:buChar char="•"/>
              <a:defRPr/>
            </a:pPr>
            <a:r>
              <a:rPr lang="el-GR" altLang="el-GR" dirty="0">
                <a:latin typeface="Cambria" panose="02040503050406030204" pitchFamily="18" charset="0"/>
              </a:rPr>
              <a:t>10 ατομικές &amp; ομαδικές </a:t>
            </a:r>
            <a:r>
              <a:rPr lang="el-GR" altLang="el-GR" b="1" dirty="0">
                <a:latin typeface="Cambria" panose="02040503050406030204" pitchFamily="18" charset="0"/>
              </a:rPr>
              <a:t>συνεδρίες Συμβουλευτικής υποστήριξης.</a:t>
            </a:r>
          </a:p>
          <a:p>
            <a:pPr fontAlgn="auto">
              <a:spcAft>
                <a:spcPts val="0"/>
              </a:spcAft>
              <a:buFont typeface="Arial" panose="020B0604020202020204" pitchFamily="34" charset="0"/>
              <a:buChar char="•"/>
              <a:defRPr/>
            </a:pPr>
            <a:r>
              <a:rPr lang="el-GR" altLang="el-GR" b="1" dirty="0">
                <a:latin typeface="Cambria" panose="02040503050406030204" pitchFamily="18" charset="0"/>
              </a:rPr>
              <a:t>Πιστοποίηση προσόντων </a:t>
            </a:r>
            <a:r>
              <a:rPr lang="el-GR" altLang="el-GR" dirty="0">
                <a:latin typeface="Cambria" panose="02040503050406030204" pitchFamily="18" charset="0"/>
              </a:rPr>
              <a:t>από TÜV </a:t>
            </a:r>
            <a:r>
              <a:rPr lang="el-GR" altLang="el-GR" dirty="0" err="1">
                <a:latin typeface="Cambria" panose="02040503050406030204" pitchFamily="18" charset="0"/>
              </a:rPr>
              <a:t>Hellas</a:t>
            </a:r>
            <a:r>
              <a:rPr lang="el-GR" altLang="el-GR" dirty="0">
                <a:latin typeface="Cambria" panose="02040503050406030204" pitchFamily="18" charset="0"/>
              </a:rPr>
              <a:t> SA. </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9C2B55-06AF-49CA-91A7-B46BE0FE0287}"/>
              </a:ext>
            </a:extLst>
          </p:cNvPr>
          <p:cNvSpPr>
            <a:spLocks noGrp="1"/>
          </p:cNvSpPr>
          <p:nvPr>
            <p:ph type="title"/>
          </p:nvPr>
        </p:nvSpPr>
        <p:spPr/>
        <p:txBody>
          <a:bodyPr/>
          <a:lstStyle/>
          <a:p>
            <a:r>
              <a:rPr lang="el-GR" altLang="el-GR" sz="2900" cap="none" dirty="0">
                <a:solidFill>
                  <a:prstClr val="black"/>
                </a:solidFill>
                <a:latin typeface="Cambria" panose="02040503050406030204" pitchFamily="18" charset="0"/>
              </a:rPr>
              <a:t>Δράσεις αναβάθμισης δεξιοτήτων εργατικού δυναμικού </a:t>
            </a:r>
            <a:endParaRPr lang="el-GR" dirty="0"/>
          </a:p>
        </p:txBody>
      </p:sp>
      <p:sp>
        <p:nvSpPr>
          <p:cNvPr id="3" name="Θέση περιεχομένου 2">
            <a:extLst>
              <a:ext uri="{FF2B5EF4-FFF2-40B4-BE49-F238E27FC236}">
                <a16:creationId xmlns:a16="http://schemas.microsoft.com/office/drawing/2014/main" id="{9B9B3317-9C9C-43AB-85C8-3A2EE8236D37}"/>
              </a:ext>
            </a:extLst>
          </p:cNvPr>
          <p:cNvSpPr>
            <a:spLocks noGrp="1"/>
          </p:cNvSpPr>
          <p:nvPr>
            <p:ph idx="1"/>
          </p:nvPr>
        </p:nvSpPr>
        <p:spPr/>
        <p:txBody>
          <a:bodyPr/>
          <a:lstStyle/>
          <a:p>
            <a:r>
              <a:rPr lang="el-GR" dirty="0">
                <a:latin typeface="Cambria" panose="02040503050406030204" pitchFamily="18" charset="0"/>
              </a:rPr>
              <a:t>Τα προγράμματα κατάρτισης του 2013 &amp; 2015 αξιολογήθηκαν θετικά από τους συμμετέχοντες ως προς τα παρακάτω: παροχή εξειδικευμένης γνώση, θετική στάση στη ΔΒΜ, εκπαιδευτικό επίδομα (1.750 € μεικτά), ενδυνάμωση σε μία πολύ δύσκολη περίοδο συλλογικά και ατομικά.</a:t>
            </a:r>
          </a:p>
          <a:p>
            <a:r>
              <a:rPr lang="el-GR" dirty="0">
                <a:latin typeface="Cambria" panose="02040503050406030204" pitchFamily="18" charset="0"/>
              </a:rPr>
              <a:t>Με βάση την αξιολόγηση του προγράμματος του 2013, από τους 687 </a:t>
            </a:r>
            <a:r>
              <a:rPr lang="el-GR" dirty="0" err="1">
                <a:latin typeface="Cambria" panose="02040503050406030204" pitchFamily="18" charset="0"/>
              </a:rPr>
              <a:t>πιστοποιηθέντες</a:t>
            </a:r>
            <a:r>
              <a:rPr lang="el-GR" dirty="0">
                <a:latin typeface="Cambria" panose="02040503050406030204" pitchFamily="18" charset="0"/>
              </a:rPr>
              <a:t> οι 150 απασχολήθηκαν μετά το πέρας του προγράμματος σε ναυπηγεία στην Ισπανία, στην Τουρκία, στη Γερμανία, στη Γαλλία και τα Κανάρια. </a:t>
            </a:r>
          </a:p>
          <a:p>
            <a:endParaRPr lang="el-GR" dirty="0">
              <a:latin typeface="Cambria" panose="02040503050406030204" pitchFamily="18" charset="0"/>
            </a:endParaRPr>
          </a:p>
          <a:p>
            <a:endParaRPr lang="el-GR" dirty="0">
              <a:latin typeface="Cambria" panose="02040503050406030204" pitchFamily="18" charset="0"/>
            </a:endParaRPr>
          </a:p>
        </p:txBody>
      </p:sp>
    </p:spTree>
    <p:extLst>
      <p:ext uri="{BB962C8B-B14F-4D97-AF65-F5344CB8AC3E}">
        <p14:creationId xmlns:p14="http://schemas.microsoft.com/office/powerpoint/2010/main" val="2725798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9C2B55-06AF-49CA-91A7-B46BE0FE0287}"/>
              </a:ext>
            </a:extLst>
          </p:cNvPr>
          <p:cNvSpPr>
            <a:spLocks noGrp="1"/>
          </p:cNvSpPr>
          <p:nvPr>
            <p:ph type="title"/>
          </p:nvPr>
        </p:nvSpPr>
        <p:spPr/>
        <p:txBody>
          <a:bodyPr/>
          <a:lstStyle/>
          <a:p>
            <a:r>
              <a:rPr lang="el-GR" altLang="el-GR" sz="2900" cap="none" dirty="0">
                <a:solidFill>
                  <a:prstClr val="black"/>
                </a:solidFill>
                <a:latin typeface="Cambria" panose="02040503050406030204" pitchFamily="18" charset="0"/>
              </a:rPr>
              <a:t>Αποτελεσματική συλλογική διαπραγμάτευση</a:t>
            </a:r>
            <a:endParaRPr lang="el-GR" dirty="0"/>
          </a:p>
        </p:txBody>
      </p:sp>
      <p:sp>
        <p:nvSpPr>
          <p:cNvPr id="3" name="Θέση περιεχομένου 2">
            <a:extLst>
              <a:ext uri="{FF2B5EF4-FFF2-40B4-BE49-F238E27FC236}">
                <a16:creationId xmlns:a16="http://schemas.microsoft.com/office/drawing/2014/main" id="{9B9B3317-9C9C-43AB-85C8-3A2EE8236D37}"/>
              </a:ext>
            </a:extLst>
          </p:cNvPr>
          <p:cNvSpPr>
            <a:spLocks noGrp="1"/>
          </p:cNvSpPr>
          <p:nvPr>
            <p:ph idx="1"/>
          </p:nvPr>
        </p:nvSpPr>
        <p:spPr/>
        <p:txBody>
          <a:bodyPr/>
          <a:lstStyle/>
          <a:p>
            <a:r>
              <a:rPr lang="el-GR" dirty="0">
                <a:latin typeface="Cambria" panose="02040503050406030204" pitchFamily="18" charset="0"/>
              </a:rPr>
              <a:t>Τα ημερομίσθια κατά την περίοδο της κρίσης, παρά τις παρεμβάσεις των συνδικάτων, υπέστησαν σοβαρές μειώσεις, κυρίως μέσω άτυπων μορφών ατομικής διαπραγμάτευσης.</a:t>
            </a:r>
          </a:p>
          <a:p>
            <a:r>
              <a:rPr lang="el-GR" dirty="0">
                <a:latin typeface="Cambria" panose="02040503050406030204" pitchFamily="18" charset="0"/>
              </a:rPr>
              <a:t>Η υπογραφή της Τοπικής Συλλογικής Σύμβασης Εργασίας τον Νοέμβριο του 2017, προήλθε έπειτα από κινητοποιήσεις 9 μηνών και εγκρίθηκε από τη Γενική Συνέλευση μελών. </a:t>
            </a:r>
          </a:p>
          <a:p>
            <a:endParaRPr lang="el-GR" dirty="0">
              <a:latin typeface="Cambria" panose="02040503050406030204" pitchFamily="18" charset="0"/>
            </a:endParaRPr>
          </a:p>
        </p:txBody>
      </p:sp>
    </p:spTree>
    <p:extLst>
      <p:ext uri="{BB962C8B-B14F-4D97-AF65-F5344CB8AC3E}">
        <p14:creationId xmlns:p14="http://schemas.microsoft.com/office/powerpoint/2010/main" val="408420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Τίτλος 1">
            <a:extLst>
              <a:ext uri="{FF2B5EF4-FFF2-40B4-BE49-F238E27FC236}">
                <a16:creationId xmlns:a16="http://schemas.microsoft.com/office/drawing/2014/main" id="{9B1108E7-C003-4922-AB02-5B8BFDDBF9DB}"/>
              </a:ext>
            </a:extLst>
          </p:cNvPr>
          <p:cNvSpPr txBox="1">
            <a:spLocks noGrp="1" noChangeArrowheads="1"/>
          </p:cNvSpPr>
          <p:nvPr>
            <p:ph type="title"/>
          </p:nvPr>
        </p:nvSpPr>
        <p:spPr bwMode="auto"/>
        <p:txBody>
          <a:bodyPr numCol="1">
            <a:prstTxWarp prst="textNoShape">
              <a:avLst/>
            </a:prstTxWarp>
            <a:normAutofit fontScale="90000"/>
          </a:bodyPr>
          <a:lstStyle/>
          <a:p>
            <a:pPr fontAlgn="auto">
              <a:spcAft>
                <a:spcPts val="0"/>
              </a:spcAft>
              <a:defRPr/>
            </a:pPr>
            <a:r>
              <a:rPr lang="el-GR" altLang="el-GR" cap="none" dirty="0">
                <a:latin typeface="Cambria" panose="02040503050406030204" pitchFamily="18" charset="0"/>
              </a:rPr>
              <a:t>Πλαίσιο έρευνας : Εμπειρικό υλικό, μέθοδοι &amp; τεχνικές</a:t>
            </a:r>
            <a:br>
              <a:rPr altLang="el-GR" cap="none" dirty="0">
                <a:latin typeface="Cambria" panose="02040503050406030204" pitchFamily="18" charset="0"/>
              </a:rPr>
            </a:br>
            <a:endParaRPr altLang="el-GR" cap="none" dirty="0">
              <a:latin typeface="Cambria" panose="02040503050406030204" pitchFamily="18" charset="0"/>
            </a:endParaRPr>
          </a:p>
        </p:txBody>
      </p:sp>
      <p:sp>
        <p:nvSpPr>
          <p:cNvPr id="8195" name="Θέση περιεχομένου 2">
            <a:extLst>
              <a:ext uri="{FF2B5EF4-FFF2-40B4-BE49-F238E27FC236}">
                <a16:creationId xmlns:a16="http://schemas.microsoft.com/office/drawing/2014/main" id="{50DABB4F-E6B8-4A82-ABEB-E9813396769B}"/>
              </a:ext>
            </a:extLst>
          </p:cNvPr>
          <p:cNvSpPr txBox="1">
            <a:spLocks noGrp="1" noChangeArrowheads="1"/>
          </p:cNvSpPr>
          <p:nvPr>
            <p:ph idx="1"/>
          </p:nvPr>
        </p:nvSpPr>
        <p:spPr/>
        <p:txBody>
          <a:bodyPr rtlCol="0">
            <a:normAutofit fontScale="85000" lnSpcReduction="20000"/>
          </a:bodyPr>
          <a:lstStyle/>
          <a:p>
            <a:pPr fontAlgn="auto">
              <a:spcAft>
                <a:spcPts val="0"/>
              </a:spcAft>
              <a:buFont typeface="Arial" panose="020B0604020202020204" pitchFamily="34" charset="0"/>
              <a:buChar char="•"/>
              <a:defRPr/>
            </a:pPr>
            <a:r>
              <a:rPr lang="el-GR" altLang="el-GR" b="1" dirty="0">
                <a:latin typeface="Cambria" panose="02040503050406030204" pitchFamily="18" charset="0"/>
              </a:rPr>
              <a:t>Συλλογή </a:t>
            </a:r>
            <a:r>
              <a:rPr lang="el-GR" altLang="el-GR" b="1" dirty="0" err="1">
                <a:latin typeface="Cambria" panose="02040503050406030204" pitchFamily="18" charset="0"/>
              </a:rPr>
              <a:t>μικρο</a:t>
            </a:r>
            <a:r>
              <a:rPr lang="el-GR" altLang="el-GR" b="1" dirty="0">
                <a:latin typeface="Cambria" panose="02040503050406030204" pitchFamily="18" charset="0"/>
              </a:rPr>
              <a:t>-δεδομένων &amp; στατιστική επεξεργασία: </a:t>
            </a:r>
            <a:r>
              <a:rPr lang="el-GR" altLang="el-GR" dirty="0">
                <a:latin typeface="Cambria" panose="02040503050406030204" pitchFamily="18" charset="0"/>
              </a:rPr>
              <a:t>κοινωνικά χαρακτηριστικά και στάσεις απέναντι στο συνδικαλισμό για </a:t>
            </a:r>
            <a:r>
              <a:rPr lang="el-GR" altLang="el-GR" b="1" dirty="0">
                <a:latin typeface="Cambria" panose="02040503050406030204" pitchFamily="18" charset="0"/>
              </a:rPr>
              <a:t>3.279</a:t>
            </a:r>
            <a:r>
              <a:rPr lang="el-GR" altLang="el-GR" dirty="0">
                <a:latin typeface="Cambria" panose="02040503050406030204" pitchFamily="18" charset="0"/>
              </a:rPr>
              <a:t> εργατοτεχνίτες που συμμετείχαν σε προγράμματα κατάρτισης του 2013 &amp; του 2015. </a:t>
            </a:r>
          </a:p>
          <a:p>
            <a:pPr fontAlgn="auto">
              <a:spcAft>
                <a:spcPts val="0"/>
              </a:spcAft>
              <a:buFont typeface="Arial" panose="020B0604020202020204" pitchFamily="34" charset="0"/>
              <a:buChar char="•"/>
              <a:defRPr/>
            </a:pPr>
            <a:r>
              <a:rPr lang="el-GR" altLang="el-GR" b="1" dirty="0">
                <a:latin typeface="Cambria" panose="02040503050406030204" pitchFamily="18" charset="0"/>
              </a:rPr>
              <a:t>Ποιοτική έρευνα με συνεντεύξεις αφηγηματικού-βιογραφικού τύπου</a:t>
            </a:r>
            <a:r>
              <a:rPr lang="el-GR" altLang="el-GR" dirty="0">
                <a:latin typeface="Cambria" panose="02040503050406030204" pitchFamily="18" charset="0"/>
              </a:rPr>
              <a:t> με εργαζόμενους ή ανέργους που κατοικούν στον Δυτικό Πειραιά (δύο κύματα συνεντεύξεων: 16 συνεντεύξεις το διάστημα 2014-2015 και 10 συνεντεύξεις το διάστημα 2017-2018.</a:t>
            </a:r>
          </a:p>
          <a:p>
            <a:pPr fontAlgn="auto">
              <a:spcAft>
                <a:spcPts val="0"/>
              </a:spcAft>
              <a:buFont typeface="Arial" panose="020B0604020202020204" pitchFamily="34" charset="0"/>
              <a:buChar char="•"/>
              <a:defRPr/>
            </a:pPr>
            <a:r>
              <a:rPr lang="el-GR" altLang="el-GR" b="1" dirty="0">
                <a:latin typeface="Cambria" panose="02040503050406030204" pitchFamily="18" charset="0"/>
              </a:rPr>
              <a:t>Εκλογική γεωγραφία ευρύτερου Πειραιά : </a:t>
            </a:r>
            <a:r>
              <a:rPr lang="el-GR" altLang="el-GR" dirty="0">
                <a:latin typeface="Cambria" panose="02040503050406030204" pitchFamily="18" charset="0"/>
              </a:rPr>
              <a:t>ανάλυση της ψήφου προς ΚΚΕ και Χρυσή Αυγή στην περιοχή μελέτης.</a:t>
            </a:r>
          </a:p>
          <a:p>
            <a:pPr fontAlgn="auto">
              <a:spcAft>
                <a:spcPts val="0"/>
              </a:spcAft>
              <a:buFont typeface="Arial" panose="020B0604020202020204" pitchFamily="34" charset="0"/>
              <a:buChar char="•"/>
              <a:defRPr/>
            </a:pPr>
            <a:r>
              <a:rPr lang="el-GR" altLang="el-GR" b="1" dirty="0">
                <a:latin typeface="Cambria" panose="02040503050406030204" pitchFamily="18" charset="0"/>
              </a:rPr>
              <a:t>Συλλογή </a:t>
            </a:r>
            <a:r>
              <a:rPr lang="el-GR" altLang="el-GR" b="1" dirty="0" err="1">
                <a:latin typeface="Cambria" panose="02040503050406030204" pitchFamily="18" charset="0"/>
              </a:rPr>
              <a:t>κειμενικού</a:t>
            </a:r>
            <a:r>
              <a:rPr lang="el-GR" altLang="el-GR" b="1" dirty="0">
                <a:latin typeface="Cambria" panose="02040503050406030204" pitchFamily="18" charset="0"/>
              </a:rPr>
              <a:t> εμπειρικού υλικού </a:t>
            </a:r>
            <a:r>
              <a:rPr lang="el-GR" altLang="el-GR" dirty="0">
                <a:latin typeface="Cambria" panose="02040503050406030204" pitchFamily="18" charset="0"/>
              </a:rPr>
              <a:t>που βοηθά στην κατανόηση της δράσης των εργατικών υποκειμένων στην περιοχή μελέτης (Συλλογικές Συμβάσεις Εργασίας, ανακοινώσεις συνδικάτων και κομμάτων, ρεπορτάζ στον Τύπο για την περιοχή μελέτης </a:t>
            </a:r>
            <a:r>
              <a:rPr lang="el-GR" altLang="el-GR" dirty="0" err="1">
                <a:latin typeface="Cambria" panose="02040503050406030204" pitchFamily="18" charset="0"/>
              </a:rPr>
              <a:t>κ.ο.κ.</a:t>
            </a:r>
            <a:r>
              <a:rPr lang="el-GR" altLang="el-GR" dirty="0">
                <a:latin typeface="Cambria" panose="02040503050406030204" pitchFamily="18" charset="0"/>
              </a:rPr>
              <a:t>). </a:t>
            </a:r>
          </a:p>
          <a:p>
            <a:pPr fontAlgn="auto">
              <a:spcAft>
                <a:spcPts val="0"/>
              </a:spcAft>
              <a:buFont typeface="Arial" panose="020B0604020202020204" pitchFamily="34" charset="0"/>
              <a:buChar char="•"/>
              <a:defRPr/>
            </a:pPr>
            <a:endParaRPr altLang="el-GR" dirty="0">
              <a:latin typeface="Cambria" panose="02040503050406030204" pitchFamily="18" charset="0"/>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9C2B55-06AF-49CA-91A7-B46BE0FE0287}"/>
              </a:ext>
            </a:extLst>
          </p:cNvPr>
          <p:cNvSpPr>
            <a:spLocks noGrp="1"/>
          </p:cNvSpPr>
          <p:nvPr>
            <p:ph type="title"/>
          </p:nvPr>
        </p:nvSpPr>
        <p:spPr/>
        <p:txBody>
          <a:bodyPr/>
          <a:lstStyle/>
          <a:p>
            <a:r>
              <a:rPr lang="el-GR" altLang="el-GR" sz="2900" cap="none" dirty="0">
                <a:solidFill>
                  <a:prstClr val="black"/>
                </a:solidFill>
                <a:latin typeface="Cambria" panose="02040503050406030204" pitchFamily="18" charset="0"/>
              </a:rPr>
              <a:t>Αντιμετώπιση επιρροής Άκρας Δεξιάς στη Ζώνη</a:t>
            </a:r>
            <a:endParaRPr lang="el-GR" dirty="0"/>
          </a:p>
        </p:txBody>
      </p:sp>
      <p:sp>
        <p:nvSpPr>
          <p:cNvPr id="3" name="Θέση περιεχομένου 2">
            <a:extLst>
              <a:ext uri="{FF2B5EF4-FFF2-40B4-BE49-F238E27FC236}">
                <a16:creationId xmlns:a16="http://schemas.microsoft.com/office/drawing/2014/main" id="{9B9B3317-9C9C-43AB-85C8-3A2EE8236D37}"/>
              </a:ext>
            </a:extLst>
          </p:cNvPr>
          <p:cNvSpPr>
            <a:spLocks noGrp="1"/>
          </p:cNvSpPr>
          <p:nvPr>
            <p:ph idx="1"/>
          </p:nvPr>
        </p:nvSpPr>
        <p:spPr/>
        <p:txBody>
          <a:bodyPr/>
          <a:lstStyle/>
          <a:p>
            <a:r>
              <a:rPr lang="el-GR" dirty="0">
                <a:latin typeface="Cambria" panose="02040503050406030204" pitchFamily="18" charset="0"/>
              </a:rPr>
              <a:t>Το εθνικιστικό Σωματείο Ελλήνων εργαζομένων Ν/Ζ Αγ. Νικόλαος, συστάθηκε μέσα στην κρίση με χαρακτηριστικά γραφείου ευρέσεως εργασίας. Στηρίχθηκε από συγκεκριμένους εργολάβους της ΝΕΖ, αλλά και δεν κατάφερε να αποκτήσει μαζικότητα.</a:t>
            </a:r>
          </a:p>
          <a:p>
            <a:r>
              <a:rPr lang="el-GR" dirty="0">
                <a:latin typeface="Cambria" panose="02040503050406030204" pitchFamily="18" charset="0"/>
              </a:rPr>
              <a:t>Από τις αρχικές αναλύσεις </a:t>
            </a:r>
            <a:r>
              <a:rPr lang="en-US" dirty="0">
                <a:latin typeface="Cambria" panose="02040503050406030204" pitchFamily="18" charset="0"/>
              </a:rPr>
              <a:t>ongoing </a:t>
            </a:r>
            <a:r>
              <a:rPr lang="el-GR" dirty="0">
                <a:latin typeface="Cambria" panose="02040503050406030204" pitchFamily="18" charset="0"/>
              </a:rPr>
              <a:t>έρευνας που συνδυάζει δεδομένα εκλογικής γεωγραφίας της περιοχής του ευρύτερου Πειραιά και των δεδομένων </a:t>
            </a:r>
            <a:r>
              <a:rPr lang="el-GR" dirty="0" err="1">
                <a:latin typeface="Cambria" panose="02040503050406030204" pitchFamily="18" charset="0"/>
              </a:rPr>
              <a:t>συνδικαλιστικοποίησης</a:t>
            </a:r>
            <a:r>
              <a:rPr lang="el-GR" dirty="0">
                <a:latin typeface="Cambria" panose="02040503050406030204" pitchFamily="18" charset="0"/>
              </a:rPr>
              <a:t> που συλλέχθηκαν κατά τη διάρκεια του προγράμματος κατάρτισης του 2015, προκύπτει ότι η επιρροή της Χρυσής Αυγής στον ευρύτερο Πειραιά συσχετίζεται αρνητικά με την ενεργό παρουσία μελών του Συνδικάτου στην ίδια περιοχή. </a:t>
            </a:r>
          </a:p>
          <a:p>
            <a:endParaRPr lang="el-GR" dirty="0">
              <a:latin typeface="Cambria" panose="02040503050406030204" pitchFamily="18" charset="0"/>
            </a:endParaRPr>
          </a:p>
        </p:txBody>
      </p:sp>
    </p:spTree>
    <p:extLst>
      <p:ext uri="{BB962C8B-B14F-4D97-AF65-F5344CB8AC3E}">
        <p14:creationId xmlns:p14="http://schemas.microsoft.com/office/powerpoint/2010/main" val="1972175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stomShape 5"/>
          <p:cNvSpPr/>
          <p:nvPr/>
        </p:nvSpPr>
        <p:spPr>
          <a:xfrm>
            <a:off x="653040" y="1645920"/>
            <a:ext cx="3522240" cy="4470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r">
              <a:lnSpc>
                <a:spcPct val="100000"/>
              </a:lnSpc>
            </a:pPr>
            <a:r>
              <a:rPr lang="el-GR" sz="3300" b="1" strike="noStrike" spc="-1" dirty="0">
                <a:latin typeface="Cambria" pitchFamily="18" charset="0"/>
                <a:ea typeface="DejaVu Sans"/>
              </a:rPr>
              <a:t>Καταληκτικές σκέψεις Ι</a:t>
            </a:r>
            <a:endParaRPr lang="en-US" sz="3300" b="1" strike="noStrike" spc="-1" dirty="0">
              <a:latin typeface="Cambria" pitchFamily="18" charset="0"/>
            </a:endParaRPr>
          </a:p>
        </p:txBody>
      </p:sp>
      <p:sp>
        <p:nvSpPr>
          <p:cNvPr id="4" name="CustomShape 6"/>
          <p:cNvSpPr/>
          <p:nvPr/>
        </p:nvSpPr>
        <p:spPr>
          <a:xfrm>
            <a:off x="4787659" y="120770"/>
            <a:ext cx="7203057" cy="677323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360">
              <a:lnSpc>
                <a:spcPct val="90000"/>
              </a:lnSpc>
              <a:spcBef>
                <a:spcPts val="1001"/>
              </a:spcBef>
              <a:buClr>
                <a:srgbClr val="8AD0D6"/>
              </a:buClr>
              <a:buSzPct val="80000"/>
              <a:buFont typeface="Wingdings 3" charset="2"/>
              <a:buChar char=""/>
            </a:pPr>
            <a:r>
              <a:rPr lang="el-GR" sz="2000" b="1" spc="-1" dirty="0">
                <a:solidFill>
                  <a:srgbClr val="000000"/>
                </a:solidFill>
                <a:latin typeface="Cambria" pitchFamily="18" charset="0"/>
                <a:ea typeface="DejaVu Sans"/>
              </a:rPr>
              <a:t>Οι συνέπειες της κρίσης </a:t>
            </a:r>
            <a:r>
              <a:rPr lang="el-GR" sz="2000" spc="-1" dirty="0">
                <a:solidFill>
                  <a:srgbClr val="000000"/>
                </a:solidFill>
                <a:latin typeface="Cambria" pitchFamily="18" charset="0"/>
                <a:ea typeface="DejaVu Sans"/>
              </a:rPr>
              <a:t>στις περιοχές του ευρύτερου Πειραιά είναι ιδιαίτερα αισθητές, ειδικά την περίοδο  μεταξύ των δύο προγραμμάτων κατάρτισης (2013-2015). Συνθήκες γενικευμένης επισφάλειας. </a:t>
            </a:r>
          </a:p>
          <a:p>
            <a:pPr marL="343080" indent="-342360">
              <a:lnSpc>
                <a:spcPct val="90000"/>
              </a:lnSpc>
              <a:spcBef>
                <a:spcPts val="1001"/>
              </a:spcBef>
              <a:buClr>
                <a:srgbClr val="8AD0D6"/>
              </a:buClr>
              <a:buSzPct val="80000"/>
              <a:buFont typeface="Wingdings 3" charset="2"/>
              <a:buChar char=""/>
            </a:pPr>
            <a:r>
              <a:rPr lang="el-GR" sz="2000" spc="-1" dirty="0">
                <a:solidFill>
                  <a:srgbClr val="000000"/>
                </a:solidFill>
                <a:latin typeface="Cambria" pitchFamily="18" charset="0"/>
                <a:ea typeface="DejaVu Sans"/>
              </a:rPr>
              <a:t>Ο μετασχηματισμός του χώρου σε Λιμάνι του Πειραιά και ΝΕΖ, συνήθως </a:t>
            </a:r>
            <a:r>
              <a:rPr lang="el-GR" sz="2000" b="1" spc="-1" dirty="0">
                <a:solidFill>
                  <a:srgbClr val="000000"/>
                </a:solidFill>
                <a:latin typeface="Cambria" pitchFamily="18" charset="0"/>
                <a:ea typeface="DejaVu Sans"/>
              </a:rPr>
              <a:t>λαμβάνει υπόψη </a:t>
            </a:r>
            <a:r>
              <a:rPr lang="el-GR" sz="2000" b="1" u="sng" spc="-1" dirty="0">
                <a:solidFill>
                  <a:srgbClr val="FF0000"/>
                </a:solidFill>
                <a:latin typeface="Cambria" pitchFamily="18" charset="0"/>
                <a:ea typeface="DejaVu Sans"/>
              </a:rPr>
              <a:t>μόνο</a:t>
            </a:r>
            <a:r>
              <a:rPr lang="el-GR" sz="2000" b="1" spc="-1" dirty="0">
                <a:solidFill>
                  <a:srgbClr val="000000"/>
                </a:solidFill>
                <a:latin typeface="Cambria" pitchFamily="18" charset="0"/>
                <a:ea typeface="DejaVu Sans"/>
              </a:rPr>
              <a:t> την παρέμβαση του κεφαλαίου </a:t>
            </a:r>
            <a:r>
              <a:rPr lang="el-GR" sz="2000" spc="-1" dirty="0">
                <a:solidFill>
                  <a:srgbClr val="000000"/>
                </a:solidFill>
                <a:latin typeface="Cambria" pitchFamily="18" charset="0"/>
                <a:ea typeface="DejaVu Sans"/>
              </a:rPr>
              <a:t>(ναυτιλία, εφοπλισμός, μεταφορές) </a:t>
            </a:r>
            <a:r>
              <a:rPr lang="el-GR" sz="2000" b="1" spc="-1" dirty="0">
                <a:solidFill>
                  <a:srgbClr val="000000"/>
                </a:solidFill>
                <a:latin typeface="Cambria" pitchFamily="18" charset="0"/>
                <a:ea typeface="DejaVu Sans"/>
              </a:rPr>
              <a:t>και του κράτους </a:t>
            </a:r>
            <a:r>
              <a:rPr lang="el-GR" sz="2000" spc="-1" dirty="0">
                <a:solidFill>
                  <a:srgbClr val="000000"/>
                </a:solidFill>
                <a:latin typeface="Cambria" pitchFamily="18" charset="0"/>
                <a:ea typeface="DejaVu Sans"/>
              </a:rPr>
              <a:t>(υποδομές, </a:t>
            </a:r>
            <a:r>
              <a:rPr lang="el-GR" sz="2000" spc="-1" dirty="0" err="1">
                <a:solidFill>
                  <a:srgbClr val="000000"/>
                </a:solidFill>
                <a:latin typeface="Cambria" pitchFamily="18" charset="0"/>
                <a:ea typeface="DejaVu Sans"/>
              </a:rPr>
              <a:t>χωροθέτηση</a:t>
            </a:r>
            <a:r>
              <a:rPr lang="el-GR" sz="2000" spc="-1" dirty="0">
                <a:solidFill>
                  <a:srgbClr val="000000"/>
                </a:solidFill>
                <a:latin typeface="Cambria" pitchFamily="18" charset="0"/>
                <a:ea typeface="DejaVu Sans"/>
              </a:rPr>
              <a:t>, ιδιωτικοποιήσεις).  Η συλλογική εμπειρία της εργατικής τάξης ωστόσο, σχετίζεται περισσότερο από όσο νομίζεται, με τη </a:t>
            </a:r>
            <a:r>
              <a:rPr lang="el-GR" sz="2000" spc="-1" dirty="0" err="1">
                <a:solidFill>
                  <a:srgbClr val="000000"/>
                </a:solidFill>
                <a:latin typeface="Cambria" pitchFamily="18" charset="0"/>
                <a:ea typeface="DejaVu Sans"/>
              </a:rPr>
              <a:t>χωρο</a:t>
            </a:r>
            <a:r>
              <a:rPr lang="el-GR" sz="2000" spc="-1" dirty="0">
                <a:solidFill>
                  <a:srgbClr val="000000"/>
                </a:solidFill>
                <a:latin typeface="Cambria" pitchFamily="18" charset="0"/>
                <a:ea typeface="DejaVu Sans"/>
              </a:rPr>
              <a:t>-κοινωνική συνθήκη της αναπαραγωγής της (Σπυριδάκης 2016)…</a:t>
            </a:r>
            <a:r>
              <a:rPr lang="en-US" sz="2000" b="0" strike="noStrike" spc="-1" dirty="0">
                <a:solidFill>
                  <a:srgbClr val="000000"/>
                </a:solidFill>
                <a:latin typeface="Cambria" pitchFamily="18" charset="0"/>
                <a:ea typeface="DejaVu Sans"/>
              </a:rPr>
              <a:t> </a:t>
            </a:r>
            <a:endParaRPr lang="el-GR" sz="2000" b="0" strike="noStrike" spc="-1" dirty="0">
              <a:solidFill>
                <a:srgbClr val="000000"/>
              </a:solidFill>
              <a:latin typeface="Cambria" pitchFamily="18" charset="0"/>
              <a:ea typeface="DejaVu Sans"/>
            </a:endParaRPr>
          </a:p>
          <a:p>
            <a:pPr marL="343080" indent="-342360">
              <a:lnSpc>
                <a:spcPct val="90000"/>
              </a:lnSpc>
              <a:spcBef>
                <a:spcPts val="1001"/>
              </a:spcBef>
              <a:buClr>
                <a:srgbClr val="8AD0D6"/>
              </a:buClr>
              <a:buSzPct val="80000"/>
              <a:buFont typeface="Wingdings 3" charset="2"/>
              <a:buChar char=""/>
            </a:pPr>
            <a:r>
              <a:rPr lang="el-GR" sz="2000" spc="-1" dirty="0">
                <a:solidFill>
                  <a:srgbClr val="000000"/>
                </a:solidFill>
                <a:latin typeface="Cambria" pitchFamily="18" charset="0"/>
                <a:ea typeface="DejaVu Sans"/>
              </a:rPr>
              <a:t>Η μελέτη της δράσης των συνδικάτων, η αποτύπωση </a:t>
            </a:r>
            <a:r>
              <a:rPr lang="el-GR" sz="2000" spc="-1" dirty="0" err="1">
                <a:solidFill>
                  <a:srgbClr val="000000"/>
                </a:solidFill>
                <a:latin typeface="Cambria" pitchFamily="18" charset="0"/>
                <a:ea typeface="DejaVu Sans"/>
              </a:rPr>
              <a:t>κοινωνιο</a:t>
            </a:r>
            <a:r>
              <a:rPr lang="el-GR" sz="2000" spc="-1" dirty="0">
                <a:solidFill>
                  <a:srgbClr val="000000"/>
                </a:solidFill>
                <a:latin typeface="Cambria" pitchFamily="18" charset="0"/>
                <a:ea typeface="DejaVu Sans"/>
              </a:rPr>
              <a:t>-πολιτισμικών χαρακτηριστικών του πληθυσμού στόχου και τέλος μία αρχική ανάλυση της εκλογικής γεωγραφίας της περιοχής μελέτης, δείχνουν ότι το συλλογικό υποκείμενο «εργατική τάξη» είναι ενεργό και παράγει πολιτικά κρίσιμα αποτελέσματα. </a:t>
            </a:r>
            <a:endParaRPr lang="en-US" sz="2000" b="0" strike="noStrike" spc="-1" dirty="0">
              <a:latin typeface="Cambria" pitchFamily="18" charset="0"/>
            </a:endParaRPr>
          </a:p>
          <a:p>
            <a:pPr>
              <a:lnSpc>
                <a:spcPct val="90000"/>
              </a:lnSpc>
              <a:spcBef>
                <a:spcPts val="1001"/>
              </a:spcBef>
            </a:pPr>
            <a:endParaRPr lang="en-US" sz="2000" b="0" strike="noStrike" spc="-1" dirty="0">
              <a:latin typeface="Cambria" pitchFamily="18" charset="0"/>
            </a:endParaRPr>
          </a:p>
          <a:p>
            <a:pPr>
              <a:lnSpc>
                <a:spcPct val="90000"/>
              </a:lnSpc>
              <a:spcBef>
                <a:spcPts val="1001"/>
              </a:spcBef>
            </a:pPr>
            <a:endParaRPr lang="en-US" sz="2000" b="0" strike="noStrike" spc="-1" dirty="0">
              <a:latin typeface="Cambria"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6"/>
          <p:cNvSpPr/>
          <p:nvPr/>
        </p:nvSpPr>
        <p:spPr>
          <a:xfrm>
            <a:off x="5204160" y="267419"/>
            <a:ext cx="5918760" cy="584862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360">
              <a:lnSpc>
                <a:spcPct val="90000"/>
              </a:lnSpc>
              <a:spcBef>
                <a:spcPts val="1001"/>
              </a:spcBef>
              <a:buClr>
                <a:srgbClr val="8AD0D6"/>
              </a:buClr>
              <a:buSzPct val="80000"/>
              <a:buFont typeface="Wingdings 3" charset="2"/>
              <a:buChar char=""/>
            </a:pPr>
            <a:r>
              <a:rPr lang="en-US" sz="1800" b="1" strike="noStrike" spc="-1" dirty="0" err="1">
                <a:solidFill>
                  <a:srgbClr val="000000"/>
                </a:solidFill>
                <a:latin typeface="Cambria" pitchFamily="18" charset="0"/>
                <a:ea typeface="DejaVu Sans"/>
              </a:rPr>
              <a:t>Χαμηλή</a:t>
            </a:r>
            <a:r>
              <a:rPr lang="en-US" sz="1800" b="0" strike="noStrike" spc="-1" dirty="0">
                <a:solidFill>
                  <a:srgbClr val="000000"/>
                </a:solidFill>
                <a:latin typeface="Cambria" pitchFamily="18" charset="0"/>
                <a:ea typeface="DejaVu Sans"/>
              </a:rPr>
              <a:t> </a:t>
            </a:r>
            <a:r>
              <a:rPr lang="en-US" sz="1800" b="0" strike="noStrike" spc="-1" dirty="0" err="1">
                <a:solidFill>
                  <a:srgbClr val="000000"/>
                </a:solidFill>
                <a:latin typeface="Cambria" pitchFamily="18" charset="0"/>
                <a:ea typeface="DejaVu Sans"/>
              </a:rPr>
              <a:t>συνδικαλιστική</a:t>
            </a:r>
            <a:r>
              <a:rPr lang="en-US" sz="1800" b="0" strike="noStrike" spc="-1" dirty="0">
                <a:solidFill>
                  <a:srgbClr val="000000"/>
                </a:solidFill>
                <a:latin typeface="Cambria" pitchFamily="18" charset="0"/>
                <a:ea typeface="DejaVu Sans"/>
              </a:rPr>
              <a:t> </a:t>
            </a:r>
            <a:r>
              <a:rPr lang="en-US" sz="1800" b="0" strike="noStrike" spc="-1" dirty="0" err="1">
                <a:solidFill>
                  <a:srgbClr val="000000"/>
                </a:solidFill>
                <a:latin typeface="Cambria" pitchFamily="18" charset="0"/>
                <a:ea typeface="DejaVu Sans"/>
              </a:rPr>
              <a:t>συμμετοχή</a:t>
            </a:r>
            <a:r>
              <a:rPr lang="en-US" sz="1800" b="0" strike="noStrike" spc="-1" dirty="0">
                <a:solidFill>
                  <a:srgbClr val="000000"/>
                </a:solidFill>
                <a:latin typeface="Cambria" pitchFamily="18" charset="0"/>
                <a:ea typeface="DejaVu Sans"/>
              </a:rPr>
              <a:t> </a:t>
            </a:r>
            <a:r>
              <a:rPr lang="en-US" sz="1800" b="1" strike="noStrike" spc="-1" dirty="0" err="1">
                <a:solidFill>
                  <a:srgbClr val="000000"/>
                </a:solidFill>
                <a:latin typeface="Cambria" pitchFamily="18" charset="0"/>
                <a:ea typeface="DejaVu Sans"/>
              </a:rPr>
              <a:t>εκτός</a:t>
            </a:r>
            <a:r>
              <a:rPr lang="en-US" sz="1800" b="1" strike="noStrike" spc="-1" dirty="0">
                <a:solidFill>
                  <a:srgbClr val="000000"/>
                </a:solidFill>
                <a:latin typeface="Cambria" pitchFamily="18" charset="0"/>
                <a:ea typeface="DejaVu Sans"/>
              </a:rPr>
              <a:t> </a:t>
            </a:r>
            <a:r>
              <a:rPr lang="en-US" sz="1800" b="1" strike="noStrike" spc="-1" dirty="0" err="1">
                <a:solidFill>
                  <a:srgbClr val="000000"/>
                </a:solidFill>
                <a:latin typeface="Cambria" pitchFamily="18" charset="0"/>
                <a:ea typeface="DejaVu Sans"/>
              </a:rPr>
              <a:t>της</a:t>
            </a:r>
            <a:r>
              <a:rPr lang="en-US" sz="1800" b="1" strike="noStrike" spc="-1" dirty="0">
                <a:solidFill>
                  <a:srgbClr val="000000"/>
                </a:solidFill>
                <a:latin typeface="Cambria" pitchFamily="18" charset="0"/>
                <a:ea typeface="DejaVu Sans"/>
              </a:rPr>
              <a:t> </a:t>
            </a:r>
            <a:r>
              <a:rPr lang="el-GR" b="1" spc="-1" dirty="0" err="1">
                <a:solidFill>
                  <a:srgbClr val="000000"/>
                </a:solidFill>
                <a:latin typeface="Cambria" pitchFamily="18" charset="0"/>
                <a:ea typeface="DejaVu Sans"/>
              </a:rPr>
              <a:t>Ζ</a:t>
            </a:r>
            <a:r>
              <a:rPr lang="en-US" sz="1800" b="1" strike="noStrike" spc="-1" dirty="0" err="1">
                <a:solidFill>
                  <a:srgbClr val="000000"/>
                </a:solidFill>
                <a:latin typeface="Cambria" pitchFamily="18" charset="0"/>
                <a:ea typeface="DejaVu Sans"/>
              </a:rPr>
              <a:t>ώνης</a:t>
            </a:r>
            <a:endParaRPr lang="en-US" sz="1800" b="1" strike="noStrike" spc="-1" dirty="0">
              <a:latin typeface="Cambria" pitchFamily="18" charset="0"/>
            </a:endParaRPr>
          </a:p>
          <a:p>
            <a:pPr marL="343080" indent="-342360">
              <a:lnSpc>
                <a:spcPct val="90000"/>
              </a:lnSpc>
              <a:spcBef>
                <a:spcPts val="1001"/>
              </a:spcBef>
              <a:buClr>
                <a:srgbClr val="8AD0D6"/>
              </a:buClr>
              <a:buSzPct val="80000"/>
              <a:buFont typeface="Wingdings 3" charset="2"/>
              <a:buChar char=""/>
            </a:pPr>
            <a:r>
              <a:rPr lang="en-US" sz="1800" b="1" strike="noStrike" spc="-1" dirty="0" err="1">
                <a:solidFill>
                  <a:srgbClr val="000000"/>
                </a:solidFill>
                <a:latin typeface="Cambria" pitchFamily="18" charset="0"/>
                <a:ea typeface="DejaVu Sans"/>
              </a:rPr>
              <a:t>Υψηλή</a:t>
            </a:r>
            <a:r>
              <a:rPr lang="en-US" sz="1800" b="0" strike="noStrike" spc="-1" dirty="0">
                <a:solidFill>
                  <a:srgbClr val="000000"/>
                </a:solidFill>
                <a:latin typeface="Cambria" pitchFamily="18" charset="0"/>
                <a:ea typeface="DejaVu Sans"/>
              </a:rPr>
              <a:t> </a:t>
            </a:r>
            <a:r>
              <a:rPr lang="el-GR" sz="1800" b="0" strike="noStrike" spc="-1" dirty="0" err="1">
                <a:solidFill>
                  <a:srgbClr val="000000"/>
                </a:solidFill>
                <a:latin typeface="Cambria" pitchFamily="18" charset="0"/>
                <a:ea typeface="DejaVu Sans"/>
              </a:rPr>
              <a:t>συνδικαλιστικοποίηση</a:t>
            </a:r>
            <a:r>
              <a:rPr lang="el-GR" sz="1800" b="0" strike="noStrike" spc="-1" dirty="0">
                <a:solidFill>
                  <a:srgbClr val="000000"/>
                </a:solidFill>
                <a:latin typeface="Cambria" pitchFamily="18" charset="0"/>
                <a:ea typeface="DejaVu Sans"/>
              </a:rPr>
              <a:t> </a:t>
            </a:r>
            <a:r>
              <a:rPr lang="en-US" sz="1800" b="1" strike="noStrike" spc="-1" dirty="0" err="1">
                <a:solidFill>
                  <a:srgbClr val="000000"/>
                </a:solidFill>
                <a:latin typeface="Cambria" pitchFamily="18" charset="0"/>
                <a:ea typeface="DejaVu Sans"/>
              </a:rPr>
              <a:t>εντός</a:t>
            </a:r>
            <a:r>
              <a:rPr lang="en-US" sz="1800" b="1" strike="noStrike" spc="-1" dirty="0">
                <a:solidFill>
                  <a:srgbClr val="000000"/>
                </a:solidFill>
                <a:latin typeface="Cambria" pitchFamily="18" charset="0"/>
                <a:ea typeface="DejaVu Sans"/>
              </a:rPr>
              <a:t> </a:t>
            </a:r>
            <a:r>
              <a:rPr lang="en-US" sz="1800" b="1" strike="noStrike" spc="-1" dirty="0" err="1">
                <a:solidFill>
                  <a:srgbClr val="000000"/>
                </a:solidFill>
                <a:latin typeface="Cambria" pitchFamily="18" charset="0"/>
                <a:ea typeface="DejaVu Sans"/>
              </a:rPr>
              <a:t>της</a:t>
            </a:r>
            <a:r>
              <a:rPr lang="en-US" sz="1800" b="1" strike="noStrike" spc="-1" dirty="0">
                <a:solidFill>
                  <a:srgbClr val="000000"/>
                </a:solidFill>
                <a:latin typeface="Cambria" pitchFamily="18" charset="0"/>
                <a:ea typeface="DejaVu Sans"/>
              </a:rPr>
              <a:t> </a:t>
            </a:r>
            <a:r>
              <a:rPr lang="el-GR" b="1" spc="-1" dirty="0" err="1">
                <a:solidFill>
                  <a:srgbClr val="000000"/>
                </a:solidFill>
                <a:latin typeface="Cambria" pitchFamily="18" charset="0"/>
                <a:ea typeface="DejaVu Sans"/>
              </a:rPr>
              <a:t>Ζ</a:t>
            </a:r>
            <a:r>
              <a:rPr lang="en-US" sz="1800" b="1" strike="noStrike" spc="-1" dirty="0" err="1">
                <a:solidFill>
                  <a:srgbClr val="000000"/>
                </a:solidFill>
                <a:latin typeface="Cambria" pitchFamily="18" charset="0"/>
                <a:ea typeface="DejaVu Sans"/>
              </a:rPr>
              <a:t>ώνης</a:t>
            </a:r>
            <a:r>
              <a:rPr lang="en-US" sz="1800" b="0" strike="noStrike" spc="-1" dirty="0">
                <a:solidFill>
                  <a:srgbClr val="000000"/>
                </a:solidFill>
                <a:latin typeface="Cambria" pitchFamily="18" charset="0"/>
                <a:ea typeface="DejaVu Sans"/>
              </a:rPr>
              <a:t>. </a:t>
            </a:r>
            <a:r>
              <a:rPr lang="el-GR" sz="1800" b="0" strike="noStrike" spc="-1" dirty="0">
                <a:solidFill>
                  <a:srgbClr val="000000"/>
                </a:solidFill>
                <a:latin typeface="Cambria" pitchFamily="18" charset="0"/>
                <a:ea typeface="DejaVu Sans"/>
              </a:rPr>
              <a:t>Αυτό σχετίζεται με την </a:t>
            </a:r>
            <a:r>
              <a:rPr lang="el-GR" sz="1800" b="0" strike="noStrike" spc="-1" dirty="0" err="1">
                <a:solidFill>
                  <a:srgbClr val="000000"/>
                </a:solidFill>
                <a:latin typeface="Cambria" pitchFamily="18" charset="0"/>
                <a:ea typeface="DejaVu Sans"/>
              </a:rPr>
              <a:t>χωρο</a:t>
            </a:r>
            <a:r>
              <a:rPr lang="el-GR" sz="1800" b="0" strike="noStrike" spc="-1" dirty="0">
                <a:solidFill>
                  <a:srgbClr val="000000"/>
                </a:solidFill>
                <a:latin typeface="Cambria" pitchFamily="18" charset="0"/>
                <a:ea typeface="DejaVu Sans"/>
              </a:rPr>
              <a:t>-κοινωνική διαλεκτική του Περάματος (ανισότητες, αντιξοότητες, θρυμματισμένη πολεοδομική λογική, κινητικότητα λόγω θάλασσας, ταξικός συνδικαλισμός με δράσεις προσανατολισμένες στην κοινότητα)</a:t>
            </a:r>
            <a:r>
              <a:rPr lang="en-US" sz="1800" b="0" strike="noStrike" spc="-1" dirty="0">
                <a:solidFill>
                  <a:srgbClr val="000000"/>
                </a:solidFill>
                <a:latin typeface="Cambria" pitchFamily="18" charset="0"/>
                <a:ea typeface="DejaVu Sans"/>
              </a:rPr>
              <a:t>.</a:t>
            </a:r>
            <a:endParaRPr lang="en-US" sz="1800" b="0" strike="noStrike" spc="-1" dirty="0">
              <a:latin typeface="Cambria" pitchFamily="18" charset="0"/>
            </a:endParaRPr>
          </a:p>
          <a:p>
            <a:pPr marL="343080" indent="-342360">
              <a:lnSpc>
                <a:spcPct val="90000"/>
              </a:lnSpc>
              <a:spcBef>
                <a:spcPts val="1001"/>
              </a:spcBef>
              <a:buClr>
                <a:srgbClr val="8AD0D6"/>
              </a:buClr>
              <a:buSzPct val="80000"/>
              <a:buFont typeface="Wingdings 3" charset="2"/>
              <a:buChar char=""/>
            </a:pPr>
            <a:r>
              <a:rPr lang="en-US" sz="1800" b="0" strike="noStrike" spc="-1" dirty="0" err="1">
                <a:solidFill>
                  <a:srgbClr val="000000"/>
                </a:solidFill>
                <a:latin typeface="Cambria" pitchFamily="18" charset="0"/>
                <a:ea typeface="DejaVu Sans"/>
              </a:rPr>
              <a:t>Ένας</a:t>
            </a:r>
            <a:r>
              <a:rPr lang="en-US" sz="1800" b="0" strike="noStrike" spc="-1" dirty="0">
                <a:solidFill>
                  <a:srgbClr val="000000"/>
                </a:solidFill>
                <a:latin typeface="Cambria" pitchFamily="18" charset="0"/>
                <a:ea typeface="DejaVu Sans"/>
              </a:rPr>
              <a:t> </a:t>
            </a:r>
            <a:r>
              <a:rPr lang="en-US" sz="1800" b="0" strike="noStrike" spc="-1" dirty="0" err="1">
                <a:solidFill>
                  <a:srgbClr val="000000"/>
                </a:solidFill>
                <a:latin typeface="Cambria" pitchFamily="18" charset="0"/>
                <a:ea typeface="DejaVu Sans"/>
              </a:rPr>
              <a:t>σημαντικός</a:t>
            </a:r>
            <a:r>
              <a:rPr lang="en-US" sz="1800" b="0" strike="noStrike" spc="-1" dirty="0">
                <a:solidFill>
                  <a:srgbClr val="000000"/>
                </a:solidFill>
                <a:latin typeface="Cambria" pitchFamily="18" charset="0"/>
                <a:ea typeface="DejaVu Sans"/>
              </a:rPr>
              <a:t> </a:t>
            </a:r>
            <a:r>
              <a:rPr lang="en-US" sz="1800" b="0" strike="noStrike" spc="-1" dirty="0" err="1">
                <a:solidFill>
                  <a:srgbClr val="000000"/>
                </a:solidFill>
                <a:latin typeface="Cambria" pitchFamily="18" charset="0"/>
                <a:ea typeface="DejaVu Sans"/>
              </a:rPr>
              <a:t>πυρήνας</a:t>
            </a:r>
            <a:r>
              <a:rPr lang="en-US" sz="1800" b="0" strike="noStrike" spc="-1" dirty="0">
                <a:solidFill>
                  <a:srgbClr val="000000"/>
                </a:solidFill>
                <a:latin typeface="Cambria" pitchFamily="18" charset="0"/>
                <a:ea typeface="DejaVu Sans"/>
              </a:rPr>
              <a:t> </a:t>
            </a:r>
            <a:r>
              <a:rPr lang="en-US" sz="1800" b="0" strike="noStrike" spc="-1" dirty="0" err="1">
                <a:solidFill>
                  <a:srgbClr val="000000"/>
                </a:solidFill>
                <a:latin typeface="Cambria" pitchFamily="18" charset="0"/>
                <a:ea typeface="DejaVu Sans"/>
              </a:rPr>
              <a:t>των</a:t>
            </a:r>
            <a:r>
              <a:rPr lang="en-US" sz="1800" b="0" strike="noStrike" spc="-1" dirty="0">
                <a:solidFill>
                  <a:srgbClr val="000000"/>
                </a:solidFill>
                <a:latin typeface="Cambria" pitchFamily="18" charset="0"/>
                <a:ea typeface="DejaVu Sans"/>
              </a:rPr>
              <a:t> </a:t>
            </a:r>
            <a:r>
              <a:rPr lang="en-US" sz="1800" b="0" strike="noStrike" spc="-1" dirty="0" err="1">
                <a:solidFill>
                  <a:srgbClr val="000000"/>
                </a:solidFill>
                <a:latin typeface="Cambria" pitchFamily="18" charset="0"/>
                <a:ea typeface="DejaVu Sans"/>
              </a:rPr>
              <a:t>εργαζομένων</a:t>
            </a:r>
            <a:r>
              <a:rPr lang="en-US" sz="1800" b="0" strike="noStrike" spc="-1" dirty="0">
                <a:solidFill>
                  <a:srgbClr val="000000"/>
                </a:solidFill>
                <a:latin typeface="Cambria" pitchFamily="18" charset="0"/>
                <a:ea typeface="DejaVu Sans"/>
              </a:rPr>
              <a:t> </a:t>
            </a:r>
            <a:r>
              <a:rPr lang="en-US" sz="1800" b="0" strike="noStrike" spc="-1" dirty="0" err="1">
                <a:solidFill>
                  <a:srgbClr val="000000"/>
                </a:solidFill>
                <a:latin typeface="Cambria" pitchFamily="18" charset="0"/>
                <a:ea typeface="DejaVu Sans"/>
              </a:rPr>
              <a:t>στη</a:t>
            </a:r>
            <a:r>
              <a:rPr lang="en-US" sz="1800" b="0" strike="noStrike" spc="-1" dirty="0">
                <a:solidFill>
                  <a:srgbClr val="000000"/>
                </a:solidFill>
                <a:latin typeface="Cambria" pitchFamily="18" charset="0"/>
                <a:ea typeface="DejaVu Sans"/>
              </a:rPr>
              <a:t> </a:t>
            </a:r>
            <a:r>
              <a:rPr lang="el-GR" spc="-1" dirty="0" err="1">
                <a:solidFill>
                  <a:srgbClr val="000000"/>
                </a:solidFill>
                <a:latin typeface="Cambria" pitchFamily="18" charset="0"/>
                <a:ea typeface="DejaVu Sans"/>
              </a:rPr>
              <a:t>Ζ</a:t>
            </a:r>
            <a:r>
              <a:rPr lang="en-US" sz="1800" b="0" strike="noStrike" spc="-1" dirty="0" err="1">
                <a:solidFill>
                  <a:srgbClr val="000000"/>
                </a:solidFill>
                <a:latin typeface="Cambria" pitchFamily="18" charset="0"/>
                <a:ea typeface="DejaVu Sans"/>
              </a:rPr>
              <a:t>ώνη</a:t>
            </a:r>
            <a:r>
              <a:rPr lang="en-US" sz="1800" b="0" strike="noStrike" spc="-1" dirty="0">
                <a:solidFill>
                  <a:srgbClr val="000000"/>
                </a:solidFill>
                <a:latin typeface="Cambria" pitchFamily="18" charset="0"/>
                <a:ea typeface="DejaVu Sans"/>
              </a:rPr>
              <a:t> (</a:t>
            </a:r>
            <a:r>
              <a:rPr lang="en-US" sz="1800" b="0" strike="noStrike" spc="-1" dirty="0" err="1">
                <a:solidFill>
                  <a:srgbClr val="000000"/>
                </a:solidFill>
                <a:latin typeface="Cambria" pitchFamily="18" charset="0"/>
                <a:ea typeface="DejaVu Sans"/>
              </a:rPr>
              <a:t>αν</a:t>
            </a:r>
            <a:r>
              <a:rPr lang="en-US" sz="1800" b="0" strike="noStrike" spc="-1" dirty="0">
                <a:solidFill>
                  <a:srgbClr val="000000"/>
                </a:solidFill>
                <a:latin typeface="Cambria" pitchFamily="18" charset="0"/>
                <a:ea typeface="DejaVu Sans"/>
              </a:rPr>
              <a:t> </a:t>
            </a:r>
            <a:r>
              <a:rPr lang="en-US" sz="1800" b="0" strike="noStrike" spc="-1" dirty="0" err="1">
                <a:solidFill>
                  <a:srgbClr val="000000"/>
                </a:solidFill>
                <a:latin typeface="Cambria" pitchFamily="18" charset="0"/>
                <a:ea typeface="DejaVu Sans"/>
              </a:rPr>
              <a:t>και</a:t>
            </a:r>
            <a:r>
              <a:rPr lang="en-US" sz="1800" b="0" strike="noStrike" spc="-1" dirty="0">
                <a:solidFill>
                  <a:srgbClr val="000000"/>
                </a:solidFill>
                <a:latin typeface="Cambria" pitchFamily="18" charset="0"/>
                <a:ea typeface="DejaVu Sans"/>
              </a:rPr>
              <a:t> </a:t>
            </a:r>
            <a:r>
              <a:rPr lang="en-US" sz="1800" b="0" strike="noStrike" spc="-1" dirty="0" err="1">
                <a:solidFill>
                  <a:srgbClr val="000000"/>
                </a:solidFill>
                <a:latin typeface="Cambria" pitchFamily="18" charset="0"/>
                <a:ea typeface="DejaVu Sans"/>
              </a:rPr>
              <a:t>όχι</a:t>
            </a:r>
            <a:r>
              <a:rPr lang="en-US" sz="1800" b="0" strike="noStrike" spc="-1" dirty="0">
                <a:solidFill>
                  <a:srgbClr val="000000"/>
                </a:solidFill>
                <a:latin typeface="Cambria" pitchFamily="18" charset="0"/>
                <a:ea typeface="DejaVu Sans"/>
              </a:rPr>
              <a:t> </a:t>
            </a:r>
            <a:r>
              <a:rPr lang="en-US" sz="1800" b="0" strike="noStrike" spc="-1" dirty="0" err="1">
                <a:solidFill>
                  <a:srgbClr val="000000"/>
                </a:solidFill>
                <a:latin typeface="Cambria" pitchFamily="18" charset="0"/>
                <a:ea typeface="DejaVu Sans"/>
              </a:rPr>
              <a:t>απαραίτητα</a:t>
            </a:r>
            <a:r>
              <a:rPr lang="en-US" sz="1800" b="0" strike="noStrike" spc="-1" dirty="0">
                <a:solidFill>
                  <a:srgbClr val="000000"/>
                </a:solidFill>
                <a:latin typeface="Cambria" pitchFamily="18" charset="0"/>
                <a:ea typeface="DejaVu Sans"/>
              </a:rPr>
              <a:t> </a:t>
            </a:r>
            <a:r>
              <a:rPr lang="en-US" sz="1800" b="0" strike="noStrike" spc="-1" dirty="0" err="1">
                <a:solidFill>
                  <a:srgbClr val="000000"/>
                </a:solidFill>
                <a:latin typeface="Cambria" pitchFamily="18" charset="0"/>
                <a:ea typeface="DejaVu Sans"/>
              </a:rPr>
              <a:t>πλειοψηφικός</a:t>
            </a:r>
            <a:r>
              <a:rPr lang="en-US" sz="1800" b="0" strike="noStrike" spc="-1" dirty="0">
                <a:solidFill>
                  <a:srgbClr val="000000"/>
                </a:solidFill>
                <a:latin typeface="Cambria" pitchFamily="18" charset="0"/>
                <a:ea typeface="DejaVu Sans"/>
              </a:rPr>
              <a:t>) </a:t>
            </a:r>
            <a:r>
              <a:rPr lang="en-US" sz="1800" b="0" strike="noStrike" spc="-1" dirty="0" err="1">
                <a:solidFill>
                  <a:srgbClr val="000000"/>
                </a:solidFill>
                <a:latin typeface="Cambria" pitchFamily="18" charset="0"/>
                <a:ea typeface="DejaVu Sans"/>
              </a:rPr>
              <a:t>καταφέρνει</a:t>
            </a:r>
            <a:r>
              <a:rPr lang="en-US" sz="1800" b="0" strike="noStrike" spc="-1" dirty="0">
                <a:solidFill>
                  <a:srgbClr val="000000"/>
                </a:solidFill>
                <a:latin typeface="Cambria" pitchFamily="18" charset="0"/>
                <a:ea typeface="DejaVu Sans"/>
              </a:rPr>
              <a:t> </a:t>
            </a:r>
            <a:r>
              <a:rPr lang="en-US" sz="1800" b="0" strike="noStrike" spc="-1" dirty="0" err="1">
                <a:solidFill>
                  <a:srgbClr val="000000"/>
                </a:solidFill>
                <a:latin typeface="Cambria" pitchFamily="18" charset="0"/>
                <a:ea typeface="DejaVu Sans"/>
              </a:rPr>
              <a:t>με</a:t>
            </a:r>
            <a:r>
              <a:rPr lang="en-US" sz="1800" b="0" strike="noStrike" spc="-1" dirty="0">
                <a:solidFill>
                  <a:srgbClr val="000000"/>
                </a:solidFill>
                <a:latin typeface="Cambria" pitchFamily="18" charset="0"/>
                <a:ea typeface="DejaVu Sans"/>
              </a:rPr>
              <a:t> </a:t>
            </a:r>
            <a:r>
              <a:rPr lang="en-US" sz="1800" b="0" strike="noStrike" spc="-1" dirty="0" err="1">
                <a:solidFill>
                  <a:srgbClr val="000000"/>
                </a:solidFill>
                <a:latin typeface="Cambria" pitchFamily="18" charset="0"/>
                <a:ea typeface="DejaVu Sans"/>
              </a:rPr>
              <a:t>τη</a:t>
            </a:r>
            <a:r>
              <a:rPr lang="en-US" sz="1800" b="0" strike="noStrike" spc="-1" dirty="0">
                <a:solidFill>
                  <a:srgbClr val="000000"/>
                </a:solidFill>
                <a:latin typeface="Cambria" pitchFamily="18" charset="0"/>
                <a:ea typeface="DejaVu Sans"/>
              </a:rPr>
              <a:t> </a:t>
            </a:r>
            <a:r>
              <a:rPr lang="en-US" sz="1800" b="0" strike="noStrike" spc="-1" dirty="0" err="1">
                <a:solidFill>
                  <a:srgbClr val="000000"/>
                </a:solidFill>
                <a:latin typeface="Cambria" pitchFamily="18" charset="0"/>
                <a:ea typeface="DejaVu Sans"/>
              </a:rPr>
              <a:t>δράση</a:t>
            </a:r>
            <a:r>
              <a:rPr lang="en-US" sz="1800" b="0" strike="noStrike" spc="-1" dirty="0">
                <a:solidFill>
                  <a:srgbClr val="000000"/>
                </a:solidFill>
                <a:latin typeface="Cambria" pitchFamily="18" charset="0"/>
                <a:ea typeface="DejaVu Sans"/>
              </a:rPr>
              <a:t> </a:t>
            </a:r>
            <a:r>
              <a:rPr lang="en-US" sz="1800" b="0" strike="noStrike" spc="-1" dirty="0" err="1">
                <a:solidFill>
                  <a:srgbClr val="000000"/>
                </a:solidFill>
                <a:latin typeface="Cambria" pitchFamily="18" charset="0"/>
                <a:ea typeface="DejaVu Sans"/>
              </a:rPr>
              <a:t>και</a:t>
            </a:r>
            <a:r>
              <a:rPr lang="en-US" sz="1800" b="0" strike="noStrike" spc="-1" dirty="0">
                <a:solidFill>
                  <a:srgbClr val="000000"/>
                </a:solidFill>
                <a:latin typeface="Cambria" pitchFamily="18" charset="0"/>
                <a:ea typeface="DejaVu Sans"/>
              </a:rPr>
              <a:t> </a:t>
            </a:r>
            <a:r>
              <a:rPr lang="en-US" sz="1800" b="0" strike="noStrike" spc="-1" dirty="0" err="1">
                <a:solidFill>
                  <a:srgbClr val="000000"/>
                </a:solidFill>
                <a:latin typeface="Cambria" pitchFamily="18" charset="0"/>
                <a:ea typeface="DejaVu Sans"/>
              </a:rPr>
              <a:t>τη</a:t>
            </a:r>
            <a:r>
              <a:rPr lang="en-US" sz="1800" b="0" strike="noStrike" spc="-1" dirty="0">
                <a:solidFill>
                  <a:srgbClr val="000000"/>
                </a:solidFill>
                <a:latin typeface="Cambria" pitchFamily="18" charset="0"/>
                <a:ea typeface="DejaVu Sans"/>
              </a:rPr>
              <a:t> </a:t>
            </a:r>
            <a:r>
              <a:rPr lang="en-US" sz="1800" b="0" strike="noStrike" spc="-1" dirty="0" err="1">
                <a:solidFill>
                  <a:srgbClr val="000000"/>
                </a:solidFill>
                <a:latin typeface="Cambria" pitchFamily="18" charset="0"/>
                <a:ea typeface="DejaVu Sans"/>
              </a:rPr>
              <a:t>συμμετοχή</a:t>
            </a:r>
            <a:r>
              <a:rPr lang="en-US" sz="1800" b="0" strike="noStrike" spc="-1" dirty="0">
                <a:solidFill>
                  <a:srgbClr val="000000"/>
                </a:solidFill>
                <a:latin typeface="Cambria" pitchFamily="18" charset="0"/>
                <a:ea typeface="DejaVu Sans"/>
              </a:rPr>
              <a:t> </a:t>
            </a:r>
            <a:r>
              <a:rPr lang="en-US" sz="1800" b="0" strike="noStrike" spc="-1" dirty="0" err="1">
                <a:solidFill>
                  <a:srgbClr val="000000"/>
                </a:solidFill>
                <a:latin typeface="Cambria" pitchFamily="18" charset="0"/>
                <a:ea typeface="DejaVu Sans"/>
              </a:rPr>
              <a:t>του</a:t>
            </a:r>
            <a:r>
              <a:rPr lang="el-GR" sz="1800" b="0" strike="noStrike" spc="-1" dirty="0">
                <a:solidFill>
                  <a:srgbClr val="000000"/>
                </a:solidFill>
                <a:latin typeface="Cambria" pitchFamily="18" charset="0"/>
                <a:ea typeface="DejaVu Sans"/>
              </a:rPr>
              <a:t> </a:t>
            </a:r>
            <a:r>
              <a:rPr lang="en-US" sz="1800" b="0" strike="noStrike" spc="-1" dirty="0" err="1">
                <a:solidFill>
                  <a:srgbClr val="000000"/>
                </a:solidFill>
                <a:latin typeface="Cambria" pitchFamily="18" charset="0"/>
                <a:ea typeface="DejaVu Sans"/>
              </a:rPr>
              <a:t>να</a:t>
            </a:r>
            <a:r>
              <a:rPr lang="en-US" sz="1800" b="0" strike="noStrike" spc="-1" dirty="0">
                <a:solidFill>
                  <a:srgbClr val="000000"/>
                </a:solidFill>
                <a:latin typeface="Cambria" pitchFamily="18" charset="0"/>
                <a:ea typeface="DejaVu Sans"/>
              </a:rPr>
              <a:t> </a:t>
            </a:r>
            <a:r>
              <a:rPr lang="en-US" sz="1800" b="0" strike="noStrike" spc="-1" dirty="0" err="1">
                <a:solidFill>
                  <a:srgbClr val="000000"/>
                </a:solidFill>
                <a:latin typeface="Cambria" pitchFamily="18" charset="0"/>
                <a:ea typeface="DejaVu Sans"/>
              </a:rPr>
              <a:t>διαμορφώσει</a:t>
            </a:r>
            <a:r>
              <a:rPr lang="en-US" sz="1800" b="0" strike="noStrike" spc="-1" dirty="0">
                <a:solidFill>
                  <a:srgbClr val="000000"/>
                </a:solidFill>
                <a:latin typeface="Cambria" pitchFamily="18" charset="0"/>
                <a:ea typeface="DejaVu Sans"/>
              </a:rPr>
              <a:t> </a:t>
            </a:r>
            <a:r>
              <a:rPr lang="en-US" sz="1800" b="0" strike="noStrike" spc="-1" dirty="0" err="1">
                <a:solidFill>
                  <a:srgbClr val="000000"/>
                </a:solidFill>
                <a:latin typeface="Cambria" pitchFamily="18" charset="0"/>
                <a:ea typeface="DejaVu Sans"/>
              </a:rPr>
              <a:t>μια</a:t>
            </a:r>
            <a:r>
              <a:rPr lang="en-US" sz="1800" b="0" strike="noStrike" spc="-1" dirty="0">
                <a:solidFill>
                  <a:srgbClr val="000000"/>
                </a:solidFill>
                <a:latin typeface="Cambria" pitchFamily="18" charset="0"/>
                <a:ea typeface="DejaVu Sans"/>
              </a:rPr>
              <a:t> </a:t>
            </a:r>
            <a:r>
              <a:rPr lang="en-US" sz="1800" b="0" strike="noStrike" spc="-1" dirty="0" err="1">
                <a:solidFill>
                  <a:srgbClr val="000000"/>
                </a:solidFill>
                <a:latin typeface="Cambria" pitchFamily="18" charset="0"/>
                <a:ea typeface="DejaVu Sans"/>
              </a:rPr>
              <a:t>μια</a:t>
            </a:r>
            <a:r>
              <a:rPr lang="en-US" sz="1800" b="0" strike="noStrike" spc="-1" dirty="0">
                <a:solidFill>
                  <a:srgbClr val="000000"/>
                </a:solidFill>
                <a:latin typeface="Cambria" pitchFamily="18" charset="0"/>
                <a:ea typeface="DejaVu Sans"/>
              </a:rPr>
              <a:t> </a:t>
            </a:r>
            <a:r>
              <a:rPr lang="el-GR" sz="1800" b="1" strike="noStrike" spc="-1" dirty="0">
                <a:solidFill>
                  <a:srgbClr val="000000"/>
                </a:solidFill>
                <a:latin typeface="Cambria" pitchFamily="18" charset="0"/>
                <a:ea typeface="DejaVu Sans"/>
              </a:rPr>
              <a:t>ευνοϊκότερη </a:t>
            </a:r>
            <a:r>
              <a:rPr lang="en-US" sz="1800" b="1" strike="noStrike" spc="-1" dirty="0" err="1">
                <a:solidFill>
                  <a:srgbClr val="000000"/>
                </a:solidFill>
                <a:latin typeface="Cambria" pitchFamily="18" charset="0"/>
                <a:ea typeface="DejaVu Sans"/>
              </a:rPr>
              <a:t>χωροκοινωνική</a:t>
            </a:r>
            <a:r>
              <a:rPr lang="en-US" sz="1800" b="1" strike="noStrike" spc="-1" dirty="0">
                <a:solidFill>
                  <a:srgbClr val="000000"/>
                </a:solidFill>
                <a:latin typeface="Cambria" pitchFamily="18" charset="0"/>
                <a:ea typeface="DejaVu Sans"/>
              </a:rPr>
              <a:t> </a:t>
            </a:r>
            <a:r>
              <a:rPr lang="en-US" sz="1800" b="1" strike="noStrike" spc="-1" dirty="0" err="1">
                <a:solidFill>
                  <a:srgbClr val="000000"/>
                </a:solidFill>
                <a:latin typeface="Cambria" pitchFamily="18" charset="0"/>
                <a:ea typeface="DejaVu Sans"/>
              </a:rPr>
              <a:t>συνθήκη</a:t>
            </a:r>
            <a:r>
              <a:rPr lang="en-US" sz="1800" b="1" strike="noStrike" spc="-1" dirty="0">
                <a:solidFill>
                  <a:srgbClr val="000000"/>
                </a:solidFill>
                <a:latin typeface="Cambria" pitchFamily="18" charset="0"/>
                <a:ea typeface="DejaVu Sans"/>
              </a:rPr>
              <a:t> </a:t>
            </a:r>
            <a:r>
              <a:rPr lang="en-US" sz="1800" b="1" strike="noStrike" spc="-1" dirty="0" err="1">
                <a:solidFill>
                  <a:srgbClr val="000000"/>
                </a:solidFill>
                <a:latin typeface="Cambria" pitchFamily="18" charset="0"/>
                <a:ea typeface="DejaVu Sans"/>
              </a:rPr>
              <a:t>στην</a:t>
            </a:r>
            <a:r>
              <a:rPr lang="en-US" sz="1800" b="1" strike="noStrike" spc="-1" dirty="0">
                <a:solidFill>
                  <a:srgbClr val="000000"/>
                </a:solidFill>
                <a:latin typeface="Cambria" pitchFamily="18" charset="0"/>
                <a:ea typeface="DejaVu Sans"/>
              </a:rPr>
              <a:t> </a:t>
            </a:r>
            <a:r>
              <a:rPr lang="en-US" sz="1800" b="1" strike="noStrike" spc="-1" dirty="0" err="1">
                <a:solidFill>
                  <a:srgbClr val="000000"/>
                </a:solidFill>
                <a:latin typeface="Cambria" pitchFamily="18" charset="0"/>
                <a:ea typeface="DejaVu Sans"/>
              </a:rPr>
              <a:t>περιοχή</a:t>
            </a:r>
            <a:r>
              <a:rPr lang="en-US" sz="1800" b="1" strike="noStrike" spc="-1" dirty="0">
                <a:solidFill>
                  <a:srgbClr val="000000"/>
                </a:solidFill>
                <a:latin typeface="Cambria" pitchFamily="18" charset="0"/>
                <a:ea typeface="DejaVu Sans"/>
              </a:rPr>
              <a:t> </a:t>
            </a:r>
            <a:r>
              <a:rPr lang="en-US" sz="1800" b="1" strike="noStrike" spc="-1" dirty="0" err="1">
                <a:solidFill>
                  <a:srgbClr val="000000"/>
                </a:solidFill>
                <a:latin typeface="Cambria" pitchFamily="18" charset="0"/>
                <a:ea typeface="DejaVu Sans"/>
              </a:rPr>
              <a:t>της</a:t>
            </a:r>
            <a:r>
              <a:rPr lang="en-US" sz="1800" b="1" strike="noStrike" spc="-1" dirty="0">
                <a:solidFill>
                  <a:srgbClr val="000000"/>
                </a:solidFill>
                <a:latin typeface="Cambria" pitchFamily="18" charset="0"/>
                <a:ea typeface="DejaVu Sans"/>
              </a:rPr>
              <a:t> </a:t>
            </a:r>
            <a:r>
              <a:rPr lang="el-GR" b="1" spc="-1" dirty="0">
                <a:solidFill>
                  <a:srgbClr val="000000"/>
                </a:solidFill>
                <a:latin typeface="Cambria" pitchFamily="18" charset="0"/>
                <a:ea typeface="DejaVu Sans"/>
              </a:rPr>
              <a:t>Ζ</a:t>
            </a:r>
            <a:r>
              <a:rPr lang="en-US" sz="1800" b="1" strike="noStrike" spc="-1" dirty="0" err="1">
                <a:solidFill>
                  <a:srgbClr val="000000"/>
                </a:solidFill>
                <a:latin typeface="Cambria" pitchFamily="18" charset="0"/>
                <a:ea typeface="DejaVu Sans"/>
              </a:rPr>
              <a:t>ώνης</a:t>
            </a:r>
            <a:r>
              <a:rPr lang="el-GR" sz="1800" b="1" strike="noStrike" spc="-1" dirty="0">
                <a:solidFill>
                  <a:srgbClr val="000000"/>
                </a:solidFill>
                <a:latin typeface="Cambria" pitchFamily="18" charset="0"/>
                <a:ea typeface="DejaVu Sans"/>
              </a:rPr>
              <a:t> </a:t>
            </a:r>
            <a:r>
              <a:rPr lang="el-GR" sz="1800" b="0" strike="noStrike" spc="-1" dirty="0">
                <a:solidFill>
                  <a:srgbClr val="000000"/>
                </a:solidFill>
                <a:latin typeface="Cambria" pitchFamily="18" charset="0"/>
                <a:ea typeface="DejaVu Sans"/>
              </a:rPr>
              <a:t>με τα εξής χαρακτηριστικά:</a:t>
            </a:r>
          </a:p>
          <a:p>
            <a:pPr marL="343620" indent="-342900">
              <a:lnSpc>
                <a:spcPct val="90000"/>
              </a:lnSpc>
              <a:spcBef>
                <a:spcPts val="1001"/>
              </a:spcBef>
              <a:buClr>
                <a:srgbClr val="8AD0D6"/>
              </a:buClr>
              <a:buSzPct val="80000"/>
              <a:buFont typeface="+mj-lt"/>
              <a:buAutoNum type="arabicPeriod"/>
            </a:pPr>
            <a:r>
              <a:rPr lang="el-GR" spc="-1" dirty="0">
                <a:latin typeface="Cambria" pitchFamily="18" charset="0"/>
                <a:ea typeface="DejaVu Sans"/>
              </a:rPr>
              <a:t>Προστασία της εργασίας</a:t>
            </a:r>
          </a:p>
          <a:p>
            <a:pPr marL="343620" indent="-342900">
              <a:lnSpc>
                <a:spcPct val="90000"/>
              </a:lnSpc>
              <a:spcBef>
                <a:spcPts val="1001"/>
              </a:spcBef>
              <a:buClr>
                <a:srgbClr val="8AD0D6"/>
              </a:buClr>
              <a:buSzPct val="80000"/>
              <a:buFont typeface="+mj-lt"/>
              <a:buAutoNum type="arabicPeriod"/>
            </a:pPr>
            <a:r>
              <a:rPr lang="el-GR" sz="1800" b="0" strike="noStrike" spc="-1" dirty="0">
                <a:latin typeface="Cambria" pitchFamily="18" charset="0"/>
              </a:rPr>
              <a:t>Αναβάθμιση δεξιοτήτων</a:t>
            </a:r>
          </a:p>
          <a:p>
            <a:pPr marL="343620" indent="-342900">
              <a:lnSpc>
                <a:spcPct val="90000"/>
              </a:lnSpc>
              <a:spcBef>
                <a:spcPts val="1001"/>
              </a:spcBef>
              <a:buClr>
                <a:srgbClr val="8AD0D6"/>
              </a:buClr>
              <a:buSzPct val="80000"/>
              <a:buFont typeface="+mj-lt"/>
              <a:buAutoNum type="arabicPeriod"/>
            </a:pPr>
            <a:r>
              <a:rPr lang="el-GR" spc="-1" dirty="0">
                <a:latin typeface="Cambria" pitchFamily="18" charset="0"/>
              </a:rPr>
              <a:t>Αντιμετώπιση διχαστικών εθνικιστικών λόγων</a:t>
            </a:r>
            <a:endParaRPr lang="en-US" sz="1800" b="0" strike="noStrike" spc="-1" dirty="0">
              <a:latin typeface="Cambria" pitchFamily="18" charset="0"/>
            </a:endParaRPr>
          </a:p>
          <a:p>
            <a:pPr>
              <a:lnSpc>
                <a:spcPct val="90000"/>
              </a:lnSpc>
              <a:spcBef>
                <a:spcPts val="1001"/>
              </a:spcBef>
            </a:pPr>
            <a:endParaRPr lang="en-US" sz="1800" b="0" strike="noStrike" spc="-1" dirty="0">
              <a:latin typeface="Cambria" pitchFamily="18" charset="0"/>
            </a:endParaRPr>
          </a:p>
          <a:p>
            <a:pPr>
              <a:lnSpc>
                <a:spcPct val="90000"/>
              </a:lnSpc>
              <a:spcBef>
                <a:spcPts val="1001"/>
              </a:spcBef>
            </a:pPr>
            <a:endParaRPr lang="en-US" sz="1800" b="0" strike="noStrike" spc="-1" dirty="0">
              <a:latin typeface="Cambria" pitchFamily="18" charset="0"/>
            </a:endParaRPr>
          </a:p>
        </p:txBody>
      </p:sp>
      <p:sp>
        <p:nvSpPr>
          <p:cNvPr id="3" name="CustomShape 5"/>
          <p:cNvSpPr/>
          <p:nvPr/>
        </p:nvSpPr>
        <p:spPr>
          <a:xfrm>
            <a:off x="431321" y="1645920"/>
            <a:ext cx="3743959" cy="4470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r">
              <a:lnSpc>
                <a:spcPct val="100000"/>
              </a:lnSpc>
            </a:pPr>
            <a:r>
              <a:rPr lang="el-GR" sz="3300" b="1" spc="-1" dirty="0">
                <a:latin typeface="Cambria" pitchFamily="18" charset="0"/>
                <a:ea typeface="DejaVu Sans"/>
              </a:rPr>
              <a:t>Καταληκτικές σκέψεις ΙΙ</a:t>
            </a:r>
            <a:endParaRPr lang="en-US" sz="3300" b="1" strike="noStrike" spc="-1" dirty="0">
              <a:latin typeface="Cambria"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6"/>
          <p:cNvSpPr/>
          <p:nvPr/>
        </p:nvSpPr>
        <p:spPr>
          <a:xfrm>
            <a:off x="5204160" y="267419"/>
            <a:ext cx="5918760" cy="584862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360">
              <a:lnSpc>
                <a:spcPct val="90000"/>
              </a:lnSpc>
              <a:spcBef>
                <a:spcPts val="1001"/>
              </a:spcBef>
              <a:buClr>
                <a:srgbClr val="8AD0D6"/>
              </a:buClr>
              <a:buSzPct val="80000"/>
              <a:buFont typeface="Wingdings 3" charset="2"/>
              <a:buChar char=""/>
            </a:pPr>
            <a:r>
              <a:rPr lang="el-GR" sz="1800" b="1" strike="noStrike" spc="-1" dirty="0">
                <a:solidFill>
                  <a:srgbClr val="000000"/>
                </a:solidFill>
                <a:latin typeface="Cambria" pitchFamily="18" charset="0"/>
                <a:ea typeface="DejaVu Sans"/>
              </a:rPr>
              <a:t>Η εκλογική γεωγραφία της περιοχής μελέτης </a:t>
            </a:r>
            <a:r>
              <a:rPr lang="el-GR" sz="1800" strike="noStrike" spc="-1" dirty="0">
                <a:solidFill>
                  <a:srgbClr val="000000"/>
                </a:solidFill>
                <a:latin typeface="Cambria" pitchFamily="18" charset="0"/>
                <a:ea typeface="DejaVu Sans"/>
              </a:rPr>
              <a:t>επιβεβαιώνει ότι η συμπεριφορά της εργατικής τάξης δεν έχει ακόμα ερευνηθεί σε βάθος.</a:t>
            </a:r>
          </a:p>
          <a:p>
            <a:pPr marL="343080" indent="-342360">
              <a:lnSpc>
                <a:spcPct val="90000"/>
              </a:lnSpc>
              <a:spcBef>
                <a:spcPts val="1001"/>
              </a:spcBef>
              <a:buClr>
                <a:srgbClr val="8AD0D6"/>
              </a:buClr>
              <a:buSzPct val="80000"/>
              <a:buFont typeface="Wingdings 3" charset="2"/>
              <a:buChar char=""/>
            </a:pPr>
            <a:r>
              <a:rPr lang="el-GR" spc="-1" dirty="0">
                <a:solidFill>
                  <a:srgbClr val="000000"/>
                </a:solidFill>
                <a:latin typeface="Cambria" pitchFamily="18" charset="0"/>
                <a:ea typeface="DejaVu Sans"/>
              </a:rPr>
              <a:t>Οι </a:t>
            </a:r>
            <a:r>
              <a:rPr lang="el-GR" b="1" spc="-1" dirty="0">
                <a:solidFill>
                  <a:srgbClr val="000000"/>
                </a:solidFill>
                <a:latin typeface="Cambria" pitchFamily="18" charset="0"/>
                <a:ea typeface="DejaVu Sans"/>
              </a:rPr>
              <a:t>κόσμοι </a:t>
            </a:r>
            <a:r>
              <a:rPr lang="el-GR" spc="-1" dirty="0">
                <a:solidFill>
                  <a:srgbClr val="000000"/>
                </a:solidFill>
                <a:latin typeface="Cambria" pitchFamily="18" charset="0"/>
                <a:ea typeface="DejaVu Sans"/>
              </a:rPr>
              <a:t>Χ.Α. και ΚΚΕ είναι διαφορετικοί, ειδικά αν εξετάσει κανείς τον «μικρό-</a:t>
            </a:r>
            <a:r>
              <a:rPr lang="el-GR" spc="-1" dirty="0" err="1">
                <a:solidFill>
                  <a:srgbClr val="000000"/>
                </a:solidFill>
                <a:latin typeface="Cambria" pitchFamily="18" charset="0"/>
                <a:ea typeface="DejaVu Sans"/>
              </a:rPr>
              <a:t>κοσμ</a:t>
            </a:r>
            <a:r>
              <a:rPr lang="el-GR" spc="-1" dirty="0">
                <a:solidFill>
                  <a:srgbClr val="000000"/>
                </a:solidFill>
                <a:latin typeface="Cambria" pitchFamily="18" charset="0"/>
                <a:ea typeface="DejaVu Sans"/>
              </a:rPr>
              <a:t>ο» των περιοχών με συμπαγή εργατικό πληθυσμό που συνεχίζει να έχει ισχυρούς δεσμούς με το επάγγελμά του και την τοπική αγορά εργασίας. </a:t>
            </a:r>
          </a:p>
          <a:p>
            <a:pPr marL="343080" indent="-342360">
              <a:lnSpc>
                <a:spcPct val="90000"/>
              </a:lnSpc>
              <a:spcBef>
                <a:spcPts val="1001"/>
              </a:spcBef>
              <a:buClr>
                <a:srgbClr val="8AD0D6"/>
              </a:buClr>
              <a:buSzPct val="80000"/>
              <a:buFont typeface="Wingdings 3" charset="2"/>
              <a:buChar char=""/>
            </a:pPr>
            <a:r>
              <a:rPr lang="el-GR" spc="-1" dirty="0">
                <a:solidFill>
                  <a:srgbClr val="000000"/>
                </a:solidFill>
                <a:latin typeface="Cambria" pitchFamily="18" charset="0"/>
                <a:ea typeface="DejaVu Sans"/>
              </a:rPr>
              <a:t>«Οι κοινωνικές τάξεις δεν υπάρχουν πρώτα ως τάξεις, για να μπουν ύστερα στην ταξική πάλη» (</a:t>
            </a:r>
            <a:r>
              <a:rPr lang="el-GR" spc="-1" dirty="0" err="1">
                <a:solidFill>
                  <a:srgbClr val="000000"/>
                </a:solidFill>
                <a:latin typeface="Cambria" pitchFamily="18" charset="0"/>
                <a:ea typeface="DejaVu Sans"/>
              </a:rPr>
              <a:t>Πουλαντζάς</a:t>
            </a:r>
            <a:r>
              <a:rPr lang="el-GR" spc="-1" dirty="0">
                <a:solidFill>
                  <a:srgbClr val="000000"/>
                </a:solidFill>
                <a:latin typeface="Cambria" pitchFamily="18" charset="0"/>
                <a:ea typeface="DejaVu Sans"/>
              </a:rPr>
              <a:t>, 1984: 16). Η αποκοπή από το επάγγελμα, από το σωματείο, από τις εργατικές κοινότητες, μπορεί να εκφραστεί και διά της συμμετοχής σε εθνικιστικούς πολιτικούς ή συνδικαλιστικούς φορείς, ή συχνότερα διά της σιωπής και αυτό είναι αποτέλεσμα της ταξικής πάλης. Αν όμως η ταξική ηγεμονία επιδείξει αντοχή, τότε ο κύκλος της φθοράς της τάξης, μπορεί να αποτραπεί: </a:t>
            </a:r>
            <a:r>
              <a:rPr lang="el-GR" b="1" spc="-1" dirty="0">
                <a:solidFill>
                  <a:srgbClr val="000000"/>
                </a:solidFill>
                <a:latin typeface="Cambria" pitchFamily="18" charset="0"/>
                <a:ea typeface="DejaVu Sans"/>
              </a:rPr>
              <a:t>προστασία της ικανότητας για εργασία </a:t>
            </a:r>
            <a:r>
              <a:rPr lang="el-GR" spc="-1" dirty="0">
                <a:solidFill>
                  <a:srgbClr val="000000"/>
                </a:solidFill>
                <a:latin typeface="Cambria" pitchFamily="18" charset="0"/>
                <a:ea typeface="DejaVu Sans"/>
              </a:rPr>
              <a:t>(κατάρτιση, πιστοποίηση), </a:t>
            </a:r>
            <a:r>
              <a:rPr lang="el-GR" b="1" spc="-1" dirty="0">
                <a:solidFill>
                  <a:srgbClr val="000000"/>
                </a:solidFill>
                <a:latin typeface="Cambria" pitchFamily="18" charset="0"/>
                <a:ea typeface="DejaVu Sans"/>
              </a:rPr>
              <a:t>προστασία της απασχόλησης</a:t>
            </a:r>
            <a:r>
              <a:rPr lang="el-GR" spc="-1" dirty="0">
                <a:solidFill>
                  <a:srgbClr val="000000"/>
                </a:solidFill>
                <a:latin typeface="Cambria" pitchFamily="18" charset="0"/>
                <a:ea typeface="DejaVu Sans"/>
              </a:rPr>
              <a:t> (ΣΣΕ),</a:t>
            </a:r>
            <a:r>
              <a:rPr lang="el-GR" b="1" spc="-1" dirty="0">
                <a:solidFill>
                  <a:srgbClr val="000000"/>
                </a:solidFill>
                <a:latin typeface="Cambria" pitchFamily="18" charset="0"/>
                <a:ea typeface="DejaVu Sans"/>
              </a:rPr>
              <a:t> παγίωση της επαγγελματικής ταυτότητας</a:t>
            </a:r>
            <a:r>
              <a:rPr lang="el-GR" spc="-1" dirty="0">
                <a:solidFill>
                  <a:srgbClr val="000000"/>
                </a:solidFill>
                <a:latin typeface="Cambria" pitchFamily="18" charset="0"/>
                <a:ea typeface="DejaVu Sans"/>
              </a:rPr>
              <a:t>, απομόνωση εθνικιστικής διαίρεσης. </a:t>
            </a:r>
            <a:endParaRPr lang="en-US" spc="-1" dirty="0">
              <a:solidFill>
                <a:srgbClr val="000000"/>
              </a:solidFill>
              <a:latin typeface="Cambria" pitchFamily="18" charset="0"/>
              <a:ea typeface="DejaVu Sans"/>
            </a:endParaRPr>
          </a:p>
          <a:p>
            <a:pPr>
              <a:lnSpc>
                <a:spcPct val="90000"/>
              </a:lnSpc>
              <a:spcBef>
                <a:spcPts val="1001"/>
              </a:spcBef>
            </a:pPr>
            <a:endParaRPr lang="en-US" sz="1800" b="0" strike="noStrike" spc="-1" dirty="0">
              <a:latin typeface="Cambria" pitchFamily="18" charset="0"/>
            </a:endParaRPr>
          </a:p>
          <a:p>
            <a:pPr>
              <a:lnSpc>
                <a:spcPct val="90000"/>
              </a:lnSpc>
              <a:spcBef>
                <a:spcPts val="1001"/>
              </a:spcBef>
            </a:pPr>
            <a:endParaRPr lang="en-US" sz="1800" b="0" strike="noStrike" spc="-1" dirty="0">
              <a:latin typeface="Cambria" pitchFamily="18" charset="0"/>
            </a:endParaRPr>
          </a:p>
        </p:txBody>
      </p:sp>
      <p:sp>
        <p:nvSpPr>
          <p:cNvPr id="3" name="CustomShape 5"/>
          <p:cNvSpPr/>
          <p:nvPr/>
        </p:nvSpPr>
        <p:spPr>
          <a:xfrm>
            <a:off x="431321" y="1645920"/>
            <a:ext cx="3743959" cy="4470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r">
              <a:lnSpc>
                <a:spcPct val="100000"/>
              </a:lnSpc>
            </a:pPr>
            <a:r>
              <a:rPr lang="el-GR" sz="3300" b="1" spc="-1" dirty="0">
                <a:latin typeface="Cambria" pitchFamily="18" charset="0"/>
                <a:ea typeface="DejaVu Sans"/>
              </a:rPr>
              <a:t>Καταληκτικές σκέψεις Ι</a:t>
            </a:r>
            <a:r>
              <a:rPr lang="el-GR" sz="3300" b="1" strike="noStrike" spc="-1" dirty="0">
                <a:latin typeface="Cambria" pitchFamily="18" charset="0"/>
                <a:ea typeface="DejaVu Sans"/>
              </a:rPr>
              <a:t>ΙΙ</a:t>
            </a:r>
            <a:endParaRPr lang="en-US" sz="3300" b="1" strike="noStrike" spc="-1" dirty="0">
              <a:latin typeface="Cambria"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654CFB3C-776F-4C86-BC52-C6D57B9C20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5107" y="0"/>
            <a:ext cx="9181785"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Τίτλος 1">
            <a:extLst>
              <a:ext uri="{FF2B5EF4-FFF2-40B4-BE49-F238E27FC236}">
                <a16:creationId xmlns:a16="http://schemas.microsoft.com/office/drawing/2014/main" id="{9B1108E7-C003-4922-AB02-5B8BFDDBF9DB}"/>
              </a:ext>
            </a:extLst>
          </p:cNvPr>
          <p:cNvSpPr txBox="1">
            <a:spLocks noGrp="1" noChangeArrowheads="1"/>
          </p:cNvSpPr>
          <p:nvPr>
            <p:ph type="title"/>
          </p:nvPr>
        </p:nvSpPr>
        <p:spPr bwMode="auto"/>
        <p:txBody>
          <a:bodyPr numCol="1">
            <a:prstTxWarp prst="textNoShape">
              <a:avLst/>
            </a:prstTxWarp>
            <a:normAutofit/>
          </a:bodyPr>
          <a:lstStyle/>
          <a:p>
            <a:pPr fontAlgn="auto">
              <a:spcAft>
                <a:spcPts val="0"/>
              </a:spcAft>
              <a:defRPr/>
            </a:pPr>
            <a:r>
              <a:rPr lang="el-GR" altLang="el-GR" sz="2700" cap="none" dirty="0">
                <a:latin typeface="Cambria" panose="02040503050406030204" pitchFamily="18" charset="0"/>
              </a:rPr>
              <a:t>Η κρίση του </a:t>
            </a:r>
            <a:r>
              <a:rPr lang="el-GR" altLang="el-GR" sz="2700" cap="none" dirty="0" err="1">
                <a:latin typeface="Cambria" panose="02040503050406030204" pitchFamily="18" charset="0"/>
              </a:rPr>
              <a:t>Φορντισμού</a:t>
            </a:r>
            <a:r>
              <a:rPr lang="el-GR" altLang="el-GR" sz="2700" cap="none" dirty="0">
                <a:latin typeface="Cambria" panose="02040503050406030204" pitchFamily="18" charset="0"/>
              </a:rPr>
              <a:t>…</a:t>
            </a:r>
            <a:br>
              <a:rPr altLang="el-GR" cap="none" dirty="0">
                <a:latin typeface="Cambria" panose="02040503050406030204" pitchFamily="18" charset="0"/>
              </a:rPr>
            </a:br>
            <a:endParaRPr altLang="el-GR" cap="none" dirty="0">
              <a:latin typeface="Cambria" panose="02040503050406030204" pitchFamily="18" charset="0"/>
            </a:endParaRPr>
          </a:p>
        </p:txBody>
      </p:sp>
      <p:sp>
        <p:nvSpPr>
          <p:cNvPr id="8195" name="Θέση περιεχομένου 2">
            <a:extLst>
              <a:ext uri="{FF2B5EF4-FFF2-40B4-BE49-F238E27FC236}">
                <a16:creationId xmlns:a16="http://schemas.microsoft.com/office/drawing/2014/main" id="{50DABB4F-E6B8-4A82-ABEB-E9813396769B}"/>
              </a:ext>
            </a:extLst>
          </p:cNvPr>
          <p:cNvSpPr txBox="1">
            <a:spLocks noGrp="1" noChangeArrowheads="1"/>
          </p:cNvSpPr>
          <p:nvPr>
            <p:ph idx="1"/>
          </p:nvPr>
        </p:nvSpPr>
        <p:spPr/>
        <p:txBody>
          <a:bodyPr rtlCol="0">
            <a:normAutofit/>
          </a:bodyPr>
          <a:lstStyle/>
          <a:p>
            <a:pPr marL="0" indent="0" fontAlgn="auto">
              <a:spcAft>
                <a:spcPts val="0"/>
              </a:spcAft>
              <a:buNone/>
              <a:defRPr/>
            </a:pPr>
            <a:r>
              <a:rPr lang="el-GR" altLang="el-GR" b="1" dirty="0" err="1">
                <a:latin typeface="Cambria" panose="02040503050406030204" pitchFamily="18" charset="0"/>
              </a:rPr>
              <a:t>Φορντισμός</a:t>
            </a:r>
            <a:r>
              <a:rPr lang="el-GR" altLang="el-GR" b="1" dirty="0">
                <a:latin typeface="Cambria" panose="02040503050406030204" pitchFamily="18" charset="0"/>
              </a:rPr>
              <a:t> – </a:t>
            </a:r>
            <a:r>
              <a:rPr lang="el-GR" altLang="el-GR" b="1" dirty="0" err="1">
                <a:latin typeface="Cambria" panose="02040503050406030204" pitchFamily="18" charset="0"/>
              </a:rPr>
              <a:t>Ταιηλορισμός</a:t>
            </a:r>
            <a:r>
              <a:rPr lang="el-GR" altLang="el-GR" b="1" dirty="0">
                <a:latin typeface="Cambria" panose="02040503050406030204" pitchFamily="18" charset="0"/>
              </a:rPr>
              <a:t>:</a:t>
            </a:r>
          </a:p>
          <a:p>
            <a:pPr marL="0" indent="0" fontAlgn="auto">
              <a:spcAft>
                <a:spcPts val="0"/>
              </a:spcAft>
              <a:buNone/>
              <a:defRPr/>
            </a:pPr>
            <a:r>
              <a:rPr lang="el-GR" altLang="el-GR" b="1" dirty="0">
                <a:latin typeface="Cambria" panose="02040503050406030204" pitchFamily="18" charset="0"/>
              </a:rPr>
              <a:t>Μαζική παραγωγή </a:t>
            </a:r>
            <a:r>
              <a:rPr lang="el-GR" altLang="el-GR" dirty="0">
                <a:latin typeface="Cambria" panose="02040503050406030204" pitchFamily="18" charset="0"/>
              </a:rPr>
              <a:t>και αύξηση της παραγωγικότητας </a:t>
            </a:r>
            <a:r>
              <a:rPr lang="el-GR" altLang="el-GR" b="1" dirty="0">
                <a:latin typeface="Cambria" panose="02040503050406030204" pitchFamily="18" charset="0"/>
              </a:rPr>
              <a:t>για μαζική κατανάλωση </a:t>
            </a:r>
            <a:r>
              <a:rPr lang="el-GR" altLang="el-GR" dirty="0">
                <a:latin typeface="Cambria" panose="02040503050406030204" pitchFamily="18" charset="0"/>
              </a:rPr>
              <a:t>σε εθνική κλίμακα. </a:t>
            </a:r>
            <a:r>
              <a:rPr lang="el-GR" altLang="el-GR" b="1" dirty="0" err="1">
                <a:latin typeface="Cambria" panose="02040503050406030204" pitchFamily="18" charset="0"/>
              </a:rPr>
              <a:t>Ταιηλορική</a:t>
            </a:r>
            <a:r>
              <a:rPr lang="el-GR" altLang="el-GR" b="1" dirty="0">
                <a:latin typeface="Cambria" panose="02040503050406030204" pitchFamily="18" charset="0"/>
              </a:rPr>
              <a:t> οργάνωση της εργασίας </a:t>
            </a:r>
            <a:r>
              <a:rPr lang="el-GR" altLang="el-GR" dirty="0">
                <a:latin typeface="Cambria" panose="02040503050406030204" pitchFamily="18" charset="0"/>
              </a:rPr>
              <a:t>και αυτοματισμός της αλυσίδας παραγωγής, οικονομίες κλίμακας και η </a:t>
            </a:r>
            <a:r>
              <a:rPr lang="el-GR" altLang="el-GR" b="1" dirty="0">
                <a:latin typeface="Cambria" panose="02040503050406030204" pitchFamily="18" charset="0"/>
              </a:rPr>
              <a:t>καθετοποίηση της παραγωγής</a:t>
            </a:r>
            <a:r>
              <a:rPr lang="el-GR" altLang="el-GR" dirty="0">
                <a:latin typeface="Cambria" panose="02040503050406030204" pitchFamily="18" charset="0"/>
              </a:rPr>
              <a:t>. </a:t>
            </a:r>
            <a:r>
              <a:rPr lang="el-GR" altLang="el-GR" b="1" dirty="0">
                <a:latin typeface="Cambria" panose="02040503050406030204" pitchFamily="18" charset="0"/>
              </a:rPr>
              <a:t>Σταθεροποίηση του καθεστώτος συσσώρευσης </a:t>
            </a:r>
            <a:r>
              <a:rPr lang="el-GR" altLang="el-GR" dirty="0">
                <a:latin typeface="Cambria" panose="02040503050406030204" pitchFamily="18" charset="0"/>
              </a:rPr>
              <a:t>μέσω ανόδου των μισθών, συνεχής διεύρυνση των παροχών του κράτους πρόνοιας, μονοπωλιακή διαμόρφωση των τιμών των προϊόντων, επέκταση του πιστωτικού χρήματος και σταθερότητα των συναλλαγματικών ισοτιμιών.</a:t>
            </a:r>
          </a:p>
          <a:p>
            <a:pPr fontAlgn="auto">
              <a:spcAft>
                <a:spcPts val="0"/>
              </a:spcAft>
              <a:defRPr/>
            </a:pPr>
            <a:endParaRPr lang="el-GR" altLang="el-GR" dirty="0">
              <a:latin typeface="Cambria" panose="02040503050406030204" pitchFamily="18" charset="0"/>
            </a:endParaRPr>
          </a:p>
          <a:p>
            <a:pPr fontAlgn="auto">
              <a:spcAft>
                <a:spcPts val="0"/>
              </a:spcAft>
              <a:buFont typeface="Arial" panose="020B0604020202020204" pitchFamily="34" charset="0"/>
              <a:buChar char="•"/>
              <a:defRPr/>
            </a:pPr>
            <a:endParaRPr lang="el-GR" altLang="el-GR" b="1" dirty="0">
              <a:latin typeface="Cambria" panose="02040503050406030204" pitchFamily="18" charset="0"/>
            </a:endParaRPr>
          </a:p>
          <a:p>
            <a:pPr fontAlgn="auto">
              <a:spcAft>
                <a:spcPts val="0"/>
              </a:spcAft>
              <a:buFont typeface="Arial" panose="020B0604020202020204" pitchFamily="34" charset="0"/>
              <a:buChar char="•"/>
              <a:defRPr/>
            </a:pPr>
            <a:endParaRPr lang="el-GR" altLang="el-GR" b="1" dirty="0">
              <a:latin typeface="Cambria" panose="02040503050406030204" pitchFamily="18" charset="0"/>
            </a:endParaRPr>
          </a:p>
          <a:p>
            <a:pPr fontAlgn="auto">
              <a:spcAft>
                <a:spcPts val="0"/>
              </a:spcAft>
              <a:buFont typeface="Arial" panose="020B0604020202020204" pitchFamily="34" charset="0"/>
              <a:buChar char="•"/>
              <a:defRPr/>
            </a:pPr>
            <a:endParaRPr lang="el-GR" altLang="el-GR" b="1" dirty="0">
              <a:latin typeface="Cambria" panose="02040503050406030204" pitchFamily="18" charset="0"/>
            </a:endParaRPr>
          </a:p>
          <a:p>
            <a:pPr fontAlgn="auto">
              <a:spcAft>
                <a:spcPts val="0"/>
              </a:spcAft>
              <a:buFont typeface="Arial" panose="020B0604020202020204" pitchFamily="34" charset="0"/>
              <a:buChar char="•"/>
              <a:defRPr/>
            </a:pPr>
            <a:endParaRPr lang="el-GR" altLang="el-GR" b="1" dirty="0">
              <a:latin typeface="Cambria" panose="02040503050406030204" pitchFamily="18" charset="0"/>
            </a:endParaRPr>
          </a:p>
          <a:p>
            <a:pPr fontAlgn="auto">
              <a:spcAft>
                <a:spcPts val="0"/>
              </a:spcAft>
              <a:buFont typeface="Arial" panose="020B0604020202020204" pitchFamily="34" charset="0"/>
              <a:buChar char="•"/>
              <a:defRPr/>
            </a:pPr>
            <a:endParaRPr altLang="el-GR" dirty="0">
              <a:latin typeface="Cambria" panose="02040503050406030204" pitchFamily="18" charset="0"/>
            </a:endParaRPr>
          </a:p>
        </p:txBody>
      </p:sp>
    </p:spTree>
    <p:extLst>
      <p:ext uri="{BB962C8B-B14F-4D97-AF65-F5344CB8AC3E}">
        <p14:creationId xmlns:p14="http://schemas.microsoft.com/office/powerpoint/2010/main" val="356946814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Τίτλος 1">
            <a:extLst>
              <a:ext uri="{FF2B5EF4-FFF2-40B4-BE49-F238E27FC236}">
                <a16:creationId xmlns:a16="http://schemas.microsoft.com/office/drawing/2014/main" id="{9B1108E7-C003-4922-AB02-5B8BFDDBF9DB}"/>
              </a:ext>
            </a:extLst>
          </p:cNvPr>
          <p:cNvSpPr txBox="1">
            <a:spLocks noGrp="1" noChangeArrowheads="1"/>
          </p:cNvSpPr>
          <p:nvPr>
            <p:ph type="title"/>
          </p:nvPr>
        </p:nvSpPr>
        <p:spPr bwMode="auto"/>
        <p:txBody>
          <a:bodyPr numCol="1">
            <a:prstTxWarp prst="textNoShape">
              <a:avLst/>
            </a:prstTxWarp>
            <a:normAutofit/>
          </a:bodyPr>
          <a:lstStyle/>
          <a:p>
            <a:pPr fontAlgn="auto">
              <a:spcAft>
                <a:spcPts val="0"/>
              </a:spcAft>
              <a:defRPr/>
            </a:pPr>
            <a:r>
              <a:rPr lang="en-US" altLang="el-GR" sz="2700" cap="none" dirty="0">
                <a:latin typeface="Cambria" panose="02040503050406030204" pitchFamily="18" charset="0"/>
              </a:rPr>
              <a:t>…</a:t>
            </a:r>
            <a:r>
              <a:rPr lang="el-GR" altLang="el-GR" sz="2700" cap="none" dirty="0">
                <a:latin typeface="Cambria" panose="02040503050406030204" pitchFamily="18" charset="0"/>
              </a:rPr>
              <a:t>και οι απαντήσεις του κεφαλαίου σε 3 επίπεδα:</a:t>
            </a:r>
            <a:br>
              <a:rPr altLang="el-GR" cap="none" dirty="0">
                <a:latin typeface="Cambria" panose="02040503050406030204" pitchFamily="18" charset="0"/>
              </a:rPr>
            </a:br>
            <a:endParaRPr altLang="el-GR" cap="none" dirty="0">
              <a:latin typeface="Cambria" panose="02040503050406030204" pitchFamily="18" charset="0"/>
            </a:endParaRPr>
          </a:p>
        </p:txBody>
      </p:sp>
      <p:sp>
        <p:nvSpPr>
          <p:cNvPr id="8195" name="Θέση περιεχομένου 2">
            <a:extLst>
              <a:ext uri="{FF2B5EF4-FFF2-40B4-BE49-F238E27FC236}">
                <a16:creationId xmlns:a16="http://schemas.microsoft.com/office/drawing/2014/main" id="{50DABB4F-E6B8-4A82-ABEB-E9813396769B}"/>
              </a:ext>
            </a:extLst>
          </p:cNvPr>
          <p:cNvSpPr txBox="1">
            <a:spLocks noGrp="1" noChangeArrowheads="1"/>
          </p:cNvSpPr>
          <p:nvPr>
            <p:ph idx="1"/>
          </p:nvPr>
        </p:nvSpPr>
        <p:spPr/>
        <p:txBody>
          <a:bodyPr rtlCol="0">
            <a:normAutofit fontScale="92500" lnSpcReduction="20000"/>
          </a:bodyPr>
          <a:lstStyle/>
          <a:p>
            <a:pPr fontAlgn="auto">
              <a:spcAft>
                <a:spcPts val="0"/>
              </a:spcAft>
              <a:defRPr/>
            </a:pPr>
            <a:r>
              <a:rPr lang="el-GR" altLang="el-GR" b="1" dirty="0">
                <a:latin typeface="Cambria" panose="02040503050406030204" pitchFamily="18" charset="0"/>
              </a:rPr>
              <a:t>Αλλαγές σε θεσμικό επίπεδο: </a:t>
            </a:r>
            <a:r>
              <a:rPr lang="el-GR" altLang="el-GR" dirty="0">
                <a:latin typeface="Cambria" panose="02040503050406030204" pitchFamily="18" charset="0"/>
              </a:rPr>
              <a:t>εξατομίκευση/ </a:t>
            </a:r>
            <a:r>
              <a:rPr lang="el-GR" altLang="el-GR" dirty="0" err="1">
                <a:latin typeface="Cambria" panose="02040503050406030204" pitchFamily="18" charset="0"/>
              </a:rPr>
              <a:t>ευελικτοποίηση</a:t>
            </a:r>
            <a:r>
              <a:rPr lang="el-GR" altLang="el-GR" dirty="0">
                <a:latin typeface="Cambria" panose="02040503050406030204" pitchFamily="18" charset="0"/>
              </a:rPr>
              <a:t> εργασιακών σχέσεων, σύνδεση μισθού – παραγωγικότητας, μείωση μεριδίου μισθού στο συνολικό εισόδημα.</a:t>
            </a:r>
          </a:p>
          <a:p>
            <a:pPr fontAlgn="auto">
              <a:spcAft>
                <a:spcPts val="0"/>
              </a:spcAft>
              <a:defRPr/>
            </a:pPr>
            <a:r>
              <a:rPr lang="el-GR" altLang="el-GR" b="1" dirty="0">
                <a:latin typeface="Cambria" panose="02040503050406030204" pitchFamily="18" charset="0"/>
              </a:rPr>
              <a:t>Αλλαγές στην οργάνωση της παραγωγής (</a:t>
            </a:r>
            <a:r>
              <a:rPr lang="el-GR" altLang="el-GR" b="1" dirty="0" err="1">
                <a:latin typeface="Cambria" panose="02040503050406030204" pitchFamily="18" charset="0"/>
              </a:rPr>
              <a:t>τεχνικο</a:t>
            </a:r>
            <a:r>
              <a:rPr lang="el-GR" altLang="el-GR" b="1" dirty="0">
                <a:latin typeface="Cambria" panose="02040503050406030204" pitchFamily="18" charset="0"/>
              </a:rPr>
              <a:t>-οργανωτικοί νεωτερισμοί): </a:t>
            </a:r>
            <a:r>
              <a:rPr lang="el-GR" altLang="el-GR" dirty="0">
                <a:latin typeface="Cambria" panose="02040503050406030204" pitchFamily="18" charset="0"/>
              </a:rPr>
              <a:t>μη κατακερματισμένα αντικείμενα εργασίας και εργασία σε μικρές αυτόνομες ομάδες, δίκτυο γραμμών συναρμολόγησης με </a:t>
            </a:r>
            <a:r>
              <a:rPr lang="el-GR" altLang="el-GR" dirty="0" err="1">
                <a:latin typeface="Cambria" panose="02040503050406030204" pitchFamily="18" charset="0"/>
              </a:rPr>
              <a:t>αναπροσαρμόσιμους</a:t>
            </a:r>
            <a:r>
              <a:rPr lang="el-GR" altLang="el-GR" dirty="0">
                <a:latin typeface="Cambria" panose="02040503050406030204" pitchFamily="18" charset="0"/>
              </a:rPr>
              <a:t> ρυθμούς, υποκατάσταση του ιμάντα μεταβίβασης από ρομπότ, νέο «</a:t>
            </a:r>
            <a:r>
              <a:rPr lang="el-GR" altLang="el-GR" dirty="0" err="1">
                <a:latin typeface="Cambria" panose="02040503050406030204" pitchFamily="18" charset="0"/>
              </a:rPr>
              <a:t>τεχνικο</a:t>
            </a:r>
            <a:r>
              <a:rPr lang="el-GR" altLang="el-GR" dirty="0">
                <a:latin typeface="Cambria" panose="02040503050406030204" pitchFamily="18" charset="0"/>
              </a:rPr>
              <a:t>-οικονομικό υπόδειγμα έντασης πληροφορίας». </a:t>
            </a:r>
            <a:r>
              <a:rPr lang="el-GR" altLang="el-GR" dirty="0" err="1">
                <a:latin typeface="Cambria" panose="02040503050406030204" pitchFamily="18" charset="0"/>
              </a:rPr>
              <a:t>Just</a:t>
            </a:r>
            <a:r>
              <a:rPr lang="el-GR" altLang="el-GR" dirty="0">
                <a:latin typeface="Cambria" panose="02040503050406030204" pitchFamily="18" charset="0"/>
              </a:rPr>
              <a:t>-in-</a:t>
            </a:r>
            <a:r>
              <a:rPr lang="el-GR" altLang="el-GR" dirty="0" err="1">
                <a:latin typeface="Cambria" panose="02040503050406030204" pitchFamily="18" charset="0"/>
              </a:rPr>
              <a:t>time</a:t>
            </a:r>
            <a:r>
              <a:rPr lang="el-GR" altLang="el-GR" dirty="0">
                <a:latin typeface="Cambria" panose="02040503050406030204" pitchFamily="18" charset="0"/>
              </a:rPr>
              <a:t> </a:t>
            </a:r>
            <a:r>
              <a:rPr lang="el-GR" altLang="el-GR" dirty="0" err="1">
                <a:latin typeface="Cambria" panose="02040503050406030204" pitchFamily="18" charset="0"/>
              </a:rPr>
              <a:t>production</a:t>
            </a:r>
            <a:r>
              <a:rPr lang="el-GR" altLang="el-GR" dirty="0">
                <a:latin typeface="Cambria" panose="02040503050406030204" pitchFamily="18" charset="0"/>
              </a:rPr>
              <a:t>.</a:t>
            </a:r>
          </a:p>
          <a:p>
            <a:pPr fontAlgn="auto">
              <a:spcAft>
                <a:spcPts val="0"/>
              </a:spcAft>
              <a:defRPr/>
            </a:pPr>
            <a:r>
              <a:rPr lang="el-GR" altLang="el-GR" b="1" dirty="0">
                <a:latin typeface="Cambria" panose="02040503050406030204" pitchFamily="18" charset="0"/>
              </a:rPr>
              <a:t>Αλλαγές στον κοινωνικό καταμερισμό της εργασίας:</a:t>
            </a:r>
            <a:r>
              <a:rPr lang="el-GR" altLang="el-GR" dirty="0">
                <a:latin typeface="Cambria" panose="02040503050406030204" pitchFamily="18" charset="0"/>
              </a:rPr>
              <a:t> παραγωγική αποκέντρωση (θυγατρικές), δίκτυα εργολάβων, </a:t>
            </a:r>
            <a:r>
              <a:rPr lang="el-GR" altLang="el-GR" dirty="0" err="1">
                <a:latin typeface="Cambria" panose="02040503050406030204" pitchFamily="18" charset="0"/>
              </a:rPr>
              <a:t>αποκαθετοποίηση</a:t>
            </a:r>
            <a:r>
              <a:rPr lang="el-GR" altLang="el-GR" dirty="0">
                <a:latin typeface="Cambria" panose="02040503050406030204" pitchFamily="18" charset="0"/>
              </a:rPr>
              <a:t>, νέου τύπου συγκέντρωση (</a:t>
            </a:r>
            <a:r>
              <a:rPr lang="en-US" altLang="el-GR" dirty="0">
                <a:latin typeface="Cambria" panose="02040503050406030204" pitchFamily="18" charset="0"/>
              </a:rPr>
              <a:t>Clustering)</a:t>
            </a:r>
            <a:r>
              <a:rPr lang="el-GR" altLang="el-GR" dirty="0">
                <a:latin typeface="Cambria" panose="02040503050406030204" pitchFamily="18" charset="0"/>
              </a:rPr>
              <a:t>.</a:t>
            </a:r>
          </a:p>
          <a:p>
            <a:pPr fontAlgn="auto">
              <a:spcAft>
                <a:spcPts val="0"/>
              </a:spcAft>
              <a:defRPr/>
            </a:pPr>
            <a:endParaRPr lang="el-GR" altLang="el-GR" dirty="0">
              <a:latin typeface="Cambria" panose="02040503050406030204" pitchFamily="18" charset="0"/>
            </a:endParaRPr>
          </a:p>
          <a:p>
            <a:pPr fontAlgn="auto">
              <a:spcAft>
                <a:spcPts val="0"/>
              </a:spcAft>
              <a:defRPr/>
            </a:pPr>
            <a:endParaRPr lang="el-GR" altLang="el-GR" dirty="0">
              <a:latin typeface="Cambria" panose="02040503050406030204" pitchFamily="18" charset="0"/>
            </a:endParaRPr>
          </a:p>
          <a:p>
            <a:pPr fontAlgn="auto">
              <a:spcAft>
                <a:spcPts val="0"/>
              </a:spcAft>
              <a:buFont typeface="Arial" panose="020B0604020202020204" pitchFamily="34" charset="0"/>
              <a:buChar char="•"/>
              <a:defRPr/>
            </a:pPr>
            <a:endParaRPr lang="el-GR" altLang="el-GR" b="1" dirty="0">
              <a:latin typeface="Cambria" panose="02040503050406030204" pitchFamily="18" charset="0"/>
            </a:endParaRPr>
          </a:p>
          <a:p>
            <a:pPr fontAlgn="auto">
              <a:spcAft>
                <a:spcPts val="0"/>
              </a:spcAft>
              <a:buFont typeface="Arial" panose="020B0604020202020204" pitchFamily="34" charset="0"/>
              <a:buChar char="•"/>
              <a:defRPr/>
            </a:pPr>
            <a:endParaRPr lang="el-GR" altLang="el-GR" b="1" dirty="0">
              <a:latin typeface="Cambria" panose="02040503050406030204" pitchFamily="18" charset="0"/>
            </a:endParaRPr>
          </a:p>
          <a:p>
            <a:pPr fontAlgn="auto">
              <a:spcAft>
                <a:spcPts val="0"/>
              </a:spcAft>
              <a:buFont typeface="Arial" panose="020B0604020202020204" pitchFamily="34" charset="0"/>
              <a:buChar char="•"/>
              <a:defRPr/>
            </a:pPr>
            <a:endParaRPr lang="el-GR" altLang="el-GR" b="1" dirty="0">
              <a:latin typeface="Cambria" panose="02040503050406030204" pitchFamily="18" charset="0"/>
            </a:endParaRPr>
          </a:p>
          <a:p>
            <a:pPr fontAlgn="auto">
              <a:spcAft>
                <a:spcPts val="0"/>
              </a:spcAft>
              <a:buFont typeface="Arial" panose="020B0604020202020204" pitchFamily="34" charset="0"/>
              <a:buChar char="•"/>
              <a:defRPr/>
            </a:pPr>
            <a:endParaRPr lang="el-GR" altLang="el-GR" b="1" dirty="0">
              <a:latin typeface="Cambria" panose="02040503050406030204" pitchFamily="18" charset="0"/>
            </a:endParaRPr>
          </a:p>
          <a:p>
            <a:pPr fontAlgn="auto">
              <a:spcAft>
                <a:spcPts val="0"/>
              </a:spcAft>
              <a:buFont typeface="Arial" panose="020B0604020202020204" pitchFamily="34" charset="0"/>
              <a:buChar char="•"/>
              <a:defRPr/>
            </a:pPr>
            <a:endParaRPr altLang="el-GR" dirty="0">
              <a:latin typeface="Cambria" panose="02040503050406030204" pitchFamily="18" charset="0"/>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Τίτλος 1">
            <a:extLst>
              <a:ext uri="{FF2B5EF4-FFF2-40B4-BE49-F238E27FC236}">
                <a16:creationId xmlns:a16="http://schemas.microsoft.com/office/drawing/2014/main" id="{9B1108E7-C003-4922-AB02-5B8BFDDBF9DB}"/>
              </a:ext>
            </a:extLst>
          </p:cNvPr>
          <p:cNvSpPr txBox="1">
            <a:spLocks noGrp="1" noChangeArrowheads="1"/>
          </p:cNvSpPr>
          <p:nvPr>
            <p:ph type="title"/>
          </p:nvPr>
        </p:nvSpPr>
        <p:spPr bwMode="auto"/>
        <p:txBody>
          <a:bodyPr numCol="1">
            <a:prstTxWarp prst="textNoShape">
              <a:avLst/>
            </a:prstTxWarp>
            <a:normAutofit fontScale="90000"/>
          </a:bodyPr>
          <a:lstStyle/>
          <a:p>
            <a:pPr fontAlgn="auto">
              <a:spcAft>
                <a:spcPts val="0"/>
              </a:spcAft>
              <a:defRPr/>
            </a:pPr>
            <a:r>
              <a:rPr lang="el-GR" altLang="el-GR" cap="none" dirty="0">
                <a:latin typeface="Cambria" panose="02040503050406030204" pitchFamily="18" charset="0"/>
              </a:rPr>
              <a:t>Η ευελιξία ως στρατηγική υπέρβασης της κρίσης του </a:t>
            </a:r>
            <a:r>
              <a:rPr lang="el-GR" altLang="el-GR" cap="none" dirty="0" err="1">
                <a:latin typeface="Cambria" panose="02040503050406030204" pitchFamily="18" charset="0"/>
              </a:rPr>
              <a:t>φορντιστικού</a:t>
            </a:r>
            <a:r>
              <a:rPr lang="el-GR" altLang="el-GR" cap="none" dirty="0">
                <a:latin typeface="Cambria" panose="02040503050406030204" pitchFamily="18" charset="0"/>
              </a:rPr>
              <a:t> μοντέλου συσσώρευσης</a:t>
            </a:r>
            <a:br>
              <a:rPr altLang="el-GR" cap="none" dirty="0">
                <a:latin typeface="Cambria" panose="02040503050406030204" pitchFamily="18" charset="0"/>
              </a:rPr>
            </a:br>
            <a:endParaRPr altLang="el-GR" cap="none" dirty="0">
              <a:latin typeface="Cambria" panose="02040503050406030204" pitchFamily="18" charset="0"/>
            </a:endParaRPr>
          </a:p>
        </p:txBody>
      </p:sp>
      <p:sp>
        <p:nvSpPr>
          <p:cNvPr id="16387" name="Θέση περιεχομένου 2"/>
          <p:cNvSpPr>
            <a:spLocks noGrp="1" noChangeArrowheads="1"/>
          </p:cNvSpPr>
          <p:nvPr>
            <p:ph idx="1"/>
          </p:nvPr>
        </p:nvSpPr>
        <p:spPr/>
        <p:txBody>
          <a:bodyPr/>
          <a:lstStyle/>
          <a:p>
            <a:r>
              <a:rPr lang="el-GR" altLang="el-GR" b="1" dirty="0">
                <a:latin typeface="Cambria" pitchFamily="18" charset="0"/>
              </a:rPr>
              <a:t>Η ευελιξία στον Νεοφιλελευθερισμό πρώτης γενιάς </a:t>
            </a:r>
            <a:r>
              <a:rPr lang="el-GR" altLang="el-GR" dirty="0">
                <a:latin typeface="Cambria" pitchFamily="18" charset="0"/>
              </a:rPr>
              <a:t>: Συνοψίζει το αίτημα κατάργησης όλων των θεσμών που εμποδίζουν την ανταγωνιστική λειτουργία της αγοράς εργασίας. Έμφαση στην εξωτερική-ποσοτική ευελιξία. Κατά μέτωπο επίθεση εναντίον των συνδικάτων.</a:t>
            </a:r>
          </a:p>
          <a:p>
            <a:r>
              <a:rPr lang="el-GR" altLang="el-GR" b="1" dirty="0">
                <a:latin typeface="Cambria" pitchFamily="18" charset="0"/>
              </a:rPr>
              <a:t>Η ευελιξία στην Νέο-</a:t>
            </a:r>
            <a:r>
              <a:rPr lang="el-GR" altLang="el-GR" b="1" dirty="0" err="1">
                <a:latin typeface="Cambria" pitchFamily="18" charset="0"/>
              </a:rPr>
              <a:t>κεϋνσιανή</a:t>
            </a:r>
            <a:r>
              <a:rPr lang="el-GR" altLang="el-GR" b="1" dirty="0">
                <a:latin typeface="Cambria" pitchFamily="18" charset="0"/>
              </a:rPr>
              <a:t> προσέγγιση : </a:t>
            </a:r>
            <a:r>
              <a:rPr lang="el-GR" altLang="el-GR" dirty="0">
                <a:latin typeface="Cambria" pitchFamily="18" charset="0"/>
              </a:rPr>
              <a:t>Αποτελεσματική αξιοποίηση των ανθρώπινων πόρων στην εσωτερική αγορά εργασίας. Έμφαση στην εσωτερική-λειτουργική ευελιξία. Διαβούλευση με τα συνδικάτα – κοινωνικός διάλογος. </a:t>
            </a:r>
            <a:r>
              <a:rPr lang="en-US" altLang="el-GR" dirty="0">
                <a:latin typeface="Cambria" pitchFamily="18" charset="0"/>
              </a:rPr>
              <a:t>Flexicurity.</a:t>
            </a:r>
            <a:endParaRPr lang="el-GR" altLang="el-GR" dirty="0">
              <a:latin typeface="Cambria" pitchFamily="18" charset="0"/>
            </a:endParaRPr>
          </a:p>
          <a:p>
            <a:r>
              <a:rPr lang="el-GR" altLang="el-GR" dirty="0">
                <a:latin typeface="Cambria" pitchFamily="18" charset="0"/>
              </a:rPr>
              <a:t>Στην καλύτερη περίπτωση επιτυγχάνεται ένας </a:t>
            </a:r>
            <a:r>
              <a:rPr lang="el-GR" altLang="el-GR" b="1" dirty="0">
                <a:latin typeface="Cambria" pitchFamily="18" charset="0"/>
              </a:rPr>
              <a:t>πραγματιστικός συμβιβασμός </a:t>
            </a:r>
            <a:r>
              <a:rPr lang="el-GR" altLang="el-GR" dirty="0">
                <a:latin typeface="Cambria" pitchFamily="18" charset="0"/>
              </a:rPr>
              <a:t>μεταξύ των δύο…</a:t>
            </a:r>
          </a:p>
          <a:p>
            <a:endParaRPr lang="el-GR" altLang="el-GR" dirty="0">
              <a:latin typeface="Cambria" pitchFamily="18" charset="0"/>
            </a:endParaRPr>
          </a:p>
          <a:p>
            <a:endParaRPr lang="el-GR" altLang="el-GR" dirty="0">
              <a:latin typeface="Cambria" pitchFamily="18" charset="0"/>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noChangeArrowheads="1"/>
          </p:cNvSpPr>
          <p:nvPr>
            <p:ph type="title"/>
          </p:nvPr>
        </p:nvSpPr>
        <p:spPr bwMode="auto"/>
        <p:txBody>
          <a:bodyPr wrap="square" numCol="1" anchorCtr="0" compatLnSpc="1">
            <a:prstTxWarp prst="textNoShape">
              <a:avLst/>
            </a:prstTxWarp>
          </a:bodyPr>
          <a:lstStyle/>
          <a:p>
            <a:r>
              <a:rPr lang="el-GR" altLang="el-GR" cap="none" dirty="0">
                <a:latin typeface="Cambria" pitchFamily="18" charset="0"/>
              </a:rPr>
              <a:t>Η επισφάλεια ως δομικό σύμπτωμα </a:t>
            </a:r>
            <a:br>
              <a:rPr lang="el-GR" altLang="el-GR" cap="none" dirty="0">
                <a:latin typeface="Cambria" pitchFamily="18" charset="0"/>
              </a:rPr>
            </a:br>
            <a:endParaRPr lang="el-GR" altLang="el-GR" cap="none" dirty="0">
              <a:latin typeface="Cambria" pitchFamily="18" charset="0"/>
            </a:endParaRPr>
          </a:p>
        </p:txBody>
      </p:sp>
      <p:sp>
        <p:nvSpPr>
          <p:cNvPr id="8195" name="Θέση περιεχομένου 2">
            <a:extLst>
              <a:ext uri="{FF2B5EF4-FFF2-40B4-BE49-F238E27FC236}">
                <a16:creationId xmlns:a16="http://schemas.microsoft.com/office/drawing/2014/main" id="{50DABB4F-E6B8-4A82-ABEB-E9813396769B}"/>
              </a:ext>
            </a:extLst>
          </p:cNvPr>
          <p:cNvSpPr txBox="1">
            <a:spLocks noGrp="1" noChangeArrowheads="1"/>
          </p:cNvSpPr>
          <p:nvPr>
            <p:ph idx="1"/>
          </p:nvPr>
        </p:nvSpPr>
        <p:spPr>
          <a:xfrm>
            <a:off x="1450975" y="2016125"/>
            <a:ext cx="9604375" cy="4037013"/>
          </a:xfrm>
        </p:spPr>
        <p:txBody>
          <a:bodyPr rtlCol="0">
            <a:normAutofit/>
          </a:bodyPr>
          <a:lstStyle/>
          <a:p>
            <a:pPr fontAlgn="auto">
              <a:spcAft>
                <a:spcPts val="0"/>
              </a:spcAft>
              <a:buFont typeface="Arial" panose="020B0604020202020204" pitchFamily="34" charset="0"/>
              <a:buChar char="•"/>
              <a:defRPr/>
            </a:pPr>
            <a:r>
              <a:rPr lang="el-GR" altLang="el-GR" dirty="0">
                <a:latin typeface="Cambria" panose="02040503050406030204" pitchFamily="18" charset="0"/>
              </a:rPr>
              <a:t>Στο πλαίσιο των σύγχρονων αγορών εργασίας, </a:t>
            </a:r>
            <a:r>
              <a:rPr lang="el-GR" altLang="el-GR" b="1" dirty="0">
                <a:latin typeface="Cambria" panose="02040503050406030204" pitchFamily="18" charset="0"/>
              </a:rPr>
              <a:t>η επισφάλεια </a:t>
            </a:r>
            <a:r>
              <a:rPr lang="el-GR" altLang="el-GR" b="1">
                <a:latin typeface="Cambria" panose="02040503050406030204" pitchFamily="18" charset="0"/>
              </a:rPr>
              <a:t>απειλεί τόσο τους </a:t>
            </a:r>
            <a:r>
              <a:rPr lang="el-GR" altLang="el-GR" b="1" dirty="0">
                <a:latin typeface="Cambria" panose="02040503050406030204" pitchFamily="18" charset="0"/>
              </a:rPr>
              <a:t>ευέλικτα εργαζόμενους</a:t>
            </a:r>
            <a:r>
              <a:rPr lang="el-GR" altLang="el-GR" dirty="0">
                <a:latin typeface="Cambria" panose="02040503050406030204" pitchFamily="18" charset="0"/>
              </a:rPr>
              <a:t> (βλ. μερική ή εκ περιτροπής απασχόληση, συμβάσεις ορισμένου χρόνου, ενοικιαζόμενη εργασία, «μπλοκάκι»), όσο και </a:t>
            </a:r>
            <a:r>
              <a:rPr lang="el-GR" altLang="el-GR" b="1" dirty="0">
                <a:latin typeface="Cambria" panose="02040503050406030204" pitchFamily="18" charset="0"/>
              </a:rPr>
              <a:t>εργαζόμενους που παραδοσιακά απολαμβάνουν θεσμοθετημένες μορφές προστασίας </a:t>
            </a:r>
            <a:r>
              <a:rPr lang="el-GR" altLang="el-GR" dirty="0">
                <a:latin typeface="Cambria" panose="02040503050406030204" pitchFamily="18" charset="0"/>
              </a:rPr>
              <a:t>οι οποίες πλέον διαβρώνονται (</a:t>
            </a:r>
            <a:r>
              <a:rPr lang="el-GR" altLang="el-GR" dirty="0" err="1">
                <a:latin typeface="Cambria" panose="02040503050406030204" pitchFamily="18" charset="0"/>
              </a:rPr>
              <a:t>Anderson</a:t>
            </a:r>
            <a:r>
              <a:rPr lang="el-GR" altLang="el-GR" dirty="0">
                <a:latin typeface="Cambria" panose="02040503050406030204" pitchFamily="18" charset="0"/>
              </a:rPr>
              <a:t>, 2010).</a:t>
            </a:r>
          </a:p>
          <a:p>
            <a:pPr fontAlgn="auto">
              <a:spcAft>
                <a:spcPts val="0"/>
              </a:spcAft>
              <a:buFont typeface="Arial" panose="020B0604020202020204" pitchFamily="34" charset="0"/>
              <a:buChar char="•"/>
              <a:defRPr/>
            </a:pPr>
            <a:r>
              <a:rPr lang="el-GR" altLang="el-GR" dirty="0">
                <a:latin typeface="Cambria" panose="02040503050406030204" pitchFamily="18" charset="0"/>
              </a:rPr>
              <a:t>Η εμπειρία της επισφάλειας τείνει να πάρει </a:t>
            </a:r>
            <a:r>
              <a:rPr lang="el-GR" altLang="el-GR" b="1" dirty="0">
                <a:latin typeface="Cambria" panose="02040503050406030204" pitchFamily="18" charset="0"/>
              </a:rPr>
              <a:t>γενικευμένο χαρακτήρα </a:t>
            </a:r>
            <a:r>
              <a:rPr lang="el-GR" altLang="el-GR" dirty="0">
                <a:latin typeface="Cambria" panose="02040503050406030204" pitchFamily="18" charset="0"/>
              </a:rPr>
              <a:t>που αφορά τόσο την εργασιακή συνθήκη, όσο και άλλες όψεις της ατομικής βιογραφίας του υποκειμένου: στέγαση, οικογενειακός προγραμματισμός, σταδιοδρομία.</a:t>
            </a:r>
          </a:p>
          <a:p>
            <a:pPr fontAlgn="auto">
              <a:spcAft>
                <a:spcPts val="0"/>
              </a:spcAft>
              <a:buFont typeface="Arial" panose="020B0604020202020204" pitchFamily="34" charset="0"/>
              <a:buChar char="•"/>
              <a:defRPr/>
            </a:pPr>
            <a:endParaRPr lang="el-GR" altLang="el-GR" b="1" dirty="0">
              <a:latin typeface="Cambria" panose="02040503050406030204" pitchFamily="18" charset="0"/>
            </a:endParaRPr>
          </a:p>
          <a:p>
            <a:pPr fontAlgn="auto">
              <a:spcAft>
                <a:spcPts val="0"/>
              </a:spcAft>
              <a:buFont typeface="Arial" panose="020B0604020202020204" pitchFamily="34" charset="0"/>
              <a:buChar char="•"/>
              <a:defRPr/>
            </a:pPr>
            <a:endParaRPr lang="el-GR" altLang="el-GR" b="1" dirty="0">
              <a:latin typeface="Cambria" panose="02040503050406030204" pitchFamily="18" charset="0"/>
            </a:endParaRPr>
          </a:p>
          <a:p>
            <a:pPr fontAlgn="auto">
              <a:spcAft>
                <a:spcPts val="0"/>
              </a:spcAft>
              <a:buFont typeface="Arial" panose="020B0604020202020204" pitchFamily="34" charset="0"/>
              <a:buChar char="•"/>
              <a:defRPr/>
            </a:pPr>
            <a:endParaRPr lang="el-GR" altLang="el-GR" b="1" dirty="0">
              <a:latin typeface="Cambria" panose="02040503050406030204" pitchFamily="18" charset="0"/>
            </a:endParaRPr>
          </a:p>
          <a:p>
            <a:pPr fontAlgn="auto">
              <a:spcAft>
                <a:spcPts val="0"/>
              </a:spcAft>
              <a:buFont typeface="Arial" panose="020B0604020202020204" pitchFamily="34" charset="0"/>
              <a:buChar char="•"/>
              <a:defRPr/>
            </a:pPr>
            <a:endParaRPr lang="el-GR" altLang="el-GR" b="1" dirty="0">
              <a:latin typeface="Cambria" panose="02040503050406030204" pitchFamily="18" charset="0"/>
            </a:endParaRPr>
          </a:p>
          <a:p>
            <a:pPr marL="0" indent="0" fontAlgn="auto">
              <a:spcAft>
                <a:spcPts val="0"/>
              </a:spcAft>
              <a:buNone/>
              <a:defRPr/>
            </a:pPr>
            <a:endParaRPr altLang="el-GR" dirty="0">
              <a:latin typeface="Cambria" panose="02040503050406030204" pitchFamily="18" charset="0"/>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Τίτλος 1"/>
          <p:cNvSpPr>
            <a:spLocks noGrp="1" noChangeArrowheads="1"/>
          </p:cNvSpPr>
          <p:nvPr>
            <p:ph type="title"/>
          </p:nvPr>
        </p:nvSpPr>
        <p:spPr bwMode="auto"/>
        <p:txBody>
          <a:bodyPr wrap="square" numCol="1" anchorCtr="0" compatLnSpc="1">
            <a:prstTxWarp prst="textNoShape">
              <a:avLst/>
            </a:prstTxWarp>
            <a:normAutofit fontScale="90000"/>
          </a:bodyPr>
          <a:lstStyle/>
          <a:p>
            <a:r>
              <a:rPr lang="el-GR" altLang="el-GR" cap="none" dirty="0">
                <a:latin typeface="Cambria" pitchFamily="18" charset="0"/>
              </a:rPr>
              <a:t>Η </a:t>
            </a:r>
            <a:r>
              <a:rPr lang="el-GR" altLang="el-GR" cap="none" dirty="0" err="1">
                <a:latin typeface="Cambria" pitchFamily="18" charset="0"/>
              </a:rPr>
              <a:t>Ναυπηγοεπισκευή</a:t>
            </a:r>
            <a:r>
              <a:rPr lang="el-GR" altLang="el-GR" cap="none" dirty="0">
                <a:latin typeface="Cambria" pitchFamily="18" charset="0"/>
              </a:rPr>
              <a:t> ως πεδίο εφαρμογής της ευελιξίας</a:t>
            </a:r>
            <a:br>
              <a:rPr lang="el-GR" altLang="el-GR" cap="none" dirty="0">
                <a:latin typeface="Cambria" pitchFamily="18" charset="0"/>
              </a:rPr>
            </a:br>
            <a:endParaRPr lang="el-GR" altLang="el-GR" cap="none" dirty="0">
              <a:latin typeface="Cambria" pitchFamily="18" charset="0"/>
            </a:endParaRPr>
          </a:p>
        </p:txBody>
      </p:sp>
      <p:sp>
        <p:nvSpPr>
          <p:cNvPr id="8195" name="Θέση περιεχομένου 2">
            <a:extLst>
              <a:ext uri="{FF2B5EF4-FFF2-40B4-BE49-F238E27FC236}">
                <a16:creationId xmlns:a16="http://schemas.microsoft.com/office/drawing/2014/main" id="{50DABB4F-E6B8-4A82-ABEB-E9813396769B}"/>
              </a:ext>
            </a:extLst>
          </p:cNvPr>
          <p:cNvSpPr txBox="1">
            <a:spLocks noGrp="1" noChangeArrowheads="1"/>
          </p:cNvSpPr>
          <p:nvPr>
            <p:ph idx="1"/>
          </p:nvPr>
        </p:nvSpPr>
        <p:spPr/>
        <p:txBody>
          <a:bodyPr rtlCol="0">
            <a:normAutofit fontScale="85000" lnSpcReduction="10000"/>
          </a:bodyPr>
          <a:lstStyle/>
          <a:p>
            <a:pPr marL="0" indent="0" fontAlgn="auto">
              <a:spcAft>
                <a:spcPts val="0"/>
              </a:spcAft>
              <a:buNone/>
              <a:defRPr/>
            </a:pPr>
            <a:r>
              <a:rPr lang="el-GR" altLang="el-GR" b="1" dirty="0">
                <a:latin typeface="Cambria" panose="02040503050406030204" pitchFamily="18" charset="0"/>
              </a:rPr>
              <a:t>Η </a:t>
            </a:r>
            <a:r>
              <a:rPr lang="el-GR" altLang="el-GR" b="1" dirty="0" err="1">
                <a:latin typeface="Cambria" panose="02040503050406030204" pitchFamily="18" charset="0"/>
              </a:rPr>
              <a:t>Ναυπηγική</a:t>
            </a:r>
            <a:r>
              <a:rPr lang="el-GR" altLang="el-GR" b="1" dirty="0">
                <a:latin typeface="Cambria" panose="02040503050406030204" pitchFamily="18" charset="0"/>
              </a:rPr>
              <a:t> βιομηχανία &amp; ειδικότερα η </a:t>
            </a:r>
            <a:r>
              <a:rPr lang="el-GR" altLang="el-GR" b="1" dirty="0" err="1">
                <a:latin typeface="Cambria" panose="02040503050406030204" pitchFamily="18" charset="0"/>
              </a:rPr>
              <a:t>Ναυπηγοεπισκευή</a:t>
            </a:r>
            <a:r>
              <a:rPr lang="el-GR" altLang="el-GR" b="1" dirty="0">
                <a:latin typeface="Cambria" panose="02040503050406030204" pitchFamily="18" charset="0"/>
              </a:rPr>
              <a:t> </a:t>
            </a:r>
            <a:r>
              <a:rPr lang="el-GR" altLang="el-GR" dirty="0">
                <a:latin typeface="Cambria" panose="02040503050406030204" pitchFamily="18" charset="0"/>
              </a:rPr>
              <a:t>αποτελούν παγκοσμίως θερμοκήπια αναδιαρθρώσεων και ευελιξίας (</a:t>
            </a:r>
            <a:r>
              <a:rPr lang="en-US" altLang="el-GR" dirty="0">
                <a:latin typeface="Cambria" panose="02040503050406030204" pitchFamily="18" charset="0"/>
              </a:rPr>
              <a:t>Varela, Murphy and Marcel van der Linden</a:t>
            </a:r>
            <a:r>
              <a:rPr lang="el-GR" altLang="el-GR" dirty="0">
                <a:latin typeface="Cambria" panose="02040503050406030204" pitchFamily="18" charset="0"/>
              </a:rPr>
              <a:t>, 2017). Κοινά χαρακτηριστικά: </a:t>
            </a:r>
            <a:r>
              <a:rPr lang="el-GR" altLang="el-GR" u="sng" dirty="0">
                <a:latin typeface="Cambria" panose="02040503050406030204" pitchFamily="18" charset="0"/>
              </a:rPr>
              <a:t>Σκληρές εργασιακές συνθήκες, επαφή με θάλασσα, κινητικότητα</a:t>
            </a:r>
            <a:r>
              <a:rPr lang="el-GR" altLang="el-GR" dirty="0">
                <a:latin typeface="Cambria" panose="02040503050406030204" pitchFamily="18" charset="0"/>
              </a:rPr>
              <a:t>. Μέχρι τον Α’ ΠΠ : </a:t>
            </a:r>
          </a:p>
          <a:p>
            <a:pPr fontAlgn="auto">
              <a:spcAft>
                <a:spcPts val="0"/>
              </a:spcAft>
              <a:buFontTx/>
              <a:buChar char="-"/>
              <a:defRPr/>
            </a:pPr>
            <a:r>
              <a:rPr lang="el-GR" altLang="el-GR" dirty="0">
                <a:latin typeface="Cambria" panose="02040503050406030204" pitchFamily="18" charset="0"/>
              </a:rPr>
              <a:t>Κυριαρχεί ένα «</a:t>
            </a:r>
            <a:r>
              <a:rPr lang="el-GR" altLang="el-GR" b="1" dirty="0" err="1">
                <a:latin typeface="Cambria" panose="02040503050406030204" pitchFamily="18" charset="0"/>
              </a:rPr>
              <a:t>παραγγελιο</a:t>
            </a:r>
            <a:r>
              <a:rPr lang="el-GR" altLang="el-GR" b="1" dirty="0">
                <a:latin typeface="Cambria" panose="02040503050406030204" pitchFamily="18" charset="0"/>
              </a:rPr>
              <a:t>-κεντρικό</a:t>
            </a:r>
            <a:r>
              <a:rPr lang="el-GR" altLang="el-GR" dirty="0">
                <a:latin typeface="Cambria" panose="02040503050406030204" pitchFamily="18" charset="0"/>
              </a:rPr>
              <a:t>» μοντέλο, με την προσφορά εργασίας </a:t>
            </a:r>
            <a:r>
              <a:rPr lang="en-US" altLang="el-GR" dirty="0">
                <a:latin typeface="Cambria" panose="02040503050406030204" pitchFamily="18" charset="0"/>
              </a:rPr>
              <a:t>&amp;</a:t>
            </a:r>
            <a:r>
              <a:rPr lang="el-GR" altLang="el-GR" dirty="0">
                <a:latin typeface="Cambria" panose="02040503050406030204" pitchFamily="18" charset="0"/>
              </a:rPr>
              <a:t> ειδικοτήτων να προσαρμόζεται ανάλογα με τις απαιτήσεις των διαφορετικών ειδών υπό ναυπήγηση πλοίων. </a:t>
            </a:r>
          </a:p>
          <a:p>
            <a:pPr fontAlgn="auto">
              <a:spcAft>
                <a:spcPts val="0"/>
              </a:spcAft>
              <a:buFontTx/>
              <a:buChar char="-"/>
              <a:defRPr/>
            </a:pPr>
            <a:r>
              <a:rPr lang="el-GR" altLang="el-GR" dirty="0">
                <a:latin typeface="Cambria" panose="02040503050406030204" pitchFamily="18" charset="0"/>
              </a:rPr>
              <a:t>Οι </a:t>
            </a:r>
            <a:r>
              <a:rPr lang="el-GR" altLang="el-GR" b="1" dirty="0">
                <a:latin typeface="Cambria" panose="02040503050406030204" pitchFamily="18" charset="0"/>
              </a:rPr>
              <a:t>εξειδικευμένοι τεχνίτες κατέχουν σημαντικούς πόρους εξουσίας </a:t>
            </a:r>
            <a:r>
              <a:rPr lang="el-GR" altLang="el-GR" dirty="0">
                <a:latin typeface="Cambria" panose="02040503050406030204" pitchFamily="18" charset="0"/>
              </a:rPr>
              <a:t>και ελέγχουν την κίνηση εργαλείων &amp; ανθρώπινου δυναμικού, την </a:t>
            </a:r>
            <a:r>
              <a:rPr lang="el-GR" altLang="el-GR" dirty="0" err="1">
                <a:latin typeface="Cambria" panose="02040503050406030204" pitchFamily="18" charset="0"/>
              </a:rPr>
              <a:t>τοπικότητα</a:t>
            </a:r>
            <a:r>
              <a:rPr lang="el-GR" altLang="el-GR" dirty="0">
                <a:latin typeface="Cambria" panose="02040503050406030204" pitchFamily="18" charset="0"/>
              </a:rPr>
              <a:t> των εργασιών, το χρόνο παράδοσης, ενώ είναι ισχνή η παρουσία διοικητικού προσωπικού. </a:t>
            </a:r>
          </a:p>
          <a:p>
            <a:pPr fontAlgn="auto">
              <a:spcAft>
                <a:spcPts val="0"/>
              </a:spcAft>
              <a:buFontTx/>
              <a:buChar char="-"/>
              <a:defRPr/>
            </a:pPr>
            <a:r>
              <a:rPr lang="el-GR" altLang="el-GR" dirty="0">
                <a:latin typeface="Cambria" panose="02040503050406030204" pitchFamily="18" charset="0"/>
              </a:rPr>
              <a:t> Τα πλοία δεν είναι σαν τα αυτοκίνητα: το μικρό πλήθος και το μεγάλο μέγεθος περίπλοκων εξαρτημάτων, απαιτεί «μαστοριά». Ιδιάζουσα βιομηχανία: </a:t>
            </a:r>
            <a:r>
              <a:rPr lang="el-GR" altLang="el-GR" b="1" dirty="0">
                <a:latin typeface="Cambria" panose="02040503050406030204" pitchFamily="18" charset="0"/>
              </a:rPr>
              <a:t>«βιομηχανία της σύνθεσης»</a:t>
            </a:r>
            <a:r>
              <a:rPr lang="el-GR" altLang="el-GR" dirty="0">
                <a:latin typeface="Cambria" panose="02040503050406030204" pitchFamily="18" charset="0"/>
              </a:rPr>
              <a:t>.  </a:t>
            </a:r>
            <a:endParaRPr altLang="el-GR" dirty="0">
              <a:latin typeface="Cambria" panose="02040503050406030204" pitchFamily="18" charset="0"/>
            </a:endParaRPr>
          </a:p>
          <a:p>
            <a:pPr fontAlgn="auto">
              <a:spcAft>
                <a:spcPts val="0"/>
              </a:spcAft>
              <a:buFont typeface="Arial" panose="020B0604020202020204" pitchFamily="34" charset="0"/>
              <a:buChar char="•"/>
              <a:defRPr/>
            </a:pPr>
            <a:endParaRPr altLang="el-GR" dirty="0">
              <a:latin typeface="Cambria" panose="02040503050406030204" pitchFamily="18" charset="0"/>
            </a:endParaRPr>
          </a:p>
        </p:txBody>
      </p:sp>
    </p:spTree>
    <p:extLst>
      <p:ext uri="{BB962C8B-B14F-4D97-AF65-F5344CB8AC3E}">
        <p14:creationId xmlns:p14="http://schemas.microsoft.com/office/powerpoint/2010/main" val="84268365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Τίτλος 1"/>
          <p:cNvSpPr>
            <a:spLocks noGrp="1" noChangeArrowheads="1"/>
          </p:cNvSpPr>
          <p:nvPr>
            <p:ph type="title"/>
          </p:nvPr>
        </p:nvSpPr>
        <p:spPr bwMode="auto"/>
        <p:txBody>
          <a:bodyPr wrap="square" numCol="1" anchorCtr="0" compatLnSpc="1">
            <a:prstTxWarp prst="textNoShape">
              <a:avLst/>
            </a:prstTxWarp>
            <a:normAutofit fontScale="90000"/>
          </a:bodyPr>
          <a:lstStyle/>
          <a:p>
            <a:r>
              <a:rPr lang="el-GR" altLang="el-GR" cap="none" dirty="0">
                <a:latin typeface="Cambria" pitchFamily="18" charset="0"/>
              </a:rPr>
              <a:t>Η </a:t>
            </a:r>
            <a:r>
              <a:rPr lang="el-GR" altLang="el-GR" cap="none" dirty="0" err="1">
                <a:latin typeface="Cambria" pitchFamily="18" charset="0"/>
              </a:rPr>
              <a:t>Ναυπηγοεπισκευή</a:t>
            </a:r>
            <a:r>
              <a:rPr lang="el-GR" altLang="el-GR" cap="none" dirty="0">
                <a:latin typeface="Cambria" pitchFamily="18" charset="0"/>
              </a:rPr>
              <a:t> ως πεδίο εφαρμογής της ευελιξίας</a:t>
            </a:r>
            <a:br>
              <a:rPr lang="el-GR" altLang="el-GR" cap="none" dirty="0">
                <a:latin typeface="Cambria" pitchFamily="18" charset="0"/>
              </a:rPr>
            </a:br>
            <a:endParaRPr lang="el-GR" altLang="el-GR" cap="none" dirty="0">
              <a:latin typeface="Cambria" pitchFamily="18" charset="0"/>
            </a:endParaRPr>
          </a:p>
        </p:txBody>
      </p:sp>
      <p:sp>
        <p:nvSpPr>
          <p:cNvPr id="8195" name="Θέση περιεχομένου 2">
            <a:extLst>
              <a:ext uri="{FF2B5EF4-FFF2-40B4-BE49-F238E27FC236}">
                <a16:creationId xmlns:a16="http://schemas.microsoft.com/office/drawing/2014/main" id="{50DABB4F-E6B8-4A82-ABEB-E9813396769B}"/>
              </a:ext>
            </a:extLst>
          </p:cNvPr>
          <p:cNvSpPr txBox="1">
            <a:spLocks noGrp="1" noChangeArrowheads="1"/>
          </p:cNvSpPr>
          <p:nvPr>
            <p:ph idx="1"/>
          </p:nvPr>
        </p:nvSpPr>
        <p:spPr/>
        <p:txBody>
          <a:bodyPr rtlCol="0">
            <a:normAutofit fontScale="85000" lnSpcReduction="10000"/>
          </a:bodyPr>
          <a:lstStyle/>
          <a:p>
            <a:pPr marL="0" indent="0" fontAlgn="auto">
              <a:spcAft>
                <a:spcPts val="0"/>
              </a:spcAft>
              <a:buNone/>
              <a:defRPr/>
            </a:pPr>
            <a:r>
              <a:rPr lang="el-GR" altLang="el-GR" b="1" dirty="0">
                <a:latin typeface="Cambria" panose="02040503050406030204" pitchFamily="18" charset="0"/>
              </a:rPr>
              <a:t>Η </a:t>
            </a:r>
            <a:r>
              <a:rPr lang="el-GR" altLang="el-GR" b="1" dirty="0" err="1">
                <a:latin typeface="Cambria" panose="02040503050406030204" pitchFamily="18" charset="0"/>
              </a:rPr>
              <a:t>Ναυπηγική</a:t>
            </a:r>
            <a:r>
              <a:rPr lang="el-GR" altLang="el-GR" b="1" dirty="0">
                <a:latin typeface="Cambria" panose="02040503050406030204" pitchFamily="18" charset="0"/>
              </a:rPr>
              <a:t> βιομηχανία &amp; ειδικότερα η </a:t>
            </a:r>
            <a:r>
              <a:rPr lang="el-GR" altLang="el-GR" b="1" dirty="0" err="1">
                <a:latin typeface="Cambria" panose="02040503050406030204" pitchFamily="18" charset="0"/>
              </a:rPr>
              <a:t>Ναυπηγοεπισκευή</a:t>
            </a:r>
            <a:r>
              <a:rPr lang="el-GR" altLang="el-GR" b="1" dirty="0">
                <a:latin typeface="Cambria" panose="02040503050406030204" pitchFamily="18" charset="0"/>
              </a:rPr>
              <a:t> </a:t>
            </a:r>
            <a:r>
              <a:rPr lang="el-GR" altLang="el-GR" dirty="0">
                <a:latin typeface="Cambria" panose="02040503050406030204" pitchFamily="18" charset="0"/>
              </a:rPr>
              <a:t>αποτελούν παγκοσμίως θερμοκήπια αναδιαρθρώσεων και ευελιξίας (</a:t>
            </a:r>
            <a:r>
              <a:rPr lang="en-US" altLang="el-GR" dirty="0">
                <a:latin typeface="Cambria" panose="02040503050406030204" pitchFamily="18" charset="0"/>
              </a:rPr>
              <a:t>Varela, Murphy and Marcel van der Linden</a:t>
            </a:r>
            <a:r>
              <a:rPr lang="el-GR" altLang="el-GR" dirty="0">
                <a:latin typeface="Cambria" panose="02040503050406030204" pitchFamily="18" charset="0"/>
              </a:rPr>
              <a:t>, 2017): </a:t>
            </a:r>
          </a:p>
          <a:p>
            <a:pPr fontAlgn="auto">
              <a:spcAft>
                <a:spcPts val="0"/>
              </a:spcAft>
              <a:buFontTx/>
              <a:buChar char="-"/>
              <a:defRPr/>
            </a:pPr>
            <a:r>
              <a:rPr lang="el-GR" altLang="el-GR" dirty="0">
                <a:latin typeface="Cambria" panose="02040503050406030204" pitchFamily="18" charset="0"/>
              </a:rPr>
              <a:t>Μετά τη Μεγάλη Ύφεση ο κλάδος υφίσταται τεχνολογικές αλλαγές (χρήση ηλεκτροσυγκόλλησης &amp; αυτοματισμοί) και οργανωτικές καινοτομίες που επιτρέπουν τη χρήση </a:t>
            </a:r>
            <a:r>
              <a:rPr lang="el-GR" altLang="el-GR" dirty="0" err="1">
                <a:latin typeface="Cambria" panose="02040503050406030204" pitchFamily="18" charset="0"/>
              </a:rPr>
              <a:t>ημι</a:t>
            </a:r>
            <a:r>
              <a:rPr lang="el-GR" altLang="el-GR" dirty="0">
                <a:latin typeface="Cambria" panose="02040503050406030204" pitchFamily="18" charset="0"/>
              </a:rPr>
              <a:t>-ειδικευμένου προσωπικού, αλλά και τη μεταφορά εργασιών εκτός πλοίου.</a:t>
            </a:r>
          </a:p>
          <a:p>
            <a:pPr fontAlgn="auto">
              <a:spcAft>
                <a:spcPts val="0"/>
              </a:spcAft>
              <a:buFontTx/>
              <a:buChar char="-"/>
              <a:defRPr/>
            </a:pPr>
            <a:r>
              <a:rPr lang="el-GR" altLang="el-GR" dirty="0">
                <a:latin typeface="Cambria" panose="02040503050406030204" pitchFamily="18" charset="0"/>
              </a:rPr>
              <a:t>Η ναυπήγηση τάνκερ μετά τον Β’ ΠΠ και οι οικονομικοί κλυδωνισμοί, ενίσχυσαν τις τάσεις προς οικονομίες κλίμακος &amp; </a:t>
            </a:r>
            <a:r>
              <a:rPr lang="el-GR" altLang="el-GR" dirty="0" err="1">
                <a:latin typeface="Cambria" panose="02040503050406030204" pitchFamily="18" charset="0"/>
              </a:rPr>
              <a:t>γραφειοκρατικοποίηση</a:t>
            </a:r>
            <a:r>
              <a:rPr lang="el-GR" altLang="el-GR" dirty="0">
                <a:latin typeface="Cambria" panose="02040503050406030204" pitchFamily="18" charset="0"/>
              </a:rPr>
              <a:t>, μειώνοντας την αυτονομία των εργατών και των συνδικάτων τους. </a:t>
            </a:r>
          </a:p>
          <a:p>
            <a:pPr fontAlgn="auto">
              <a:spcAft>
                <a:spcPts val="0"/>
              </a:spcAft>
              <a:buFontTx/>
              <a:buChar char="-"/>
              <a:defRPr/>
            </a:pPr>
            <a:r>
              <a:rPr lang="el-GR" altLang="el-GR" dirty="0">
                <a:latin typeface="Cambria" panose="02040503050406030204" pitchFamily="18" charset="0"/>
              </a:rPr>
              <a:t>Μετά τις πετρελαϊκές κρίσεις (</a:t>
            </a:r>
            <a:r>
              <a:rPr lang="el-GR" altLang="el-GR" dirty="0" err="1">
                <a:latin typeface="Cambria" panose="02040503050406030204" pitchFamily="18" charset="0"/>
              </a:rPr>
              <a:t>δεκ.</a:t>
            </a:r>
            <a:r>
              <a:rPr lang="el-GR" altLang="el-GR" dirty="0">
                <a:latin typeface="Cambria" panose="02040503050406030204" pitchFamily="18" charset="0"/>
              </a:rPr>
              <a:t> ’70), ο παγκόσμιος καταμερισμός εργασίας αλλάζει: κυριαρχία Κίνας, Κορέας, Ιαπωνίας. </a:t>
            </a:r>
            <a:r>
              <a:rPr lang="en-US" altLang="el-GR" dirty="0">
                <a:latin typeface="Cambria" panose="02040503050406030204" pitchFamily="18" charset="0"/>
              </a:rPr>
              <a:t>Downsizing</a:t>
            </a:r>
            <a:r>
              <a:rPr lang="el-GR" altLang="el-GR" dirty="0">
                <a:latin typeface="Cambria" panose="02040503050406030204" pitchFamily="18" charset="0"/>
              </a:rPr>
              <a:t>, </a:t>
            </a:r>
            <a:r>
              <a:rPr lang="en-US" altLang="el-GR" dirty="0">
                <a:latin typeface="Cambria" panose="02040503050406030204" pitchFamily="18" charset="0"/>
              </a:rPr>
              <a:t>outsourcing </a:t>
            </a:r>
            <a:r>
              <a:rPr lang="el-GR" altLang="el-GR" dirty="0">
                <a:latin typeface="Cambria" panose="02040503050406030204" pitchFamily="18" charset="0"/>
              </a:rPr>
              <a:t>και αναδιαρθρώσεις στην Ευρώπη.</a:t>
            </a:r>
          </a:p>
          <a:p>
            <a:pPr fontAlgn="auto">
              <a:spcAft>
                <a:spcPts val="0"/>
              </a:spcAft>
              <a:buFont typeface="Arial" panose="020B0604020202020204" pitchFamily="34" charset="0"/>
              <a:buChar char="•"/>
              <a:defRPr/>
            </a:pPr>
            <a:endParaRPr altLang="el-GR" dirty="0">
              <a:latin typeface="Cambria" panose="02040503050406030204" pitchFamily="18" charset="0"/>
            </a:endParaRPr>
          </a:p>
        </p:txBody>
      </p:sp>
    </p:spTree>
  </p:cSld>
  <p:clrMapOvr>
    <a:masterClrMapping/>
  </p:clrMapOvr>
  <p:transition spd="slow"/>
</p:sld>
</file>

<file path=ppt/theme/theme1.xml><?xml version="1.0" encoding="utf-8"?>
<a:theme xmlns:a="http://schemas.openxmlformats.org/drawingml/2006/main" name="Συλλογη">
  <a:themeElements>
    <a:clrScheme name="Συλλογη">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Συλλογη">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Συλλογη">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TM10001114[[fn=Συλλογή]]</Template>
  <TotalTime>1642</TotalTime>
  <Words>3229</Words>
  <Application>Microsoft Office PowerPoint</Application>
  <PresentationFormat>Ευρεία οθόνη</PresentationFormat>
  <Paragraphs>342</Paragraphs>
  <Slides>34</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34</vt:i4>
      </vt:variant>
    </vt:vector>
  </HeadingPairs>
  <TitlesOfParts>
    <vt:vector size="42" baseType="lpstr">
      <vt:lpstr>Arial</vt:lpstr>
      <vt:lpstr>Calibri</vt:lpstr>
      <vt:lpstr>Cambria</vt:lpstr>
      <vt:lpstr>Gill Sans MT</vt:lpstr>
      <vt:lpstr>Times New Roman</vt:lpstr>
      <vt:lpstr>Wingdings</vt:lpstr>
      <vt:lpstr>Wingdings 3</vt:lpstr>
      <vt:lpstr>Συλλογη</vt:lpstr>
      <vt:lpstr>Συνδικαλισμός σε ζώνες δομικής επισφάλειας: η περίπτωση του Συνδικάτου Μετάλλου Αττικής</vt:lpstr>
      <vt:lpstr>ΔΟΜΗ ΠΑΡΟΥΣΙΑΣΗΣ</vt:lpstr>
      <vt:lpstr>Πλαίσιο έρευνας : Εμπειρικό υλικό, μέθοδοι &amp; τεχνικές </vt:lpstr>
      <vt:lpstr>Η κρίση του Φορντισμού… </vt:lpstr>
      <vt:lpstr>…και οι απαντήσεις του κεφαλαίου σε 3 επίπεδα: </vt:lpstr>
      <vt:lpstr>Η ευελιξία ως στρατηγική υπέρβασης της κρίσης του φορντιστικού μοντέλου συσσώρευσης </vt:lpstr>
      <vt:lpstr>Η επισφάλεια ως δομικό σύμπτωμα  </vt:lpstr>
      <vt:lpstr>Η Ναυπηγοεπισκευή ως πεδίο εφαρμογής της ευελιξίας </vt:lpstr>
      <vt:lpstr>Η Ναυπηγοεπισκευή ως πεδίο εφαρμογής της ευελιξίας </vt:lpstr>
      <vt:lpstr>Τα χαρακτηριστικά του εργατικού συνδικαλισμού στη Ν/Β σε συνθήκες πλήρους απασχόλησης </vt:lpstr>
      <vt:lpstr>Τα χαρακτηριστικά του εργατικού συνδικαλισμού στη Ν/Β σε συνθήκες κρίσης &amp; αναδιάρθρωσης </vt:lpstr>
      <vt:lpstr>Η περίπτωση της Ναυπηγοεπισκευαστικής Ζώνης (ΝΕΖ) Περάματος: Η μορφολογία της Ζώνης </vt:lpstr>
      <vt:lpstr>Η περίπτωση της Ναυπηγοεπισκευαστικής Ζώνης (ΝΕΖ) Περάματος: Η μορφολογία της Ζώνης </vt:lpstr>
      <vt:lpstr>Παρουσίαση του PowerPoint</vt:lpstr>
      <vt:lpstr>ΝΕΖ και τοπική αγορά εργασίας: συνθήκες αποδιάρθρωσης </vt:lpstr>
      <vt:lpstr>Την περίοδο 2010-2015 η ΝΕΖ προσέγγισε ένα οριακό σημείο κοινωνικής αναπαραγωγής   </vt:lpstr>
      <vt:lpstr>Δύο προσεγγίσεις των αιτίων της ανθεκτικότητας της ΝΕΖ </vt:lpstr>
      <vt:lpstr>Η εργατική δράση ως παράγοντας αλλαγής της χωρο-κοινωνικής συνθήκης στη ΝΕΖ Περάματος :  </vt:lpstr>
      <vt:lpstr>Εργατικός Συνδικαλισμός στη ΝΕΖ </vt:lpstr>
      <vt:lpstr>Η εργατική δράση ως παράγοντας αλλαγής της χωρο-κοινωνικής συνθήκης στη ΝΕΖ Περάματος : </vt:lpstr>
      <vt:lpstr>Επαγγελματική υπερηφάνεια : </vt:lpstr>
      <vt:lpstr>Μνημονικές πρακτικές ενίσχυσης του ταξικού ανήκειν :  </vt:lpstr>
      <vt:lpstr>Αγωνιστικές παραδόσεις (1992-2008) </vt:lpstr>
      <vt:lpstr>Αγωνιστικές παραδόσεις (1992-2008) </vt:lpstr>
      <vt:lpstr>Οργανωτικές στρατηγικές : Συνένωση μικρότερων σωματείων (union merge) </vt:lpstr>
      <vt:lpstr>Δράσεις αναβάθμισης δεξιοτήτων εργατικού δυναμικού :</vt:lpstr>
      <vt:lpstr>Πληθυσμός στόχου: Προγράμματα ΕΒΕΠ 2013 και 2015 </vt:lpstr>
      <vt:lpstr>Δράσεις αναβάθμισης δεξιοτήτων εργατικού δυναμικού </vt:lpstr>
      <vt:lpstr>Αποτελεσματική συλλογική διαπραγμάτευση</vt:lpstr>
      <vt:lpstr>Αντιμετώπιση επιρροής Άκρας Δεξιάς στη Ζώνη</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Εργατικές ταυτότητες, γεωγραφία της εργασίας, εκλογική κοινωνιολογία: ένα διεπιστημονικό εγχείρημα στον δυτικό Πειραιά</dc:title>
  <dc:creator>ΖΙΝΟΒΙΑ ΛΙΑΛΙΟΥΤΗ</dc:creator>
  <cp:lastModifiedBy>Giorgos Bithymitris</cp:lastModifiedBy>
  <cp:revision>118</cp:revision>
  <dcterms:created xsi:type="dcterms:W3CDTF">2018-02-09T18:03:35Z</dcterms:created>
  <dcterms:modified xsi:type="dcterms:W3CDTF">2020-10-20T08:02:50Z</dcterms:modified>
</cp:coreProperties>
</file>