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7" r:id="rId1"/>
  </p:sldMasterIdLst>
  <p:notesMasterIdLst>
    <p:notesMasterId r:id="rId29"/>
  </p:notesMasterIdLst>
  <p:sldIdLst>
    <p:sldId id="256" r:id="rId2"/>
    <p:sldId id="291" r:id="rId3"/>
    <p:sldId id="259" r:id="rId4"/>
    <p:sldId id="286" r:id="rId5"/>
    <p:sldId id="298" r:id="rId6"/>
    <p:sldId id="309" r:id="rId7"/>
    <p:sldId id="310" r:id="rId8"/>
    <p:sldId id="312" r:id="rId9"/>
    <p:sldId id="285" r:id="rId10"/>
    <p:sldId id="257" r:id="rId11"/>
    <p:sldId id="292" r:id="rId12"/>
    <p:sldId id="293" r:id="rId13"/>
    <p:sldId id="313" r:id="rId14"/>
    <p:sldId id="314" r:id="rId15"/>
    <p:sldId id="315" r:id="rId16"/>
    <p:sldId id="317" r:id="rId17"/>
    <p:sldId id="318" r:id="rId18"/>
    <p:sldId id="319" r:id="rId19"/>
    <p:sldId id="303" r:id="rId20"/>
    <p:sldId id="306" r:id="rId21"/>
    <p:sldId id="302" r:id="rId22"/>
    <p:sldId id="320" r:id="rId23"/>
    <p:sldId id="307" r:id="rId24"/>
    <p:sldId id="260" r:id="rId25"/>
    <p:sldId id="308" r:id="rId26"/>
    <p:sldId id="305" r:id="rId27"/>
    <p:sldId id="279" r:id="rId28"/>
  </p:sldIdLst>
  <p:sldSz cx="9144000" cy="5143500" type="screen16x9"/>
  <p:notesSz cx="6858000" cy="9144000"/>
  <p:defaultTextStyle>
    <a:defPPr>
      <a:defRPr lang="en-US"/>
    </a:defPPr>
    <a:lvl1pPr algn="l" rtl="0" eaLnBrk="0" fontAlgn="base" hangingPunct="0">
      <a:spcBef>
        <a:spcPct val="0"/>
      </a:spcBef>
      <a:spcAft>
        <a:spcPct val="0"/>
      </a:spcAft>
      <a:defRPr sz="1400" kern="1200">
        <a:solidFill>
          <a:srgbClr val="000000"/>
        </a:solidFill>
        <a:latin typeface="Arial" charset="-95"/>
        <a:ea typeface="Arial" charset="-95"/>
        <a:cs typeface="Arial" charset="-95"/>
        <a:sym typeface="Arial" charset="-95"/>
      </a:defRPr>
    </a:lvl1pPr>
    <a:lvl2pPr marL="457200" algn="l" rtl="0" eaLnBrk="0" fontAlgn="base" hangingPunct="0">
      <a:spcBef>
        <a:spcPct val="0"/>
      </a:spcBef>
      <a:spcAft>
        <a:spcPct val="0"/>
      </a:spcAft>
      <a:defRPr sz="1400" kern="1200">
        <a:solidFill>
          <a:srgbClr val="000000"/>
        </a:solidFill>
        <a:latin typeface="Arial" charset="-95"/>
        <a:ea typeface="Arial" charset="-95"/>
        <a:cs typeface="Arial" charset="-95"/>
        <a:sym typeface="Arial" charset="-95"/>
      </a:defRPr>
    </a:lvl2pPr>
    <a:lvl3pPr marL="914400" algn="l" rtl="0" eaLnBrk="0" fontAlgn="base" hangingPunct="0">
      <a:spcBef>
        <a:spcPct val="0"/>
      </a:spcBef>
      <a:spcAft>
        <a:spcPct val="0"/>
      </a:spcAft>
      <a:defRPr sz="1400" kern="1200">
        <a:solidFill>
          <a:srgbClr val="000000"/>
        </a:solidFill>
        <a:latin typeface="Arial" charset="-95"/>
        <a:ea typeface="Arial" charset="-95"/>
        <a:cs typeface="Arial" charset="-95"/>
        <a:sym typeface="Arial" charset="-95"/>
      </a:defRPr>
    </a:lvl3pPr>
    <a:lvl4pPr marL="1371600" algn="l" rtl="0" eaLnBrk="0" fontAlgn="base" hangingPunct="0">
      <a:spcBef>
        <a:spcPct val="0"/>
      </a:spcBef>
      <a:spcAft>
        <a:spcPct val="0"/>
      </a:spcAft>
      <a:defRPr sz="1400" kern="1200">
        <a:solidFill>
          <a:srgbClr val="000000"/>
        </a:solidFill>
        <a:latin typeface="Arial" charset="-95"/>
        <a:ea typeface="Arial" charset="-95"/>
        <a:cs typeface="Arial" charset="-95"/>
        <a:sym typeface="Arial" charset="-95"/>
      </a:defRPr>
    </a:lvl4pPr>
    <a:lvl5pPr marL="1828800" algn="l" rtl="0" eaLnBrk="0" fontAlgn="base" hangingPunct="0">
      <a:spcBef>
        <a:spcPct val="0"/>
      </a:spcBef>
      <a:spcAft>
        <a:spcPct val="0"/>
      </a:spcAft>
      <a:defRPr sz="1400" kern="1200">
        <a:solidFill>
          <a:srgbClr val="000000"/>
        </a:solidFill>
        <a:latin typeface="Arial" charset="-95"/>
        <a:ea typeface="Arial" charset="-95"/>
        <a:cs typeface="Arial" charset="-95"/>
        <a:sym typeface="Arial" charset="-95"/>
      </a:defRPr>
    </a:lvl5pPr>
    <a:lvl6pPr marL="2286000" algn="l" defTabSz="914400" rtl="0" eaLnBrk="1" latinLnBrk="0" hangingPunct="1">
      <a:defRPr sz="1400" kern="1200">
        <a:solidFill>
          <a:srgbClr val="000000"/>
        </a:solidFill>
        <a:latin typeface="Arial" charset="-95"/>
        <a:ea typeface="Arial" charset="-95"/>
        <a:cs typeface="Arial" charset="-95"/>
        <a:sym typeface="Arial" charset="-95"/>
      </a:defRPr>
    </a:lvl6pPr>
    <a:lvl7pPr marL="2743200" algn="l" defTabSz="914400" rtl="0" eaLnBrk="1" latinLnBrk="0" hangingPunct="1">
      <a:defRPr sz="1400" kern="1200">
        <a:solidFill>
          <a:srgbClr val="000000"/>
        </a:solidFill>
        <a:latin typeface="Arial" charset="-95"/>
        <a:ea typeface="Arial" charset="-95"/>
        <a:cs typeface="Arial" charset="-95"/>
        <a:sym typeface="Arial" charset="-95"/>
      </a:defRPr>
    </a:lvl7pPr>
    <a:lvl8pPr marL="3200400" algn="l" defTabSz="914400" rtl="0" eaLnBrk="1" latinLnBrk="0" hangingPunct="1">
      <a:defRPr sz="1400" kern="1200">
        <a:solidFill>
          <a:srgbClr val="000000"/>
        </a:solidFill>
        <a:latin typeface="Arial" charset="-95"/>
        <a:ea typeface="Arial" charset="-95"/>
        <a:cs typeface="Arial" charset="-95"/>
        <a:sym typeface="Arial" charset="-95"/>
      </a:defRPr>
    </a:lvl8pPr>
    <a:lvl9pPr marL="3657600" algn="l" defTabSz="914400" rtl="0" eaLnBrk="1" latinLnBrk="0" hangingPunct="1">
      <a:defRPr sz="1400" kern="1200">
        <a:solidFill>
          <a:srgbClr val="000000"/>
        </a:solidFill>
        <a:latin typeface="Arial" charset="-95"/>
        <a:ea typeface="Arial" charset="-95"/>
        <a:cs typeface="Arial" charset="-95"/>
        <a:sym typeface="Arial" charset="-95"/>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8BDE908-8593-416E-AD78-5D9969F4A89F}">
  <a:tblStyle styleId="{78BDE908-8593-416E-AD78-5D9969F4A89F}"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8640"/>
    <p:restoredTop sz="86418"/>
  </p:normalViewPr>
  <p:slideViewPr>
    <p:cSldViewPr snapToGrid="0" snapToObjects="1">
      <p:cViewPr varScale="1">
        <p:scale>
          <a:sx n="101" d="100"/>
          <a:sy n="101" d="100"/>
        </p:scale>
        <p:origin x="200" y="880"/>
      </p:cViewPr>
      <p:guideLst>
        <p:guide orient="horz" pos="1620"/>
        <p:guide pos="2880"/>
      </p:guideLst>
    </p:cSldViewPr>
  </p:slideViewPr>
  <p:outlineViewPr>
    <p:cViewPr>
      <p:scale>
        <a:sx n="33" d="100"/>
        <a:sy n="33" d="100"/>
      </p:scale>
      <p:origin x="0" y="-4688"/>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Shape 3"/>
          <p:cNvSpPr>
            <a:spLocks noGrp="1" noRot="1" noChangeAspect="1"/>
          </p:cNvSpPr>
          <p:nvPr>
            <p:ph type="sldImg" idx="2"/>
          </p:nvPr>
        </p:nvSpPr>
        <p:spPr bwMode="auto">
          <a:xfrm>
            <a:off x="381000" y="685800"/>
            <a:ext cx="6096000" cy="3429000"/>
          </a:xfrm>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w="9525" cap="flat"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7651" name="Shape 4"/>
          <p:cNvSpPr txBox="1">
            <a:spLocks noGrp="1"/>
          </p:cNvSpPr>
          <p:nvPr>
            <p:ph type="body" idx="1"/>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25" tIns="91425" rIns="91425" bIns="91425" numCol="1" anchor="t" anchorCtr="0" compatLnSpc="1">
            <a:prstTxWarp prst="textNoShape">
              <a:avLst/>
            </a:prstTxWarp>
          </a:bodyPr>
          <a:lstStyle/>
          <a:p>
            <a:pPr lvl="0"/>
            <a:endParaRPr lang="en-US" altLang="en-US">
              <a:sym typeface="Arial" charset="-95"/>
            </a:endParaRPr>
          </a:p>
        </p:txBody>
      </p:sp>
    </p:spTree>
    <p:extLst>
      <p:ext uri="{BB962C8B-B14F-4D97-AF65-F5344CB8AC3E}">
        <p14:creationId xmlns:p14="http://schemas.microsoft.com/office/powerpoint/2010/main" val="84937641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L="457200" indent="-317500" algn="l" rtl="0" eaLnBrk="0" fontAlgn="base" hangingPunct="0">
      <a:spcBef>
        <a:spcPct val="0"/>
      </a:spcBef>
      <a:spcAft>
        <a:spcPct val="0"/>
      </a:spcAft>
      <a:buClr>
        <a:srgbClr val="000000"/>
      </a:buClr>
      <a:buFont typeface="Arial" charset="-95"/>
      <a:defRPr sz="1400">
        <a:solidFill>
          <a:srgbClr val="000000"/>
        </a:solidFill>
        <a:latin typeface="Arial"/>
        <a:ea typeface="Arial"/>
        <a:cs typeface="Arial"/>
        <a:sym typeface="Arial" charset="-95"/>
      </a:defRPr>
    </a:lvl1pPr>
    <a:lvl2pPr marL="742950" lvl="1" indent="-285750" algn="l" rtl="0" eaLnBrk="0" fontAlgn="base" hangingPunct="0">
      <a:spcBef>
        <a:spcPct val="0"/>
      </a:spcBef>
      <a:spcAft>
        <a:spcPct val="0"/>
      </a:spcAft>
      <a:buClr>
        <a:srgbClr val="000000"/>
      </a:buClr>
      <a:buFont typeface="Arial" charset="-95"/>
      <a:defRPr sz="1400">
        <a:solidFill>
          <a:srgbClr val="000000"/>
        </a:solidFill>
        <a:latin typeface="Arial"/>
        <a:ea typeface="Arial"/>
        <a:cs typeface="Arial"/>
        <a:sym typeface="Arial" charset="-95"/>
      </a:defRPr>
    </a:lvl2pPr>
    <a:lvl3pPr marL="1143000" lvl="2" indent="-228600" algn="l" rtl="0" eaLnBrk="0" fontAlgn="base" hangingPunct="0">
      <a:spcBef>
        <a:spcPct val="0"/>
      </a:spcBef>
      <a:spcAft>
        <a:spcPct val="0"/>
      </a:spcAft>
      <a:buClr>
        <a:srgbClr val="000000"/>
      </a:buClr>
      <a:buFont typeface="Arial" charset="-95"/>
      <a:defRPr sz="1400">
        <a:solidFill>
          <a:srgbClr val="000000"/>
        </a:solidFill>
        <a:latin typeface="Arial"/>
        <a:ea typeface="Arial"/>
        <a:cs typeface="Arial"/>
        <a:sym typeface="Arial" charset="-95"/>
      </a:defRPr>
    </a:lvl3pPr>
    <a:lvl4pPr marL="1600200" lvl="3" indent="-228600" algn="l" rtl="0" eaLnBrk="0" fontAlgn="base" hangingPunct="0">
      <a:spcBef>
        <a:spcPct val="0"/>
      </a:spcBef>
      <a:spcAft>
        <a:spcPct val="0"/>
      </a:spcAft>
      <a:buClr>
        <a:srgbClr val="000000"/>
      </a:buClr>
      <a:buFont typeface="Arial" charset="-95"/>
      <a:defRPr sz="1400">
        <a:solidFill>
          <a:srgbClr val="000000"/>
        </a:solidFill>
        <a:latin typeface="Arial"/>
        <a:ea typeface="Arial"/>
        <a:cs typeface="Arial"/>
        <a:sym typeface="Arial" charset="-95"/>
      </a:defRPr>
    </a:lvl4pPr>
    <a:lvl5pPr marL="2057400" lvl="4" indent="-228600" algn="l" rtl="0" eaLnBrk="0" fontAlgn="base" hangingPunct="0">
      <a:spcBef>
        <a:spcPct val="0"/>
      </a:spcBef>
      <a:spcAft>
        <a:spcPct val="0"/>
      </a:spcAft>
      <a:buClr>
        <a:srgbClr val="000000"/>
      </a:buClr>
      <a:buFont typeface="Arial" charset="-95"/>
      <a:defRPr sz="1400">
        <a:solidFill>
          <a:srgbClr val="000000"/>
        </a:solidFill>
        <a:latin typeface="Arial"/>
        <a:ea typeface="Arial"/>
        <a:cs typeface="Arial"/>
        <a:sym typeface="Arial" charset="-95"/>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4" name="Shape 44"/>
          <p:cNvSpPr>
            <a:spLocks noGrp="1" noRot="1" noChangeAspect="1" noTextEdit="1"/>
          </p:cNvSpPr>
          <p:nvPr>
            <p:ph type="sldImg" idx="2"/>
          </p:nvPr>
        </p:nvSpPr>
        <p:spPr>
          <a:noFill/>
          <a:ln>
            <a:headEnd/>
            <a:tailEnd/>
          </a:ln>
        </p:spPr>
      </p:sp>
      <p:sp>
        <p:nvSpPr>
          <p:cNvPr id="28675" name="Shape 45"/>
          <p:cNvSpPr txBox="1">
            <a:spLocks noGrp="1"/>
          </p:cNvSpPr>
          <p:nvPr>
            <p:ph type="body" idx="1"/>
          </p:nvPr>
        </p:nvSpPr>
        <p:spPr>
          <a:ln/>
        </p:spPr>
        <p:txBody>
          <a:bodyPr/>
          <a:lstStyle/>
          <a:p>
            <a:pPr marL="0" indent="0" eaLnBrk="1" hangingPunct="1">
              <a:buSzPts val="1400"/>
            </a:pPr>
            <a:r>
              <a:rPr lang="en-US" altLang="en-US" b="1" dirty="0">
                <a:latin typeface="Arial" charset="-95"/>
                <a:ea typeface="Arial" charset="-95"/>
                <a:cs typeface="Arial" charset="-95"/>
              </a:rPr>
              <a:t> </a:t>
            </a:r>
            <a:r>
              <a:rPr lang="en-US" altLang="en-US" dirty="0">
                <a:latin typeface="Arial" charset="-95"/>
                <a:ea typeface="Arial" charset="-95"/>
                <a:cs typeface="Arial" charset="-95"/>
              </a:rPr>
              <a:t>Today I’m going to deal with the </a:t>
            </a:r>
            <a:r>
              <a:rPr lang="en-US" altLang="en-US" dirty="0" smtClean="0">
                <a:latin typeface="Arial" charset="-95"/>
                <a:ea typeface="Arial" charset="-95"/>
                <a:cs typeface="Arial" charset="-95"/>
              </a:rPr>
              <a:t>notion of preferred</a:t>
            </a:r>
            <a:r>
              <a:rPr lang="en-US" altLang="en-US" baseline="0" dirty="0" smtClean="0">
                <a:latin typeface="Arial" charset="-95"/>
                <a:ea typeface="Arial" charset="-95"/>
                <a:cs typeface="Arial" charset="-95"/>
              </a:rPr>
              <a:t> norms </a:t>
            </a:r>
            <a:r>
              <a:rPr lang="en-US" altLang="en-US" dirty="0" smtClean="0">
                <a:latin typeface="Arial" charset="-95"/>
                <a:ea typeface="Arial" charset="-95"/>
                <a:cs typeface="Arial" charset="-95"/>
              </a:rPr>
              <a:t>and </a:t>
            </a:r>
            <a:r>
              <a:rPr lang="en-US" altLang="en-US" dirty="0">
                <a:latin typeface="Arial" charset="-95"/>
                <a:ea typeface="Arial" charset="-95"/>
                <a:cs typeface="Arial" charset="-95"/>
              </a:rPr>
              <a:t>especially </a:t>
            </a:r>
            <a:r>
              <a:rPr lang="en-US" altLang="en-US" dirty="0" smtClean="0">
                <a:latin typeface="Arial" charset="-95"/>
                <a:ea typeface="Arial" charset="-95"/>
                <a:cs typeface="Arial" charset="-95"/>
              </a:rPr>
              <a:t>with the connection between preference-</a:t>
            </a:r>
            <a:r>
              <a:rPr lang="en-US" altLang="en-US" baseline="0" dirty="0" smtClean="0">
                <a:latin typeface="Arial" charset="-95"/>
                <a:ea typeface="Arial" charset="-95"/>
                <a:cs typeface="Arial" charset="-95"/>
              </a:rPr>
              <a:t> </a:t>
            </a:r>
            <a:r>
              <a:rPr lang="en-US" altLang="en-US" baseline="0" dirty="0" err="1" smtClean="0">
                <a:latin typeface="Arial" charset="-95"/>
                <a:ea typeface="Arial" charset="-95"/>
                <a:cs typeface="Arial" charset="-95"/>
              </a:rPr>
              <a:t>unmarkedness</a:t>
            </a:r>
            <a:r>
              <a:rPr lang="en-US" altLang="en-US" baseline="0" dirty="0" smtClean="0">
                <a:latin typeface="Arial" charset="-95"/>
                <a:ea typeface="Arial" charset="-95"/>
                <a:cs typeface="Arial" charset="-95"/>
              </a:rPr>
              <a:t> and appropriateness from the scope of politeness research.</a:t>
            </a:r>
            <a:r>
              <a:rPr lang="en-US" altLang="en-US" dirty="0" smtClean="0">
                <a:latin typeface="Arial" charset="-95"/>
                <a:ea typeface="Arial" charset="-95"/>
                <a:cs typeface="Arial" charset="-95"/>
              </a:rPr>
              <a:t>  </a:t>
            </a:r>
            <a:r>
              <a:rPr lang="en-US" altLang="en-US" dirty="0">
                <a:latin typeface="Arial" charset="-95"/>
                <a:ea typeface="Arial" charset="-95"/>
                <a:cs typeface="Arial" charset="-95"/>
              </a:rPr>
              <a:t>This presentation is part of a post-doc </a:t>
            </a:r>
            <a:r>
              <a:rPr lang="en-US" altLang="en-US" i="1" dirty="0">
                <a:latin typeface="Arial" charset="-95"/>
                <a:ea typeface="Arial" charset="-95"/>
                <a:cs typeface="Arial" charset="-95"/>
              </a:rPr>
              <a:t>research which is implemented through  IKY scholarships </a:t>
            </a:r>
            <a:r>
              <a:rPr lang="en-US" altLang="en-US" i="1" dirty="0" err="1">
                <a:latin typeface="Arial" charset="-95"/>
                <a:ea typeface="Arial" charset="-95"/>
                <a:cs typeface="Arial" charset="-95"/>
              </a:rPr>
              <a:t>programme</a:t>
            </a:r>
            <a:r>
              <a:rPr lang="en-US" altLang="en-US" i="1" dirty="0">
                <a:latin typeface="Arial" charset="-95"/>
                <a:ea typeface="Arial" charset="-95"/>
                <a:cs typeface="Arial" charset="-95"/>
              </a:rPr>
              <a:t> and co-financed by the European Union.</a:t>
            </a:r>
            <a:endParaRPr lang="en-US" altLang="en-US" dirty="0">
              <a:latin typeface="Arial" charset="-95"/>
              <a:ea typeface="Arial" charset="-95"/>
              <a:cs typeface="Arial" charset="-95"/>
            </a:endParaRPr>
          </a:p>
          <a:p>
            <a:pPr marL="0" indent="0" eaLnBrk="1" hangingPunct="1">
              <a:buSzPts val="1400"/>
            </a:pPr>
            <a:endParaRPr lang="en-US" altLang="en-US" sz="1100" dirty="0">
              <a:latin typeface="Arial" charset="-95"/>
              <a:ea typeface="Arial" charset="-95"/>
              <a:cs typeface="Arial" charset="-95"/>
            </a:endParaRPr>
          </a:p>
        </p:txBody>
      </p:sp>
    </p:spTree>
    <p:extLst>
      <p:ext uri="{BB962C8B-B14F-4D97-AF65-F5344CB8AC3E}">
        <p14:creationId xmlns:p14="http://schemas.microsoft.com/office/powerpoint/2010/main" val="11456557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2" name="Shape 58"/>
          <p:cNvSpPr>
            <a:spLocks noGrp="1" noRot="1" noChangeAspect="1" noTextEdit="1"/>
          </p:cNvSpPr>
          <p:nvPr>
            <p:ph type="sldImg" idx="2"/>
          </p:nvPr>
        </p:nvSpPr>
        <p:spPr>
          <a:noFill/>
          <a:ln>
            <a:headEnd/>
            <a:tailEnd/>
          </a:ln>
        </p:spPr>
      </p:sp>
      <p:sp>
        <p:nvSpPr>
          <p:cNvPr id="35843" name="Shape 59"/>
          <p:cNvSpPr txBox="1">
            <a:spLocks noGrp="1"/>
          </p:cNvSpPr>
          <p:nvPr>
            <p:ph type="body" idx="1"/>
          </p:nvPr>
        </p:nvSpPr>
        <p:spPr/>
        <p:txBody>
          <a:bodyPr/>
          <a:lstStyle/>
          <a:p>
            <a:r>
              <a:rPr lang="en-US" altLang="en-US" b="1" dirty="0">
                <a:latin typeface="Arial" charset="-95"/>
                <a:ea typeface="Arial" charset="-95"/>
                <a:cs typeface="Arial" charset="-95"/>
              </a:rPr>
              <a:t>The present study adopts a conversational analytic approach because CA </a:t>
            </a:r>
            <a:endParaRPr lang="en-US" altLang="en-US" dirty="0">
              <a:latin typeface="Arial" charset="-95"/>
              <a:ea typeface="Arial" charset="-95"/>
              <a:cs typeface="Arial" charset="-95"/>
            </a:endParaRPr>
          </a:p>
          <a:p>
            <a:pPr marL="914400" lvl="1" indent="-317500"/>
            <a:r>
              <a:rPr lang="en-US" altLang="en-US" b="1" dirty="0">
                <a:latin typeface="Arial" charset="-95"/>
                <a:ea typeface="Arial" charset="-95"/>
                <a:cs typeface="Arial" charset="-95"/>
              </a:rPr>
              <a:t>studies social action(</a:t>
            </a:r>
            <a:r>
              <a:rPr lang="en-US" altLang="en-US" b="1" dirty="0" err="1">
                <a:latin typeface="Arial" charset="-95"/>
                <a:ea typeface="Arial" charset="-95"/>
                <a:cs typeface="Arial" charset="-95"/>
              </a:rPr>
              <a:t>Schefloff</a:t>
            </a:r>
            <a:r>
              <a:rPr lang="en-US" altLang="en-US" b="1" dirty="0">
                <a:latin typeface="Arial" charset="-95"/>
                <a:ea typeface="Arial" charset="-95"/>
                <a:cs typeface="Arial" charset="-95"/>
              </a:rPr>
              <a:t> 1996)</a:t>
            </a:r>
            <a:endParaRPr lang="en-US" altLang="en-US" dirty="0">
              <a:latin typeface="Arial" charset="-95"/>
              <a:ea typeface="Arial" charset="-95"/>
              <a:cs typeface="Arial" charset="-95"/>
            </a:endParaRPr>
          </a:p>
          <a:p>
            <a:pPr marL="914400" lvl="1" indent="-317500"/>
            <a:r>
              <a:rPr lang="en-US" altLang="en-US" b="1" dirty="0">
                <a:latin typeface="Arial" charset="-95"/>
                <a:ea typeface="Arial" charset="-95"/>
                <a:cs typeface="Arial" charset="-95"/>
              </a:rPr>
              <a:t>emphasizes on how participants co-construct and interpret social interaction. Central to this process of </a:t>
            </a:r>
            <a:r>
              <a:rPr lang="en-US" altLang="en-US" b="1" dirty="0" err="1">
                <a:latin typeface="Arial" charset="-95"/>
                <a:ea typeface="Arial" charset="-95"/>
                <a:cs typeface="Arial" charset="-95"/>
              </a:rPr>
              <a:t>intersubjectivity</a:t>
            </a:r>
            <a:r>
              <a:rPr lang="en-US" altLang="en-US" b="1" dirty="0">
                <a:latin typeface="Arial" charset="-95"/>
                <a:ea typeface="Arial" charset="-95"/>
                <a:cs typeface="Arial" charset="-95"/>
              </a:rPr>
              <a:t> is ‘a reflexive’ dimension of social action (Heritage, 1984; Drew &amp; Heritage 2006</a:t>
            </a:r>
            <a:r>
              <a:rPr lang="el-GR" altLang="en-US" b="1" dirty="0">
                <a:latin typeface="Arial" charset="-95"/>
                <a:ea typeface="Arial" charset="-95"/>
                <a:cs typeface="Arial" charset="-95"/>
              </a:rPr>
              <a:t>)</a:t>
            </a:r>
            <a:endParaRPr lang="en-US" altLang="en-US" dirty="0">
              <a:latin typeface="Arial" charset="-95"/>
              <a:ea typeface="Arial" charset="-95"/>
              <a:cs typeface="Arial" charset="-95"/>
            </a:endParaRPr>
          </a:p>
          <a:p>
            <a:pPr marL="914400" lvl="1" indent="-317500"/>
            <a:r>
              <a:rPr lang="en-US" altLang="en-US" b="1" dirty="0">
                <a:latin typeface="Arial" charset="-95"/>
                <a:ea typeface="Arial" charset="-95"/>
                <a:cs typeface="Arial" charset="-95"/>
              </a:rPr>
              <a:t>considers interaction </a:t>
            </a:r>
            <a:r>
              <a:rPr lang="el-GR" altLang="en-US" b="1" dirty="0">
                <a:latin typeface="Arial" charset="-95"/>
                <a:ea typeface="Arial" charset="-95"/>
                <a:cs typeface="Arial" charset="-95"/>
              </a:rPr>
              <a:t>-&gt;</a:t>
            </a:r>
            <a:r>
              <a:rPr lang="el-GR" altLang="en-US" b="1" dirty="0" err="1">
                <a:latin typeface="Arial" charset="-95"/>
                <a:ea typeface="Arial" charset="-95"/>
                <a:cs typeface="Arial" charset="-95"/>
              </a:rPr>
              <a:t>as</a:t>
            </a:r>
            <a:r>
              <a:rPr lang="el-GR" altLang="en-US" b="1" dirty="0">
                <a:latin typeface="Arial" charset="-95"/>
                <a:ea typeface="Arial" charset="-95"/>
                <a:cs typeface="Arial" charset="-95"/>
              </a:rPr>
              <a:t> </a:t>
            </a:r>
            <a:r>
              <a:rPr lang="el-GR" altLang="en-US" b="1" dirty="0" err="1">
                <a:latin typeface="Arial" charset="-95"/>
                <a:ea typeface="Arial" charset="-95"/>
                <a:cs typeface="Arial" charset="-95"/>
              </a:rPr>
              <a:t>having</a:t>
            </a:r>
            <a:r>
              <a:rPr lang="el-GR" altLang="en-US" b="1" dirty="0">
                <a:latin typeface="Arial" charset="-95"/>
                <a:ea typeface="Arial" charset="-95"/>
                <a:cs typeface="Arial" charset="-95"/>
              </a:rPr>
              <a:t> </a:t>
            </a:r>
            <a:r>
              <a:rPr lang="en-US" altLang="en-US" b="1" dirty="0">
                <a:latin typeface="Arial" charset="-95"/>
                <a:ea typeface="Arial" charset="-95"/>
                <a:cs typeface="Arial" charset="-95"/>
              </a:rPr>
              <a:t>‘order at all points’ (Sacks, 1992(I)). In every turn orderliness is normative—it is produced and maintained by the participants themselves in their orientations to social rules or expectations. </a:t>
            </a:r>
            <a:endParaRPr lang="en-US" altLang="en-US" b="1" dirty="0" smtClean="0">
              <a:latin typeface="Arial" charset="-95"/>
              <a:ea typeface="Arial" charset="-95"/>
              <a:cs typeface="Arial" charset="-95"/>
            </a:endParaRPr>
          </a:p>
          <a:p>
            <a:endParaRPr lang="en-US" sz="1200" dirty="0" smtClean="0">
              <a:solidFill>
                <a:srgbClr val="000000"/>
              </a:solidFill>
              <a:effectLst/>
              <a:latin typeface="Arial"/>
              <a:ea typeface="Arial"/>
              <a:cs typeface="Arial"/>
              <a:sym typeface="Arial" charset="-95"/>
            </a:endParaRPr>
          </a:p>
          <a:p>
            <a:r>
              <a:rPr lang="en-US" sz="1400" dirty="0" smtClean="0">
                <a:solidFill>
                  <a:srgbClr val="000000"/>
                </a:solidFill>
                <a:effectLst/>
                <a:latin typeface="Arial"/>
                <a:ea typeface="Arial"/>
                <a:cs typeface="Arial"/>
                <a:sym typeface="Arial" charset="-95"/>
              </a:rPr>
              <a:t>For this purpose, I will exploit the notion of accountability (</a:t>
            </a:r>
            <a:r>
              <a:rPr lang="en-US" sz="1400" dirty="0" err="1" smtClean="0">
                <a:solidFill>
                  <a:srgbClr val="000000"/>
                </a:solidFill>
                <a:effectLst/>
                <a:latin typeface="Arial"/>
                <a:ea typeface="Arial"/>
                <a:cs typeface="Arial"/>
                <a:sym typeface="Arial" charset="-95"/>
              </a:rPr>
              <a:t>Garfinkel</a:t>
            </a:r>
            <a:r>
              <a:rPr lang="en-US" sz="1400" dirty="0" smtClean="0">
                <a:solidFill>
                  <a:srgbClr val="000000"/>
                </a:solidFill>
                <a:effectLst/>
                <a:latin typeface="Arial"/>
                <a:ea typeface="Arial"/>
                <a:cs typeface="Arial"/>
                <a:sym typeface="Arial" charset="-95"/>
              </a:rPr>
              <a:t>, 1967) and more specifically Heritage’s distinction between normative and moral accountability.</a:t>
            </a:r>
            <a:r>
              <a:rPr lang="en-US" sz="1400" baseline="0" dirty="0" smtClean="0">
                <a:solidFill>
                  <a:srgbClr val="000000"/>
                </a:solidFill>
                <a:effectLst/>
                <a:latin typeface="Arial"/>
                <a:ea typeface="Arial"/>
                <a:cs typeface="Arial"/>
                <a:sym typeface="Arial" charset="-95"/>
              </a:rPr>
              <a:t> </a:t>
            </a:r>
            <a:r>
              <a:rPr lang="en-US" sz="1400" dirty="0" smtClean="0">
                <a:solidFill>
                  <a:srgbClr val="000000"/>
                </a:solidFill>
                <a:effectLst/>
                <a:latin typeface="Arial"/>
                <a:ea typeface="Arial"/>
                <a:cs typeface="Arial"/>
                <a:sym typeface="Arial" charset="-95"/>
              </a:rPr>
              <a:t>As for the two types of accountability, the former applies to turn-taking system violations while the latter to violations concerning social functions</a:t>
            </a:r>
            <a:endParaRPr lang="en-US" sz="1200" dirty="0" smtClean="0">
              <a:solidFill>
                <a:srgbClr val="000000"/>
              </a:solidFill>
              <a:effectLst/>
              <a:latin typeface="Arial"/>
              <a:ea typeface="Arial"/>
              <a:cs typeface="Arial"/>
              <a:sym typeface="Arial" charset="-95"/>
            </a:endParaRPr>
          </a:p>
          <a:p>
            <a:pPr marL="914400" lvl="1" indent="-317500"/>
            <a:endParaRPr lang="en-US" altLang="en-US" dirty="0" smtClean="0">
              <a:latin typeface="Arial" charset="-95"/>
              <a:ea typeface="Arial" charset="-95"/>
              <a:cs typeface="Arial" charset="-95"/>
            </a:endParaRPr>
          </a:p>
          <a:p>
            <a:pPr marL="914400" marR="0" lvl="1" indent="-317500" algn="l" defTabSz="914400" rtl="0" eaLnBrk="0" fontAlgn="base" latinLnBrk="0" hangingPunct="0">
              <a:lnSpc>
                <a:spcPct val="100000"/>
              </a:lnSpc>
              <a:spcBef>
                <a:spcPct val="0"/>
              </a:spcBef>
              <a:spcAft>
                <a:spcPct val="0"/>
              </a:spcAft>
              <a:buClr>
                <a:srgbClr val="000000"/>
              </a:buClr>
              <a:buSzTx/>
              <a:buFont typeface="Arial" charset="-95"/>
              <a:buNone/>
              <a:tabLst/>
              <a:defRPr/>
            </a:pPr>
            <a:r>
              <a:rPr lang="en-US" sz="1400" dirty="0" smtClean="0">
                <a:solidFill>
                  <a:srgbClr val="000000"/>
                </a:solidFill>
                <a:effectLst/>
                <a:latin typeface="Arial"/>
                <a:ea typeface="Arial"/>
                <a:cs typeface="Arial"/>
                <a:sym typeface="Arial" charset="-95"/>
              </a:rPr>
              <a:t>My data are drawn from the Corpus of Spoken Greek  which is originally designed for qualitative research. More specifically, I studied 38 everyday conversations between friends and relatives, fully transcribed with the conventions of Conversation Analysis. The collection of instances consists of 28 requests of actions and 31 offers, which can furthermore divided into a. typical preferred/</a:t>
            </a:r>
            <a:r>
              <a:rPr lang="en-US" sz="1400" dirty="0" err="1" smtClean="0">
                <a:solidFill>
                  <a:srgbClr val="000000"/>
                </a:solidFill>
                <a:effectLst/>
                <a:latin typeface="Arial"/>
                <a:ea typeface="Arial"/>
                <a:cs typeface="Arial"/>
                <a:sym typeface="Arial" charset="-95"/>
              </a:rPr>
              <a:t>dispreferred</a:t>
            </a:r>
            <a:r>
              <a:rPr lang="en-US" sz="1400" dirty="0" smtClean="0">
                <a:solidFill>
                  <a:srgbClr val="000000"/>
                </a:solidFill>
                <a:effectLst/>
                <a:latin typeface="Arial"/>
                <a:ea typeface="Arial"/>
                <a:cs typeface="Arial"/>
                <a:sym typeface="Arial" charset="-95"/>
              </a:rPr>
              <a:t> </a:t>
            </a:r>
            <a:r>
              <a:rPr lang="en-US" sz="1400" dirty="0" err="1" smtClean="0">
                <a:solidFill>
                  <a:srgbClr val="000000"/>
                </a:solidFill>
                <a:effectLst/>
                <a:latin typeface="Arial"/>
                <a:ea typeface="Arial"/>
                <a:cs typeface="Arial"/>
                <a:sym typeface="Arial" charset="-95"/>
              </a:rPr>
              <a:t>SPPs,b</a:t>
            </a:r>
            <a:r>
              <a:rPr lang="en-US" sz="1400" dirty="0" smtClean="0">
                <a:solidFill>
                  <a:srgbClr val="000000"/>
                </a:solidFill>
                <a:effectLst/>
                <a:latin typeface="Arial"/>
                <a:ea typeface="Arial"/>
                <a:cs typeface="Arial"/>
                <a:sym typeface="Arial" charset="-95"/>
              </a:rPr>
              <a:t>. </a:t>
            </a:r>
            <a:r>
              <a:rPr lang="en-US" sz="1400" dirty="0" err="1" smtClean="0">
                <a:solidFill>
                  <a:srgbClr val="000000"/>
                </a:solidFill>
                <a:effectLst/>
                <a:latin typeface="Arial"/>
                <a:ea typeface="Arial"/>
                <a:cs typeface="Arial"/>
                <a:sym typeface="Arial" charset="-95"/>
              </a:rPr>
              <a:t>typicall</a:t>
            </a:r>
            <a:r>
              <a:rPr lang="en-US" sz="1400" dirty="0" smtClean="0">
                <a:solidFill>
                  <a:srgbClr val="000000"/>
                </a:solidFill>
                <a:effectLst/>
                <a:latin typeface="Arial"/>
                <a:ea typeface="Arial"/>
                <a:cs typeface="Arial"/>
                <a:sym typeface="Arial" charset="-95"/>
              </a:rPr>
              <a:t> </a:t>
            </a:r>
            <a:r>
              <a:rPr lang="en-US" sz="1400" dirty="0" err="1" smtClean="0">
                <a:solidFill>
                  <a:srgbClr val="000000"/>
                </a:solidFill>
                <a:effectLst/>
                <a:latin typeface="Arial"/>
                <a:ea typeface="Arial"/>
                <a:cs typeface="Arial"/>
                <a:sym typeface="Arial" charset="-95"/>
              </a:rPr>
              <a:t>dispreferred</a:t>
            </a:r>
            <a:r>
              <a:rPr lang="en-US" sz="1400" dirty="0" smtClean="0">
                <a:solidFill>
                  <a:srgbClr val="000000"/>
                </a:solidFill>
                <a:effectLst/>
                <a:latin typeface="Arial"/>
                <a:ea typeface="Arial"/>
                <a:cs typeface="Arial"/>
                <a:sym typeface="Arial" charset="-95"/>
              </a:rPr>
              <a:t> c. preferred SPPs that continue the activity d. </a:t>
            </a:r>
            <a:r>
              <a:rPr lang="en-US" sz="1400" dirty="0" err="1" smtClean="0">
                <a:solidFill>
                  <a:srgbClr val="000000"/>
                </a:solidFill>
                <a:effectLst/>
                <a:latin typeface="Arial"/>
                <a:ea typeface="Arial"/>
                <a:cs typeface="Arial"/>
                <a:sym typeface="Arial" charset="-95"/>
              </a:rPr>
              <a:t>dispreferred</a:t>
            </a:r>
            <a:r>
              <a:rPr lang="en-US" sz="1400" dirty="0" smtClean="0">
                <a:solidFill>
                  <a:srgbClr val="000000"/>
                </a:solidFill>
                <a:effectLst/>
                <a:latin typeface="Arial"/>
                <a:ea typeface="Arial"/>
                <a:cs typeface="Arial"/>
                <a:sym typeface="Arial" charset="-95"/>
              </a:rPr>
              <a:t> SPPs that close the activity. Let’s  move on to the data analysis in more detail</a:t>
            </a:r>
          </a:p>
          <a:p>
            <a:pPr marL="914400" lvl="1" indent="-317500"/>
            <a:endParaRPr lang="en-US" altLang="en-US" dirty="0">
              <a:latin typeface="Arial" charset="-95"/>
              <a:ea typeface="Arial" charset="-95"/>
              <a:cs typeface="Arial" charset="-95"/>
            </a:endParaRPr>
          </a:p>
        </p:txBody>
      </p:sp>
    </p:spTree>
    <p:extLst>
      <p:ext uri="{BB962C8B-B14F-4D97-AF65-F5344CB8AC3E}">
        <p14:creationId xmlns:p14="http://schemas.microsoft.com/office/powerpoint/2010/main" val="11171143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6866" name="Shape 78"/>
          <p:cNvSpPr>
            <a:spLocks noGrp="1" noRot="1" noChangeAspect="1" noTextEdit="1"/>
          </p:cNvSpPr>
          <p:nvPr>
            <p:ph type="sldImg" idx="2"/>
          </p:nvPr>
        </p:nvSpPr>
        <p:spPr>
          <a:noFill/>
          <a:ln>
            <a:headEnd/>
            <a:tailEnd/>
          </a:ln>
        </p:spPr>
      </p:sp>
      <p:sp>
        <p:nvSpPr>
          <p:cNvPr id="36867" name="Shape 79"/>
          <p:cNvSpPr txBox="1">
            <a:spLocks noGrp="1"/>
          </p:cNvSpPr>
          <p:nvPr>
            <p:ph type="body" idx="1"/>
          </p:nvPr>
        </p:nvSpPr>
        <p:spPr>
          <a:ln/>
        </p:spPr>
        <p:txBody>
          <a:bodyPr/>
          <a:lstStyle/>
          <a:p>
            <a:pPr marL="0" indent="0" eaLnBrk="1" hangingPunct="1">
              <a:buSzPts val="1400"/>
            </a:pPr>
            <a:r>
              <a:rPr lang="en-US" altLang="en-US" sz="1100" dirty="0" smtClean="0">
                <a:latin typeface="Arial" charset="-95"/>
                <a:ea typeface="Arial" charset="-95"/>
                <a:cs typeface="Arial" charset="-95"/>
              </a:rPr>
              <a:t>Now let's do and see the</a:t>
            </a:r>
            <a:r>
              <a:rPr lang="en-US" altLang="en-US" sz="1100" baseline="0" dirty="0" smtClean="0">
                <a:latin typeface="Arial" charset="-95"/>
                <a:ea typeface="Arial" charset="-95"/>
                <a:cs typeface="Arial" charset="-95"/>
              </a:rPr>
              <a:t> analysis of three extracts</a:t>
            </a:r>
            <a:endParaRPr lang="en-US" altLang="en-US" sz="1100" dirty="0">
              <a:latin typeface="Arial" charset="-95"/>
              <a:ea typeface="Arial" charset="-95"/>
              <a:cs typeface="Arial" charset="-95"/>
            </a:endParaRPr>
          </a:p>
        </p:txBody>
      </p:sp>
    </p:spTree>
    <p:extLst>
      <p:ext uri="{BB962C8B-B14F-4D97-AF65-F5344CB8AC3E}">
        <p14:creationId xmlns:p14="http://schemas.microsoft.com/office/powerpoint/2010/main" val="20396283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7890" name="Shape 92"/>
          <p:cNvSpPr>
            <a:spLocks noGrp="1" noRot="1" noChangeAspect="1" noTextEdit="1"/>
          </p:cNvSpPr>
          <p:nvPr>
            <p:ph type="sldImg" idx="2"/>
          </p:nvPr>
        </p:nvSpPr>
        <p:spPr>
          <a:noFill/>
          <a:ln>
            <a:headEnd/>
            <a:tailEnd/>
          </a:ln>
        </p:spPr>
      </p:sp>
      <p:sp>
        <p:nvSpPr>
          <p:cNvPr id="37891" name="Shape 93"/>
          <p:cNvSpPr txBox="1">
            <a:spLocks noGrp="1"/>
          </p:cNvSpPr>
          <p:nvPr>
            <p:ph type="body" idx="1"/>
          </p:nvPr>
        </p:nvSpPr>
        <p:spPr/>
        <p:txBody>
          <a:bodyPr/>
          <a:lstStyle/>
          <a:p>
            <a:r>
              <a:rPr lang="en-US" sz="1400" dirty="0" smtClean="0">
                <a:solidFill>
                  <a:srgbClr val="000000"/>
                </a:solidFill>
                <a:effectLst/>
                <a:latin typeface="Arial"/>
                <a:ea typeface="Arial"/>
                <a:cs typeface="Arial"/>
                <a:sym typeface="Arial" charset="-95"/>
              </a:rPr>
              <a:t>In the following 2 extracts we can see the kind of SPPs we have earlier described as typical preferred ones. In the first extract the request gets the preferred response (namely its granting). Similarly, in the second one the offer is immediately accepted. Both SPPs are short and to the point without breaking the contiguity with the FPP by having other elements intervening between the 1</a:t>
            </a:r>
            <a:r>
              <a:rPr lang="en-US" sz="1400" baseline="30000" dirty="0" smtClean="0">
                <a:solidFill>
                  <a:srgbClr val="000000"/>
                </a:solidFill>
                <a:effectLst/>
                <a:latin typeface="Arial"/>
                <a:ea typeface="Arial"/>
                <a:cs typeface="Arial"/>
                <a:sym typeface="Arial" charset="-95"/>
              </a:rPr>
              <a:t>st</a:t>
            </a:r>
            <a:r>
              <a:rPr lang="en-US" sz="1400" dirty="0" smtClean="0">
                <a:solidFill>
                  <a:srgbClr val="000000"/>
                </a:solidFill>
                <a:effectLst/>
                <a:latin typeface="Arial"/>
                <a:ea typeface="Arial"/>
                <a:cs typeface="Arial"/>
                <a:sym typeface="Arial" charset="-95"/>
              </a:rPr>
              <a:t> and 2</a:t>
            </a:r>
            <a:r>
              <a:rPr lang="en-US" sz="1400" baseline="30000" dirty="0" smtClean="0">
                <a:solidFill>
                  <a:srgbClr val="000000"/>
                </a:solidFill>
                <a:effectLst/>
                <a:latin typeface="Arial"/>
                <a:ea typeface="Arial"/>
                <a:cs typeface="Arial"/>
                <a:sym typeface="Arial" charset="-95"/>
              </a:rPr>
              <a:t>nd</a:t>
            </a:r>
            <a:r>
              <a:rPr lang="en-US" sz="1400" dirty="0" smtClean="0">
                <a:solidFill>
                  <a:srgbClr val="000000"/>
                </a:solidFill>
                <a:effectLst/>
                <a:latin typeface="Arial"/>
                <a:ea typeface="Arial"/>
                <a:cs typeface="Arial"/>
                <a:sym typeface="Arial" charset="-95"/>
              </a:rPr>
              <a:t> turn. In fact, in the 2</a:t>
            </a:r>
            <a:r>
              <a:rPr lang="en-US" sz="1400" baseline="30000" dirty="0" smtClean="0">
                <a:solidFill>
                  <a:srgbClr val="000000"/>
                </a:solidFill>
                <a:effectLst/>
                <a:latin typeface="Arial"/>
                <a:ea typeface="Arial"/>
                <a:cs typeface="Arial"/>
                <a:sym typeface="Arial" charset="-95"/>
              </a:rPr>
              <a:t>nd</a:t>
            </a:r>
            <a:r>
              <a:rPr lang="en-US" sz="1400" dirty="0" smtClean="0">
                <a:solidFill>
                  <a:srgbClr val="000000"/>
                </a:solidFill>
                <a:effectLst/>
                <a:latin typeface="Arial"/>
                <a:ea typeface="Arial"/>
                <a:cs typeface="Arial"/>
                <a:sym typeface="Arial" charset="-95"/>
              </a:rPr>
              <a:t> extract the recipient of the offer latches her turn to end of the previous one. Finally, both responses are closure-relevant, leading to the closing of the sequence.</a:t>
            </a:r>
            <a:r>
              <a:rPr lang="en-US" sz="1400" b="1" dirty="0" smtClean="0">
                <a:solidFill>
                  <a:srgbClr val="000000"/>
                </a:solidFill>
                <a:effectLst/>
                <a:latin typeface="Arial"/>
                <a:ea typeface="Arial"/>
                <a:cs typeface="Arial"/>
                <a:sym typeface="Arial" charset="-95"/>
              </a:rPr>
              <a:t> </a:t>
            </a:r>
            <a:endParaRPr lang="en-US" sz="1400" dirty="0" smtClean="0">
              <a:solidFill>
                <a:srgbClr val="000000"/>
              </a:solidFill>
              <a:effectLst/>
              <a:latin typeface="Arial"/>
              <a:ea typeface="Arial"/>
              <a:cs typeface="Arial"/>
              <a:sym typeface="Arial" charset="-95"/>
            </a:endParaRPr>
          </a:p>
          <a:p>
            <a:r>
              <a:rPr lang="en-US" sz="1400" dirty="0" smtClean="0">
                <a:solidFill>
                  <a:srgbClr val="000000"/>
                </a:solidFill>
                <a:effectLst/>
                <a:latin typeface="Arial"/>
                <a:ea typeface="Arial"/>
                <a:cs typeface="Arial"/>
                <a:sym typeface="Arial" charset="-95"/>
              </a:rPr>
              <a:t>Yet, what are the implications for </a:t>
            </a:r>
            <a:r>
              <a:rPr lang="en-US" sz="1400" dirty="0" err="1" smtClean="0">
                <a:solidFill>
                  <a:srgbClr val="000000"/>
                </a:solidFill>
                <a:effectLst/>
                <a:latin typeface="Arial"/>
                <a:ea typeface="Arial"/>
                <a:cs typeface="Arial"/>
                <a:sym typeface="Arial" charset="-95"/>
              </a:rPr>
              <a:t>im</a:t>
            </a:r>
            <a:r>
              <a:rPr lang="en-US" sz="1400" dirty="0" smtClean="0">
                <a:solidFill>
                  <a:srgbClr val="000000"/>
                </a:solidFill>
                <a:effectLst/>
                <a:latin typeface="Arial"/>
                <a:ea typeface="Arial"/>
                <a:cs typeface="Arial"/>
                <a:sym typeface="Arial" charset="-95"/>
              </a:rPr>
              <a:t>/politeness? </a:t>
            </a:r>
            <a:r>
              <a:rPr lang="en-US" sz="1400" smtClean="0">
                <a:solidFill>
                  <a:srgbClr val="000000"/>
                </a:solidFill>
                <a:effectLst/>
                <a:latin typeface="Arial"/>
                <a:ea typeface="Arial"/>
                <a:cs typeface="Arial"/>
                <a:sym typeface="Arial" charset="-95"/>
              </a:rPr>
              <a:t>In my view in the above extracts there is no indication from the participants’ conduct that their answers somehow concern an overarching social norm or that they constitute the expected social action of moral order. </a:t>
            </a:r>
          </a:p>
          <a:p>
            <a:pPr marL="0" indent="0" eaLnBrk="1" hangingPunct="1">
              <a:buSzPts val="1400"/>
            </a:pPr>
            <a:endParaRPr lang="en-US" altLang="en-US" sz="1100" dirty="0">
              <a:latin typeface="Arial" charset="-95"/>
              <a:ea typeface="Arial" charset="-95"/>
              <a:cs typeface="Arial" charset="-95"/>
            </a:endParaRPr>
          </a:p>
        </p:txBody>
      </p:sp>
    </p:spTree>
    <p:extLst>
      <p:ext uri="{BB962C8B-B14F-4D97-AF65-F5344CB8AC3E}">
        <p14:creationId xmlns:p14="http://schemas.microsoft.com/office/powerpoint/2010/main" val="18989487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7890" name="Shape 92"/>
          <p:cNvSpPr>
            <a:spLocks noGrp="1" noRot="1" noChangeAspect="1" noTextEdit="1"/>
          </p:cNvSpPr>
          <p:nvPr>
            <p:ph type="sldImg" idx="2"/>
          </p:nvPr>
        </p:nvSpPr>
        <p:spPr>
          <a:noFill/>
          <a:ln>
            <a:headEnd/>
            <a:tailEnd/>
          </a:ln>
        </p:spPr>
      </p:sp>
      <p:sp>
        <p:nvSpPr>
          <p:cNvPr id="37891" name="Shape 93"/>
          <p:cNvSpPr txBox="1">
            <a:spLocks noGrp="1"/>
          </p:cNvSpPr>
          <p:nvPr>
            <p:ph type="body" idx="1"/>
          </p:nvPr>
        </p:nvSpPr>
        <p:spPr/>
        <p:txBody>
          <a:bodyPr/>
          <a:lstStyle/>
          <a:p>
            <a:r>
              <a:rPr lang="en-US" sz="1100" b="0" dirty="0" smtClean="0">
                <a:latin typeface="Calibri" charset="0"/>
                <a:ea typeface="ＭＳ Ｐゴシック" charset="0"/>
                <a:cs typeface="ＭＳ Ｐゴシック" charset="0"/>
              </a:rPr>
              <a:t>Extract 3 contains a rather typical </a:t>
            </a:r>
            <a:r>
              <a:rPr lang="en-US" sz="1100" b="0" dirty="0" err="1" smtClean="0">
                <a:latin typeface="Calibri" charset="0"/>
                <a:ea typeface="ＭＳ Ｐゴシック" charset="0"/>
                <a:cs typeface="ＭＳ Ｐゴシック" charset="0"/>
              </a:rPr>
              <a:t>dispreferred</a:t>
            </a:r>
            <a:r>
              <a:rPr lang="en-US" sz="1100" b="0" baseline="0" dirty="0" smtClean="0">
                <a:latin typeface="Calibri" charset="0"/>
                <a:ea typeface="ＭＳ Ｐゴシック" charset="0"/>
                <a:cs typeface="ＭＳ Ｐゴシック" charset="0"/>
              </a:rPr>
              <a:t> SPP, a rejection to an offer. The extract contains some of the characteristics attributed to </a:t>
            </a:r>
            <a:r>
              <a:rPr lang="en-US" sz="1100" b="0" baseline="0" dirty="0" err="1" smtClean="0">
                <a:latin typeface="Calibri" charset="0"/>
                <a:ea typeface="ＭＳ Ｐゴシック" charset="0"/>
                <a:cs typeface="ＭＳ Ｐゴシック" charset="0"/>
              </a:rPr>
              <a:t>dispreferred</a:t>
            </a:r>
            <a:r>
              <a:rPr lang="en-US" sz="1100" b="0" baseline="0" dirty="0" smtClean="0">
                <a:latin typeface="Calibri" charset="0"/>
                <a:ea typeface="ＭＳ Ｐゴシック" charset="0"/>
                <a:cs typeface="ＭＳ Ｐゴシック" charset="0"/>
              </a:rPr>
              <a:t> seconds:  a slight delay between the offer at line 1 and the rejection at line 3. This delay is occupied by the second turn constructional unit of </a:t>
            </a:r>
            <a:r>
              <a:rPr lang="en-US" sz="1100" b="0" baseline="0" dirty="0" err="1" smtClean="0">
                <a:latin typeface="Calibri" charset="0"/>
                <a:ea typeface="ＭＳ Ｐゴシック" charset="0"/>
                <a:cs typeface="ＭＳ Ｐゴシック" charset="0"/>
              </a:rPr>
              <a:t>Ourania</a:t>
            </a:r>
            <a:r>
              <a:rPr lang="en-US" sz="1100" b="0" baseline="0" dirty="0" smtClean="0">
                <a:latin typeface="Calibri" charset="0"/>
                <a:ea typeface="ＭＳ Ｐゴシック" charset="0"/>
                <a:cs typeface="ＭＳ Ｐゴシック" charset="0"/>
              </a:rPr>
              <a:t>’ s turn (now).</a:t>
            </a:r>
          </a:p>
          <a:p>
            <a:r>
              <a:rPr lang="en-US" sz="1100" b="0" baseline="0" dirty="0" smtClean="0">
                <a:latin typeface="Calibri" charset="0"/>
                <a:ea typeface="ＭＳ Ｐゴシック" charset="0"/>
                <a:cs typeface="ＭＳ Ｐゴシック" charset="0"/>
              </a:rPr>
              <a:t>After the absence of an uptake by Urania, </a:t>
            </a:r>
            <a:r>
              <a:rPr lang="en-US" sz="1100" b="0" baseline="0" dirty="0" err="1" smtClean="0">
                <a:latin typeface="Calibri" charset="0"/>
                <a:ea typeface="ＭＳ Ｐゴシック" charset="0"/>
                <a:cs typeface="ＭＳ Ｐゴシック" charset="0"/>
              </a:rPr>
              <a:t>Chrisanthi</a:t>
            </a:r>
            <a:r>
              <a:rPr lang="en-US" sz="1100" b="0" baseline="0" dirty="0" smtClean="0">
                <a:latin typeface="Calibri" charset="0"/>
                <a:ea typeface="ＭＳ Ｐゴシック" charset="0"/>
                <a:cs typeface="ＭＳ Ｐゴシック" charset="0"/>
              </a:rPr>
              <a:t> repeats the rejection at line 4 with the addition of a personal pronoun, probably in order to emphasize that it was she that rejected the offer addressed to both participants. Urania, then, addresses the other participant (</a:t>
            </a:r>
            <a:r>
              <a:rPr lang="en-US" sz="1100" b="0" baseline="0" dirty="0" err="1" smtClean="0">
                <a:latin typeface="Calibri" charset="0"/>
                <a:ea typeface="ＭＳ Ｐゴシック" charset="0"/>
                <a:cs typeface="ＭＳ Ｐゴシック" charset="0"/>
              </a:rPr>
              <a:t>Athina</a:t>
            </a:r>
            <a:r>
              <a:rPr lang="en-US" sz="1100" b="0" baseline="0" dirty="0" smtClean="0">
                <a:latin typeface="Calibri" charset="0"/>
                <a:ea typeface="ＭＳ Ｐゴシック" charset="0"/>
                <a:cs typeface="ＭＳ Ｐゴシック" charset="0"/>
              </a:rPr>
              <a:t>) and offers her some juice too.  </a:t>
            </a:r>
            <a:r>
              <a:rPr lang="en-US" sz="1100" b="0" baseline="0" dirty="0" err="1" smtClean="0">
                <a:latin typeface="Calibri" charset="0"/>
                <a:ea typeface="ＭＳ Ｐゴシック" charset="0"/>
                <a:cs typeface="ＭＳ Ｐゴシック" charset="0"/>
              </a:rPr>
              <a:t>Athina</a:t>
            </a:r>
            <a:r>
              <a:rPr lang="en-US" sz="1100" b="0" baseline="0" dirty="0" smtClean="0">
                <a:latin typeface="Calibri" charset="0"/>
                <a:ea typeface="ＭＳ Ｐゴシック" charset="0"/>
                <a:cs typeface="ＭＳ Ｐゴシック" charset="0"/>
              </a:rPr>
              <a:t> also rejects the offer in a similar pattern: her answer is produced with a slight delay and latched to </a:t>
            </a:r>
            <a:r>
              <a:rPr lang="en-US" sz="1100" b="0" baseline="0" dirty="0" err="1" smtClean="0">
                <a:latin typeface="Calibri" charset="0"/>
                <a:ea typeface="ＭＳ Ｐゴシック" charset="0"/>
                <a:cs typeface="ＭＳ Ｐゴシック" charset="0"/>
              </a:rPr>
              <a:t>Chrisanthi</a:t>
            </a:r>
            <a:r>
              <a:rPr lang="en-US" sz="1100" b="0" baseline="0" dirty="0" smtClean="0">
                <a:latin typeface="Calibri" charset="0"/>
                <a:ea typeface="ＭＳ Ｐゴシック" charset="0"/>
                <a:cs typeface="ＭＳ Ｐゴシック" charset="0"/>
              </a:rPr>
              <a:t> ‘s turn. In both cases there is no mitigation, hedge or account in the </a:t>
            </a:r>
            <a:r>
              <a:rPr lang="en-US" sz="1100" b="0" baseline="0" dirty="0" err="1" smtClean="0">
                <a:latin typeface="Calibri" charset="0"/>
                <a:ea typeface="ＭＳ Ｐゴシック" charset="0"/>
                <a:cs typeface="ＭＳ Ｐゴシック" charset="0"/>
              </a:rPr>
              <a:t>dispreferred</a:t>
            </a:r>
            <a:r>
              <a:rPr lang="en-US" sz="1100" b="0" baseline="0" dirty="0" smtClean="0">
                <a:latin typeface="Calibri" charset="0"/>
                <a:ea typeface="ＭＳ Ｐゴシック" charset="0"/>
                <a:cs typeface="ＭＳ Ｐゴシック" charset="0"/>
              </a:rPr>
              <a:t> turn. Because of the </a:t>
            </a:r>
            <a:r>
              <a:rPr lang="en-US" sz="1100" b="0" baseline="0" dirty="0" err="1" smtClean="0">
                <a:latin typeface="Calibri" charset="0"/>
                <a:ea typeface="ＭＳ Ｐゴシック" charset="0"/>
                <a:cs typeface="ＭＳ Ｐゴシック" charset="0"/>
              </a:rPr>
              <a:t>dispreferred</a:t>
            </a:r>
            <a:r>
              <a:rPr lang="en-US" sz="1100" b="0" baseline="0" dirty="0" smtClean="0">
                <a:latin typeface="Calibri" charset="0"/>
                <a:ea typeface="ＭＳ Ｐゴシック" charset="0"/>
                <a:cs typeface="ＭＳ Ｐゴシック" charset="0"/>
              </a:rPr>
              <a:t> nature of the two rejections (line 3,4,6) the sequence remains open (expansion relevant). The offering activity continues with Urania, now attempting to ‘fish’ an acceptance by making a positive assessment of the juice and by giving extra details about the brand. A gap follows and then </a:t>
            </a:r>
            <a:r>
              <a:rPr lang="en-US" sz="1100" b="0" baseline="0" dirty="0" err="1" smtClean="0">
                <a:latin typeface="Calibri" charset="0"/>
                <a:ea typeface="ＭＳ Ｐゴシック" charset="0"/>
                <a:cs typeface="ＭＳ Ｐゴシック" charset="0"/>
              </a:rPr>
              <a:t>Chisanthi</a:t>
            </a:r>
            <a:r>
              <a:rPr lang="en-US" sz="1100" b="0" baseline="0" dirty="0" smtClean="0">
                <a:latin typeface="Calibri" charset="0"/>
                <a:ea typeface="ＭＳ Ｐゴシック" charset="0"/>
                <a:cs typeface="ＭＳ Ｐゴシック" charset="0"/>
              </a:rPr>
              <a:t> (at line 8) tries to mitigate the implications of her rejection by giggling and producing a turn constructional unit which seems to hold as an account (an implicit one) for her previous turns. </a:t>
            </a:r>
            <a:endParaRPr lang="en-US" sz="1100" b="0" dirty="0" smtClean="0">
              <a:latin typeface="Calibri" charset="0"/>
              <a:ea typeface="ＭＳ Ｐゴシック" charset="0"/>
              <a:cs typeface="ＭＳ Ｐゴシック" charset="0"/>
            </a:endParaRPr>
          </a:p>
          <a:p>
            <a:endParaRPr lang="en-US" sz="1100" b="0" baseline="0" dirty="0" smtClean="0">
              <a:latin typeface="Calibri" charset="0"/>
              <a:ea typeface="ＭＳ Ｐゴシック" charset="0"/>
              <a:cs typeface="ＭＳ Ｐゴシック" charset="0"/>
            </a:endParaRPr>
          </a:p>
          <a:p>
            <a:pPr marL="0" indent="0" eaLnBrk="1" hangingPunct="1">
              <a:buSzPts val="1400"/>
            </a:pPr>
            <a:endParaRPr lang="en-US" altLang="en-US" sz="1100" dirty="0">
              <a:latin typeface="Arial" charset="-95"/>
              <a:ea typeface="Arial" charset="-95"/>
              <a:cs typeface="Arial" charset="-95"/>
            </a:endParaRPr>
          </a:p>
        </p:txBody>
      </p:sp>
    </p:spTree>
    <p:extLst>
      <p:ext uri="{BB962C8B-B14F-4D97-AF65-F5344CB8AC3E}">
        <p14:creationId xmlns:p14="http://schemas.microsoft.com/office/powerpoint/2010/main" val="19198360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7890" name="Shape 92"/>
          <p:cNvSpPr>
            <a:spLocks noGrp="1" noRot="1" noChangeAspect="1" noTextEdit="1"/>
          </p:cNvSpPr>
          <p:nvPr>
            <p:ph type="sldImg" idx="2"/>
          </p:nvPr>
        </p:nvSpPr>
        <p:spPr>
          <a:noFill/>
          <a:ln>
            <a:headEnd/>
            <a:tailEnd/>
          </a:ln>
        </p:spPr>
      </p:sp>
      <p:sp>
        <p:nvSpPr>
          <p:cNvPr id="37891" name="Shape 93"/>
          <p:cNvSpPr txBox="1">
            <a:spLocks noGrp="1"/>
          </p:cNvSpPr>
          <p:nvPr>
            <p:ph type="body" idx="1"/>
          </p:nvPr>
        </p:nvSpPr>
        <p:spPr/>
        <p:txBody>
          <a:bodyPr/>
          <a:lstStyle/>
          <a:p>
            <a:endParaRPr lang="en-US" sz="1100" b="0" baseline="0" dirty="0" smtClean="0">
              <a:latin typeface="Calibri" charset="0"/>
              <a:ea typeface="ＭＳ Ｐゴシック" charset="0"/>
              <a:cs typeface="ＭＳ Ｐゴシック" charset="0"/>
            </a:endParaRPr>
          </a:p>
          <a:p>
            <a:pPr marL="0" marR="0" indent="0" algn="l" defTabSz="914400" rtl="0" eaLnBrk="1" fontAlgn="base" latinLnBrk="0" hangingPunct="1">
              <a:lnSpc>
                <a:spcPct val="100000"/>
              </a:lnSpc>
              <a:spcBef>
                <a:spcPct val="0"/>
              </a:spcBef>
              <a:spcAft>
                <a:spcPct val="0"/>
              </a:spcAft>
              <a:buClr>
                <a:srgbClr val="000000"/>
              </a:buClr>
              <a:buSzPts val="1400"/>
              <a:buFont typeface="Arial" charset="-95"/>
              <a:buNone/>
              <a:tabLst/>
              <a:defRPr/>
            </a:pPr>
            <a:r>
              <a:rPr lang="en-US" sz="1100" b="0" baseline="0" dirty="0" smtClean="0">
                <a:latin typeface="Calibri" charset="0"/>
                <a:ea typeface="ＭＳ Ｐゴシック" charset="0"/>
                <a:cs typeface="ＭＳ Ｐゴシック" charset="0"/>
              </a:rPr>
              <a:t>In the next turn Urania acknowledges and accepts </a:t>
            </a:r>
            <a:r>
              <a:rPr lang="en-US" sz="1100" b="0" baseline="0" dirty="0" err="1" smtClean="0">
                <a:latin typeface="Calibri" charset="0"/>
                <a:ea typeface="ＭＳ Ｐゴシック" charset="0"/>
                <a:cs typeface="ＭＳ Ｐゴシック" charset="0"/>
              </a:rPr>
              <a:t>Chrisanthi’s</a:t>
            </a:r>
            <a:r>
              <a:rPr lang="en-US" sz="1100" b="0" baseline="0" dirty="0" smtClean="0">
                <a:latin typeface="Calibri" charset="0"/>
                <a:ea typeface="ＭＳ Ｐゴシック" charset="0"/>
                <a:cs typeface="ＭＳ Ｐゴシック" charset="0"/>
              </a:rPr>
              <a:t> alleged account which makes the closure of the activity relevant. However, the activity is still suspended since </a:t>
            </a:r>
            <a:r>
              <a:rPr lang="en-US" sz="1100" b="0" baseline="0" dirty="0" err="1" smtClean="0">
                <a:latin typeface="Calibri" charset="0"/>
                <a:ea typeface="ＭＳ Ｐゴシック" charset="0"/>
                <a:cs typeface="ＭＳ Ｐゴシック" charset="0"/>
              </a:rPr>
              <a:t>Athina</a:t>
            </a:r>
            <a:r>
              <a:rPr lang="en-US" sz="1100" b="0" baseline="0" dirty="0" smtClean="0">
                <a:latin typeface="Calibri" charset="0"/>
                <a:ea typeface="ＭＳ Ｐゴシック" charset="0"/>
                <a:cs typeface="ＭＳ Ｐゴシック" charset="0"/>
              </a:rPr>
              <a:t> is also accountable for her rejection. Indeed, in the next turns </a:t>
            </a:r>
            <a:r>
              <a:rPr lang="en-US" sz="1100" b="0" baseline="0" dirty="0" err="1" smtClean="0">
                <a:latin typeface="Calibri" charset="0"/>
                <a:ea typeface="ＭＳ Ｐゴシック" charset="0"/>
                <a:cs typeface="ＭＳ Ｐゴシック" charset="0"/>
              </a:rPr>
              <a:t>Athina</a:t>
            </a:r>
            <a:r>
              <a:rPr lang="en-US" sz="1100" b="0" baseline="0" dirty="0" smtClean="0">
                <a:latin typeface="Calibri" charset="0"/>
                <a:ea typeface="ＭＳ Ｐゴシック" charset="0"/>
                <a:cs typeface="ＭＳ Ｐゴシック" charset="0"/>
              </a:rPr>
              <a:t> begins her multi-unit turn (lines 11, 12,14,16)  by agreeing with </a:t>
            </a:r>
            <a:r>
              <a:rPr lang="en-US" sz="1100" b="0" baseline="0" dirty="0" err="1" smtClean="0">
                <a:latin typeface="Calibri" charset="0"/>
                <a:ea typeface="ＭＳ Ｐゴシック" charset="0"/>
                <a:cs typeface="ＭＳ Ｐゴシック" charset="0"/>
              </a:rPr>
              <a:t>Chrisanthi</a:t>
            </a:r>
            <a:r>
              <a:rPr lang="en-US" sz="1100" b="0" baseline="0" dirty="0" smtClean="0">
                <a:latin typeface="Calibri" charset="0"/>
                <a:ea typeface="ＭＳ Ｐゴシック" charset="0"/>
                <a:cs typeface="ＭＳ Ｐゴシック" charset="0"/>
              </a:rPr>
              <a:t>’ s previous account at line 8 and by arguing for the benefits of fresh juice in comparison with the one Urania </a:t>
            </a:r>
            <a:r>
              <a:rPr lang="en-US" sz="1100" b="0" baseline="0" dirty="0" err="1" smtClean="0">
                <a:latin typeface="Calibri" charset="0"/>
                <a:ea typeface="ＭＳ Ｐゴシック" charset="0"/>
                <a:cs typeface="ＭＳ Ｐゴシック" charset="0"/>
              </a:rPr>
              <a:t>offerred</a:t>
            </a:r>
            <a:r>
              <a:rPr lang="en-US" sz="1100" b="0" baseline="0" dirty="0" smtClean="0">
                <a:latin typeface="Calibri" charset="0"/>
                <a:ea typeface="ＭＳ Ｐゴシック" charset="0"/>
                <a:cs typeface="ＭＳ Ｐゴシック" charset="0"/>
              </a:rPr>
              <a:t> them. </a:t>
            </a:r>
            <a:endParaRPr lang="en-US" sz="1100" b="0" dirty="0" smtClean="0">
              <a:latin typeface="Calibri" charset="0"/>
              <a:ea typeface="ＭＳ Ｐゴシック" charset="0"/>
              <a:cs typeface="ＭＳ Ｐゴシック" charset="0"/>
            </a:endParaRPr>
          </a:p>
          <a:p>
            <a:pPr marL="0" indent="0" eaLnBrk="1" hangingPunct="1">
              <a:buSzPts val="1400"/>
            </a:pPr>
            <a:endParaRPr lang="en-US" altLang="en-US" sz="1100" dirty="0">
              <a:latin typeface="Arial" charset="-95"/>
              <a:ea typeface="Arial" charset="-95"/>
              <a:cs typeface="Arial" charset="-95"/>
            </a:endParaRPr>
          </a:p>
        </p:txBody>
      </p:sp>
    </p:spTree>
    <p:extLst>
      <p:ext uri="{BB962C8B-B14F-4D97-AF65-F5344CB8AC3E}">
        <p14:creationId xmlns:p14="http://schemas.microsoft.com/office/powerpoint/2010/main" val="135496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7890" name="Shape 92"/>
          <p:cNvSpPr>
            <a:spLocks noGrp="1" noRot="1" noChangeAspect="1" noTextEdit="1"/>
          </p:cNvSpPr>
          <p:nvPr>
            <p:ph type="sldImg" idx="2"/>
          </p:nvPr>
        </p:nvSpPr>
        <p:spPr>
          <a:noFill/>
          <a:ln>
            <a:headEnd/>
            <a:tailEnd/>
          </a:ln>
        </p:spPr>
      </p:sp>
      <p:sp>
        <p:nvSpPr>
          <p:cNvPr id="37891" name="Shape 93"/>
          <p:cNvSpPr txBox="1">
            <a:spLocks noGrp="1"/>
          </p:cNvSpPr>
          <p:nvPr>
            <p:ph type="body" idx="1"/>
          </p:nvPr>
        </p:nvSpPr>
        <p:spPr/>
        <p:txBody>
          <a:bodyPr/>
          <a:lstStyle/>
          <a:p>
            <a:pPr marL="457200" marR="0" indent="-317500" algn="l" defTabSz="914400" rtl="0" eaLnBrk="0" fontAlgn="base" latinLnBrk="0" hangingPunct="0">
              <a:lnSpc>
                <a:spcPct val="100000"/>
              </a:lnSpc>
              <a:spcBef>
                <a:spcPct val="0"/>
              </a:spcBef>
              <a:spcAft>
                <a:spcPct val="0"/>
              </a:spcAft>
              <a:buClr>
                <a:srgbClr val="000000"/>
              </a:buClr>
              <a:buSzTx/>
              <a:buFont typeface="Arial" charset="-95"/>
              <a:buNone/>
              <a:tabLst/>
              <a:defRPr/>
            </a:pPr>
            <a:r>
              <a:rPr lang="en-US" sz="1100" b="0" baseline="0" dirty="0" smtClean="0">
                <a:latin typeface="Calibri" charset="0"/>
                <a:ea typeface="ＭＳ Ｐゴシック" charset="0"/>
                <a:cs typeface="ＭＳ Ｐゴシック" charset="0"/>
              </a:rPr>
              <a:t>The sequence closes when Urania agrees and conveys that her position on the matter is already settled (I know). Contrary to the 2 previous extracts of typical preferred SPPs, in the present example we observe the negotiation of moral order and the participants’ orientation to it. The </a:t>
            </a:r>
            <a:r>
              <a:rPr lang="en-US" sz="1100" b="0" baseline="0" dirty="0" err="1" smtClean="0">
                <a:latin typeface="Calibri" charset="0"/>
                <a:ea typeface="ＭＳ Ｐゴシック" charset="0"/>
                <a:cs typeface="ＭＳ Ｐゴシック" charset="0"/>
              </a:rPr>
              <a:t>dispreferred</a:t>
            </a:r>
            <a:r>
              <a:rPr lang="en-US" sz="1100" b="0" baseline="0" dirty="0" smtClean="0">
                <a:latin typeface="Calibri" charset="0"/>
                <a:ea typeface="ＭＳ Ｐゴシック" charset="0"/>
                <a:cs typeface="ＭＳ Ｐゴシック" charset="0"/>
              </a:rPr>
              <a:t> SPPs hold the participants accountable for the rejection of the offer which reflects the social norm. Their accountability is pending until a mutually accepted account for the rejection is given.</a:t>
            </a:r>
            <a:endParaRPr lang="en-US" sz="1100" b="0" dirty="0" smtClean="0">
              <a:latin typeface="Calibri" charset="0"/>
              <a:ea typeface="ＭＳ Ｐゴシック" charset="0"/>
              <a:cs typeface="ＭＳ Ｐゴシック" charset="0"/>
            </a:endParaRPr>
          </a:p>
          <a:p>
            <a:endParaRPr lang="en-US" sz="1100" b="0" baseline="0" dirty="0" smtClean="0">
              <a:latin typeface="Calibri" charset="0"/>
              <a:ea typeface="ＭＳ Ｐゴシック" charset="0"/>
              <a:cs typeface="ＭＳ Ｐゴシック" charset="0"/>
            </a:endParaRPr>
          </a:p>
        </p:txBody>
      </p:sp>
    </p:spTree>
    <p:extLst>
      <p:ext uri="{BB962C8B-B14F-4D97-AF65-F5344CB8AC3E}">
        <p14:creationId xmlns:p14="http://schemas.microsoft.com/office/powerpoint/2010/main" val="13340864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7890" name="Shape 92"/>
          <p:cNvSpPr>
            <a:spLocks noGrp="1" noRot="1" noChangeAspect="1" noTextEdit="1"/>
          </p:cNvSpPr>
          <p:nvPr>
            <p:ph type="sldImg" idx="2"/>
          </p:nvPr>
        </p:nvSpPr>
        <p:spPr>
          <a:noFill/>
          <a:ln>
            <a:headEnd/>
            <a:tailEnd/>
          </a:ln>
        </p:spPr>
      </p:sp>
      <p:sp>
        <p:nvSpPr>
          <p:cNvPr id="37891" name="Shape 93"/>
          <p:cNvSpPr txBox="1">
            <a:spLocks noGrp="1"/>
          </p:cNvSpPr>
          <p:nvPr>
            <p:ph type="body" idx="1"/>
          </p:nvPr>
        </p:nvSpPr>
        <p:spPr/>
        <p:txBody>
          <a:bodyPr/>
          <a:lstStyle/>
          <a:p>
            <a:r>
              <a:rPr lang="en-US" sz="1100" b="0" dirty="0" smtClean="0">
                <a:latin typeface="Calibri" charset="0"/>
                <a:ea typeface="ＭＳ Ｐゴシック" charset="0"/>
                <a:cs typeface="ＭＳ Ｐゴシック" charset="0"/>
              </a:rPr>
              <a:t>Extract 4 is an </a:t>
            </a:r>
            <a:r>
              <a:rPr lang="en-US" sz="1100" b="0" baseline="0" dirty="0" smtClean="0">
                <a:latin typeface="Calibri" charset="0"/>
                <a:ea typeface="ＭＳ Ｐゴシック" charset="0"/>
                <a:cs typeface="ＭＳ Ｐゴシック" charset="0"/>
              </a:rPr>
              <a:t>example of a preferred SPP to an offer, which however does not close the sequence, probably due to its </a:t>
            </a:r>
            <a:r>
              <a:rPr lang="en-US" sz="1100" b="0" baseline="0" dirty="0" err="1" smtClean="0">
                <a:latin typeface="Calibri" charset="0"/>
                <a:ea typeface="ＭＳ Ｐゴシック" charset="0"/>
                <a:cs typeface="ＭＳ Ｐゴシック" charset="0"/>
              </a:rPr>
              <a:t>dispreferred</a:t>
            </a:r>
            <a:r>
              <a:rPr lang="en-US" sz="1100" b="0" baseline="0" dirty="0" smtClean="0">
                <a:latin typeface="Calibri" charset="0"/>
                <a:ea typeface="ＭＳ Ｐゴシック" charset="0"/>
                <a:cs typeface="ＭＳ Ｐゴシック" charset="0"/>
              </a:rPr>
              <a:t> features. In particular, after Katia’s offer in line 1, a gap of 1.2 seconds follows, which may be indicative of the offer’s rejection. This is how Katia seems to perceive it, namely as </a:t>
            </a:r>
            <a:r>
              <a:rPr lang="en-US" sz="1100" b="0" baseline="0" dirty="0" err="1" smtClean="0">
                <a:latin typeface="Calibri" charset="0"/>
                <a:ea typeface="ＭＳ Ｐゴシック" charset="0"/>
                <a:cs typeface="ＭＳ Ｐゴシック" charset="0"/>
              </a:rPr>
              <a:t>Zoi’s</a:t>
            </a:r>
            <a:r>
              <a:rPr lang="en-US" sz="1100" b="0" baseline="0" dirty="0" smtClean="0">
                <a:latin typeface="Calibri" charset="0"/>
                <a:ea typeface="ＭＳ Ｐゴシック" charset="0"/>
                <a:cs typeface="ＭＳ Ｐゴシック" charset="0"/>
              </a:rPr>
              <a:t> reluctance to accept her offer. Therefore she continues at line 3 with an elaboration of her initial offer, introducing two other options: decaf and tea. In the meantime </a:t>
            </a:r>
            <a:r>
              <a:rPr lang="en-US" sz="1100" b="0" baseline="0" dirty="0" err="1" smtClean="0">
                <a:latin typeface="Calibri" charset="0"/>
                <a:ea typeface="ＭＳ Ｐゴシック" charset="0"/>
                <a:cs typeface="ＭＳ Ｐゴシック" charset="0"/>
              </a:rPr>
              <a:t>Zoi</a:t>
            </a:r>
            <a:r>
              <a:rPr lang="en-US" sz="1100" b="0" baseline="0" dirty="0" smtClean="0">
                <a:latin typeface="Calibri" charset="0"/>
                <a:ea typeface="ＭＳ Ｐゴシック" charset="0"/>
                <a:cs typeface="ＭＳ Ｐゴシック" charset="0"/>
              </a:rPr>
              <a:t> accepts the offer twice and in overlap with Katia’s turn (1</a:t>
            </a:r>
            <a:r>
              <a:rPr lang="en-US" sz="1100" b="0" baseline="30000" dirty="0" smtClean="0">
                <a:latin typeface="Calibri" charset="0"/>
                <a:ea typeface="ＭＳ Ｐゴシック" charset="0"/>
                <a:cs typeface="ＭＳ Ｐゴシック" charset="0"/>
              </a:rPr>
              <a:t>st</a:t>
            </a:r>
            <a:r>
              <a:rPr lang="en-US" sz="1100" b="0" baseline="0" dirty="0" smtClean="0">
                <a:latin typeface="Calibri" charset="0"/>
                <a:ea typeface="ＭＳ Ｐゴシック" charset="0"/>
                <a:cs typeface="ＭＳ Ｐゴシック" charset="0"/>
              </a:rPr>
              <a:t> at line 2 and then just before the end of Katia’s first turn constructional unit. </a:t>
            </a:r>
          </a:p>
          <a:p>
            <a:endParaRPr lang="en-US" sz="1100" b="0" baseline="0" dirty="0" smtClean="0">
              <a:latin typeface="Calibri" charset="0"/>
              <a:ea typeface="ＭＳ Ｐゴシック" charset="0"/>
              <a:cs typeface="ＭＳ Ｐゴシック" charset="0"/>
            </a:endParaRPr>
          </a:p>
          <a:p>
            <a:r>
              <a:rPr lang="en-US" sz="1100" b="0" baseline="0" dirty="0" err="1" smtClean="0">
                <a:latin typeface="Calibri" charset="0"/>
                <a:ea typeface="ＭＳ Ｐゴシック" charset="0"/>
                <a:cs typeface="ＭＳ Ｐゴシック" charset="0"/>
              </a:rPr>
              <a:t>Zoi’s</a:t>
            </a:r>
            <a:r>
              <a:rPr lang="en-US" sz="1100" b="0" baseline="0" dirty="0" smtClean="0">
                <a:latin typeface="Calibri" charset="0"/>
                <a:ea typeface="ＭＳ Ｐゴシック" charset="0"/>
                <a:cs typeface="ＭＳ Ｐゴシック" charset="0"/>
              </a:rPr>
              <a:t> presumed reluctance can be also evidenced 1.</a:t>
            </a:r>
            <a:r>
              <a:rPr lang="el-GR" sz="1100" b="0" baseline="0" dirty="0" smtClean="0">
                <a:latin typeface="Calibri" charset="0"/>
                <a:ea typeface="ＭＳ Ｐゴシック" charset="0"/>
                <a:cs typeface="ＭＳ Ｐゴシック" charset="0"/>
              </a:rPr>
              <a:t> </a:t>
            </a:r>
            <a:r>
              <a:rPr lang="en-US" sz="1100" b="0" baseline="0" dirty="0" smtClean="0">
                <a:latin typeface="Calibri" charset="0"/>
                <a:ea typeface="ＭＳ Ｐゴシック" charset="0"/>
                <a:cs typeface="ＭＳ Ｐゴシック" charset="0"/>
              </a:rPr>
              <a:t>from her second rushed acceptance to a more specific option (decaf) 2.  from Katia’s increment (line 5) to her previous turn and finally 3. from her own admission that ‘she doesn’t drink coffee very often”.</a:t>
            </a:r>
          </a:p>
          <a:p>
            <a:r>
              <a:rPr lang="en-US" sz="1100" b="0" baseline="0" dirty="0" smtClean="0">
                <a:latin typeface="Calibri" charset="0"/>
                <a:ea typeface="ＭＳ Ｐゴシック" charset="0"/>
                <a:cs typeface="ＭＳ Ｐゴシック" charset="0"/>
              </a:rPr>
              <a:t>This detailed analysis reveals how participants sequentially manage expectancies of social actions in a fully responsive way.</a:t>
            </a:r>
          </a:p>
          <a:p>
            <a:r>
              <a:rPr lang="en-US" sz="1100" b="0" baseline="0" dirty="0" smtClean="0">
                <a:latin typeface="Calibri" charset="0"/>
                <a:ea typeface="ＭＳ Ｐゴシック" charset="0"/>
                <a:cs typeface="ＭＳ Ｐゴシック" charset="0"/>
              </a:rPr>
              <a:t>The default preferred acceptance to an offer due to its delayed occurrence is treated from Katia as a</a:t>
            </a:r>
            <a:r>
              <a:rPr lang="el-GR" sz="1100" b="0" baseline="0" dirty="0" smtClean="0">
                <a:latin typeface="Calibri" charset="0"/>
                <a:ea typeface="ＭＳ Ｐゴシック" charset="0"/>
                <a:cs typeface="ＭＳ Ｐゴシック" charset="0"/>
              </a:rPr>
              <a:t> </a:t>
            </a:r>
            <a:r>
              <a:rPr lang="en-US" sz="1100" b="0" baseline="0" dirty="0" smtClean="0">
                <a:latin typeface="Calibri" charset="0"/>
                <a:ea typeface="ＭＳ Ｐゴシック" charset="0"/>
                <a:cs typeface="ＭＳ Ｐゴシック" charset="0"/>
              </a:rPr>
              <a:t>forerunner of</a:t>
            </a:r>
            <a:r>
              <a:rPr lang="el-GR" sz="1100" b="0" baseline="0" dirty="0" smtClean="0">
                <a:latin typeface="Calibri" charset="0"/>
                <a:ea typeface="ＭＳ Ｐゴシック" charset="0"/>
                <a:cs typeface="ＭＳ Ｐゴシック" charset="0"/>
              </a:rPr>
              <a:t> </a:t>
            </a:r>
            <a:r>
              <a:rPr lang="en-US" sz="1100" b="0" baseline="0" dirty="0" smtClean="0">
                <a:latin typeface="Calibri" charset="0"/>
                <a:ea typeface="ＭＳ Ｐゴシック" charset="0"/>
                <a:cs typeface="ＭＳ Ｐゴシック" charset="0"/>
              </a:rPr>
              <a:t>rejection. She therefore chooses to elaborate her turn so as to forestall the possibility of holding </a:t>
            </a:r>
            <a:r>
              <a:rPr lang="en-US" sz="1100" b="0" baseline="0" dirty="0" err="1" smtClean="0">
                <a:latin typeface="Calibri" charset="0"/>
                <a:ea typeface="ＭＳ Ｐゴシック" charset="0"/>
                <a:cs typeface="ＭＳ Ｐゴシック" charset="0"/>
              </a:rPr>
              <a:t>Zoi</a:t>
            </a:r>
            <a:r>
              <a:rPr lang="en-US" sz="1100" b="0" baseline="0" dirty="0" smtClean="0">
                <a:latin typeface="Calibri" charset="0"/>
                <a:ea typeface="ＭＳ Ｐゴシック" charset="0"/>
                <a:cs typeface="ＭＳ Ｐゴシック" charset="0"/>
              </a:rPr>
              <a:t> both normative and morally accountable for the violation of moral order’s expectations. Finally </a:t>
            </a:r>
            <a:r>
              <a:rPr lang="en-US" sz="1100" b="0" baseline="0" dirty="0" err="1" smtClean="0">
                <a:latin typeface="Calibri" charset="0"/>
                <a:ea typeface="ＭＳ Ｐゴシック" charset="0"/>
                <a:cs typeface="ＭＳ Ｐゴシック" charset="0"/>
              </a:rPr>
              <a:t>Zoi’s</a:t>
            </a:r>
            <a:r>
              <a:rPr lang="en-US" sz="1100" b="0" baseline="0" dirty="0" smtClean="0">
                <a:latin typeface="Calibri" charset="0"/>
                <a:ea typeface="ＭＳ Ｐゴシック" charset="0"/>
                <a:cs typeface="ＭＳ Ｐゴシック" charset="0"/>
              </a:rPr>
              <a:t> account of why she could have rejected the offer confirms the social norm.</a:t>
            </a:r>
          </a:p>
        </p:txBody>
      </p:sp>
    </p:spTree>
    <p:extLst>
      <p:ext uri="{BB962C8B-B14F-4D97-AF65-F5344CB8AC3E}">
        <p14:creationId xmlns:p14="http://schemas.microsoft.com/office/powerpoint/2010/main" val="20046362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7890" name="Shape 92"/>
          <p:cNvSpPr>
            <a:spLocks noGrp="1" noRot="1" noChangeAspect="1" noTextEdit="1"/>
          </p:cNvSpPr>
          <p:nvPr>
            <p:ph type="sldImg" idx="2"/>
          </p:nvPr>
        </p:nvSpPr>
        <p:spPr>
          <a:noFill/>
          <a:ln>
            <a:headEnd/>
            <a:tailEnd/>
          </a:ln>
        </p:spPr>
      </p:sp>
      <p:sp>
        <p:nvSpPr>
          <p:cNvPr id="37891" name="Shape 93"/>
          <p:cNvSpPr txBox="1">
            <a:spLocks noGrp="1"/>
          </p:cNvSpPr>
          <p:nvPr>
            <p:ph type="body" idx="1"/>
          </p:nvPr>
        </p:nvSpPr>
        <p:spPr/>
        <p:txBody>
          <a:bodyPr/>
          <a:lstStyle/>
          <a:p>
            <a:r>
              <a:rPr lang="en-US" sz="1100" b="0" baseline="0" dirty="0" smtClean="0">
                <a:latin typeface="Calibri" charset="0"/>
                <a:ea typeface="ＭＳ Ｐゴシック" charset="0"/>
                <a:cs typeface="ＭＳ Ｐゴシック" charset="0"/>
              </a:rPr>
              <a:t>In the next example we have a request instead of an offer. At line 1 </a:t>
            </a:r>
            <a:r>
              <a:rPr lang="en-US" sz="1100" b="0" baseline="0" dirty="0" err="1" smtClean="0">
                <a:latin typeface="Calibri" charset="0"/>
                <a:ea typeface="ＭＳ Ｐゴシック" charset="0"/>
                <a:cs typeface="ＭＳ Ｐゴシック" charset="0"/>
              </a:rPr>
              <a:t>Thanasis</a:t>
            </a:r>
            <a:r>
              <a:rPr lang="en-US" sz="1100" b="0" baseline="0" dirty="0" smtClean="0">
                <a:latin typeface="Calibri" charset="0"/>
                <a:ea typeface="ＭＳ Ｐゴシック" charset="0"/>
                <a:cs typeface="ＭＳ Ｐゴシック" charset="0"/>
              </a:rPr>
              <a:t> asks from </a:t>
            </a:r>
            <a:r>
              <a:rPr lang="en-US" sz="1100" b="0" baseline="0" dirty="0" err="1" smtClean="0">
                <a:latin typeface="Calibri" charset="0"/>
                <a:ea typeface="ＭＳ Ｐゴシック" charset="0"/>
                <a:cs typeface="ＭＳ Ｐゴシック" charset="0"/>
              </a:rPr>
              <a:t>Anestis</a:t>
            </a:r>
            <a:r>
              <a:rPr lang="en-US" sz="1100" b="0" baseline="0" dirty="0" smtClean="0">
                <a:latin typeface="Calibri" charset="0"/>
                <a:ea typeface="ＭＳ Ｐゴシック" charset="0"/>
                <a:cs typeface="ＭＳ Ｐゴシック" charset="0"/>
              </a:rPr>
              <a:t> to give him a cigarette. His turn is in overlap with a previous one and the same holds for the granting of the request by </a:t>
            </a:r>
            <a:r>
              <a:rPr lang="en-US" sz="1100" b="0" baseline="0" dirty="0" err="1" smtClean="0">
                <a:latin typeface="Calibri" charset="0"/>
                <a:ea typeface="ＭＳ Ｐゴシック" charset="0"/>
                <a:cs typeface="ＭＳ Ｐゴシック" charset="0"/>
              </a:rPr>
              <a:t>Anestis</a:t>
            </a:r>
            <a:r>
              <a:rPr lang="en-US" sz="1100" b="0" baseline="0" dirty="0" smtClean="0">
                <a:latin typeface="Calibri" charset="0"/>
                <a:ea typeface="ＭＳ Ｐゴシック" charset="0"/>
                <a:cs typeface="ＭＳ Ｐゴシック" charset="0"/>
              </a:rPr>
              <a:t> (line 4). Considering the typical characteristics of the preferred SPPs, in our extract the SPP, which grants the request, </a:t>
            </a:r>
            <a:r>
              <a:rPr lang="en-US" sz="1100" b="0" baseline="0" dirty="0" err="1" smtClean="0">
                <a:latin typeface="Calibri" charset="0"/>
                <a:ea typeface="ＭＳ Ｐゴシック" charset="0"/>
                <a:cs typeface="ＭＳ Ｐゴシック" charset="0"/>
              </a:rPr>
              <a:t>doesn</a:t>
            </a:r>
            <a:r>
              <a:rPr lang="fr-FR" sz="1100" b="0" baseline="0" dirty="0" smtClean="0">
                <a:latin typeface="Calibri" charset="0"/>
                <a:ea typeface="ＭＳ Ｐゴシック" charset="0"/>
                <a:cs typeface="ＭＳ Ｐゴシック" charset="0"/>
              </a:rPr>
              <a:t>’</a:t>
            </a:r>
            <a:r>
              <a:rPr lang="en-US" sz="1100" b="0" baseline="0" dirty="0" smtClean="0">
                <a:latin typeface="Calibri" charset="0"/>
                <a:ea typeface="ＭＳ Ｐゴシック" charset="0"/>
                <a:cs typeface="ＭＳ Ｐゴシック" charset="0"/>
              </a:rPr>
              <a:t>t come immediately after the FPP. Both the delay and the overlapping talk lead </a:t>
            </a:r>
            <a:r>
              <a:rPr lang="en-US" sz="1100" b="0" baseline="0" dirty="0" err="1" smtClean="0">
                <a:latin typeface="Calibri" charset="0"/>
                <a:ea typeface="ＭＳ Ｐゴシック" charset="0"/>
                <a:cs typeface="ＭＳ Ｐゴシック" charset="0"/>
              </a:rPr>
              <a:t>Thanasis</a:t>
            </a:r>
            <a:r>
              <a:rPr lang="en-US" sz="1100" b="0" baseline="0" dirty="0" smtClean="0">
                <a:latin typeface="Calibri" charset="0"/>
                <a:ea typeface="ＭＳ Ｐゴシック" charset="0"/>
                <a:cs typeface="ＭＳ Ｐゴシック" charset="0"/>
              </a:rPr>
              <a:t> at line 5 to repeat his request. For his repeat </a:t>
            </a:r>
            <a:r>
              <a:rPr lang="en-US" sz="1100" b="0" baseline="0" dirty="0" err="1" smtClean="0">
                <a:latin typeface="Calibri" charset="0"/>
                <a:ea typeface="ＭＳ Ｐゴシック" charset="0"/>
                <a:cs typeface="ＭＳ Ｐゴシック" charset="0"/>
              </a:rPr>
              <a:t>Thanasis</a:t>
            </a:r>
            <a:r>
              <a:rPr lang="en-US" sz="1100" b="0" baseline="0" dirty="0" smtClean="0">
                <a:latin typeface="Calibri" charset="0"/>
                <a:ea typeface="ＭＳ Ｐゴシック" charset="0"/>
                <a:cs typeface="ＭＳ Ｐゴシック" charset="0"/>
              </a:rPr>
              <a:t> uses the same words as previously, but with a critical omission: instead of addressing </a:t>
            </a:r>
            <a:r>
              <a:rPr lang="en-US" sz="1100" b="0" baseline="0" dirty="0" err="1" smtClean="0">
                <a:latin typeface="Calibri" charset="0"/>
                <a:ea typeface="ＭＳ Ｐゴシック" charset="0"/>
                <a:cs typeface="ＭＳ Ｐゴシック" charset="0"/>
              </a:rPr>
              <a:t>Anestis</a:t>
            </a:r>
            <a:r>
              <a:rPr lang="en-US" sz="1100" b="0" baseline="0" dirty="0" smtClean="0">
                <a:latin typeface="Calibri" charset="0"/>
                <a:ea typeface="ＭＳ Ｐゴシック" charset="0"/>
                <a:cs typeface="ＭＳ Ｐゴシック" charset="0"/>
              </a:rPr>
              <a:t> again, he now addresses all the participants.  After a small silence, </a:t>
            </a:r>
            <a:r>
              <a:rPr lang="en-US" sz="1100" b="0" baseline="0" dirty="0" err="1" smtClean="0">
                <a:latin typeface="Calibri" charset="0"/>
                <a:ea typeface="ＭＳ Ｐゴシック" charset="0"/>
                <a:cs typeface="ＭＳ Ｐゴシック" charset="0"/>
              </a:rPr>
              <a:t>Anestis</a:t>
            </a:r>
            <a:r>
              <a:rPr lang="en-US" sz="1100" b="0" baseline="0" dirty="0" smtClean="0">
                <a:latin typeface="Calibri" charset="0"/>
                <a:ea typeface="ＭＳ Ｐゴシック" charset="0"/>
                <a:cs typeface="ＭＳ Ｐゴシック" charset="0"/>
              </a:rPr>
              <a:t> grants the request again and the same do all the other participants as well. Thus the sequence closes.</a:t>
            </a:r>
            <a:r>
              <a:rPr lang="el-GR" sz="1100" b="0" baseline="0" dirty="0" smtClean="0">
                <a:latin typeface="Calibri" charset="0"/>
                <a:ea typeface="ＭＳ Ｐゴシック" charset="0"/>
                <a:cs typeface="ＭＳ Ｐゴシック" charset="0"/>
              </a:rPr>
              <a:t> </a:t>
            </a:r>
          </a:p>
          <a:p>
            <a:r>
              <a:rPr lang="en-US" sz="1100" b="0" baseline="0" dirty="0" smtClean="0">
                <a:latin typeface="Calibri" charset="0"/>
                <a:ea typeface="ＭＳ Ｐゴシック" charset="0"/>
                <a:cs typeface="ＭＳ Ｐゴシック" charset="0"/>
              </a:rPr>
              <a:t>Now, in terms of accountability, we can make the following observations: apart from the rephrasing of </a:t>
            </a:r>
            <a:r>
              <a:rPr lang="en-US" sz="1100" b="0" baseline="0" dirty="0" err="1" smtClean="0">
                <a:latin typeface="Calibri" charset="0"/>
                <a:ea typeface="ＭＳ Ｐゴシック" charset="0"/>
                <a:cs typeface="ＭＳ Ｐゴシック" charset="0"/>
              </a:rPr>
              <a:t>Thanasis</a:t>
            </a:r>
            <a:r>
              <a:rPr lang="en-US" sz="1100" b="0" baseline="0" dirty="0" smtClean="0">
                <a:latin typeface="Calibri" charset="0"/>
                <a:ea typeface="ＭＳ Ｐゴシック" charset="0"/>
                <a:cs typeface="ＭＳ Ｐゴシック" charset="0"/>
              </a:rPr>
              <a:t>’ request, if we look closer to the formation of other participants’ turns</a:t>
            </a:r>
            <a:r>
              <a:rPr lang="el-GR" sz="1100" b="0" baseline="0" dirty="0" smtClean="0">
                <a:latin typeface="Calibri" charset="0"/>
                <a:ea typeface="ＭＳ Ｐゴシック" charset="0"/>
                <a:cs typeface="ＭＳ Ｐゴシック" charset="0"/>
              </a:rPr>
              <a:t>,</a:t>
            </a:r>
            <a:r>
              <a:rPr lang="en-US" sz="1100" b="0" baseline="0" dirty="0" smtClean="0">
                <a:latin typeface="Calibri" charset="0"/>
                <a:ea typeface="ＭＳ Ｐゴシック" charset="0"/>
                <a:cs typeface="ＭＳ Ｐゴシック" charset="0"/>
              </a:rPr>
              <a:t> we can see that they don</a:t>
            </a:r>
            <a:r>
              <a:rPr lang="fr-FR" sz="1100" b="0" baseline="0" dirty="0" smtClean="0">
                <a:latin typeface="Calibri" charset="0"/>
                <a:ea typeface="ＭＳ Ｐゴシック" charset="0"/>
                <a:cs typeface="ＭＳ Ｐゴシック" charset="0"/>
              </a:rPr>
              <a:t>’</a:t>
            </a:r>
            <a:r>
              <a:rPr lang="en-US" sz="1100" b="0" baseline="0" dirty="0" smtClean="0">
                <a:latin typeface="Calibri" charset="0"/>
                <a:ea typeface="ＭＳ Ｐゴシック" charset="0"/>
                <a:cs typeface="ＭＳ Ｐゴシック" charset="0"/>
              </a:rPr>
              <a:t>t actually proceed to the direct satisfaction of his request by giving him a cigarette. Instead, they all acknowledge the social norm of granting a request, repeating and upgrading </a:t>
            </a:r>
            <a:r>
              <a:rPr lang="en-US" sz="1100" b="0" baseline="0" dirty="0" err="1" smtClean="0">
                <a:latin typeface="Calibri" charset="0"/>
                <a:ea typeface="ＭＳ Ｐゴシック" charset="0"/>
                <a:cs typeface="ＭＳ Ｐゴシック" charset="0"/>
              </a:rPr>
              <a:t>Anestis</a:t>
            </a:r>
            <a:r>
              <a:rPr lang="en-US" sz="1100" b="0" baseline="0" dirty="0" smtClean="0">
                <a:latin typeface="Calibri" charset="0"/>
                <a:ea typeface="ＭＳ Ｐゴシック" charset="0"/>
                <a:cs typeface="ＭＳ Ｐゴシック" charset="0"/>
              </a:rPr>
              <a:t>’ original granting.</a:t>
            </a:r>
          </a:p>
          <a:p>
            <a:r>
              <a:rPr lang="en-US" sz="1100" b="0" baseline="0" dirty="0" smtClean="0">
                <a:latin typeface="Calibri" charset="0"/>
                <a:ea typeface="ＭＳ Ｐゴシック" charset="0"/>
                <a:cs typeface="ＭＳ Ｐゴシック" charset="0"/>
              </a:rPr>
              <a:t>Thus, the repetition of the request has held all the participants accountable for its not granting.</a:t>
            </a:r>
          </a:p>
          <a:p>
            <a:r>
              <a:rPr lang="en-US" sz="1100" b="0" baseline="0" dirty="0" smtClean="0">
                <a:latin typeface="Calibri" charset="0"/>
                <a:ea typeface="ＭＳ Ｐゴシック" charset="0"/>
                <a:cs typeface="ＭＳ Ｐゴシック" charset="0"/>
              </a:rPr>
              <a:t>This is more obvious in Telis’s turn (line 7) who is eager to offer </a:t>
            </a:r>
            <a:r>
              <a:rPr lang="en-US" sz="1100" b="0" baseline="0" dirty="0" err="1" smtClean="0">
                <a:latin typeface="Calibri" charset="0"/>
                <a:ea typeface="ＭＳ Ｐゴシック" charset="0"/>
                <a:cs typeface="ＭＳ Ｐゴシック" charset="0"/>
              </a:rPr>
              <a:t>sth</a:t>
            </a:r>
            <a:r>
              <a:rPr lang="en-US" sz="1100" b="0" baseline="0" dirty="0" smtClean="0">
                <a:latin typeface="Calibri" charset="0"/>
                <a:ea typeface="ＭＳ Ｐゴシック" charset="0"/>
                <a:cs typeface="ＭＳ Ｐゴシック" charset="0"/>
              </a:rPr>
              <a:t> that he doesn’t possess as his next turn reveals (line 10).</a:t>
            </a:r>
            <a:endParaRPr lang="en-US" sz="1100" b="0" dirty="0" smtClean="0">
              <a:latin typeface="Calibri" charset="0"/>
              <a:ea typeface="ＭＳ Ｐゴシック" charset="0"/>
              <a:cs typeface="ＭＳ Ｐゴシック" charset="0"/>
            </a:endParaRPr>
          </a:p>
          <a:p>
            <a:endParaRPr lang="en-US" sz="1100" b="0" baseline="0" dirty="0" smtClean="0">
              <a:latin typeface="Calibri" charset="0"/>
              <a:ea typeface="ＭＳ Ｐゴシック" charset="0"/>
              <a:cs typeface="ＭＳ Ｐゴシック" charset="0"/>
            </a:endParaRPr>
          </a:p>
        </p:txBody>
      </p:sp>
    </p:spTree>
    <p:extLst>
      <p:ext uri="{BB962C8B-B14F-4D97-AF65-F5344CB8AC3E}">
        <p14:creationId xmlns:p14="http://schemas.microsoft.com/office/powerpoint/2010/main" val="12615843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7890" name="Shape 92"/>
          <p:cNvSpPr>
            <a:spLocks noGrp="1" noRot="1" noChangeAspect="1" noTextEdit="1"/>
          </p:cNvSpPr>
          <p:nvPr>
            <p:ph type="sldImg" idx="2"/>
          </p:nvPr>
        </p:nvSpPr>
        <p:spPr>
          <a:noFill/>
          <a:ln>
            <a:headEnd/>
            <a:tailEnd/>
          </a:ln>
        </p:spPr>
      </p:sp>
      <p:sp>
        <p:nvSpPr>
          <p:cNvPr id="37891" name="Shape 93"/>
          <p:cNvSpPr txBox="1">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100" b="0" dirty="0" smtClean="0">
                <a:latin typeface="Calibri" charset="0"/>
                <a:ea typeface="ＭＳ Ｐゴシック" charset="0"/>
                <a:cs typeface="ＭＳ Ｐゴシック" charset="0"/>
              </a:rPr>
              <a:t>In contrast</a:t>
            </a:r>
            <a:r>
              <a:rPr lang="en-US" sz="1100" b="0" baseline="0" dirty="0" smtClean="0">
                <a:latin typeface="Calibri" charset="0"/>
                <a:ea typeface="ＭＳ Ｐゴシック" charset="0"/>
                <a:cs typeface="ＭＳ Ｐゴシック" charset="0"/>
              </a:rPr>
              <a:t> to extract 3, which was a typical </a:t>
            </a:r>
            <a:r>
              <a:rPr lang="en-US" sz="1100" b="0" baseline="0" dirty="0" err="1" smtClean="0">
                <a:latin typeface="Calibri" charset="0"/>
                <a:ea typeface="ＭＳ Ｐゴシック" charset="0"/>
                <a:cs typeface="ＭＳ Ｐゴシック" charset="0"/>
              </a:rPr>
              <a:t>dispreferred</a:t>
            </a:r>
            <a:r>
              <a:rPr lang="en-US" sz="1100" b="0" baseline="0" dirty="0" smtClean="0">
                <a:latin typeface="Calibri" charset="0"/>
                <a:ea typeface="ＭＳ Ｐゴシック" charset="0"/>
                <a:cs typeface="ＭＳ Ｐゴシック" charset="0"/>
              </a:rPr>
              <a:t> SPP leading to the expansion of the on-going sequence, extract 6 is a case of a </a:t>
            </a:r>
            <a:r>
              <a:rPr lang="en-US" sz="1100" b="0" baseline="0" dirty="0" err="1" smtClean="0">
                <a:latin typeface="Calibri" charset="0"/>
                <a:ea typeface="ＭＳ Ｐゴシック" charset="0"/>
                <a:cs typeface="ＭＳ Ｐゴシック" charset="0"/>
              </a:rPr>
              <a:t>dispreferred</a:t>
            </a:r>
            <a:r>
              <a:rPr lang="en-US" sz="1100" b="0" baseline="0" dirty="0" smtClean="0">
                <a:latin typeface="Calibri" charset="0"/>
                <a:ea typeface="ＭＳ Ｐゴシック" charset="0"/>
                <a:cs typeface="ＭＳ Ｐゴシック" charset="0"/>
              </a:rPr>
              <a:t> SPP that closes the activity. What really happens in this case? There is almost no gap between the two turns of the offer-rejection adjacency pair (lines 1 and 3), as usually happens in the case of preferred SPPs. However, there is also an account of the rejection, which is usually found in typical </a:t>
            </a:r>
            <a:r>
              <a:rPr lang="en-US" sz="1100" b="0" baseline="0" dirty="0" err="1" smtClean="0">
                <a:latin typeface="Calibri" charset="0"/>
                <a:ea typeface="ＭＳ Ｐゴシック" charset="0"/>
                <a:cs typeface="ＭＳ Ｐゴシック" charset="0"/>
              </a:rPr>
              <a:t>dispreferred</a:t>
            </a:r>
            <a:r>
              <a:rPr lang="en-US" sz="1100" b="0" baseline="0" dirty="0" smtClean="0">
                <a:latin typeface="Calibri" charset="0"/>
                <a:ea typeface="ＭＳ Ｐゴシック" charset="0"/>
                <a:cs typeface="ＭＳ Ｐゴシック" charset="0"/>
              </a:rPr>
              <a:t> SPPs. Moreover, there is no indication from the participants that they understand some moral or system violation that holds one another accountable. Thus, the comparison between the two extracts indicates that accounts, if accepted, are a means of closing an activity and redress possible social functions.</a:t>
            </a:r>
            <a:endParaRPr lang="en-US" sz="1100" b="0" dirty="0" smtClean="0">
              <a:latin typeface="Calibri" charset="0"/>
              <a:ea typeface="ＭＳ Ｐゴシック" charset="0"/>
              <a:cs typeface="ＭＳ Ｐゴシック" charset="0"/>
            </a:endParaRPr>
          </a:p>
          <a:p>
            <a:endParaRPr lang="en-US" sz="1100" b="0" dirty="0" smtClean="0">
              <a:latin typeface="Calibri" charset="0"/>
              <a:ea typeface="ＭＳ Ｐゴシック" charset="0"/>
              <a:cs typeface="ＭＳ Ｐゴシック" charset="0"/>
            </a:endParaRPr>
          </a:p>
          <a:p>
            <a:endParaRPr lang="en-US" sz="1100" b="0" baseline="0" dirty="0" smtClean="0">
              <a:latin typeface="Calibri" charset="0"/>
              <a:ea typeface="ＭＳ Ｐゴシック" charset="0"/>
              <a:cs typeface="ＭＳ Ｐゴシック" charset="0"/>
            </a:endParaRPr>
          </a:p>
        </p:txBody>
      </p:sp>
    </p:spTree>
    <p:extLst>
      <p:ext uri="{BB962C8B-B14F-4D97-AF65-F5344CB8AC3E}">
        <p14:creationId xmlns:p14="http://schemas.microsoft.com/office/powerpoint/2010/main" val="11747379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Shape 78"/>
          <p:cNvSpPr>
            <a:spLocks noGrp="1" noRot="1" noChangeAspect="1" noTextEdit="1"/>
          </p:cNvSpPr>
          <p:nvPr>
            <p:ph type="sldImg" idx="2"/>
          </p:nvPr>
        </p:nvSpPr>
        <p:spPr>
          <a:noFill/>
          <a:ln>
            <a:headEnd/>
            <a:tailEnd/>
          </a:ln>
        </p:spPr>
      </p:sp>
      <p:sp>
        <p:nvSpPr>
          <p:cNvPr id="44035" name="Shape 79"/>
          <p:cNvSpPr txBox="1">
            <a:spLocks noGrp="1"/>
          </p:cNvSpPr>
          <p:nvPr>
            <p:ph type="body" idx="1"/>
          </p:nvPr>
        </p:nvSpPr>
        <p:spPr>
          <a:ln/>
        </p:spPr>
        <p:txBody>
          <a:bodyPr/>
          <a:lstStyle/>
          <a:p>
            <a:pPr marL="0" indent="0" eaLnBrk="1" hangingPunct="1">
              <a:buSzPts val="1400"/>
            </a:pPr>
            <a:endParaRPr lang="en-US" altLang="en-US" sz="1100">
              <a:latin typeface="Arial" charset="-95"/>
              <a:ea typeface="Arial" charset="-95"/>
              <a:cs typeface="Arial" charset="-95"/>
            </a:endParaRPr>
          </a:p>
        </p:txBody>
      </p:sp>
    </p:spTree>
    <p:extLst>
      <p:ext uri="{BB962C8B-B14F-4D97-AF65-F5344CB8AC3E}">
        <p14:creationId xmlns:p14="http://schemas.microsoft.com/office/powerpoint/2010/main" val="1780109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698" name="Shape 101"/>
          <p:cNvSpPr>
            <a:spLocks noGrp="1" noRot="1" noChangeAspect="1" noTextEdit="1"/>
          </p:cNvSpPr>
          <p:nvPr>
            <p:ph type="sldImg" idx="2"/>
          </p:nvPr>
        </p:nvSpPr>
        <p:spPr>
          <a:noFill/>
          <a:ln>
            <a:headEnd/>
            <a:tailEnd/>
          </a:ln>
        </p:spPr>
      </p:sp>
      <p:sp>
        <p:nvSpPr>
          <p:cNvPr id="29699" name="Shape 102"/>
          <p:cNvSpPr txBox="1">
            <a:spLocks noGrp="1"/>
          </p:cNvSpPr>
          <p:nvPr>
            <p:ph type="body" idx="1"/>
          </p:nvPr>
        </p:nvSpPr>
        <p:spPr/>
        <p:txBody>
          <a:bodyPr/>
          <a:lstStyle/>
          <a:p>
            <a:r>
              <a:rPr lang="en-US" altLang="en-US" dirty="0" smtClean="0">
                <a:latin typeface="Arial" charset="-95"/>
                <a:ea typeface="Arial" charset="-95"/>
                <a:cs typeface="Arial" charset="-95"/>
              </a:rPr>
              <a:t>More </a:t>
            </a:r>
            <a:r>
              <a:rPr lang="en-US" altLang="en-US" dirty="0">
                <a:latin typeface="Arial" charset="-95"/>
                <a:ea typeface="Arial" charset="-95"/>
                <a:cs typeface="Arial" charset="-95"/>
              </a:rPr>
              <a:t>specifically, the aim of the present paper is </a:t>
            </a:r>
            <a:r>
              <a:rPr lang="en-US" altLang="en-US" dirty="0" smtClean="0">
                <a:latin typeface="Arial" charset="-95"/>
                <a:ea typeface="Arial" charset="-95"/>
                <a:cs typeface="Arial" charset="-95"/>
              </a:rPr>
              <a:t>twofold</a:t>
            </a:r>
            <a:r>
              <a:rPr lang="en-US" altLang="en-US" dirty="0">
                <a:latin typeface="Arial" charset="-95"/>
                <a:ea typeface="Arial" charset="-95"/>
                <a:cs typeface="Arial" charset="-95"/>
              </a:rPr>
              <a:t>:</a:t>
            </a:r>
          </a:p>
          <a:p>
            <a:r>
              <a:rPr lang="en-US" altLang="en-US" dirty="0">
                <a:latin typeface="Arial" charset="-95"/>
                <a:ea typeface="Arial" charset="-95"/>
                <a:cs typeface="Arial" charset="-95"/>
              </a:rPr>
              <a:t> First of </a:t>
            </a:r>
            <a:r>
              <a:rPr lang="en-US" altLang="en-US" dirty="0" smtClean="0">
                <a:latin typeface="Arial" charset="-95"/>
                <a:ea typeface="Arial" charset="-95"/>
                <a:cs typeface="Arial" charset="-95"/>
              </a:rPr>
              <a:t>all</a:t>
            </a:r>
          </a:p>
          <a:p>
            <a:r>
              <a:rPr lang="en-US" altLang="en-US" dirty="0" smtClean="0">
                <a:latin typeface="Arial" charset="-95"/>
                <a:ea typeface="Arial" charset="-95"/>
                <a:cs typeface="Arial" charset="-95"/>
                <a:sym typeface="Wingdings" charset="2"/>
              </a:rPr>
              <a:t></a:t>
            </a:r>
            <a:r>
              <a:rPr lang="en-US" altLang="en-US" sz="1400" dirty="0" smtClean="0">
                <a:solidFill>
                  <a:srgbClr val="FFFFFF"/>
                </a:solidFill>
                <a:latin typeface="Sniglet"/>
                <a:ea typeface="Sniglet"/>
                <a:cs typeface="Sniglet"/>
                <a:sym typeface="Sniglet"/>
              </a:rPr>
              <a:t>to identify the connection between politeness as social practice (</a:t>
            </a:r>
            <a:r>
              <a:rPr lang="en-US" altLang="en-US" sz="1400" dirty="0" err="1" smtClean="0">
                <a:solidFill>
                  <a:srgbClr val="FFFFFF"/>
                </a:solidFill>
                <a:latin typeface="Sniglet"/>
                <a:ea typeface="Sniglet"/>
                <a:cs typeface="Sniglet"/>
                <a:sym typeface="Sniglet"/>
              </a:rPr>
              <a:t>Haugh</a:t>
            </a:r>
            <a:r>
              <a:rPr lang="en-US" altLang="en-US" sz="1400" dirty="0" smtClean="0">
                <a:solidFill>
                  <a:srgbClr val="FFFFFF"/>
                </a:solidFill>
                <a:latin typeface="Sniglet"/>
                <a:ea typeface="Sniglet"/>
                <a:cs typeface="Sniglet"/>
                <a:sym typeface="Sniglet"/>
              </a:rPr>
              <a:t> &amp; Kadar, 2013) and preference organization</a:t>
            </a:r>
            <a:endParaRPr lang="el-GR" altLang="en-US" sz="1400" dirty="0" smtClean="0">
              <a:solidFill>
                <a:srgbClr val="FFFFFF"/>
              </a:solidFill>
              <a:latin typeface="Sniglet"/>
              <a:ea typeface="Sniglet"/>
              <a:cs typeface="Sniglet"/>
              <a:sym typeface="Sniglet"/>
            </a:endParaRPr>
          </a:p>
          <a:p>
            <a:r>
              <a:rPr lang="en-US" altLang="en-US" dirty="0" smtClean="0">
                <a:latin typeface="Arial" charset="-95"/>
                <a:ea typeface="Arial" charset="-95"/>
                <a:cs typeface="Arial" charset="-95"/>
              </a:rPr>
              <a:t>Secondly</a:t>
            </a:r>
            <a:r>
              <a:rPr lang="en-US" altLang="en-US" dirty="0">
                <a:latin typeface="Arial" charset="-95"/>
                <a:ea typeface="Arial" charset="-95"/>
                <a:cs typeface="Arial" charset="-95"/>
              </a:rPr>
              <a:t>, </a:t>
            </a:r>
            <a:endParaRPr lang="en-US" altLang="en-US" dirty="0" smtClean="0">
              <a:latin typeface="Arial" charset="-95"/>
              <a:ea typeface="Arial" charset="-95"/>
              <a:cs typeface="Arial" charset="-95"/>
            </a:endParaRPr>
          </a:p>
          <a:p>
            <a:r>
              <a:rPr lang="en-US" altLang="en-US" dirty="0" smtClean="0">
                <a:latin typeface="Arial" charset="-95"/>
                <a:ea typeface="Arial" charset="-95"/>
                <a:cs typeface="Arial" charset="-95"/>
                <a:sym typeface="Wingdings" charset="2"/>
              </a:rPr>
              <a:t></a:t>
            </a:r>
            <a:r>
              <a:rPr lang="en-US" altLang="en-US" sz="1400" dirty="0" smtClean="0">
                <a:solidFill>
                  <a:srgbClr val="FFFFFF"/>
                </a:solidFill>
                <a:latin typeface="Sniglet"/>
                <a:ea typeface="Sniglet"/>
                <a:cs typeface="Sniglet"/>
                <a:sym typeface="Sniglet"/>
              </a:rPr>
              <a:t>to argue that the equation between preference, </a:t>
            </a:r>
            <a:r>
              <a:rPr lang="en-US" altLang="en-US" sz="1400" dirty="0" err="1" smtClean="0">
                <a:solidFill>
                  <a:srgbClr val="FFFFFF"/>
                </a:solidFill>
                <a:latin typeface="Sniglet"/>
                <a:ea typeface="Sniglet"/>
                <a:cs typeface="Sniglet"/>
                <a:sym typeface="Sniglet"/>
              </a:rPr>
              <a:t>unmarkedness</a:t>
            </a:r>
            <a:r>
              <a:rPr lang="en-US" altLang="en-US" sz="1400" dirty="0" smtClean="0">
                <a:solidFill>
                  <a:srgbClr val="FFFFFF"/>
                </a:solidFill>
                <a:latin typeface="Sniglet"/>
                <a:ea typeface="Sniglet"/>
                <a:cs typeface="Sniglet"/>
                <a:sym typeface="Sniglet"/>
              </a:rPr>
              <a:t>, appropriateness and politeness stands more for turn shape rather than for the characterization of a particular class of actions.</a:t>
            </a:r>
          </a:p>
          <a:p>
            <a:pPr eaLnBrk="1" hangingPunct="1">
              <a:buSzPts val="1400"/>
            </a:pPr>
            <a:endParaRPr lang="en-US" altLang="en-US" sz="1100" dirty="0">
              <a:latin typeface="Arial" charset="-95"/>
              <a:ea typeface="Arial" charset="-95"/>
              <a:cs typeface="Arial" charset="-95"/>
            </a:endParaRPr>
          </a:p>
        </p:txBody>
      </p:sp>
    </p:spTree>
    <p:extLst>
      <p:ext uri="{BB962C8B-B14F-4D97-AF65-F5344CB8AC3E}">
        <p14:creationId xmlns:p14="http://schemas.microsoft.com/office/powerpoint/2010/main" val="6972566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5058" name="Shape 224"/>
          <p:cNvSpPr>
            <a:spLocks noGrp="1" noRot="1" noChangeAspect="1" noTextEdit="1"/>
          </p:cNvSpPr>
          <p:nvPr>
            <p:ph type="sldImg" idx="2"/>
          </p:nvPr>
        </p:nvSpPr>
        <p:spPr>
          <a:noFill/>
          <a:ln>
            <a:headEnd/>
            <a:tailEnd/>
          </a:ln>
        </p:spPr>
      </p:sp>
      <p:sp>
        <p:nvSpPr>
          <p:cNvPr id="45059" name="Shape 225"/>
          <p:cNvSpPr txBox="1">
            <a:spLocks noGrp="1"/>
          </p:cNvSpPr>
          <p:nvPr>
            <p:ph type="body" idx="1"/>
          </p:nvPr>
        </p:nvSpPr>
        <p:spPr>
          <a:ln/>
        </p:spPr>
        <p:txBody>
          <a:bodyPr/>
          <a:lstStyle/>
          <a:p>
            <a:pPr marL="0" indent="0" eaLnBrk="1" hangingPunct="1">
              <a:buSzPts val="1400"/>
            </a:pPr>
            <a:endParaRPr lang="en-US" altLang="en-US" sz="1100">
              <a:latin typeface="Arial" charset="-95"/>
              <a:ea typeface="Arial" charset="-95"/>
              <a:cs typeface="Arial" charset="-95"/>
            </a:endParaRPr>
          </a:p>
        </p:txBody>
      </p:sp>
    </p:spTree>
    <p:extLst>
      <p:ext uri="{BB962C8B-B14F-4D97-AF65-F5344CB8AC3E}">
        <p14:creationId xmlns:p14="http://schemas.microsoft.com/office/powerpoint/2010/main" val="16974447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2" name="Shape 224"/>
          <p:cNvSpPr>
            <a:spLocks noGrp="1" noRot="1" noChangeAspect="1" noTextEdit="1"/>
          </p:cNvSpPr>
          <p:nvPr>
            <p:ph type="sldImg" idx="2"/>
          </p:nvPr>
        </p:nvSpPr>
        <p:spPr>
          <a:noFill/>
          <a:ln>
            <a:headEnd/>
            <a:tailEnd/>
          </a:ln>
        </p:spPr>
      </p:sp>
      <p:sp>
        <p:nvSpPr>
          <p:cNvPr id="46083" name="Shape 225"/>
          <p:cNvSpPr txBox="1">
            <a:spLocks noGrp="1"/>
          </p:cNvSpPr>
          <p:nvPr>
            <p:ph type="body" idx="1"/>
          </p:nvPr>
        </p:nvSpPr>
        <p:spPr>
          <a:ln/>
        </p:spPr>
        <p:txBody>
          <a:bodyPr/>
          <a:lstStyle/>
          <a:p>
            <a:pPr marL="0" indent="0" eaLnBrk="1" hangingPunct="1">
              <a:buSzPts val="1400"/>
            </a:pPr>
            <a:endParaRPr lang="en-US" altLang="en-US" sz="1100">
              <a:latin typeface="Arial" charset="-95"/>
              <a:ea typeface="Arial" charset="-95"/>
              <a:cs typeface="Arial" charset="-95"/>
            </a:endParaRPr>
          </a:p>
        </p:txBody>
      </p:sp>
    </p:spTree>
    <p:extLst>
      <p:ext uri="{BB962C8B-B14F-4D97-AF65-F5344CB8AC3E}">
        <p14:creationId xmlns:p14="http://schemas.microsoft.com/office/powerpoint/2010/main" val="17805246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7106" name="Shape 224"/>
          <p:cNvSpPr>
            <a:spLocks noGrp="1" noRot="1" noChangeAspect="1" noTextEdit="1"/>
          </p:cNvSpPr>
          <p:nvPr>
            <p:ph type="sldImg" idx="2"/>
          </p:nvPr>
        </p:nvSpPr>
        <p:spPr>
          <a:noFill/>
          <a:ln>
            <a:headEnd/>
            <a:tailEnd/>
          </a:ln>
        </p:spPr>
      </p:sp>
      <p:sp>
        <p:nvSpPr>
          <p:cNvPr id="47107" name="Shape 225"/>
          <p:cNvSpPr txBox="1">
            <a:spLocks noGrp="1"/>
          </p:cNvSpPr>
          <p:nvPr>
            <p:ph type="body" idx="1"/>
          </p:nvPr>
        </p:nvSpPr>
        <p:spPr>
          <a:ln/>
        </p:spPr>
        <p:txBody>
          <a:bodyPr/>
          <a:lstStyle/>
          <a:p>
            <a:pPr marL="0" indent="0" eaLnBrk="1" hangingPunct="1">
              <a:buSzPts val="1400"/>
            </a:pPr>
            <a:endParaRPr lang="en-US" altLang="en-US" sz="1100">
              <a:latin typeface="Arial" charset="-95"/>
              <a:ea typeface="Arial" charset="-95"/>
              <a:cs typeface="Arial" charset="-95"/>
            </a:endParaRPr>
          </a:p>
        </p:txBody>
      </p:sp>
    </p:spTree>
    <p:extLst>
      <p:ext uri="{BB962C8B-B14F-4D97-AF65-F5344CB8AC3E}">
        <p14:creationId xmlns:p14="http://schemas.microsoft.com/office/powerpoint/2010/main" val="6675016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7106" name="Shape 224"/>
          <p:cNvSpPr>
            <a:spLocks noGrp="1" noRot="1" noChangeAspect="1" noTextEdit="1"/>
          </p:cNvSpPr>
          <p:nvPr>
            <p:ph type="sldImg" idx="2"/>
          </p:nvPr>
        </p:nvSpPr>
        <p:spPr>
          <a:noFill/>
          <a:ln>
            <a:headEnd/>
            <a:tailEnd/>
          </a:ln>
        </p:spPr>
      </p:sp>
      <p:sp>
        <p:nvSpPr>
          <p:cNvPr id="47107" name="Shape 225"/>
          <p:cNvSpPr txBox="1">
            <a:spLocks noGrp="1"/>
          </p:cNvSpPr>
          <p:nvPr>
            <p:ph type="body" idx="1"/>
          </p:nvPr>
        </p:nvSpPr>
        <p:spPr>
          <a:ln/>
        </p:spPr>
        <p:txBody>
          <a:bodyPr/>
          <a:lstStyle/>
          <a:p>
            <a:pPr marL="0" indent="0" eaLnBrk="1" hangingPunct="1">
              <a:buSzPts val="1400"/>
            </a:pPr>
            <a:endParaRPr lang="en-US" altLang="en-US" sz="1100">
              <a:latin typeface="Arial" charset="-95"/>
              <a:ea typeface="Arial" charset="-95"/>
              <a:cs typeface="Arial" charset="-95"/>
            </a:endParaRPr>
          </a:p>
        </p:txBody>
      </p:sp>
    </p:spTree>
    <p:extLst>
      <p:ext uri="{BB962C8B-B14F-4D97-AF65-F5344CB8AC3E}">
        <p14:creationId xmlns:p14="http://schemas.microsoft.com/office/powerpoint/2010/main" val="930539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8130" name="Shape 86"/>
          <p:cNvSpPr>
            <a:spLocks noGrp="1" noRot="1" noChangeAspect="1" noTextEdit="1"/>
          </p:cNvSpPr>
          <p:nvPr>
            <p:ph type="sldImg" idx="2"/>
          </p:nvPr>
        </p:nvSpPr>
        <p:spPr>
          <a:noFill/>
          <a:ln>
            <a:headEnd/>
            <a:tailEnd/>
          </a:ln>
        </p:spPr>
      </p:sp>
      <p:sp>
        <p:nvSpPr>
          <p:cNvPr id="48131" name="Shape 87"/>
          <p:cNvSpPr txBox="1">
            <a:spLocks noGrp="1"/>
          </p:cNvSpPr>
          <p:nvPr>
            <p:ph type="body" idx="1"/>
          </p:nvPr>
        </p:nvSpPr>
        <p:spPr>
          <a:ln/>
        </p:spPr>
        <p:txBody>
          <a:bodyPr/>
          <a:lstStyle/>
          <a:p>
            <a:r>
              <a:rPr lang="en-US" sz="1400" dirty="0" smtClean="0">
                <a:solidFill>
                  <a:srgbClr val="000000"/>
                </a:solidFill>
                <a:effectLst/>
                <a:latin typeface="Arial"/>
                <a:ea typeface="Arial"/>
                <a:cs typeface="Arial"/>
                <a:sym typeface="Arial" charset="-95"/>
              </a:rPr>
              <a:t>1. It seems that we must be more careful when we argue for an a priori equation of preferred/</a:t>
            </a:r>
            <a:r>
              <a:rPr lang="en-US" sz="1400" dirty="0" err="1" smtClean="0">
                <a:solidFill>
                  <a:srgbClr val="000000"/>
                </a:solidFill>
                <a:effectLst/>
                <a:latin typeface="Arial"/>
                <a:ea typeface="Arial"/>
                <a:cs typeface="Arial"/>
                <a:sym typeface="Arial" charset="-95"/>
              </a:rPr>
              <a:t>dispreferred</a:t>
            </a:r>
            <a:r>
              <a:rPr lang="en-US" sz="1400" dirty="0" smtClean="0">
                <a:solidFill>
                  <a:srgbClr val="000000"/>
                </a:solidFill>
                <a:effectLst/>
                <a:latin typeface="Arial"/>
                <a:ea typeface="Arial"/>
                <a:cs typeface="Arial"/>
                <a:sym typeface="Arial" charset="-95"/>
              </a:rPr>
              <a:t> turns with </a:t>
            </a:r>
            <a:r>
              <a:rPr lang="en-US" sz="1400" dirty="0" err="1" smtClean="0">
                <a:solidFill>
                  <a:srgbClr val="000000"/>
                </a:solidFill>
                <a:effectLst/>
                <a:latin typeface="Arial"/>
                <a:ea typeface="Arial"/>
                <a:cs typeface="Arial"/>
                <a:sym typeface="Arial" charset="-95"/>
              </a:rPr>
              <a:t>im</a:t>
            </a:r>
            <a:r>
              <a:rPr lang="en-US" sz="1400" dirty="0" smtClean="0">
                <a:solidFill>
                  <a:srgbClr val="000000"/>
                </a:solidFill>
                <a:effectLst/>
                <a:latin typeface="Arial"/>
                <a:ea typeface="Arial"/>
                <a:cs typeface="Arial"/>
                <a:sym typeface="Arial" charset="-95"/>
              </a:rPr>
              <a:t>/politeness. The data has shown that, with the exception of frequency, there is no other evidence from participants’ conduct that typical preferred SPPs are unmarked or polite implicative.</a:t>
            </a:r>
          </a:p>
          <a:p>
            <a:r>
              <a:rPr lang="en-US" sz="1400" dirty="0" smtClean="0">
                <a:solidFill>
                  <a:srgbClr val="000000"/>
                </a:solidFill>
                <a:effectLst/>
                <a:latin typeface="Arial"/>
                <a:ea typeface="Arial"/>
                <a:cs typeface="Arial"/>
                <a:sym typeface="Arial" charset="-95"/>
              </a:rPr>
              <a:t>2. On the other hand, </a:t>
            </a:r>
            <a:r>
              <a:rPr lang="en-US" sz="1400" dirty="0" err="1" smtClean="0">
                <a:solidFill>
                  <a:srgbClr val="000000"/>
                </a:solidFill>
                <a:effectLst/>
                <a:latin typeface="Arial"/>
                <a:ea typeface="Arial"/>
                <a:cs typeface="Arial"/>
                <a:sym typeface="Arial" charset="-95"/>
              </a:rPr>
              <a:t>dispreferred</a:t>
            </a:r>
            <a:r>
              <a:rPr lang="en-US" sz="1400" dirty="0" smtClean="0">
                <a:solidFill>
                  <a:srgbClr val="000000"/>
                </a:solidFill>
                <a:effectLst/>
                <a:latin typeface="Arial"/>
                <a:ea typeface="Arial"/>
                <a:cs typeface="Arial"/>
                <a:sym typeface="Arial" charset="-95"/>
              </a:rPr>
              <a:t> SPPs can function as their opposites, if they contain an account and despite the fact that may lack other typical structural features.</a:t>
            </a:r>
          </a:p>
          <a:p>
            <a:r>
              <a:rPr lang="en-US" sz="1400" dirty="0" smtClean="0">
                <a:solidFill>
                  <a:srgbClr val="000000"/>
                </a:solidFill>
                <a:effectLst/>
                <a:latin typeface="Arial"/>
                <a:ea typeface="Arial"/>
                <a:cs typeface="Arial"/>
                <a:sym typeface="Arial" charset="-95"/>
              </a:rPr>
              <a:t>3. Both position and composition of preferred/</a:t>
            </a:r>
            <a:r>
              <a:rPr lang="en-US" sz="1400" dirty="0" err="1" smtClean="0">
                <a:solidFill>
                  <a:srgbClr val="000000"/>
                </a:solidFill>
                <a:effectLst/>
                <a:latin typeface="Arial"/>
                <a:ea typeface="Arial"/>
                <a:cs typeface="Arial"/>
                <a:sym typeface="Arial" charset="-95"/>
              </a:rPr>
              <a:t>dispreferred</a:t>
            </a:r>
            <a:r>
              <a:rPr lang="en-US" sz="1400" dirty="0" smtClean="0">
                <a:solidFill>
                  <a:srgbClr val="000000"/>
                </a:solidFill>
                <a:effectLst/>
                <a:latin typeface="Arial"/>
                <a:ea typeface="Arial"/>
                <a:cs typeface="Arial"/>
                <a:sym typeface="Arial" charset="-95"/>
              </a:rPr>
              <a:t> SPP are crucial for their understanding.</a:t>
            </a:r>
          </a:p>
          <a:p>
            <a:pPr lvl="1" algn="just" eaLnBrk="1" hangingPunct="1">
              <a:spcBef>
                <a:spcPts val="600"/>
              </a:spcBef>
              <a:buClr>
                <a:srgbClr val="FFFFFF"/>
              </a:buClr>
              <a:buSzPts val="2000"/>
              <a:buFont typeface="Sniglet" charset="-95"/>
              <a:buChar char="✘"/>
            </a:pPr>
            <a:r>
              <a:rPr lang="en-US" altLang="en-US" sz="1800" dirty="0" smtClean="0">
                <a:solidFill>
                  <a:srgbClr val="FFFFFF"/>
                </a:solidFill>
                <a:latin typeface="Sniglet" charset="-95"/>
                <a:ea typeface="Sniglet" charset="-95"/>
                <a:cs typeface="Sniglet" charset="-95"/>
                <a:sym typeface="Sniglet" charset="-95"/>
              </a:rPr>
              <a:t>the deviant features in the preferred SPPs might be more indicative for participants accountability and more likely to have social implications</a:t>
            </a:r>
          </a:p>
          <a:p>
            <a:pPr lvl="1" algn="just" eaLnBrk="1" hangingPunct="1">
              <a:spcBef>
                <a:spcPts val="600"/>
              </a:spcBef>
              <a:buClr>
                <a:srgbClr val="FFFFFF"/>
              </a:buClr>
              <a:buSzPts val="2000"/>
              <a:buFont typeface="Sniglet" charset="-95"/>
              <a:buChar char="✘"/>
            </a:pPr>
            <a:r>
              <a:rPr lang="en-US" altLang="en-US" sz="1800" dirty="0" smtClean="0">
                <a:solidFill>
                  <a:srgbClr val="FFFFFF"/>
                </a:solidFill>
                <a:latin typeface="Sniglet" charset="-95"/>
                <a:ea typeface="Sniglet" charset="-95"/>
                <a:cs typeface="Sniglet" charset="-95"/>
                <a:sym typeface="Sniglet" charset="-95"/>
              </a:rPr>
              <a:t>CA, with its detailed examination of the sequential organization of talk-in-interaction, should be our first step in unveiling the norms</a:t>
            </a:r>
          </a:p>
          <a:p>
            <a:endParaRPr lang="en-US" altLang="en-US" sz="1100" dirty="0">
              <a:latin typeface="Arial" charset="-95"/>
              <a:ea typeface="Arial" charset="-95"/>
              <a:cs typeface="Arial" charset="-95"/>
            </a:endParaRPr>
          </a:p>
        </p:txBody>
      </p:sp>
    </p:spTree>
    <p:extLst>
      <p:ext uri="{BB962C8B-B14F-4D97-AF65-F5344CB8AC3E}">
        <p14:creationId xmlns:p14="http://schemas.microsoft.com/office/powerpoint/2010/main" val="5897434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9154" name="Shape 86"/>
          <p:cNvSpPr>
            <a:spLocks noGrp="1" noRot="1" noChangeAspect="1" noTextEdit="1"/>
          </p:cNvSpPr>
          <p:nvPr>
            <p:ph type="sldImg" idx="2"/>
          </p:nvPr>
        </p:nvSpPr>
        <p:spPr>
          <a:noFill/>
          <a:ln>
            <a:headEnd/>
            <a:tailEnd/>
          </a:ln>
        </p:spPr>
      </p:sp>
      <p:sp>
        <p:nvSpPr>
          <p:cNvPr id="49155" name="Shape 87"/>
          <p:cNvSpPr txBox="1">
            <a:spLocks noGrp="1"/>
          </p:cNvSpPr>
          <p:nvPr>
            <p:ph type="body" idx="1"/>
          </p:nvPr>
        </p:nvSpPr>
        <p:spPr>
          <a:ln/>
        </p:spPr>
        <p:txBody>
          <a:bodyPr/>
          <a:lstStyle/>
          <a:p>
            <a:pPr lvl="1" algn="just" eaLnBrk="1" hangingPunct="1">
              <a:spcBef>
                <a:spcPts val="600"/>
              </a:spcBef>
              <a:buClr>
                <a:srgbClr val="FFFFFF"/>
              </a:buClr>
              <a:buSzPts val="2000"/>
              <a:buFont typeface="Sniglet" charset="-95"/>
              <a:buChar char="✘"/>
            </a:pPr>
            <a:endParaRPr lang="en-US" altLang="en-US" sz="1800" dirty="0" smtClean="0">
              <a:solidFill>
                <a:srgbClr val="FFFFFF"/>
              </a:solidFill>
              <a:latin typeface="Sniglet" charset="-95"/>
              <a:ea typeface="Sniglet" charset="-95"/>
              <a:cs typeface="Sniglet" charset="-95"/>
              <a:sym typeface="Sniglet" charset="-95"/>
            </a:endParaRPr>
          </a:p>
          <a:p>
            <a:pPr marL="38100" lvl="1" indent="0" algn="ctr">
              <a:spcBef>
                <a:spcPts val="600"/>
              </a:spcBef>
              <a:buClr>
                <a:srgbClr val="FFFFFF"/>
              </a:buClr>
              <a:buSzPts val="3000"/>
            </a:pPr>
            <a:r>
              <a:rPr lang="en-US" altLang="en-US" sz="2400" dirty="0" smtClean="0">
                <a:solidFill>
                  <a:srgbClr val="FFFFFF"/>
                </a:solidFill>
                <a:sym typeface="Sniglet" charset="-95"/>
              </a:rPr>
              <a:t>And all the above indicate us that normative and moral accountability can be grasped into participants’ step-by-step negotiation of social norms and expectancies that constitute the moral order of a society</a:t>
            </a:r>
          </a:p>
          <a:p>
            <a:endParaRPr lang="en-US" altLang="en-US" sz="1100" dirty="0">
              <a:latin typeface="Arial" charset="-95"/>
              <a:ea typeface="Arial" charset="-95"/>
              <a:cs typeface="Arial" charset="-95"/>
            </a:endParaRPr>
          </a:p>
        </p:txBody>
      </p:sp>
    </p:spTree>
    <p:extLst>
      <p:ext uri="{BB962C8B-B14F-4D97-AF65-F5344CB8AC3E}">
        <p14:creationId xmlns:p14="http://schemas.microsoft.com/office/powerpoint/2010/main" val="11815702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0178" name="Shape 78"/>
          <p:cNvSpPr>
            <a:spLocks noGrp="1" noRot="1" noChangeAspect="1" noTextEdit="1"/>
          </p:cNvSpPr>
          <p:nvPr>
            <p:ph type="sldImg" idx="2"/>
          </p:nvPr>
        </p:nvSpPr>
        <p:spPr>
          <a:noFill/>
          <a:ln>
            <a:headEnd/>
            <a:tailEnd/>
          </a:ln>
        </p:spPr>
      </p:sp>
      <p:sp>
        <p:nvSpPr>
          <p:cNvPr id="50179" name="Shape 79"/>
          <p:cNvSpPr txBox="1">
            <a:spLocks noGrp="1"/>
          </p:cNvSpPr>
          <p:nvPr>
            <p:ph type="body" idx="1"/>
          </p:nvPr>
        </p:nvSpPr>
        <p:spPr>
          <a:ln/>
        </p:spPr>
        <p:txBody>
          <a:bodyPr/>
          <a:lstStyle/>
          <a:p>
            <a:pPr marL="0" indent="0" eaLnBrk="1" hangingPunct="1">
              <a:buSzPts val="1400"/>
            </a:pPr>
            <a:endParaRPr lang="en-US" altLang="en-US" sz="1100">
              <a:latin typeface="Arial" charset="-95"/>
              <a:ea typeface="Arial" charset="-95"/>
              <a:cs typeface="Arial" charset="-95"/>
            </a:endParaRPr>
          </a:p>
        </p:txBody>
      </p:sp>
    </p:spTree>
    <p:extLst>
      <p:ext uri="{BB962C8B-B14F-4D97-AF65-F5344CB8AC3E}">
        <p14:creationId xmlns:p14="http://schemas.microsoft.com/office/powerpoint/2010/main" val="8695213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Shape 294"/>
          <p:cNvSpPr>
            <a:spLocks noGrp="1" noRot="1" noChangeAspect="1" noTextEdit="1"/>
          </p:cNvSpPr>
          <p:nvPr>
            <p:ph type="sldImg" idx="2"/>
          </p:nvPr>
        </p:nvSpPr>
        <p:spPr>
          <a:noFill/>
          <a:ln>
            <a:headEnd/>
            <a:tailEnd/>
          </a:ln>
        </p:spPr>
      </p:sp>
      <p:sp>
        <p:nvSpPr>
          <p:cNvPr id="51203" name="Shape 295"/>
          <p:cNvSpPr txBox="1">
            <a:spLocks noGrp="1"/>
          </p:cNvSpPr>
          <p:nvPr>
            <p:ph type="body" idx="1"/>
          </p:nvPr>
        </p:nvSpPr>
        <p:spPr>
          <a:ln/>
        </p:spPr>
        <p:txBody>
          <a:bodyPr/>
          <a:lstStyle/>
          <a:p>
            <a:pPr marL="0" indent="0" eaLnBrk="1" hangingPunct="1">
              <a:buSzPts val="1400"/>
            </a:pPr>
            <a:endParaRPr lang="en-US" altLang="en-US" sz="1100">
              <a:latin typeface="Arial" charset="-95"/>
              <a:ea typeface="Arial" charset="-95"/>
              <a:cs typeface="Arial" charset="-95"/>
            </a:endParaRPr>
          </a:p>
        </p:txBody>
      </p:sp>
    </p:spTree>
    <p:extLst>
      <p:ext uri="{BB962C8B-B14F-4D97-AF65-F5344CB8AC3E}">
        <p14:creationId xmlns:p14="http://schemas.microsoft.com/office/powerpoint/2010/main" val="419615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2" name="Shape 78"/>
          <p:cNvSpPr>
            <a:spLocks noGrp="1" noRot="1" noChangeAspect="1" noTextEdit="1"/>
          </p:cNvSpPr>
          <p:nvPr>
            <p:ph type="sldImg" idx="2"/>
          </p:nvPr>
        </p:nvSpPr>
        <p:spPr>
          <a:noFill/>
          <a:ln>
            <a:headEnd/>
            <a:tailEnd/>
          </a:ln>
        </p:spPr>
      </p:sp>
      <p:sp>
        <p:nvSpPr>
          <p:cNvPr id="30723" name="Shape 79"/>
          <p:cNvSpPr txBox="1">
            <a:spLocks noGrp="1"/>
          </p:cNvSpPr>
          <p:nvPr>
            <p:ph type="body" idx="1"/>
          </p:nvPr>
        </p:nvSpPr>
        <p:spPr>
          <a:ln/>
        </p:spPr>
        <p:txBody>
          <a:bodyPr/>
          <a:lstStyle/>
          <a:p>
            <a:pPr marL="0" indent="0" eaLnBrk="1" hangingPunct="1">
              <a:buSzPts val="1400"/>
            </a:pPr>
            <a:endParaRPr lang="en-US" altLang="en-US" sz="1100" dirty="0">
              <a:latin typeface="Arial" charset="-95"/>
              <a:ea typeface="Arial" charset="-95"/>
              <a:cs typeface="Arial" charset="-95"/>
            </a:endParaRPr>
          </a:p>
        </p:txBody>
      </p:sp>
    </p:spTree>
    <p:extLst>
      <p:ext uri="{BB962C8B-B14F-4D97-AF65-F5344CB8AC3E}">
        <p14:creationId xmlns:p14="http://schemas.microsoft.com/office/powerpoint/2010/main" val="2121183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Shape 118"/>
          <p:cNvSpPr>
            <a:spLocks noGrp="1" noRot="1" noChangeAspect="1" noTextEdit="1"/>
          </p:cNvSpPr>
          <p:nvPr>
            <p:ph type="sldImg" idx="2"/>
          </p:nvPr>
        </p:nvSpPr>
        <p:spPr>
          <a:noFill/>
          <a:ln>
            <a:headEnd/>
            <a:tailEnd/>
          </a:ln>
        </p:spPr>
      </p:sp>
      <p:sp>
        <p:nvSpPr>
          <p:cNvPr id="31747" name="Shape 119"/>
          <p:cNvSpPr txBox="1">
            <a:spLocks noGrp="1"/>
          </p:cNvSpPr>
          <p:nvPr>
            <p:ph type="body" idx="1"/>
          </p:nvPr>
        </p:nvSpPr>
        <p:spPr/>
        <p:txBody>
          <a:bodyPr/>
          <a:lstStyle/>
          <a:p>
            <a:r>
              <a:rPr lang="en-US" sz="1400" dirty="0" smtClean="0">
                <a:solidFill>
                  <a:srgbClr val="000000"/>
                </a:solidFill>
                <a:effectLst/>
                <a:latin typeface="Arial"/>
                <a:ea typeface="Arial"/>
                <a:cs typeface="Arial"/>
                <a:sym typeface="Arial" charset="-95"/>
              </a:rPr>
              <a:t>The extensive illustration of the concept of politeness from its origins is beyond the scope of the present study. Yet, it would be useful to remember a few definitions that reveal the close relationship of politeness to normativity.</a:t>
            </a:r>
          </a:p>
          <a:p>
            <a:r>
              <a:rPr lang="en-US" sz="1400" dirty="0" smtClean="0">
                <a:solidFill>
                  <a:srgbClr val="000000"/>
                </a:solidFill>
                <a:effectLst/>
                <a:latin typeface="Arial"/>
                <a:ea typeface="Arial"/>
                <a:cs typeface="Arial"/>
                <a:sym typeface="Arial" charset="-95"/>
              </a:rPr>
              <a:t>Thus, Fraser in 1990 talks about the “social norm view of politeness” while in </a:t>
            </a:r>
            <a:r>
              <a:rPr lang="en-US" sz="1400" dirty="0" err="1" smtClean="0">
                <a:solidFill>
                  <a:srgbClr val="000000"/>
                </a:solidFill>
                <a:effectLst/>
                <a:latin typeface="Arial"/>
                <a:ea typeface="Arial"/>
                <a:cs typeface="Arial"/>
                <a:sym typeface="Arial" charset="-95"/>
              </a:rPr>
              <a:t>Sifianou</a:t>
            </a:r>
            <a:r>
              <a:rPr lang="en-US" sz="1400" dirty="0" smtClean="0">
                <a:solidFill>
                  <a:srgbClr val="000000"/>
                </a:solidFill>
                <a:effectLst/>
                <a:latin typeface="Arial"/>
                <a:ea typeface="Arial"/>
                <a:cs typeface="Arial"/>
                <a:sym typeface="Arial" charset="-95"/>
              </a:rPr>
              <a:t> ‘s (1992: 88) research on how British English speakers conceptualize the phenomenon, politeness is viewed as: consideration of other people’s feelings by conforming to social norms and expectations. </a:t>
            </a:r>
          </a:p>
          <a:p>
            <a:r>
              <a:rPr lang="en-US" sz="1400" dirty="0" smtClean="0">
                <a:solidFill>
                  <a:srgbClr val="000000"/>
                </a:solidFill>
                <a:effectLst/>
                <a:latin typeface="Arial"/>
                <a:ea typeface="Arial"/>
                <a:cs typeface="Arial"/>
                <a:sym typeface="Arial" charset="-95"/>
              </a:rPr>
              <a:t>In a similar vein, </a:t>
            </a:r>
            <a:r>
              <a:rPr lang="en-US" sz="1400" dirty="0" err="1" smtClean="0">
                <a:solidFill>
                  <a:srgbClr val="000000"/>
                </a:solidFill>
                <a:effectLst/>
                <a:latin typeface="Arial"/>
                <a:ea typeface="Arial"/>
                <a:cs typeface="Arial"/>
                <a:sym typeface="Arial" charset="-95"/>
              </a:rPr>
              <a:t>Eelen</a:t>
            </a:r>
            <a:r>
              <a:rPr lang="en-US" sz="1400" dirty="0" smtClean="0">
                <a:solidFill>
                  <a:srgbClr val="000000"/>
                </a:solidFill>
                <a:effectLst/>
                <a:latin typeface="Arial"/>
                <a:ea typeface="Arial"/>
                <a:cs typeface="Arial"/>
                <a:sym typeface="Arial" charset="-95"/>
              </a:rPr>
              <a:t> but also </a:t>
            </a:r>
            <a:r>
              <a:rPr lang="en-US" sz="1400" dirty="0" err="1" smtClean="0">
                <a:solidFill>
                  <a:srgbClr val="000000"/>
                </a:solidFill>
                <a:effectLst/>
                <a:latin typeface="Arial"/>
                <a:ea typeface="Arial"/>
                <a:cs typeface="Arial"/>
                <a:sym typeface="Arial" charset="-95"/>
              </a:rPr>
              <a:t>Haugh</a:t>
            </a:r>
            <a:r>
              <a:rPr lang="en-US" sz="1400" dirty="0" smtClean="0">
                <a:solidFill>
                  <a:srgbClr val="000000"/>
                </a:solidFill>
                <a:effectLst/>
                <a:latin typeface="Arial"/>
                <a:ea typeface="Arial"/>
                <a:cs typeface="Arial"/>
                <a:sym typeface="Arial" charset="-95"/>
              </a:rPr>
              <a:t> argue that a theory of politeness necessarily involves an understanding of both what people think should happen (moral norms) and what people think is likely to happen (empirical norms) (</a:t>
            </a:r>
            <a:r>
              <a:rPr lang="en-US" sz="1400" dirty="0" err="1" smtClean="0">
                <a:solidFill>
                  <a:srgbClr val="000000"/>
                </a:solidFill>
                <a:effectLst/>
                <a:latin typeface="Arial"/>
                <a:ea typeface="Arial"/>
                <a:cs typeface="Arial"/>
                <a:sym typeface="Arial" charset="-95"/>
              </a:rPr>
              <a:t>Eelen</a:t>
            </a:r>
            <a:r>
              <a:rPr lang="en-US" sz="1400" dirty="0" smtClean="0">
                <a:solidFill>
                  <a:srgbClr val="000000"/>
                </a:solidFill>
                <a:effectLst/>
                <a:latin typeface="Arial"/>
                <a:ea typeface="Arial"/>
                <a:cs typeface="Arial"/>
                <a:sym typeface="Arial" charset="-95"/>
              </a:rPr>
              <a:t> 2001:140; </a:t>
            </a:r>
            <a:r>
              <a:rPr lang="en-US" sz="1400" dirty="0" err="1" smtClean="0">
                <a:solidFill>
                  <a:srgbClr val="000000"/>
                </a:solidFill>
                <a:effectLst/>
                <a:latin typeface="Arial"/>
                <a:ea typeface="Arial"/>
                <a:cs typeface="Arial"/>
                <a:sym typeface="Arial" charset="-95"/>
              </a:rPr>
              <a:t>Haugh</a:t>
            </a:r>
            <a:r>
              <a:rPr lang="en-US" sz="1400" dirty="0" smtClean="0">
                <a:solidFill>
                  <a:srgbClr val="000000"/>
                </a:solidFill>
                <a:effectLst/>
                <a:latin typeface="Arial"/>
                <a:ea typeface="Arial"/>
                <a:cs typeface="Arial"/>
                <a:sym typeface="Arial" charset="-95"/>
              </a:rPr>
              <a:t> 2003: 400). </a:t>
            </a:r>
          </a:p>
          <a:p>
            <a:r>
              <a:rPr lang="en-US" sz="1400" dirty="0" smtClean="0">
                <a:solidFill>
                  <a:srgbClr val="000000"/>
                </a:solidFill>
                <a:effectLst/>
                <a:latin typeface="Arial"/>
                <a:ea typeface="Arial"/>
                <a:cs typeface="Arial"/>
                <a:sym typeface="Arial" charset="-95"/>
              </a:rPr>
              <a:t>More recently, </a:t>
            </a:r>
            <a:r>
              <a:rPr lang="en-US" sz="1400" dirty="0" err="1" smtClean="0">
                <a:solidFill>
                  <a:srgbClr val="000000"/>
                </a:solidFill>
                <a:effectLst/>
                <a:latin typeface="Arial"/>
                <a:ea typeface="Arial"/>
                <a:cs typeface="Arial"/>
                <a:sym typeface="Arial" charset="-95"/>
              </a:rPr>
              <a:t>Haugh</a:t>
            </a:r>
            <a:r>
              <a:rPr lang="en-US" sz="1400" dirty="0" smtClean="0">
                <a:solidFill>
                  <a:srgbClr val="000000"/>
                </a:solidFill>
                <a:effectLst/>
                <a:latin typeface="Arial"/>
                <a:ea typeface="Arial"/>
                <a:cs typeface="Arial"/>
                <a:sym typeface="Arial" charset="-95"/>
              </a:rPr>
              <a:t> &amp; Kadar consider politeness to be a social practice since it involves evaluations that appeal to a moral order.</a:t>
            </a:r>
          </a:p>
          <a:p>
            <a:r>
              <a:rPr lang="en-US" sz="1400" dirty="0" smtClean="0">
                <a:solidFill>
                  <a:srgbClr val="000000"/>
                </a:solidFill>
                <a:effectLst/>
                <a:latin typeface="Arial"/>
                <a:ea typeface="Arial"/>
                <a:cs typeface="Arial"/>
                <a:sym typeface="Arial" charset="-95"/>
              </a:rPr>
              <a:t>To sum up, normativity appears to be an indispensable element of linguistic politeness theories. This is the effect of the evaluative character of politeness phenomena, as rules of linguistic politeness are taken by </a:t>
            </a:r>
            <a:r>
              <a:rPr lang="en-US" sz="1400" dirty="0" err="1" smtClean="0">
                <a:solidFill>
                  <a:srgbClr val="000000"/>
                </a:solidFill>
                <a:effectLst/>
                <a:latin typeface="Arial"/>
                <a:ea typeface="Arial"/>
                <a:cs typeface="Arial"/>
                <a:sym typeface="Arial" charset="-95"/>
              </a:rPr>
              <a:t>interactants</a:t>
            </a:r>
            <a:r>
              <a:rPr lang="en-US" sz="1400" dirty="0" smtClean="0">
                <a:solidFill>
                  <a:srgbClr val="000000"/>
                </a:solidFill>
                <a:effectLst/>
                <a:latin typeface="Arial"/>
                <a:ea typeface="Arial"/>
                <a:cs typeface="Arial"/>
                <a:sym typeface="Arial" charset="-95"/>
              </a:rPr>
              <a:t> to constitute social norms regulating discursive communication. </a:t>
            </a:r>
          </a:p>
          <a:p>
            <a:r>
              <a:rPr lang="en-US" sz="1400" dirty="0" smtClean="0">
                <a:solidFill>
                  <a:srgbClr val="000000"/>
                </a:solidFill>
                <a:effectLst/>
                <a:latin typeface="Arial"/>
                <a:ea typeface="Arial"/>
                <a:cs typeface="Arial"/>
                <a:sym typeface="Arial" charset="-95"/>
              </a:rPr>
              <a:t>Even those who deny normativity a place in a theory of linguistic politeness are nevertheless forced to acknowledge that social norms constitute an essential component of the commonsensical understanding of politeness.</a:t>
            </a:r>
          </a:p>
          <a:p>
            <a:endParaRPr lang="en-US" sz="1400" dirty="0" smtClean="0">
              <a:solidFill>
                <a:srgbClr val="000000"/>
              </a:solidFill>
              <a:effectLst/>
              <a:latin typeface="Arial"/>
              <a:ea typeface="Arial"/>
              <a:cs typeface="Arial"/>
              <a:sym typeface="Arial" charset="-95"/>
            </a:endParaRPr>
          </a:p>
          <a:p>
            <a:pPr eaLnBrk="1" hangingPunct="1">
              <a:buSzPts val="1400"/>
            </a:pPr>
            <a:endParaRPr lang="en-US" altLang="en-US" sz="1100" dirty="0">
              <a:latin typeface="Arial" charset="-95"/>
              <a:ea typeface="Arial" charset="-95"/>
              <a:cs typeface="Arial" charset="-95"/>
            </a:endParaRPr>
          </a:p>
        </p:txBody>
      </p:sp>
    </p:spTree>
    <p:extLst>
      <p:ext uri="{BB962C8B-B14F-4D97-AF65-F5344CB8AC3E}">
        <p14:creationId xmlns:p14="http://schemas.microsoft.com/office/powerpoint/2010/main" val="361564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2770" name="Shape 118"/>
          <p:cNvSpPr>
            <a:spLocks noGrp="1" noRot="1" noChangeAspect="1" noTextEdit="1"/>
          </p:cNvSpPr>
          <p:nvPr>
            <p:ph type="sldImg" idx="2"/>
          </p:nvPr>
        </p:nvSpPr>
        <p:spPr>
          <a:noFill/>
          <a:ln>
            <a:headEnd/>
            <a:tailEnd/>
          </a:ln>
        </p:spPr>
      </p:sp>
      <p:sp>
        <p:nvSpPr>
          <p:cNvPr id="32771" name="Shape 119"/>
          <p:cNvSpPr txBox="1">
            <a:spLocks noGrp="1"/>
          </p:cNvSpPr>
          <p:nvPr>
            <p:ph type="body" idx="1"/>
          </p:nvPr>
        </p:nvSpPr>
        <p:spPr/>
        <p:txBody>
          <a:bodyPr/>
          <a:lstStyle/>
          <a:p>
            <a:r>
              <a:rPr lang="en-US" sz="1400" dirty="0" smtClean="0">
                <a:solidFill>
                  <a:srgbClr val="000000"/>
                </a:solidFill>
                <a:effectLst/>
                <a:latin typeface="Arial"/>
                <a:ea typeface="Arial"/>
                <a:cs typeface="Arial"/>
                <a:sym typeface="Arial" charset="-95"/>
              </a:rPr>
              <a:t>Turning now to the organization of preference, which is a term introduced by Conversation Analysis, we can observe that in the vast majority of</a:t>
            </a:r>
          </a:p>
          <a:p>
            <a:r>
              <a:rPr lang="en-US" sz="1400" dirty="0" smtClean="0">
                <a:solidFill>
                  <a:srgbClr val="000000"/>
                </a:solidFill>
                <a:effectLst/>
                <a:latin typeface="Arial"/>
                <a:ea typeface="Arial"/>
                <a:cs typeface="Arial"/>
                <a:sym typeface="Arial" charset="-95"/>
              </a:rPr>
              <a:t>sequence types, there are not only alternative responses which a first pair part makes relevant, but also alternative </a:t>
            </a:r>
            <a:r>
              <a:rPr lang="en-US" sz="1400" i="1" dirty="0" smtClean="0">
                <a:solidFill>
                  <a:srgbClr val="000000"/>
                </a:solidFill>
                <a:effectLst/>
                <a:latin typeface="Arial"/>
                <a:ea typeface="Arial"/>
                <a:cs typeface="Arial"/>
                <a:sym typeface="Arial" charset="-95"/>
              </a:rPr>
              <a:t>types </a:t>
            </a:r>
            <a:r>
              <a:rPr lang="en-US" sz="1400" dirty="0" smtClean="0">
                <a:solidFill>
                  <a:srgbClr val="000000"/>
                </a:solidFill>
                <a:effectLst/>
                <a:latin typeface="Arial"/>
                <a:ea typeface="Arial"/>
                <a:cs typeface="Arial"/>
                <a:sym typeface="Arial" charset="-95"/>
              </a:rPr>
              <a:t>of response, the latter embodying different alignments toward the project undertaken in the first pair part. This is why the alternative types of second pair part are not equivalent, or equally valued. </a:t>
            </a:r>
          </a:p>
          <a:p>
            <a:r>
              <a:rPr lang="en-US" sz="1400" dirty="0" smtClean="0">
                <a:solidFill>
                  <a:srgbClr val="000000"/>
                </a:solidFill>
                <a:effectLst/>
                <a:latin typeface="Arial"/>
                <a:ea typeface="Arial"/>
                <a:cs typeface="Arial"/>
                <a:sym typeface="Arial" charset="-95"/>
              </a:rPr>
              <a:t>The ones that favor the accomplishment of the activity are the preferred SPPs, while those that embody a problem in the realization of the ongoing activity are the </a:t>
            </a:r>
            <a:r>
              <a:rPr lang="en-US" sz="1400" dirty="0" err="1" smtClean="0">
                <a:solidFill>
                  <a:srgbClr val="000000"/>
                </a:solidFill>
                <a:effectLst/>
                <a:latin typeface="Arial"/>
                <a:ea typeface="Arial"/>
                <a:cs typeface="Arial"/>
                <a:sym typeface="Arial" charset="-95"/>
              </a:rPr>
              <a:t>dispreffered</a:t>
            </a:r>
            <a:r>
              <a:rPr lang="en-US" sz="1400" dirty="0" smtClean="0">
                <a:solidFill>
                  <a:srgbClr val="000000"/>
                </a:solidFill>
                <a:effectLst/>
                <a:latin typeface="Arial"/>
                <a:ea typeface="Arial"/>
                <a:cs typeface="Arial"/>
                <a:sym typeface="Arial" charset="-95"/>
              </a:rPr>
              <a:t> SPPs. For example</a:t>
            </a:r>
            <a:r>
              <a:rPr lang="en-US" sz="1400" baseline="0" dirty="0" smtClean="0">
                <a:solidFill>
                  <a:srgbClr val="000000"/>
                </a:solidFill>
                <a:effectLst/>
                <a:latin typeface="Arial"/>
                <a:ea typeface="Arial"/>
                <a:cs typeface="Arial"/>
                <a:sym typeface="Arial" charset="-95"/>
              </a:rPr>
              <a:t> for a request the preferred SPP is </a:t>
            </a:r>
            <a:r>
              <a:rPr lang="en-US" sz="1400" baseline="0" dirty="0" err="1" smtClean="0">
                <a:solidFill>
                  <a:srgbClr val="000000"/>
                </a:solidFill>
                <a:effectLst/>
                <a:latin typeface="Arial"/>
                <a:ea typeface="Arial"/>
                <a:cs typeface="Arial"/>
                <a:sym typeface="Arial" charset="-95"/>
              </a:rPr>
              <a:t>granding</a:t>
            </a:r>
            <a:r>
              <a:rPr lang="en-US" sz="1400" baseline="0" dirty="0" smtClean="0">
                <a:solidFill>
                  <a:srgbClr val="000000"/>
                </a:solidFill>
                <a:effectLst/>
                <a:latin typeface="Arial"/>
                <a:ea typeface="Arial"/>
                <a:cs typeface="Arial"/>
                <a:sym typeface="Arial" charset="-95"/>
              </a:rPr>
              <a:t> the request while the </a:t>
            </a:r>
            <a:r>
              <a:rPr lang="en-US" sz="1400" baseline="0" dirty="0" err="1" smtClean="0">
                <a:solidFill>
                  <a:srgbClr val="000000"/>
                </a:solidFill>
                <a:effectLst/>
                <a:latin typeface="Arial"/>
                <a:ea typeface="Arial"/>
                <a:cs typeface="Arial"/>
                <a:sym typeface="Arial" charset="-95"/>
              </a:rPr>
              <a:t>dispreferred</a:t>
            </a:r>
            <a:r>
              <a:rPr lang="en-US" sz="1400" baseline="0" dirty="0" smtClean="0">
                <a:solidFill>
                  <a:srgbClr val="000000"/>
                </a:solidFill>
                <a:effectLst/>
                <a:latin typeface="Arial"/>
                <a:ea typeface="Arial"/>
                <a:cs typeface="Arial"/>
                <a:sym typeface="Arial" charset="-95"/>
              </a:rPr>
              <a:t> is reject it. In a similar vein to a accept an offer is the preferred whereas denying the offer is the </a:t>
            </a:r>
            <a:r>
              <a:rPr lang="en-US" sz="1400" baseline="0" dirty="0" err="1" smtClean="0">
                <a:solidFill>
                  <a:srgbClr val="000000"/>
                </a:solidFill>
                <a:effectLst/>
                <a:latin typeface="Arial"/>
                <a:ea typeface="Arial"/>
                <a:cs typeface="Arial"/>
                <a:sym typeface="Arial" charset="-95"/>
              </a:rPr>
              <a:t>dispreferred</a:t>
            </a:r>
            <a:r>
              <a:rPr lang="en-US" sz="1400" baseline="0" dirty="0" smtClean="0">
                <a:solidFill>
                  <a:srgbClr val="000000"/>
                </a:solidFill>
                <a:effectLst/>
                <a:latin typeface="Arial"/>
                <a:ea typeface="Arial"/>
                <a:cs typeface="Arial"/>
                <a:sym typeface="Arial" charset="-95"/>
              </a:rPr>
              <a:t> one.</a:t>
            </a:r>
            <a:endParaRPr lang="en-US" sz="1400" dirty="0" smtClean="0">
              <a:solidFill>
                <a:srgbClr val="000000"/>
              </a:solidFill>
              <a:effectLst/>
              <a:latin typeface="Arial"/>
              <a:ea typeface="Arial"/>
              <a:cs typeface="Arial"/>
              <a:sym typeface="Arial" charset="-95"/>
            </a:endParaRPr>
          </a:p>
          <a:p>
            <a:endParaRPr lang="en-US" sz="1400" dirty="0" smtClean="0">
              <a:solidFill>
                <a:srgbClr val="000000"/>
              </a:solidFill>
              <a:effectLst/>
              <a:latin typeface="Arial"/>
              <a:ea typeface="Arial"/>
              <a:cs typeface="Arial"/>
              <a:sym typeface="Arial" charset="-95"/>
            </a:endParaRPr>
          </a:p>
          <a:p>
            <a:r>
              <a:rPr lang="en-US" sz="1400" dirty="0" smtClean="0">
                <a:solidFill>
                  <a:srgbClr val="000000"/>
                </a:solidFill>
                <a:effectLst/>
                <a:latin typeface="Arial"/>
                <a:ea typeface="Arial"/>
                <a:cs typeface="Arial"/>
                <a:sym typeface="Arial" charset="-95"/>
              </a:rPr>
              <a:t>  Moreover, it is important to note that for CA the organization of preference refers to a social/interactional feature of sequences and of orientations to them, </a:t>
            </a:r>
            <a:r>
              <a:rPr lang="en-US" sz="1400" i="1" dirty="0" smtClean="0">
                <a:solidFill>
                  <a:srgbClr val="000000"/>
                </a:solidFill>
                <a:effectLst/>
                <a:latin typeface="Arial"/>
                <a:ea typeface="Arial"/>
                <a:cs typeface="Arial"/>
                <a:sym typeface="Arial" charset="-95"/>
              </a:rPr>
              <a:t>not to a psychological one. </a:t>
            </a:r>
            <a:r>
              <a:rPr lang="en-US" sz="1400" dirty="0" smtClean="0">
                <a:solidFill>
                  <a:srgbClr val="000000"/>
                </a:solidFill>
                <a:effectLst/>
                <a:latin typeface="Arial"/>
                <a:ea typeface="Arial"/>
                <a:cs typeface="Arial"/>
                <a:sym typeface="Arial" charset="-95"/>
              </a:rPr>
              <a:t>In other words, “preferred”/“</a:t>
            </a:r>
            <a:r>
              <a:rPr lang="en-US" sz="1400" dirty="0" err="1" smtClean="0">
                <a:solidFill>
                  <a:srgbClr val="000000"/>
                </a:solidFill>
                <a:effectLst/>
                <a:latin typeface="Arial"/>
                <a:ea typeface="Arial"/>
                <a:cs typeface="Arial"/>
                <a:sym typeface="Arial" charset="-95"/>
              </a:rPr>
              <a:t>dispreferred</a:t>
            </a:r>
            <a:r>
              <a:rPr lang="en-US" sz="1400" dirty="0" smtClean="0">
                <a:solidFill>
                  <a:srgbClr val="000000"/>
                </a:solidFill>
                <a:effectLst/>
                <a:latin typeface="Arial"/>
                <a:ea typeface="Arial"/>
                <a:cs typeface="Arial"/>
                <a:sym typeface="Arial" charset="-95"/>
              </a:rPr>
              <a:t>” refer not to tastes/desires of the participants but to the sequential practices and </a:t>
            </a:r>
            <a:r>
              <a:rPr lang="en-US" sz="1400" dirty="0" err="1" smtClean="0">
                <a:solidFill>
                  <a:srgbClr val="000000"/>
                </a:solidFill>
                <a:effectLst/>
                <a:latin typeface="Arial"/>
                <a:ea typeface="Arial"/>
                <a:cs typeface="Arial"/>
                <a:sym typeface="Arial" charset="-95"/>
              </a:rPr>
              <a:t>structurings</a:t>
            </a:r>
            <a:r>
              <a:rPr lang="en-US" sz="1400" dirty="0" smtClean="0">
                <a:solidFill>
                  <a:srgbClr val="000000"/>
                </a:solidFill>
                <a:effectLst/>
                <a:latin typeface="Arial"/>
                <a:ea typeface="Arial"/>
                <a:cs typeface="Arial"/>
                <a:sym typeface="Arial" charset="-95"/>
              </a:rPr>
              <a:t> of an interactional project.</a:t>
            </a:r>
          </a:p>
          <a:p>
            <a:pPr eaLnBrk="1" hangingPunct="1">
              <a:buSzPts val="1400"/>
            </a:pPr>
            <a:endParaRPr lang="en-US" altLang="en-US" sz="1100" dirty="0">
              <a:latin typeface="Arial" charset="-95"/>
              <a:ea typeface="Arial" charset="-95"/>
              <a:cs typeface="Arial" charset="-95"/>
            </a:endParaRPr>
          </a:p>
        </p:txBody>
      </p:sp>
    </p:spTree>
    <p:extLst>
      <p:ext uri="{BB962C8B-B14F-4D97-AF65-F5344CB8AC3E}">
        <p14:creationId xmlns:p14="http://schemas.microsoft.com/office/powerpoint/2010/main" val="1591078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2770" name="Shape 118"/>
          <p:cNvSpPr>
            <a:spLocks noGrp="1" noRot="1" noChangeAspect="1" noTextEdit="1"/>
          </p:cNvSpPr>
          <p:nvPr>
            <p:ph type="sldImg" idx="2"/>
          </p:nvPr>
        </p:nvSpPr>
        <p:spPr>
          <a:noFill/>
          <a:ln>
            <a:headEnd/>
            <a:tailEnd/>
          </a:ln>
        </p:spPr>
      </p:sp>
      <p:sp>
        <p:nvSpPr>
          <p:cNvPr id="32771" name="Shape 119"/>
          <p:cNvSpPr txBox="1">
            <a:spLocks noGrp="1"/>
          </p:cNvSpPr>
          <p:nvPr>
            <p:ph type="body" idx="1"/>
          </p:nvPr>
        </p:nvSpPr>
        <p:spPr/>
        <p:txBody>
          <a:bodyPr/>
          <a:lstStyle/>
          <a:p>
            <a:r>
              <a:rPr lang="en-US" sz="1400" dirty="0" smtClean="0">
                <a:solidFill>
                  <a:srgbClr val="000000"/>
                </a:solidFill>
                <a:effectLst/>
                <a:latin typeface="Arial"/>
                <a:ea typeface="Arial"/>
                <a:cs typeface="Arial"/>
                <a:sym typeface="Arial" charset="-95"/>
              </a:rPr>
              <a:t>That the notion of preference is not intended as a psychological claim about a speaker’s or hearer’s desires, but as a label for a structural phenomenon leads Levinson (1983:332-333) to acknowledge that preference is very close to the linguistic concept of </a:t>
            </a:r>
            <a:r>
              <a:rPr lang="en-US" sz="1400" dirty="0" err="1" smtClean="0">
                <a:solidFill>
                  <a:srgbClr val="000000"/>
                </a:solidFill>
                <a:effectLst/>
                <a:latin typeface="Arial"/>
                <a:ea typeface="Arial"/>
                <a:cs typeface="Arial"/>
                <a:sym typeface="Arial" charset="-95"/>
              </a:rPr>
              <a:t>markedness</a:t>
            </a:r>
            <a:r>
              <a:rPr lang="en-US" sz="1400" dirty="0" smtClean="0">
                <a:solidFill>
                  <a:srgbClr val="000000"/>
                </a:solidFill>
                <a:effectLst/>
                <a:latin typeface="Arial"/>
                <a:ea typeface="Arial"/>
                <a:cs typeface="Arial"/>
                <a:sym typeface="Arial" charset="-95"/>
              </a:rPr>
              <a:t>. (Levinson 1983: 332_333). Preferred and </a:t>
            </a:r>
            <a:r>
              <a:rPr lang="en-US" sz="1400" dirty="0" err="1" smtClean="0">
                <a:solidFill>
                  <a:srgbClr val="000000"/>
                </a:solidFill>
                <a:effectLst/>
                <a:latin typeface="Arial"/>
                <a:ea typeface="Arial"/>
                <a:cs typeface="Arial"/>
                <a:sym typeface="Arial" charset="-95"/>
              </a:rPr>
              <a:t>dispreferred</a:t>
            </a:r>
            <a:r>
              <a:rPr lang="en-US" sz="1400" dirty="0" smtClean="0">
                <a:solidFill>
                  <a:srgbClr val="000000"/>
                </a:solidFill>
                <a:effectLst/>
                <a:latin typeface="Arial"/>
                <a:ea typeface="Arial"/>
                <a:cs typeface="Arial"/>
                <a:sym typeface="Arial" charset="-95"/>
              </a:rPr>
              <a:t> turns are also differently designed and commonly characterized by contrasting configurations of features. </a:t>
            </a:r>
          </a:p>
          <a:p>
            <a:r>
              <a:rPr lang="en-US" sz="1400" dirty="0" smtClean="0">
                <a:solidFill>
                  <a:srgbClr val="000000"/>
                </a:solidFill>
                <a:effectLst/>
                <a:latin typeface="Arial"/>
                <a:ea typeface="Arial"/>
                <a:cs typeface="Arial"/>
                <a:sym typeface="Arial" charset="-95"/>
              </a:rPr>
              <a:t>Thus, preferred SPPs are likely to be short and to the point while they come without delay and are closure relevant.</a:t>
            </a:r>
          </a:p>
          <a:p>
            <a:r>
              <a:rPr lang="en-US" sz="1400" dirty="0" smtClean="0">
                <a:solidFill>
                  <a:srgbClr val="000000"/>
                </a:solidFill>
                <a:effectLst/>
                <a:latin typeface="Arial"/>
                <a:ea typeface="Arial"/>
                <a:cs typeface="Arial"/>
                <a:sym typeface="Arial" charset="-95"/>
              </a:rPr>
              <a:t> On the contrary, </a:t>
            </a:r>
            <a:r>
              <a:rPr lang="en-US" sz="1400" dirty="0" err="1" smtClean="0">
                <a:solidFill>
                  <a:srgbClr val="000000"/>
                </a:solidFill>
                <a:effectLst/>
                <a:latin typeface="Arial"/>
                <a:ea typeface="Arial"/>
                <a:cs typeface="Arial"/>
                <a:sym typeface="Arial" charset="-95"/>
              </a:rPr>
              <a:t>dispreferred</a:t>
            </a:r>
            <a:r>
              <a:rPr lang="en-US" sz="1400" dirty="0" smtClean="0">
                <a:solidFill>
                  <a:srgbClr val="000000"/>
                </a:solidFill>
                <a:effectLst/>
                <a:latin typeface="Arial"/>
                <a:ea typeface="Arial"/>
                <a:cs typeface="Arial"/>
                <a:sym typeface="Arial" charset="-95"/>
              </a:rPr>
              <a:t> SPPs are commonly more elaborated, since they are usually accompanied by accounts, excuses, etc. Moreover, they are produced with delay and may be mitigated and could expand the on- going sequence. Not all the features occur on each occasion; nonetheless, a cluster of features regularly produced together, come to constitute a turn as one or the other.</a:t>
            </a:r>
          </a:p>
        </p:txBody>
      </p:sp>
    </p:spTree>
    <p:extLst>
      <p:ext uri="{BB962C8B-B14F-4D97-AF65-F5344CB8AC3E}">
        <p14:creationId xmlns:p14="http://schemas.microsoft.com/office/powerpoint/2010/main" val="1434719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2770" name="Shape 118"/>
          <p:cNvSpPr>
            <a:spLocks noGrp="1" noRot="1" noChangeAspect="1" noTextEdit="1"/>
          </p:cNvSpPr>
          <p:nvPr>
            <p:ph type="sldImg" idx="2"/>
          </p:nvPr>
        </p:nvSpPr>
        <p:spPr>
          <a:noFill/>
          <a:ln>
            <a:headEnd/>
            <a:tailEnd/>
          </a:ln>
        </p:spPr>
      </p:sp>
      <p:sp>
        <p:nvSpPr>
          <p:cNvPr id="32771" name="Shape 119"/>
          <p:cNvSpPr txBox="1">
            <a:spLocks noGrp="1"/>
          </p:cNvSpPr>
          <p:nvPr>
            <p:ph type="body" idx="1"/>
          </p:nvPr>
        </p:nvSpPr>
        <p:spPr/>
        <p:txBody>
          <a:bodyPr/>
          <a:lstStyle/>
          <a:p>
            <a:pPr marL="457200" marR="0" indent="-317500" algn="l" defTabSz="914400" rtl="0" eaLnBrk="1" fontAlgn="base" latinLnBrk="0" hangingPunct="1">
              <a:lnSpc>
                <a:spcPct val="100000"/>
              </a:lnSpc>
              <a:spcBef>
                <a:spcPct val="0"/>
              </a:spcBef>
              <a:spcAft>
                <a:spcPct val="0"/>
              </a:spcAft>
              <a:buClr>
                <a:srgbClr val="000000"/>
              </a:buClr>
              <a:buSzPts val="1400"/>
              <a:buFont typeface="Arial" charset="-95"/>
              <a:buNone/>
              <a:tabLst/>
              <a:defRPr/>
            </a:pPr>
            <a:r>
              <a:rPr lang="en-US" sz="1400" dirty="0" smtClean="0">
                <a:solidFill>
                  <a:srgbClr val="000000"/>
                </a:solidFill>
                <a:effectLst/>
                <a:latin typeface="Arial"/>
                <a:ea typeface="Arial"/>
                <a:cs typeface="Arial"/>
                <a:sym typeface="Arial" charset="-95"/>
              </a:rPr>
              <a:t>Yet, how did the correlation between politeness and preference organization emerge?  In my view 2 observations were important: firstly, Sacks’ argument that there is a preference for contiguity which combines with the preference for agreement, and</a:t>
            </a:r>
          </a:p>
          <a:p>
            <a:pPr marL="457200" marR="0" indent="-317500" algn="l" defTabSz="914400" rtl="0" eaLnBrk="1" fontAlgn="base" latinLnBrk="0" hangingPunct="1">
              <a:lnSpc>
                <a:spcPct val="100000"/>
              </a:lnSpc>
              <a:spcBef>
                <a:spcPct val="0"/>
              </a:spcBef>
              <a:spcAft>
                <a:spcPct val="0"/>
              </a:spcAft>
              <a:buClr>
                <a:srgbClr val="000000"/>
              </a:buClr>
              <a:buSzPts val="1400"/>
              <a:buFont typeface="Arial" charset="-95"/>
              <a:buNone/>
              <a:tabLst/>
              <a:defRPr/>
            </a:pPr>
            <a:r>
              <a:rPr lang="en-US" sz="1400" dirty="0" smtClean="0">
                <a:solidFill>
                  <a:srgbClr val="000000"/>
                </a:solidFill>
                <a:effectLst/>
                <a:latin typeface="Arial"/>
                <a:ea typeface="Arial"/>
                <a:cs typeface="Arial"/>
                <a:sym typeface="Arial" charset="-95"/>
              </a:rPr>
              <a:t>secondly </a:t>
            </a:r>
            <a:r>
              <a:rPr lang="en-US" sz="1400" dirty="0" err="1" smtClean="0">
                <a:solidFill>
                  <a:srgbClr val="000000"/>
                </a:solidFill>
                <a:effectLst/>
                <a:latin typeface="Arial"/>
                <a:ea typeface="Arial"/>
                <a:cs typeface="Arial"/>
                <a:sym typeface="Arial" charset="-95"/>
              </a:rPr>
              <a:t>Pomerantz</a:t>
            </a:r>
            <a:r>
              <a:rPr lang="en-US" sz="1400" dirty="0" smtClean="0">
                <a:solidFill>
                  <a:srgbClr val="000000"/>
                </a:solidFill>
                <a:effectLst/>
                <a:latin typeface="Arial"/>
                <a:ea typeface="Arial"/>
                <a:cs typeface="Arial"/>
                <a:sym typeface="Arial" charset="-95"/>
              </a:rPr>
              <a:t>’ s work on disagreement described as a choice which may be risky and insulting. On the above assertions was based the equation of a preferred SPP with a polite SPP and of a </a:t>
            </a:r>
            <a:r>
              <a:rPr lang="en-US" sz="1400" dirty="0" err="1" smtClean="0">
                <a:solidFill>
                  <a:srgbClr val="000000"/>
                </a:solidFill>
                <a:effectLst/>
                <a:latin typeface="Arial"/>
                <a:ea typeface="Arial"/>
                <a:cs typeface="Arial"/>
                <a:sym typeface="Arial" charset="-95"/>
              </a:rPr>
              <a:t>dispreferred</a:t>
            </a:r>
            <a:r>
              <a:rPr lang="en-US" sz="1400" dirty="0" smtClean="0">
                <a:solidFill>
                  <a:srgbClr val="000000"/>
                </a:solidFill>
                <a:effectLst/>
                <a:latin typeface="Arial"/>
                <a:ea typeface="Arial"/>
                <a:cs typeface="Arial"/>
                <a:sym typeface="Arial" charset="-95"/>
              </a:rPr>
              <a:t> SPP with an impolite SPP from both a linguistic and a CA perspective.</a:t>
            </a:r>
          </a:p>
          <a:p>
            <a:pPr eaLnBrk="1" hangingPunct="1">
              <a:buSzPts val="1400"/>
            </a:pPr>
            <a:endParaRPr lang="en-US" altLang="en-US" sz="1100" dirty="0">
              <a:latin typeface="Arial" charset="-95"/>
              <a:ea typeface="Arial" charset="-95"/>
              <a:cs typeface="Arial" charset="-95"/>
            </a:endParaRPr>
          </a:p>
        </p:txBody>
      </p:sp>
    </p:spTree>
    <p:extLst>
      <p:ext uri="{BB962C8B-B14F-4D97-AF65-F5344CB8AC3E}">
        <p14:creationId xmlns:p14="http://schemas.microsoft.com/office/powerpoint/2010/main" val="1150809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Shape 118"/>
          <p:cNvSpPr>
            <a:spLocks noGrp="1" noRot="1" noChangeAspect="1" noTextEdit="1"/>
          </p:cNvSpPr>
          <p:nvPr>
            <p:ph type="sldImg" idx="2"/>
          </p:nvPr>
        </p:nvSpPr>
        <p:spPr>
          <a:noFill/>
          <a:ln>
            <a:headEnd/>
            <a:tailEnd/>
          </a:ln>
        </p:spPr>
      </p:sp>
      <p:sp>
        <p:nvSpPr>
          <p:cNvPr id="31747" name="Shape 119"/>
          <p:cNvSpPr txBox="1">
            <a:spLocks noGrp="1"/>
          </p:cNvSpPr>
          <p:nvPr>
            <p:ph type="body" idx="1"/>
          </p:nvPr>
        </p:nvSpPr>
        <p:spPr/>
        <p:txBody>
          <a:bodyPr/>
          <a:lstStyle/>
          <a:p>
            <a:r>
              <a:rPr lang="en-US" sz="1100" dirty="0" smtClean="0">
                <a:solidFill>
                  <a:srgbClr val="000000"/>
                </a:solidFill>
                <a:effectLst/>
                <a:latin typeface="Arial"/>
                <a:ea typeface="Arial"/>
                <a:cs typeface="Arial"/>
                <a:sym typeface="Arial" charset="-95"/>
              </a:rPr>
              <a:t>More specifically, from the linguistic perspective, politeness research has attributed to the notion of preference organization a psychological dimension as well (except for the structural one). Consider for example </a:t>
            </a:r>
            <a:r>
              <a:rPr lang="en-US" sz="1100" dirty="0" err="1" smtClean="0">
                <a:solidFill>
                  <a:srgbClr val="000000"/>
                </a:solidFill>
                <a:effectLst/>
                <a:latin typeface="Arial"/>
                <a:ea typeface="Arial"/>
                <a:cs typeface="Arial"/>
                <a:sym typeface="Arial" charset="-95"/>
              </a:rPr>
              <a:t>Bousfield</a:t>
            </a:r>
            <a:r>
              <a:rPr lang="en-US" sz="1100" dirty="0" smtClean="0">
                <a:solidFill>
                  <a:srgbClr val="000000"/>
                </a:solidFill>
                <a:effectLst/>
                <a:latin typeface="Arial"/>
                <a:ea typeface="Arial"/>
                <a:cs typeface="Arial"/>
                <a:sym typeface="Arial" charset="-95"/>
              </a:rPr>
              <a:t> ‘s 2007 proposal about two kinds of preferences that are highly interconnected or </a:t>
            </a:r>
            <a:r>
              <a:rPr lang="en-US" sz="1100" dirty="0" err="1" smtClean="0">
                <a:solidFill>
                  <a:srgbClr val="000000"/>
                </a:solidFill>
                <a:effectLst/>
                <a:latin typeface="Arial"/>
                <a:ea typeface="Arial"/>
                <a:cs typeface="Arial"/>
                <a:sym typeface="Arial" charset="-95"/>
              </a:rPr>
              <a:t>Bayraktaroglou</a:t>
            </a:r>
            <a:r>
              <a:rPr lang="en-US" sz="1100" dirty="0" smtClean="0">
                <a:solidFill>
                  <a:srgbClr val="000000"/>
                </a:solidFill>
                <a:effectLst/>
                <a:latin typeface="Arial"/>
                <a:ea typeface="Arial"/>
                <a:cs typeface="Arial"/>
                <a:sym typeface="Arial" charset="-95"/>
              </a:rPr>
              <a:t> ‘s claims about the equation of a FTA with a </a:t>
            </a:r>
            <a:r>
              <a:rPr lang="en-US" sz="1100" dirty="0" err="1" smtClean="0">
                <a:solidFill>
                  <a:srgbClr val="000000"/>
                </a:solidFill>
                <a:effectLst/>
                <a:latin typeface="Arial"/>
                <a:ea typeface="Arial"/>
                <a:cs typeface="Arial"/>
                <a:sym typeface="Arial" charset="-95"/>
              </a:rPr>
              <a:t>dispreferred</a:t>
            </a:r>
            <a:r>
              <a:rPr lang="en-US" sz="1100" dirty="0" smtClean="0">
                <a:solidFill>
                  <a:srgbClr val="000000"/>
                </a:solidFill>
                <a:effectLst/>
                <a:latin typeface="Arial"/>
                <a:ea typeface="Arial"/>
                <a:cs typeface="Arial"/>
                <a:sym typeface="Arial" charset="-95"/>
              </a:rPr>
              <a:t> act in terms of interaction imbalance. Nevertheless, the same stands for the CA </a:t>
            </a:r>
            <a:r>
              <a:rPr lang="en-US" sz="1100" dirty="0" err="1" smtClean="0">
                <a:solidFill>
                  <a:srgbClr val="000000"/>
                </a:solidFill>
                <a:effectLst/>
                <a:latin typeface="Arial"/>
                <a:ea typeface="Arial"/>
                <a:cs typeface="Arial"/>
                <a:sym typeface="Arial" charset="-95"/>
              </a:rPr>
              <a:t>literature.Consider</a:t>
            </a:r>
            <a:r>
              <a:rPr lang="en-US" sz="1100" baseline="0" dirty="0" smtClean="0">
                <a:solidFill>
                  <a:srgbClr val="000000"/>
                </a:solidFill>
                <a:effectLst/>
                <a:latin typeface="Arial"/>
                <a:ea typeface="Arial"/>
                <a:cs typeface="Arial"/>
                <a:sym typeface="Arial" charset="-95"/>
              </a:rPr>
              <a:t> for example Heritage remark for the connection between preference and </a:t>
            </a:r>
            <a:r>
              <a:rPr lang="en-US" sz="1100" baseline="0" dirty="0" err="1" smtClean="0">
                <a:solidFill>
                  <a:srgbClr val="000000"/>
                </a:solidFill>
                <a:effectLst/>
                <a:latin typeface="Arial"/>
                <a:ea typeface="Arial"/>
                <a:cs typeface="Arial"/>
                <a:sym typeface="Arial" charset="-95"/>
              </a:rPr>
              <a:t>facework</a:t>
            </a:r>
            <a:endParaRPr lang="en-US" sz="1100" dirty="0" smtClean="0">
              <a:solidFill>
                <a:srgbClr val="000000"/>
              </a:solidFill>
              <a:effectLst/>
              <a:latin typeface="Arial"/>
              <a:ea typeface="Arial"/>
              <a:cs typeface="Arial"/>
              <a:sym typeface="Arial" charset="-95"/>
            </a:endParaRPr>
          </a:p>
          <a:p>
            <a:endParaRPr lang="en-US" sz="1100" dirty="0" smtClean="0">
              <a:solidFill>
                <a:srgbClr val="000000"/>
              </a:solidFill>
              <a:effectLst/>
              <a:latin typeface="Arial"/>
              <a:ea typeface="Arial"/>
              <a:cs typeface="Arial"/>
              <a:sym typeface="Arial" charset="-95"/>
            </a:endParaRPr>
          </a:p>
          <a:p>
            <a:r>
              <a:rPr lang="en-US" sz="1100" dirty="0" smtClean="0">
                <a:solidFill>
                  <a:srgbClr val="000000"/>
                </a:solidFill>
                <a:effectLst/>
                <a:latin typeface="Arial"/>
                <a:ea typeface="Arial"/>
                <a:cs typeface="Arial"/>
                <a:sym typeface="Arial" charset="-95"/>
              </a:rPr>
              <a:t> More or less, based and on Levinson’s remark of </a:t>
            </a:r>
            <a:r>
              <a:rPr lang="en-US" sz="1100" dirty="0" err="1" smtClean="0">
                <a:solidFill>
                  <a:srgbClr val="000000"/>
                </a:solidFill>
                <a:effectLst/>
                <a:latin typeface="Arial"/>
                <a:ea typeface="Arial"/>
                <a:cs typeface="Arial"/>
                <a:sym typeface="Arial" charset="-95"/>
              </a:rPr>
              <a:t>markedness</a:t>
            </a:r>
            <a:r>
              <a:rPr lang="en-US" sz="1100" dirty="0" smtClean="0">
                <a:solidFill>
                  <a:srgbClr val="000000"/>
                </a:solidFill>
                <a:effectLst/>
                <a:latin typeface="Arial"/>
                <a:ea typeface="Arial"/>
                <a:cs typeface="Arial"/>
                <a:sym typeface="Arial" charset="-95"/>
              </a:rPr>
              <a:t>, we could say that the equation in question looks like</a:t>
            </a:r>
          </a:p>
          <a:p>
            <a:r>
              <a:rPr lang="en-US" sz="1100" b="1" dirty="0" smtClean="0">
                <a:solidFill>
                  <a:srgbClr val="000000"/>
                </a:solidFill>
                <a:effectLst/>
                <a:latin typeface="Arial"/>
                <a:ea typeface="Arial"/>
                <a:cs typeface="Arial"/>
                <a:sym typeface="Arial" charset="-95"/>
              </a:rPr>
              <a:t>POLITE</a:t>
            </a:r>
            <a:r>
              <a:rPr lang="en-US" sz="1100" b="1" dirty="0" smtClean="0">
                <a:solidFill>
                  <a:srgbClr val="000000"/>
                </a:solidFill>
                <a:effectLst/>
                <a:latin typeface="Arial"/>
                <a:ea typeface="Arial"/>
                <a:cs typeface="Arial"/>
                <a:sym typeface="Wingdings" charset="2"/>
              </a:rPr>
              <a:t></a:t>
            </a:r>
            <a:r>
              <a:rPr lang="en-US" sz="1100" b="1" dirty="0" smtClean="0">
                <a:solidFill>
                  <a:srgbClr val="000000"/>
                </a:solidFill>
                <a:effectLst/>
                <a:latin typeface="Arial"/>
                <a:ea typeface="Arial"/>
                <a:cs typeface="Arial"/>
                <a:sym typeface="Arial" charset="-95"/>
              </a:rPr>
              <a:t>UNMARKED-</a:t>
            </a:r>
            <a:r>
              <a:rPr lang="en-US" sz="1100" b="1" dirty="0" smtClean="0">
                <a:solidFill>
                  <a:srgbClr val="000000"/>
                </a:solidFill>
                <a:effectLst/>
                <a:latin typeface="Arial"/>
                <a:ea typeface="Arial"/>
                <a:cs typeface="Arial"/>
                <a:sym typeface="Wingdings" charset="2"/>
              </a:rPr>
              <a:t></a:t>
            </a:r>
            <a:r>
              <a:rPr lang="en-US" sz="1100" b="1" dirty="0" smtClean="0">
                <a:solidFill>
                  <a:srgbClr val="000000"/>
                </a:solidFill>
                <a:effectLst/>
                <a:latin typeface="Arial"/>
                <a:ea typeface="Arial"/>
                <a:cs typeface="Arial"/>
                <a:sym typeface="Arial" charset="-95"/>
              </a:rPr>
              <a:t>PREFERRED</a:t>
            </a:r>
            <a:endParaRPr lang="en-US" sz="1100" dirty="0" smtClean="0">
              <a:solidFill>
                <a:srgbClr val="000000"/>
              </a:solidFill>
              <a:effectLst/>
              <a:latin typeface="Arial"/>
              <a:ea typeface="Arial"/>
              <a:cs typeface="Arial"/>
              <a:sym typeface="Arial" charset="-95"/>
            </a:endParaRPr>
          </a:p>
          <a:p>
            <a:r>
              <a:rPr lang="en-US" sz="1100" b="1" dirty="0" smtClean="0">
                <a:solidFill>
                  <a:srgbClr val="000000"/>
                </a:solidFill>
                <a:effectLst/>
                <a:latin typeface="Arial"/>
                <a:ea typeface="Arial"/>
                <a:cs typeface="Arial"/>
                <a:sym typeface="Arial" charset="-95"/>
              </a:rPr>
              <a:t>IMPOLITE</a:t>
            </a:r>
            <a:r>
              <a:rPr lang="en-US" sz="1100" b="1" dirty="0" smtClean="0">
                <a:solidFill>
                  <a:srgbClr val="000000"/>
                </a:solidFill>
                <a:effectLst/>
                <a:latin typeface="Arial"/>
                <a:ea typeface="Arial"/>
                <a:cs typeface="Arial"/>
                <a:sym typeface="Wingdings" charset="2"/>
              </a:rPr>
              <a:t></a:t>
            </a:r>
            <a:r>
              <a:rPr lang="en-US" sz="1100" b="1" dirty="0" smtClean="0">
                <a:solidFill>
                  <a:srgbClr val="000000"/>
                </a:solidFill>
                <a:effectLst/>
                <a:latin typeface="Arial"/>
                <a:ea typeface="Arial"/>
                <a:cs typeface="Arial"/>
                <a:sym typeface="Arial" charset="-95"/>
              </a:rPr>
              <a:t> MARKED</a:t>
            </a:r>
            <a:r>
              <a:rPr lang="en-US" sz="1100" b="1" dirty="0" smtClean="0">
                <a:solidFill>
                  <a:srgbClr val="000000"/>
                </a:solidFill>
                <a:effectLst/>
                <a:latin typeface="Arial"/>
                <a:ea typeface="Arial"/>
                <a:cs typeface="Arial"/>
                <a:sym typeface="Wingdings" charset="2"/>
              </a:rPr>
              <a:t></a:t>
            </a:r>
            <a:r>
              <a:rPr lang="en-US" sz="1100" b="1" dirty="0" smtClean="0">
                <a:solidFill>
                  <a:srgbClr val="000000"/>
                </a:solidFill>
                <a:effectLst/>
                <a:latin typeface="Arial"/>
                <a:ea typeface="Arial"/>
                <a:cs typeface="Arial"/>
                <a:sym typeface="Arial" charset="-95"/>
              </a:rPr>
              <a:t> DISPREFERRED</a:t>
            </a:r>
            <a:endParaRPr lang="en-US" sz="1100" dirty="0" smtClean="0">
              <a:solidFill>
                <a:srgbClr val="000000"/>
              </a:solidFill>
              <a:effectLst/>
              <a:latin typeface="Arial"/>
              <a:ea typeface="Arial"/>
              <a:cs typeface="Arial"/>
              <a:sym typeface="Arial" charset="-95"/>
            </a:endParaRPr>
          </a:p>
          <a:p>
            <a:pPr eaLnBrk="1" hangingPunct="1">
              <a:buSzPts val="1400"/>
            </a:pPr>
            <a:endParaRPr lang="en-US" altLang="en-US" sz="1000" dirty="0" smtClean="0">
              <a:latin typeface="Arial" charset="-95"/>
              <a:ea typeface="Arial" charset="-95"/>
              <a:cs typeface="Arial" charset="-95"/>
            </a:endParaRPr>
          </a:p>
          <a:p>
            <a:pPr eaLnBrk="1" hangingPunct="1">
              <a:buSzPts val="1400"/>
            </a:pPr>
            <a:endParaRPr lang="en-US" altLang="en-US" sz="1100" dirty="0">
              <a:latin typeface="Arial" charset="-95"/>
              <a:ea typeface="Arial" charset="-95"/>
              <a:cs typeface="Arial" charset="-95"/>
            </a:endParaRPr>
          </a:p>
        </p:txBody>
      </p:sp>
    </p:spTree>
    <p:extLst>
      <p:ext uri="{BB962C8B-B14F-4D97-AF65-F5344CB8AC3E}">
        <p14:creationId xmlns:p14="http://schemas.microsoft.com/office/powerpoint/2010/main" val="623185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4818" name="Shape 78"/>
          <p:cNvSpPr>
            <a:spLocks noGrp="1" noRot="1" noChangeAspect="1" noTextEdit="1"/>
          </p:cNvSpPr>
          <p:nvPr>
            <p:ph type="sldImg" idx="2"/>
          </p:nvPr>
        </p:nvSpPr>
        <p:spPr>
          <a:noFill/>
          <a:ln>
            <a:headEnd/>
            <a:tailEnd/>
          </a:ln>
        </p:spPr>
      </p:sp>
      <p:sp>
        <p:nvSpPr>
          <p:cNvPr id="34819" name="Shape 79"/>
          <p:cNvSpPr txBox="1">
            <a:spLocks noGrp="1"/>
          </p:cNvSpPr>
          <p:nvPr>
            <p:ph type="body" idx="1"/>
          </p:nvPr>
        </p:nvSpPr>
        <p:spPr>
          <a:ln/>
        </p:spPr>
        <p:txBody>
          <a:bodyPr/>
          <a:lstStyle/>
          <a:p>
            <a:pPr marL="0" indent="0" eaLnBrk="1" hangingPunct="1">
              <a:buSzPts val="1400"/>
            </a:pPr>
            <a:r>
              <a:rPr lang="en-US" sz="1400" dirty="0" smtClean="0">
                <a:solidFill>
                  <a:srgbClr val="000000"/>
                </a:solidFill>
                <a:effectLst/>
                <a:latin typeface="Arial"/>
                <a:ea typeface="Arial"/>
                <a:cs typeface="Arial"/>
                <a:sym typeface="Arial" charset="-95"/>
              </a:rPr>
              <a:t>The aim of the present paper, though, is not to claim that there are no social implications to the organization of preference, but to show from the details of talk that this is a dimension to which the parties of the interaction are oriented to. </a:t>
            </a:r>
            <a:endParaRPr lang="en-US" altLang="en-US" sz="1100" dirty="0">
              <a:latin typeface="Arial" charset="-95"/>
              <a:ea typeface="Arial" charset="-95"/>
              <a:cs typeface="Arial" charset="-95"/>
            </a:endParaRPr>
          </a:p>
        </p:txBody>
      </p:sp>
    </p:spTree>
    <p:extLst>
      <p:ext uri="{BB962C8B-B14F-4D97-AF65-F5344CB8AC3E}">
        <p14:creationId xmlns:p14="http://schemas.microsoft.com/office/powerpoint/2010/main" val="1302330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685800" y="1991813"/>
            <a:ext cx="7772400" cy="1159800"/>
          </a:xfrm>
          <a:prstGeom prst="rect">
            <a:avLst/>
          </a:prstGeom>
        </p:spPr>
        <p:txBody>
          <a:bodyPr spcFirstLastPara="1" anchor="ctr"/>
          <a:lstStyle>
            <a:lvl1pPr lvl="0" algn="ctr">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extLst>
      <p:ext uri="{BB962C8B-B14F-4D97-AF65-F5344CB8AC3E}">
        <p14:creationId xmlns:p14="http://schemas.microsoft.com/office/powerpoint/2010/main" val="131509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685800" y="1964342"/>
            <a:ext cx="7772400" cy="1159800"/>
          </a:xfrm>
          <a:prstGeom prst="rect">
            <a:avLst/>
          </a:prstGeom>
        </p:spPr>
        <p:txBody>
          <a:bodyPr spcFirstLastPara="1" anchor="b"/>
          <a:lstStyle>
            <a:lvl1pPr lvl="0" algn="ctr" rtl="0">
              <a:spcBef>
                <a:spcPts val="0"/>
              </a:spcBef>
              <a:spcAft>
                <a:spcPts val="0"/>
              </a:spcAft>
              <a:buSzPts val="4800"/>
              <a:buNone/>
              <a:defRPr sz="4800"/>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endParaRPr/>
          </a:p>
        </p:txBody>
      </p:sp>
      <p:sp>
        <p:nvSpPr>
          <p:cNvPr id="13" name="Shape 13"/>
          <p:cNvSpPr txBox="1">
            <a:spLocks noGrp="1"/>
          </p:cNvSpPr>
          <p:nvPr>
            <p:ph type="subTitle" idx="1"/>
          </p:nvPr>
        </p:nvSpPr>
        <p:spPr>
          <a:xfrm>
            <a:off x="685800" y="3144853"/>
            <a:ext cx="7772400" cy="784800"/>
          </a:xfrm>
          <a:prstGeom prst="rect">
            <a:avLst/>
          </a:prstGeom>
        </p:spPr>
        <p:txBody>
          <a:bodyPr spcFirstLastPara="1"/>
          <a:lstStyle>
            <a:lvl1pPr lvl="0" algn="ctr" rtl="0">
              <a:spcBef>
                <a:spcPts val="0"/>
              </a:spcBef>
              <a:spcAft>
                <a:spcPts val="0"/>
              </a:spcAft>
              <a:buSzPts val="2000"/>
              <a:buNone/>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endParaRPr/>
          </a:p>
        </p:txBody>
      </p:sp>
      <p:sp>
        <p:nvSpPr>
          <p:cNvPr id="4" name="Shape 8"/>
          <p:cNvSpPr txBox="1">
            <a:spLocks noGrp="1"/>
          </p:cNvSpPr>
          <p:nvPr>
            <p:ph type="sldNum" idx="13"/>
          </p:nvPr>
        </p:nvSpPr>
        <p:spPr>
          <a:ln/>
        </p:spPr>
        <p:txBody>
          <a:bodyPr/>
          <a:lstStyle>
            <a:lvl1pPr>
              <a:defRPr/>
            </a:lvl1pPr>
          </a:lstStyle>
          <a:p>
            <a:fld id="{45046583-9898-E541-B30A-2BF50D43D8F3}" type="slidenum">
              <a:rPr lang="en-US" altLang="en-US"/>
              <a:pPr/>
              <a:t>‹#›</a:t>
            </a:fld>
            <a:endParaRPr lang="en-US" altLang="en-US"/>
          </a:p>
        </p:txBody>
      </p:sp>
    </p:spTree>
    <p:extLst>
      <p:ext uri="{BB962C8B-B14F-4D97-AF65-F5344CB8AC3E}">
        <p14:creationId xmlns:p14="http://schemas.microsoft.com/office/powerpoint/2010/main" val="146874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15"/>
        <p:cNvGrpSpPr/>
        <p:nvPr/>
      </p:nvGrpSpPr>
      <p:grpSpPr>
        <a:xfrm>
          <a:off x="0" y="0"/>
          <a:ext cx="0" cy="0"/>
          <a:chOff x="0" y="0"/>
          <a:chExt cx="0" cy="0"/>
        </a:xfrm>
      </p:grpSpPr>
      <p:sp>
        <p:nvSpPr>
          <p:cNvPr id="3" name="Shape 17"/>
          <p:cNvSpPr txBox="1">
            <a:spLocks noChangeArrowheads="1"/>
          </p:cNvSpPr>
          <p:nvPr/>
        </p:nvSpPr>
        <p:spPr bwMode="auto">
          <a:xfrm>
            <a:off x="3594100" y="857250"/>
            <a:ext cx="1955800" cy="654050"/>
          </a:xfrm>
          <a:prstGeom prst="rect">
            <a:avLst/>
          </a:prstGeom>
          <a:noFill/>
          <a:ln>
            <a:noFill/>
          </a:ln>
          <a:extLst/>
        </p:spPr>
        <p:txBody>
          <a:bodyPr lIns="91425" tIns="91425" rIns="91425" bIns="91425" anchor="ctr"/>
          <a:lstStyle/>
          <a:p>
            <a:pPr algn="ctr" eaLnBrk="1" hangingPunct="1">
              <a:buClr>
                <a:srgbClr val="000000"/>
              </a:buClr>
              <a:buFont typeface="Arial" pitchFamily="34" charset="0"/>
              <a:buNone/>
              <a:defRPr/>
            </a:pPr>
            <a:r>
              <a:rPr lang="en-US" altLang="en-US" sz="9600">
                <a:solidFill>
                  <a:srgbClr val="FFFFFF"/>
                </a:solidFill>
                <a:latin typeface="Walter Turncoat"/>
                <a:ea typeface="Walter Turncoat"/>
                <a:cs typeface="Walter Turncoat"/>
                <a:sym typeface="Walter Turncoat"/>
              </a:rPr>
              <a:t>“</a:t>
            </a:r>
          </a:p>
        </p:txBody>
      </p:sp>
      <p:sp>
        <p:nvSpPr>
          <p:cNvPr id="4" name="Shape 18"/>
          <p:cNvSpPr>
            <a:spLocks/>
          </p:cNvSpPr>
          <p:nvPr/>
        </p:nvSpPr>
        <p:spPr bwMode="auto">
          <a:xfrm>
            <a:off x="4127500" y="550863"/>
            <a:ext cx="889000" cy="849312"/>
          </a:xfrm>
          <a:custGeom>
            <a:avLst/>
            <a:gdLst>
              <a:gd name="T0" fmla="*/ 55748096 w 65189"/>
              <a:gd name="T1" fmla="*/ 5960016 h 62358"/>
              <a:gd name="T2" fmla="*/ 163655519 w 65189"/>
              <a:gd name="T3" fmla="*/ 34560453 h 62358"/>
              <a:gd name="T4" fmla="*/ 78238996 w 65189"/>
              <a:gd name="T5" fmla="*/ 148252069 h 62358"/>
              <a:gd name="T6" fmla="*/ 79674537 w 65189"/>
              <a:gd name="T7" fmla="*/ 149921955 h 62358"/>
              <a:gd name="T8" fmla="*/ 148821210 w 65189"/>
              <a:gd name="T9" fmla="*/ 1192602 h 62358"/>
              <a:gd name="T10" fmla="*/ 111257759 w 65189"/>
              <a:gd name="T11" fmla="*/ 714924 h 62358"/>
              <a:gd name="T12" fmla="*/ 100729895 w 65189"/>
              <a:gd name="T13" fmla="*/ 1430039 h 62358"/>
              <a:gd name="T14" fmla="*/ 82307021 w 65189"/>
              <a:gd name="T15" fmla="*/ 2622451 h 62358"/>
              <a:gd name="T16" fmla="*/ 69864539 w 65189"/>
              <a:gd name="T17" fmla="*/ 4530154 h 62358"/>
              <a:gd name="T18" fmla="*/ 65319674 w 65189"/>
              <a:gd name="T19" fmla="*/ 4290117 h 62358"/>
              <a:gd name="T20" fmla="*/ 59816108 w 65189"/>
              <a:gd name="T21" fmla="*/ 6435093 h 62358"/>
              <a:gd name="T22" fmla="*/ 78718441 w 65189"/>
              <a:gd name="T23" fmla="*/ 5245092 h 62358"/>
              <a:gd name="T24" fmla="*/ 98815100 w 65189"/>
              <a:gd name="T25" fmla="*/ 3815053 h 62358"/>
              <a:gd name="T26" fmla="*/ 102403857 w 65189"/>
              <a:gd name="T27" fmla="*/ 3815053 h 62358"/>
              <a:gd name="T28" fmla="*/ 114605504 w 65189"/>
              <a:gd name="T29" fmla="*/ 2860078 h 62358"/>
              <a:gd name="T30" fmla="*/ 119152961 w 65189"/>
              <a:gd name="T31" fmla="*/ 3337565 h 62358"/>
              <a:gd name="T32" fmla="*/ 128245106 w 65189"/>
              <a:gd name="T33" fmla="*/ 3337565 h 62358"/>
              <a:gd name="T34" fmla="*/ 149059631 w 65189"/>
              <a:gd name="T35" fmla="*/ 3100115 h 62358"/>
              <a:gd name="T36" fmla="*/ 158869628 w 65189"/>
              <a:gd name="T37" fmla="*/ 11440134 h 62358"/>
              <a:gd name="T38" fmla="*/ 160066749 w 65189"/>
              <a:gd name="T39" fmla="*/ 87236156 h 62358"/>
              <a:gd name="T40" fmla="*/ 158631208 w 65189"/>
              <a:gd name="T41" fmla="*/ 129184240 h 62358"/>
              <a:gd name="T42" fmla="*/ 157672508 w 65189"/>
              <a:gd name="T43" fmla="*/ 139909449 h 62358"/>
              <a:gd name="T44" fmla="*/ 156237158 w 65189"/>
              <a:gd name="T45" fmla="*/ 141579349 h 62358"/>
              <a:gd name="T46" fmla="*/ 139011213 w 65189"/>
              <a:gd name="T47" fmla="*/ 143724502 h 62358"/>
              <a:gd name="T48" fmla="*/ 124177081 w 65189"/>
              <a:gd name="T49" fmla="*/ 145154541 h 62358"/>
              <a:gd name="T50" fmla="*/ 101447761 w 65189"/>
              <a:gd name="T51" fmla="*/ 146106915 h 62358"/>
              <a:gd name="T52" fmla="*/ 92117018 w 65189"/>
              <a:gd name="T53" fmla="*/ 147536954 h 62358"/>
              <a:gd name="T54" fmla="*/ 93311534 w 65189"/>
              <a:gd name="T55" fmla="*/ 149921955 h 62358"/>
              <a:gd name="T56" fmla="*/ 86375223 w 65189"/>
              <a:gd name="T57" fmla="*/ 148489505 h 62358"/>
              <a:gd name="T58" fmla="*/ 78956671 w 65189"/>
              <a:gd name="T59" fmla="*/ 147299504 h 62358"/>
              <a:gd name="T60" fmla="*/ 74650239 w 65189"/>
              <a:gd name="T61" fmla="*/ 147536954 h 62358"/>
              <a:gd name="T62" fmla="*/ 56706797 w 65189"/>
              <a:gd name="T63" fmla="*/ 150159582 h 62358"/>
              <a:gd name="T64" fmla="*/ 41631654 w 65189"/>
              <a:gd name="T65" fmla="*/ 151351994 h 62358"/>
              <a:gd name="T66" fmla="*/ 25361981 w 65189"/>
              <a:gd name="T67" fmla="*/ 151827071 h 62358"/>
              <a:gd name="T68" fmla="*/ 1914795 w 65189"/>
              <a:gd name="T69" fmla="*/ 137526859 h 62358"/>
              <a:gd name="T70" fmla="*/ 6700686 w 65189"/>
              <a:gd name="T71" fmla="*/ 87473593 h 62358"/>
              <a:gd name="T72" fmla="*/ 6939107 w 65189"/>
              <a:gd name="T73" fmla="*/ 70788381 h 62358"/>
              <a:gd name="T74" fmla="*/ 8374457 w 65189"/>
              <a:gd name="T75" fmla="*/ 49338152 h 62358"/>
              <a:gd name="T76" fmla="*/ 9571577 w 65189"/>
              <a:gd name="T77" fmla="*/ 28125360 h 62358"/>
              <a:gd name="T78" fmla="*/ 11724807 w 65189"/>
              <a:gd name="T79" fmla="*/ 5720155 h 62358"/>
              <a:gd name="T80" fmla="*/ 4309050 w 65189"/>
              <a:gd name="T81" fmla="*/ 54343192 h 62358"/>
              <a:gd name="T82" fmla="*/ 1197120 w 65189"/>
              <a:gd name="T83" fmla="*/ 113691616 h 62358"/>
              <a:gd name="T84" fmla="*/ 958700 w 65189"/>
              <a:gd name="T85" fmla="*/ 139434386 h 62358"/>
              <a:gd name="T86" fmla="*/ 29668427 w 65189"/>
              <a:gd name="T87" fmla="*/ 155164636 h 62358"/>
              <a:gd name="T88" fmla="*/ 32300911 w 65189"/>
              <a:gd name="T89" fmla="*/ 155164636 h 62358"/>
              <a:gd name="T90" fmla="*/ 48091315 w 65189"/>
              <a:gd name="T91" fmla="*/ 154449521 h 62358"/>
              <a:gd name="T92" fmla="*/ 82786466 w 65189"/>
              <a:gd name="T93" fmla="*/ 153257110 h 62358"/>
              <a:gd name="T94" fmla="*/ 161022858 w 65189"/>
              <a:gd name="T95" fmla="*/ 147059466 h 62358"/>
              <a:gd name="T96" fmla="*/ 163893939 w 65189"/>
              <a:gd name="T97" fmla="*/ 120126709 h 62358"/>
              <a:gd name="T98" fmla="*/ 164611614 w 65189"/>
              <a:gd name="T99" fmla="*/ 71503482 h 62358"/>
              <a:gd name="T100" fmla="*/ 164132360 w 65189"/>
              <a:gd name="T101" fmla="*/ 43855610 h 62358"/>
              <a:gd name="T102" fmla="*/ 163893939 w 65189"/>
              <a:gd name="T103" fmla="*/ 35275554 h 62358"/>
              <a:gd name="T104" fmla="*/ 162937653 w 65189"/>
              <a:gd name="T105" fmla="*/ 26695321 h 62358"/>
              <a:gd name="T106" fmla="*/ 164373194 w 65189"/>
              <a:gd name="T107" fmla="*/ 29555398 h 62358"/>
              <a:gd name="T108" fmla="*/ 161502289 w 65189"/>
              <a:gd name="T109" fmla="*/ 20022791 h 62358"/>
              <a:gd name="T110" fmla="*/ 156716412 w 65189"/>
              <a:gd name="T111" fmla="*/ 240038 h 623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5189"/>
              <a:gd name="T169" fmla="*/ 0 h 62358"/>
              <a:gd name="T170" fmla="*/ 65189 w 65189"/>
              <a:gd name="T171" fmla="*/ 62358 h 623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5189" h="62358" extrusionOk="0">
                <a:moveTo>
                  <a:pt x="40283" y="1525"/>
                </a:moveTo>
                <a:lnTo>
                  <a:pt x="40000" y="1541"/>
                </a:lnTo>
                <a:lnTo>
                  <a:pt x="39811" y="1604"/>
                </a:lnTo>
                <a:lnTo>
                  <a:pt x="40283" y="1525"/>
                </a:lnTo>
                <a:close/>
                <a:moveTo>
                  <a:pt x="22547" y="1793"/>
                </a:moveTo>
                <a:lnTo>
                  <a:pt x="22359" y="1887"/>
                </a:lnTo>
                <a:lnTo>
                  <a:pt x="21981" y="2359"/>
                </a:lnTo>
                <a:lnTo>
                  <a:pt x="24057" y="1981"/>
                </a:lnTo>
                <a:lnTo>
                  <a:pt x="23208" y="2076"/>
                </a:lnTo>
                <a:lnTo>
                  <a:pt x="22925" y="1981"/>
                </a:lnTo>
                <a:lnTo>
                  <a:pt x="22642" y="1887"/>
                </a:lnTo>
                <a:lnTo>
                  <a:pt x="22642" y="1793"/>
                </a:lnTo>
                <a:lnTo>
                  <a:pt x="22547" y="1793"/>
                </a:lnTo>
                <a:close/>
                <a:moveTo>
                  <a:pt x="64528" y="13585"/>
                </a:moveTo>
                <a:lnTo>
                  <a:pt x="64528" y="13679"/>
                </a:lnTo>
                <a:lnTo>
                  <a:pt x="64551" y="13679"/>
                </a:lnTo>
                <a:lnTo>
                  <a:pt x="64528" y="13585"/>
                </a:lnTo>
                <a:close/>
                <a:moveTo>
                  <a:pt x="33868" y="58678"/>
                </a:moveTo>
                <a:lnTo>
                  <a:pt x="34057" y="58772"/>
                </a:lnTo>
                <a:lnTo>
                  <a:pt x="33962" y="58678"/>
                </a:lnTo>
                <a:lnTo>
                  <a:pt x="33868" y="58678"/>
                </a:lnTo>
                <a:close/>
                <a:moveTo>
                  <a:pt x="30849" y="58678"/>
                </a:moveTo>
                <a:lnTo>
                  <a:pt x="30943" y="58772"/>
                </a:lnTo>
                <a:lnTo>
                  <a:pt x="30283" y="58867"/>
                </a:lnTo>
                <a:lnTo>
                  <a:pt x="30472" y="58772"/>
                </a:lnTo>
                <a:lnTo>
                  <a:pt x="30849" y="58678"/>
                </a:lnTo>
                <a:close/>
                <a:moveTo>
                  <a:pt x="32264" y="59056"/>
                </a:moveTo>
                <a:lnTo>
                  <a:pt x="33113" y="59244"/>
                </a:lnTo>
                <a:lnTo>
                  <a:pt x="31698" y="59339"/>
                </a:lnTo>
                <a:lnTo>
                  <a:pt x="31415" y="59339"/>
                </a:lnTo>
                <a:lnTo>
                  <a:pt x="32264" y="59056"/>
                </a:lnTo>
                <a:close/>
                <a:moveTo>
                  <a:pt x="60849" y="0"/>
                </a:moveTo>
                <a:lnTo>
                  <a:pt x="58679" y="95"/>
                </a:lnTo>
                <a:lnTo>
                  <a:pt x="56792" y="189"/>
                </a:lnTo>
                <a:lnTo>
                  <a:pt x="58584" y="378"/>
                </a:lnTo>
                <a:lnTo>
                  <a:pt x="58301" y="189"/>
                </a:lnTo>
                <a:lnTo>
                  <a:pt x="59151" y="378"/>
                </a:lnTo>
                <a:lnTo>
                  <a:pt x="58679" y="472"/>
                </a:lnTo>
                <a:lnTo>
                  <a:pt x="58018" y="472"/>
                </a:lnTo>
                <a:lnTo>
                  <a:pt x="56792" y="283"/>
                </a:lnTo>
                <a:lnTo>
                  <a:pt x="55943" y="283"/>
                </a:lnTo>
                <a:lnTo>
                  <a:pt x="54528" y="378"/>
                </a:lnTo>
                <a:lnTo>
                  <a:pt x="50660" y="378"/>
                </a:lnTo>
                <a:lnTo>
                  <a:pt x="48585" y="472"/>
                </a:lnTo>
                <a:lnTo>
                  <a:pt x="46226" y="472"/>
                </a:lnTo>
                <a:lnTo>
                  <a:pt x="43868" y="283"/>
                </a:lnTo>
                <a:lnTo>
                  <a:pt x="44056" y="472"/>
                </a:lnTo>
                <a:lnTo>
                  <a:pt x="44339" y="472"/>
                </a:lnTo>
                <a:lnTo>
                  <a:pt x="43396" y="661"/>
                </a:lnTo>
                <a:lnTo>
                  <a:pt x="42170" y="849"/>
                </a:lnTo>
                <a:lnTo>
                  <a:pt x="40849" y="755"/>
                </a:lnTo>
                <a:lnTo>
                  <a:pt x="40377" y="661"/>
                </a:lnTo>
                <a:lnTo>
                  <a:pt x="39906" y="566"/>
                </a:lnTo>
                <a:lnTo>
                  <a:pt x="39717" y="566"/>
                </a:lnTo>
                <a:lnTo>
                  <a:pt x="38207" y="661"/>
                </a:lnTo>
                <a:lnTo>
                  <a:pt x="36509" y="944"/>
                </a:lnTo>
                <a:lnTo>
                  <a:pt x="34906" y="1132"/>
                </a:lnTo>
                <a:lnTo>
                  <a:pt x="33585" y="1132"/>
                </a:lnTo>
                <a:lnTo>
                  <a:pt x="33962" y="1038"/>
                </a:lnTo>
                <a:lnTo>
                  <a:pt x="33774" y="944"/>
                </a:lnTo>
                <a:lnTo>
                  <a:pt x="33396" y="944"/>
                </a:lnTo>
                <a:lnTo>
                  <a:pt x="32453" y="1038"/>
                </a:lnTo>
                <a:lnTo>
                  <a:pt x="30283" y="1321"/>
                </a:lnTo>
                <a:lnTo>
                  <a:pt x="30472" y="1415"/>
                </a:lnTo>
                <a:lnTo>
                  <a:pt x="30566" y="1510"/>
                </a:lnTo>
                <a:lnTo>
                  <a:pt x="29151" y="1604"/>
                </a:lnTo>
                <a:lnTo>
                  <a:pt x="29057" y="1698"/>
                </a:lnTo>
                <a:lnTo>
                  <a:pt x="29717" y="1698"/>
                </a:lnTo>
                <a:lnTo>
                  <a:pt x="28208" y="1793"/>
                </a:lnTo>
                <a:lnTo>
                  <a:pt x="27547" y="1793"/>
                </a:lnTo>
                <a:lnTo>
                  <a:pt x="27642" y="1698"/>
                </a:lnTo>
                <a:lnTo>
                  <a:pt x="28585" y="1510"/>
                </a:lnTo>
                <a:lnTo>
                  <a:pt x="27736" y="1604"/>
                </a:lnTo>
                <a:lnTo>
                  <a:pt x="26887" y="1698"/>
                </a:lnTo>
                <a:lnTo>
                  <a:pt x="26038" y="1698"/>
                </a:lnTo>
                <a:lnTo>
                  <a:pt x="25189" y="1793"/>
                </a:lnTo>
                <a:lnTo>
                  <a:pt x="25755" y="1698"/>
                </a:lnTo>
                <a:lnTo>
                  <a:pt x="24906" y="1793"/>
                </a:lnTo>
                <a:lnTo>
                  <a:pt x="24057" y="1981"/>
                </a:lnTo>
                <a:lnTo>
                  <a:pt x="25094" y="1887"/>
                </a:lnTo>
                <a:lnTo>
                  <a:pt x="26132" y="1981"/>
                </a:lnTo>
                <a:lnTo>
                  <a:pt x="24906" y="2264"/>
                </a:lnTo>
                <a:lnTo>
                  <a:pt x="23585" y="2359"/>
                </a:lnTo>
                <a:lnTo>
                  <a:pt x="23585" y="2453"/>
                </a:lnTo>
                <a:lnTo>
                  <a:pt x="23585" y="2547"/>
                </a:lnTo>
                <a:lnTo>
                  <a:pt x="25566" y="2359"/>
                </a:lnTo>
                <a:lnTo>
                  <a:pt x="27547" y="2264"/>
                </a:lnTo>
                <a:lnTo>
                  <a:pt x="29434" y="1981"/>
                </a:lnTo>
                <a:lnTo>
                  <a:pt x="30377" y="1793"/>
                </a:lnTo>
                <a:lnTo>
                  <a:pt x="31321" y="1604"/>
                </a:lnTo>
                <a:lnTo>
                  <a:pt x="30472" y="1887"/>
                </a:lnTo>
                <a:lnTo>
                  <a:pt x="30660" y="1981"/>
                </a:lnTo>
                <a:lnTo>
                  <a:pt x="31038" y="2076"/>
                </a:lnTo>
                <a:lnTo>
                  <a:pt x="31981" y="2170"/>
                </a:lnTo>
                <a:lnTo>
                  <a:pt x="33302" y="2170"/>
                </a:lnTo>
                <a:lnTo>
                  <a:pt x="34717" y="2076"/>
                </a:lnTo>
                <a:lnTo>
                  <a:pt x="37075" y="1887"/>
                </a:lnTo>
                <a:lnTo>
                  <a:pt x="37830" y="1793"/>
                </a:lnTo>
                <a:lnTo>
                  <a:pt x="37924" y="1698"/>
                </a:lnTo>
                <a:lnTo>
                  <a:pt x="38868" y="1604"/>
                </a:lnTo>
                <a:lnTo>
                  <a:pt x="38962" y="1510"/>
                </a:lnTo>
                <a:lnTo>
                  <a:pt x="38868" y="1510"/>
                </a:lnTo>
                <a:lnTo>
                  <a:pt x="38113" y="1415"/>
                </a:lnTo>
                <a:lnTo>
                  <a:pt x="40000" y="1510"/>
                </a:lnTo>
                <a:lnTo>
                  <a:pt x="38868" y="1604"/>
                </a:lnTo>
                <a:lnTo>
                  <a:pt x="40000" y="1541"/>
                </a:lnTo>
                <a:lnTo>
                  <a:pt x="40094" y="1510"/>
                </a:lnTo>
                <a:lnTo>
                  <a:pt x="40377" y="1510"/>
                </a:lnTo>
                <a:lnTo>
                  <a:pt x="40283" y="1525"/>
                </a:lnTo>
                <a:lnTo>
                  <a:pt x="40566" y="1510"/>
                </a:lnTo>
                <a:lnTo>
                  <a:pt x="41509" y="1604"/>
                </a:lnTo>
                <a:lnTo>
                  <a:pt x="44151" y="1415"/>
                </a:lnTo>
                <a:lnTo>
                  <a:pt x="45000" y="1321"/>
                </a:lnTo>
                <a:lnTo>
                  <a:pt x="44434" y="1321"/>
                </a:lnTo>
                <a:lnTo>
                  <a:pt x="45188" y="1132"/>
                </a:lnTo>
                <a:lnTo>
                  <a:pt x="45660" y="1227"/>
                </a:lnTo>
                <a:lnTo>
                  <a:pt x="45755" y="1227"/>
                </a:lnTo>
                <a:lnTo>
                  <a:pt x="45755" y="1321"/>
                </a:lnTo>
                <a:lnTo>
                  <a:pt x="45377" y="1321"/>
                </a:lnTo>
                <a:lnTo>
                  <a:pt x="46038" y="1415"/>
                </a:lnTo>
                <a:lnTo>
                  <a:pt x="46792" y="1321"/>
                </a:lnTo>
                <a:lnTo>
                  <a:pt x="46792" y="1227"/>
                </a:lnTo>
                <a:lnTo>
                  <a:pt x="46981" y="1321"/>
                </a:lnTo>
                <a:lnTo>
                  <a:pt x="47547" y="1321"/>
                </a:lnTo>
                <a:lnTo>
                  <a:pt x="47358" y="1510"/>
                </a:lnTo>
                <a:lnTo>
                  <a:pt x="46981" y="1510"/>
                </a:lnTo>
                <a:lnTo>
                  <a:pt x="46792" y="1415"/>
                </a:lnTo>
                <a:lnTo>
                  <a:pt x="43868" y="1698"/>
                </a:lnTo>
                <a:lnTo>
                  <a:pt x="45566" y="1698"/>
                </a:lnTo>
                <a:lnTo>
                  <a:pt x="47264" y="1604"/>
                </a:lnTo>
                <a:lnTo>
                  <a:pt x="50566" y="1321"/>
                </a:lnTo>
                <a:lnTo>
                  <a:pt x="52169" y="1227"/>
                </a:lnTo>
                <a:lnTo>
                  <a:pt x="55471" y="1227"/>
                </a:lnTo>
                <a:lnTo>
                  <a:pt x="57075" y="1415"/>
                </a:lnTo>
                <a:lnTo>
                  <a:pt x="56603" y="1321"/>
                </a:lnTo>
                <a:lnTo>
                  <a:pt x="56509" y="1227"/>
                </a:lnTo>
                <a:lnTo>
                  <a:pt x="57264" y="1132"/>
                </a:lnTo>
                <a:lnTo>
                  <a:pt x="58396" y="1227"/>
                </a:lnTo>
                <a:lnTo>
                  <a:pt x="58773" y="1227"/>
                </a:lnTo>
                <a:lnTo>
                  <a:pt x="58962" y="1321"/>
                </a:lnTo>
                <a:lnTo>
                  <a:pt x="59905" y="1321"/>
                </a:lnTo>
                <a:lnTo>
                  <a:pt x="61037" y="1510"/>
                </a:lnTo>
                <a:lnTo>
                  <a:pt x="61603" y="1698"/>
                </a:lnTo>
                <a:lnTo>
                  <a:pt x="62075" y="1887"/>
                </a:lnTo>
                <a:lnTo>
                  <a:pt x="62452" y="2076"/>
                </a:lnTo>
                <a:lnTo>
                  <a:pt x="62547" y="2359"/>
                </a:lnTo>
                <a:lnTo>
                  <a:pt x="62641" y="4528"/>
                </a:lnTo>
                <a:lnTo>
                  <a:pt x="62641" y="8113"/>
                </a:lnTo>
                <a:lnTo>
                  <a:pt x="62547" y="17547"/>
                </a:lnTo>
                <a:lnTo>
                  <a:pt x="62547" y="22547"/>
                </a:lnTo>
                <a:lnTo>
                  <a:pt x="62641" y="27075"/>
                </a:lnTo>
                <a:lnTo>
                  <a:pt x="62830" y="30849"/>
                </a:lnTo>
                <a:lnTo>
                  <a:pt x="62924" y="32169"/>
                </a:lnTo>
                <a:lnTo>
                  <a:pt x="63113" y="33207"/>
                </a:lnTo>
                <a:lnTo>
                  <a:pt x="63113" y="34528"/>
                </a:lnTo>
                <a:lnTo>
                  <a:pt x="63207" y="35943"/>
                </a:lnTo>
                <a:lnTo>
                  <a:pt x="63207" y="36886"/>
                </a:lnTo>
                <a:lnTo>
                  <a:pt x="63113" y="38396"/>
                </a:lnTo>
                <a:lnTo>
                  <a:pt x="62830" y="42358"/>
                </a:lnTo>
                <a:lnTo>
                  <a:pt x="62547" y="46509"/>
                </a:lnTo>
                <a:lnTo>
                  <a:pt x="62452" y="48207"/>
                </a:lnTo>
                <a:lnTo>
                  <a:pt x="62547" y="49527"/>
                </a:lnTo>
                <a:lnTo>
                  <a:pt x="62547" y="51131"/>
                </a:lnTo>
                <a:lnTo>
                  <a:pt x="62547" y="52735"/>
                </a:lnTo>
                <a:lnTo>
                  <a:pt x="62358" y="53584"/>
                </a:lnTo>
                <a:lnTo>
                  <a:pt x="62264" y="54339"/>
                </a:lnTo>
                <a:lnTo>
                  <a:pt x="61981" y="55093"/>
                </a:lnTo>
                <a:lnTo>
                  <a:pt x="61603" y="55754"/>
                </a:lnTo>
                <a:lnTo>
                  <a:pt x="61792" y="55754"/>
                </a:lnTo>
                <a:lnTo>
                  <a:pt x="61886" y="55565"/>
                </a:lnTo>
                <a:lnTo>
                  <a:pt x="62169" y="55376"/>
                </a:lnTo>
                <a:lnTo>
                  <a:pt x="62264" y="55565"/>
                </a:lnTo>
                <a:lnTo>
                  <a:pt x="62169" y="55754"/>
                </a:lnTo>
                <a:lnTo>
                  <a:pt x="61981" y="56225"/>
                </a:lnTo>
                <a:lnTo>
                  <a:pt x="61792" y="56037"/>
                </a:lnTo>
                <a:lnTo>
                  <a:pt x="61509" y="55754"/>
                </a:lnTo>
                <a:lnTo>
                  <a:pt x="61603" y="55942"/>
                </a:lnTo>
                <a:lnTo>
                  <a:pt x="61509" y="55942"/>
                </a:lnTo>
                <a:lnTo>
                  <a:pt x="61603" y="56037"/>
                </a:lnTo>
                <a:lnTo>
                  <a:pt x="60094" y="56320"/>
                </a:lnTo>
                <a:lnTo>
                  <a:pt x="58773" y="56414"/>
                </a:lnTo>
                <a:lnTo>
                  <a:pt x="57547" y="56508"/>
                </a:lnTo>
                <a:lnTo>
                  <a:pt x="56415" y="56508"/>
                </a:lnTo>
                <a:lnTo>
                  <a:pt x="56698" y="56320"/>
                </a:lnTo>
                <a:lnTo>
                  <a:pt x="56037" y="56508"/>
                </a:lnTo>
                <a:lnTo>
                  <a:pt x="54811" y="56886"/>
                </a:lnTo>
                <a:lnTo>
                  <a:pt x="53679" y="57074"/>
                </a:lnTo>
                <a:lnTo>
                  <a:pt x="53868" y="56791"/>
                </a:lnTo>
                <a:lnTo>
                  <a:pt x="54245" y="56697"/>
                </a:lnTo>
                <a:lnTo>
                  <a:pt x="53019" y="56886"/>
                </a:lnTo>
                <a:lnTo>
                  <a:pt x="51698" y="56980"/>
                </a:lnTo>
                <a:lnTo>
                  <a:pt x="50943" y="57074"/>
                </a:lnTo>
                <a:lnTo>
                  <a:pt x="51132" y="57169"/>
                </a:lnTo>
                <a:lnTo>
                  <a:pt x="48962" y="57452"/>
                </a:lnTo>
                <a:lnTo>
                  <a:pt x="48962" y="57357"/>
                </a:lnTo>
                <a:lnTo>
                  <a:pt x="48019" y="57452"/>
                </a:lnTo>
                <a:lnTo>
                  <a:pt x="47641" y="57452"/>
                </a:lnTo>
                <a:lnTo>
                  <a:pt x="46604" y="57546"/>
                </a:lnTo>
                <a:lnTo>
                  <a:pt x="44717" y="57546"/>
                </a:lnTo>
                <a:lnTo>
                  <a:pt x="44339" y="57452"/>
                </a:lnTo>
                <a:lnTo>
                  <a:pt x="45000" y="57263"/>
                </a:lnTo>
                <a:lnTo>
                  <a:pt x="40000" y="57829"/>
                </a:lnTo>
                <a:lnTo>
                  <a:pt x="38019" y="58206"/>
                </a:lnTo>
                <a:lnTo>
                  <a:pt x="37547" y="58018"/>
                </a:lnTo>
                <a:lnTo>
                  <a:pt x="37075" y="58018"/>
                </a:lnTo>
                <a:lnTo>
                  <a:pt x="36698" y="58112"/>
                </a:lnTo>
                <a:lnTo>
                  <a:pt x="36415" y="58301"/>
                </a:lnTo>
                <a:lnTo>
                  <a:pt x="36038" y="58301"/>
                </a:lnTo>
                <a:lnTo>
                  <a:pt x="36038" y="58395"/>
                </a:lnTo>
                <a:lnTo>
                  <a:pt x="36321" y="58395"/>
                </a:lnTo>
                <a:lnTo>
                  <a:pt x="36132" y="58678"/>
                </a:lnTo>
                <a:lnTo>
                  <a:pt x="37075" y="58678"/>
                </a:lnTo>
                <a:lnTo>
                  <a:pt x="37830" y="58584"/>
                </a:lnTo>
                <a:lnTo>
                  <a:pt x="38585" y="58489"/>
                </a:lnTo>
                <a:lnTo>
                  <a:pt x="39434" y="58489"/>
                </a:lnTo>
                <a:lnTo>
                  <a:pt x="38585" y="58867"/>
                </a:lnTo>
                <a:lnTo>
                  <a:pt x="37358" y="59244"/>
                </a:lnTo>
                <a:lnTo>
                  <a:pt x="36792" y="59339"/>
                </a:lnTo>
                <a:lnTo>
                  <a:pt x="36226" y="59339"/>
                </a:lnTo>
                <a:lnTo>
                  <a:pt x="35755" y="59244"/>
                </a:lnTo>
                <a:lnTo>
                  <a:pt x="35566" y="59056"/>
                </a:lnTo>
                <a:lnTo>
                  <a:pt x="35472" y="58867"/>
                </a:lnTo>
                <a:lnTo>
                  <a:pt x="36509" y="58772"/>
                </a:lnTo>
                <a:lnTo>
                  <a:pt x="35377" y="58678"/>
                </a:lnTo>
                <a:lnTo>
                  <a:pt x="34151" y="58772"/>
                </a:lnTo>
                <a:lnTo>
                  <a:pt x="34057" y="58772"/>
                </a:lnTo>
                <a:lnTo>
                  <a:pt x="33208" y="58961"/>
                </a:lnTo>
                <a:lnTo>
                  <a:pt x="32264" y="59056"/>
                </a:lnTo>
                <a:lnTo>
                  <a:pt x="33113" y="58867"/>
                </a:lnTo>
                <a:lnTo>
                  <a:pt x="31887" y="58489"/>
                </a:lnTo>
                <a:lnTo>
                  <a:pt x="31132" y="58395"/>
                </a:lnTo>
                <a:lnTo>
                  <a:pt x="31038" y="58301"/>
                </a:lnTo>
                <a:lnTo>
                  <a:pt x="31132" y="58301"/>
                </a:lnTo>
                <a:lnTo>
                  <a:pt x="31509" y="58206"/>
                </a:lnTo>
                <a:lnTo>
                  <a:pt x="30660" y="58206"/>
                </a:lnTo>
                <a:lnTo>
                  <a:pt x="30283" y="58301"/>
                </a:lnTo>
                <a:lnTo>
                  <a:pt x="29906" y="58489"/>
                </a:lnTo>
                <a:lnTo>
                  <a:pt x="29151" y="58678"/>
                </a:lnTo>
                <a:lnTo>
                  <a:pt x="29340" y="58584"/>
                </a:lnTo>
                <a:lnTo>
                  <a:pt x="29434" y="58395"/>
                </a:lnTo>
                <a:lnTo>
                  <a:pt x="28585" y="58489"/>
                </a:lnTo>
                <a:lnTo>
                  <a:pt x="28491" y="58584"/>
                </a:lnTo>
                <a:lnTo>
                  <a:pt x="28396" y="58678"/>
                </a:lnTo>
                <a:lnTo>
                  <a:pt x="27736" y="58867"/>
                </a:lnTo>
                <a:lnTo>
                  <a:pt x="25660" y="59150"/>
                </a:lnTo>
                <a:lnTo>
                  <a:pt x="22170" y="59622"/>
                </a:lnTo>
                <a:lnTo>
                  <a:pt x="22359" y="59527"/>
                </a:lnTo>
                <a:lnTo>
                  <a:pt x="22359" y="59433"/>
                </a:lnTo>
                <a:lnTo>
                  <a:pt x="22264" y="59433"/>
                </a:lnTo>
                <a:lnTo>
                  <a:pt x="22453" y="59244"/>
                </a:lnTo>
                <a:lnTo>
                  <a:pt x="22453" y="59056"/>
                </a:lnTo>
                <a:lnTo>
                  <a:pt x="21132" y="59339"/>
                </a:lnTo>
                <a:lnTo>
                  <a:pt x="19246" y="59716"/>
                </a:lnTo>
                <a:lnTo>
                  <a:pt x="18208" y="59810"/>
                </a:lnTo>
                <a:lnTo>
                  <a:pt x="17264" y="59905"/>
                </a:lnTo>
                <a:lnTo>
                  <a:pt x="16415" y="59905"/>
                </a:lnTo>
                <a:lnTo>
                  <a:pt x="15849" y="59810"/>
                </a:lnTo>
                <a:lnTo>
                  <a:pt x="14246" y="59810"/>
                </a:lnTo>
                <a:lnTo>
                  <a:pt x="11981" y="59999"/>
                </a:lnTo>
                <a:lnTo>
                  <a:pt x="12359" y="59905"/>
                </a:lnTo>
                <a:lnTo>
                  <a:pt x="12736" y="59716"/>
                </a:lnTo>
                <a:lnTo>
                  <a:pt x="11415" y="59905"/>
                </a:lnTo>
                <a:lnTo>
                  <a:pt x="10000" y="60093"/>
                </a:lnTo>
                <a:lnTo>
                  <a:pt x="7076" y="60188"/>
                </a:lnTo>
                <a:lnTo>
                  <a:pt x="4151" y="60376"/>
                </a:lnTo>
                <a:lnTo>
                  <a:pt x="2831" y="60471"/>
                </a:lnTo>
                <a:lnTo>
                  <a:pt x="1604" y="60659"/>
                </a:lnTo>
                <a:lnTo>
                  <a:pt x="1227" y="59244"/>
                </a:lnTo>
                <a:lnTo>
                  <a:pt x="1038" y="57735"/>
                </a:lnTo>
                <a:lnTo>
                  <a:pt x="850" y="56131"/>
                </a:lnTo>
                <a:lnTo>
                  <a:pt x="755" y="54433"/>
                </a:lnTo>
                <a:lnTo>
                  <a:pt x="755" y="52735"/>
                </a:lnTo>
                <a:lnTo>
                  <a:pt x="755" y="50942"/>
                </a:lnTo>
                <a:lnTo>
                  <a:pt x="1038" y="47263"/>
                </a:lnTo>
                <a:lnTo>
                  <a:pt x="1321" y="43678"/>
                </a:lnTo>
                <a:lnTo>
                  <a:pt x="1699" y="39999"/>
                </a:lnTo>
                <a:lnTo>
                  <a:pt x="2453" y="33301"/>
                </a:lnTo>
                <a:lnTo>
                  <a:pt x="2548" y="33962"/>
                </a:lnTo>
                <a:lnTo>
                  <a:pt x="2642" y="34622"/>
                </a:lnTo>
                <a:lnTo>
                  <a:pt x="2642" y="33018"/>
                </a:lnTo>
                <a:lnTo>
                  <a:pt x="2551" y="32287"/>
                </a:lnTo>
                <a:lnTo>
                  <a:pt x="2642" y="30000"/>
                </a:lnTo>
                <a:lnTo>
                  <a:pt x="2453" y="30377"/>
                </a:lnTo>
                <a:lnTo>
                  <a:pt x="2453" y="29245"/>
                </a:lnTo>
                <a:lnTo>
                  <a:pt x="2453" y="27830"/>
                </a:lnTo>
                <a:lnTo>
                  <a:pt x="2642" y="28301"/>
                </a:lnTo>
                <a:lnTo>
                  <a:pt x="2736" y="28018"/>
                </a:lnTo>
                <a:lnTo>
                  <a:pt x="2831" y="28018"/>
                </a:lnTo>
                <a:lnTo>
                  <a:pt x="2925" y="28207"/>
                </a:lnTo>
                <a:lnTo>
                  <a:pt x="3019" y="26415"/>
                </a:lnTo>
                <a:lnTo>
                  <a:pt x="3019" y="24811"/>
                </a:lnTo>
                <a:lnTo>
                  <a:pt x="3019" y="23113"/>
                </a:lnTo>
                <a:lnTo>
                  <a:pt x="3019" y="22170"/>
                </a:lnTo>
                <a:lnTo>
                  <a:pt x="3208" y="21320"/>
                </a:lnTo>
                <a:lnTo>
                  <a:pt x="3302" y="19528"/>
                </a:lnTo>
                <a:lnTo>
                  <a:pt x="3302" y="17641"/>
                </a:lnTo>
                <a:lnTo>
                  <a:pt x="3302" y="16887"/>
                </a:lnTo>
                <a:lnTo>
                  <a:pt x="3208" y="16321"/>
                </a:lnTo>
                <a:lnTo>
                  <a:pt x="3397" y="16415"/>
                </a:lnTo>
                <a:lnTo>
                  <a:pt x="3585" y="11981"/>
                </a:lnTo>
                <a:lnTo>
                  <a:pt x="3680" y="11415"/>
                </a:lnTo>
                <a:lnTo>
                  <a:pt x="3680" y="11698"/>
                </a:lnTo>
                <a:lnTo>
                  <a:pt x="3774" y="11132"/>
                </a:lnTo>
                <a:lnTo>
                  <a:pt x="3868" y="10660"/>
                </a:lnTo>
                <a:lnTo>
                  <a:pt x="3774" y="10094"/>
                </a:lnTo>
                <a:lnTo>
                  <a:pt x="3680" y="9623"/>
                </a:lnTo>
                <a:lnTo>
                  <a:pt x="3774" y="9434"/>
                </a:lnTo>
                <a:lnTo>
                  <a:pt x="3868" y="9245"/>
                </a:lnTo>
                <a:lnTo>
                  <a:pt x="4057" y="8491"/>
                </a:lnTo>
                <a:lnTo>
                  <a:pt x="4340" y="6321"/>
                </a:lnTo>
                <a:lnTo>
                  <a:pt x="4623" y="2264"/>
                </a:lnTo>
                <a:lnTo>
                  <a:pt x="3491" y="7170"/>
                </a:lnTo>
                <a:lnTo>
                  <a:pt x="2925" y="9906"/>
                </a:lnTo>
                <a:lnTo>
                  <a:pt x="2359" y="12736"/>
                </a:lnTo>
                <a:lnTo>
                  <a:pt x="1982" y="15377"/>
                </a:lnTo>
                <a:lnTo>
                  <a:pt x="1699" y="17830"/>
                </a:lnTo>
                <a:lnTo>
                  <a:pt x="1510" y="19905"/>
                </a:lnTo>
                <a:lnTo>
                  <a:pt x="1604" y="20754"/>
                </a:lnTo>
                <a:lnTo>
                  <a:pt x="1699" y="21509"/>
                </a:lnTo>
                <a:lnTo>
                  <a:pt x="1321" y="22453"/>
                </a:lnTo>
                <a:lnTo>
                  <a:pt x="1133" y="23585"/>
                </a:lnTo>
                <a:lnTo>
                  <a:pt x="1038" y="24905"/>
                </a:lnTo>
                <a:lnTo>
                  <a:pt x="1038" y="26226"/>
                </a:lnTo>
                <a:lnTo>
                  <a:pt x="1038" y="28962"/>
                </a:lnTo>
                <a:lnTo>
                  <a:pt x="1038" y="31415"/>
                </a:lnTo>
                <a:lnTo>
                  <a:pt x="661" y="40188"/>
                </a:lnTo>
                <a:lnTo>
                  <a:pt x="472" y="44999"/>
                </a:lnTo>
                <a:lnTo>
                  <a:pt x="378" y="49622"/>
                </a:lnTo>
                <a:lnTo>
                  <a:pt x="472" y="51603"/>
                </a:lnTo>
                <a:lnTo>
                  <a:pt x="378" y="53961"/>
                </a:lnTo>
                <a:lnTo>
                  <a:pt x="189" y="53301"/>
                </a:lnTo>
                <a:lnTo>
                  <a:pt x="95" y="52641"/>
                </a:lnTo>
                <a:lnTo>
                  <a:pt x="189" y="53867"/>
                </a:lnTo>
                <a:lnTo>
                  <a:pt x="189" y="55093"/>
                </a:lnTo>
                <a:lnTo>
                  <a:pt x="378" y="55188"/>
                </a:lnTo>
                <a:lnTo>
                  <a:pt x="284" y="56508"/>
                </a:lnTo>
                <a:lnTo>
                  <a:pt x="95" y="54905"/>
                </a:lnTo>
                <a:lnTo>
                  <a:pt x="1" y="58489"/>
                </a:lnTo>
                <a:lnTo>
                  <a:pt x="1" y="62357"/>
                </a:lnTo>
                <a:lnTo>
                  <a:pt x="6038" y="61886"/>
                </a:lnTo>
                <a:lnTo>
                  <a:pt x="8963" y="61697"/>
                </a:lnTo>
                <a:lnTo>
                  <a:pt x="11698" y="61603"/>
                </a:lnTo>
                <a:lnTo>
                  <a:pt x="11698" y="61414"/>
                </a:lnTo>
                <a:lnTo>
                  <a:pt x="11887" y="61225"/>
                </a:lnTo>
                <a:lnTo>
                  <a:pt x="12264" y="61225"/>
                </a:lnTo>
                <a:lnTo>
                  <a:pt x="12548" y="61320"/>
                </a:lnTo>
                <a:lnTo>
                  <a:pt x="12736" y="61414"/>
                </a:lnTo>
                <a:lnTo>
                  <a:pt x="12642" y="61320"/>
                </a:lnTo>
                <a:lnTo>
                  <a:pt x="13302" y="61508"/>
                </a:lnTo>
                <a:lnTo>
                  <a:pt x="12736" y="61414"/>
                </a:lnTo>
                <a:lnTo>
                  <a:pt x="13019" y="61508"/>
                </a:lnTo>
                <a:lnTo>
                  <a:pt x="12736" y="61603"/>
                </a:lnTo>
                <a:lnTo>
                  <a:pt x="12831" y="61697"/>
                </a:lnTo>
                <a:lnTo>
                  <a:pt x="14246" y="61508"/>
                </a:lnTo>
                <a:lnTo>
                  <a:pt x="13491" y="61508"/>
                </a:lnTo>
                <a:lnTo>
                  <a:pt x="14717" y="61225"/>
                </a:lnTo>
                <a:lnTo>
                  <a:pt x="16038" y="61131"/>
                </a:lnTo>
                <a:lnTo>
                  <a:pt x="18962" y="61131"/>
                </a:lnTo>
                <a:lnTo>
                  <a:pt x="19151" y="61225"/>
                </a:lnTo>
                <a:lnTo>
                  <a:pt x="19623" y="61320"/>
                </a:lnTo>
                <a:lnTo>
                  <a:pt x="21227" y="61320"/>
                </a:lnTo>
                <a:lnTo>
                  <a:pt x="23302" y="61225"/>
                </a:lnTo>
                <a:lnTo>
                  <a:pt x="24245" y="61131"/>
                </a:lnTo>
                <a:lnTo>
                  <a:pt x="25094" y="60942"/>
                </a:lnTo>
                <a:lnTo>
                  <a:pt x="28868" y="60848"/>
                </a:lnTo>
                <a:lnTo>
                  <a:pt x="32642" y="60659"/>
                </a:lnTo>
                <a:lnTo>
                  <a:pt x="36415" y="60376"/>
                </a:lnTo>
                <a:lnTo>
                  <a:pt x="40283" y="60093"/>
                </a:lnTo>
                <a:lnTo>
                  <a:pt x="47830" y="59339"/>
                </a:lnTo>
                <a:lnTo>
                  <a:pt x="55377" y="58678"/>
                </a:lnTo>
                <a:lnTo>
                  <a:pt x="61037" y="58678"/>
                </a:lnTo>
                <a:lnTo>
                  <a:pt x="62264" y="58584"/>
                </a:lnTo>
                <a:lnTo>
                  <a:pt x="63207" y="58395"/>
                </a:lnTo>
                <a:lnTo>
                  <a:pt x="63490" y="58206"/>
                </a:lnTo>
                <a:lnTo>
                  <a:pt x="63773" y="58018"/>
                </a:lnTo>
                <a:lnTo>
                  <a:pt x="63962" y="57735"/>
                </a:lnTo>
                <a:lnTo>
                  <a:pt x="64150" y="57357"/>
                </a:lnTo>
                <a:lnTo>
                  <a:pt x="64339" y="56225"/>
                </a:lnTo>
                <a:lnTo>
                  <a:pt x="64528" y="54716"/>
                </a:lnTo>
                <a:lnTo>
                  <a:pt x="64528" y="53018"/>
                </a:lnTo>
                <a:lnTo>
                  <a:pt x="64622" y="49810"/>
                </a:lnTo>
                <a:lnTo>
                  <a:pt x="64622" y="47546"/>
                </a:lnTo>
                <a:lnTo>
                  <a:pt x="64905" y="40848"/>
                </a:lnTo>
                <a:lnTo>
                  <a:pt x="64999" y="36320"/>
                </a:lnTo>
                <a:lnTo>
                  <a:pt x="65094" y="33301"/>
                </a:lnTo>
                <a:lnTo>
                  <a:pt x="65188" y="33396"/>
                </a:lnTo>
                <a:lnTo>
                  <a:pt x="65188" y="31603"/>
                </a:lnTo>
                <a:lnTo>
                  <a:pt x="65188" y="29811"/>
                </a:lnTo>
                <a:lnTo>
                  <a:pt x="65094" y="30660"/>
                </a:lnTo>
                <a:lnTo>
                  <a:pt x="64905" y="28301"/>
                </a:lnTo>
                <a:lnTo>
                  <a:pt x="64811" y="25849"/>
                </a:lnTo>
                <a:lnTo>
                  <a:pt x="64716" y="23302"/>
                </a:lnTo>
                <a:lnTo>
                  <a:pt x="64622" y="20849"/>
                </a:lnTo>
                <a:lnTo>
                  <a:pt x="64811" y="22075"/>
                </a:lnTo>
                <a:lnTo>
                  <a:pt x="64811" y="20754"/>
                </a:lnTo>
                <a:lnTo>
                  <a:pt x="64811" y="18962"/>
                </a:lnTo>
                <a:lnTo>
                  <a:pt x="64811" y="18868"/>
                </a:lnTo>
                <a:lnTo>
                  <a:pt x="64716" y="17358"/>
                </a:lnTo>
                <a:lnTo>
                  <a:pt x="64811" y="18113"/>
                </a:lnTo>
                <a:lnTo>
                  <a:pt x="64999" y="16981"/>
                </a:lnTo>
                <a:lnTo>
                  <a:pt x="64905" y="15755"/>
                </a:lnTo>
                <a:lnTo>
                  <a:pt x="64811" y="14528"/>
                </a:lnTo>
                <a:lnTo>
                  <a:pt x="64716" y="13396"/>
                </a:lnTo>
                <a:lnTo>
                  <a:pt x="64622" y="13679"/>
                </a:lnTo>
                <a:lnTo>
                  <a:pt x="64551" y="13679"/>
                </a:lnTo>
                <a:lnTo>
                  <a:pt x="64622" y="13962"/>
                </a:lnTo>
                <a:lnTo>
                  <a:pt x="64716" y="15000"/>
                </a:lnTo>
                <a:lnTo>
                  <a:pt x="64528" y="14623"/>
                </a:lnTo>
                <a:lnTo>
                  <a:pt x="64528" y="15094"/>
                </a:lnTo>
                <a:lnTo>
                  <a:pt x="64339" y="12736"/>
                </a:lnTo>
                <a:lnTo>
                  <a:pt x="64150" y="11698"/>
                </a:lnTo>
                <a:lnTo>
                  <a:pt x="64056" y="11604"/>
                </a:lnTo>
                <a:lnTo>
                  <a:pt x="64056" y="11226"/>
                </a:lnTo>
                <a:lnTo>
                  <a:pt x="64245" y="10566"/>
                </a:lnTo>
                <a:lnTo>
                  <a:pt x="64245" y="9811"/>
                </a:lnTo>
                <a:lnTo>
                  <a:pt x="64245" y="9560"/>
                </a:lnTo>
                <a:lnTo>
                  <a:pt x="64433" y="10189"/>
                </a:lnTo>
                <a:lnTo>
                  <a:pt x="64622" y="11604"/>
                </a:lnTo>
                <a:lnTo>
                  <a:pt x="64811" y="13019"/>
                </a:lnTo>
                <a:lnTo>
                  <a:pt x="64905" y="14151"/>
                </a:lnTo>
                <a:lnTo>
                  <a:pt x="64905" y="12830"/>
                </a:lnTo>
                <a:lnTo>
                  <a:pt x="64811" y="11698"/>
                </a:lnTo>
                <a:lnTo>
                  <a:pt x="64528" y="9340"/>
                </a:lnTo>
                <a:lnTo>
                  <a:pt x="64433" y="9528"/>
                </a:lnTo>
                <a:lnTo>
                  <a:pt x="64433" y="9340"/>
                </a:lnTo>
                <a:lnTo>
                  <a:pt x="64245" y="8585"/>
                </a:lnTo>
                <a:lnTo>
                  <a:pt x="64150" y="7264"/>
                </a:lnTo>
                <a:lnTo>
                  <a:pt x="64056" y="9434"/>
                </a:lnTo>
                <a:lnTo>
                  <a:pt x="63773" y="8868"/>
                </a:lnTo>
                <a:lnTo>
                  <a:pt x="63679" y="7925"/>
                </a:lnTo>
                <a:lnTo>
                  <a:pt x="63584" y="6792"/>
                </a:lnTo>
                <a:lnTo>
                  <a:pt x="63490" y="5566"/>
                </a:lnTo>
                <a:lnTo>
                  <a:pt x="63490" y="1227"/>
                </a:lnTo>
                <a:lnTo>
                  <a:pt x="63490" y="661"/>
                </a:lnTo>
                <a:lnTo>
                  <a:pt x="63396" y="566"/>
                </a:lnTo>
                <a:lnTo>
                  <a:pt x="63207" y="378"/>
                </a:lnTo>
                <a:lnTo>
                  <a:pt x="62641" y="189"/>
                </a:lnTo>
                <a:lnTo>
                  <a:pt x="61792" y="95"/>
                </a:lnTo>
                <a:lnTo>
                  <a:pt x="60849" y="0"/>
                </a:lnTo>
                <a:close/>
              </a:path>
            </a:pathLst>
          </a:custGeom>
          <a:solidFill>
            <a:srgbClr val="FFFFFF"/>
          </a:solidFill>
          <a:ln w="9525">
            <a:noFill/>
            <a:round/>
            <a:headEnd/>
            <a:tailEnd/>
          </a:ln>
        </p:spPr>
        <p:txBody>
          <a:bodyPr lIns="91425" tIns="91425" rIns="91425" bIns="91425" anchor="ctr"/>
          <a:lstStyle/>
          <a:p>
            <a:pPr>
              <a:defRPr/>
            </a:pPr>
            <a:endParaRPr lang="el-GR">
              <a:latin typeface="Arial" pitchFamily="34" charset="0"/>
              <a:ea typeface="+mn-ea"/>
              <a:cs typeface="Arial" pitchFamily="34" charset="0"/>
              <a:sym typeface="Arial" pitchFamily="34" charset="0"/>
            </a:endParaRPr>
          </a:p>
        </p:txBody>
      </p:sp>
      <p:sp>
        <p:nvSpPr>
          <p:cNvPr id="16" name="Shape 16"/>
          <p:cNvSpPr txBox="1">
            <a:spLocks noGrp="1"/>
          </p:cNvSpPr>
          <p:nvPr>
            <p:ph type="body" idx="1"/>
          </p:nvPr>
        </p:nvSpPr>
        <p:spPr>
          <a:xfrm>
            <a:off x="1700925" y="1399800"/>
            <a:ext cx="5742300" cy="819900"/>
          </a:xfrm>
          <a:prstGeom prst="rect">
            <a:avLst/>
          </a:prstGeom>
        </p:spPr>
        <p:txBody>
          <a:bodyPr spcFirstLastPara="1"/>
          <a:lstStyle>
            <a:lvl1pPr marL="457200" lvl="0" indent="-419100" algn="ctr" rtl="0">
              <a:spcBef>
                <a:spcPts val="600"/>
              </a:spcBef>
              <a:spcAft>
                <a:spcPts val="0"/>
              </a:spcAft>
              <a:buSzPts val="3000"/>
              <a:buChar char="✘"/>
              <a:defRPr sz="3000"/>
            </a:lvl1pPr>
            <a:lvl2pPr marL="914400" lvl="1" indent="-419100" algn="ctr" rtl="0">
              <a:spcBef>
                <a:spcPts val="0"/>
              </a:spcBef>
              <a:spcAft>
                <a:spcPts val="0"/>
              </a:spcAft>
              <a:buSzPts val="3000"/>
              <a:buChar char="○"/>
              <a:defRPr sz="3000"/>
            </a:lvl2pPr>
            <a:lvl3pPr marL="1371600" lvl="2" indent="-419100" algn="ctr" rtl="0">
              <a:spcBef>
                <a:spcPts val="0"/>
              </a:spcBef>
              <a:spcAft>
                <a:spcPts val="0"/>
              </a:spcAft>
              <a:buSzPts val="3000"/>
              <a:buChar char="■"/>
              <a:defRPr sz="3000"/>
            </a:lvl3pPr>
            <a:lvl4pPr marL="1828800" lvl="3" indent="-419100" algn="ctr" rtl="0">
              <a:spcBef>
                <a:spcPts val="0"/>
              </a:spcBef>
              <a:spcAft>
                <a:spcPts val="0"/>
              </a:spcAft>
              <a:buSzPts val="3000"/>
              <a:buChar char="●"/>
              <a:defRPr sz="3000"/>
            </a:lvl4pPr>
            <a:lvl5pPr marL="2286000" lvl="4" indent="-419100" algn="ctr" rtl="0">
              <a:spcBef>
                <a:spcPts val="0"/>
              </a:spcBef>
              <a:spcAft>
                <a:spcPts val="0"/>
              </a:spcAft>
              <a:buSzPts val="3000"/>
              <a:buChar char="○"/>
              <a:defRPr sz="3000"/>
            </a:lvl5pPr>
            <a:lvl6pPr marL="2743200" lvl="5" indent="-419100" algn="ctr" rtl="0">
              <a:spcBef>
                <a:spcPts val="0"/>
              </a:spcBef>
              <a:spcAft>
                <a:spcPts val="0"/>
              </a:spcAft>
              <a:buSzPts val="3000"/>
              <a:buChar char="■"/>
              <a:defRPr sz="3000"/>
            </a:lvl6pPr>
            <a:lvl7pPr marL="3200400" lvl="6" indent="-419100" algn="ctr" rtl="0">
              <a:spcBef>
                <a:spcPts val="0"/>
              </a:spcBef>
              <a:spcAft>
                <a:spcPts val="0"/>
              </a:spcAft>
              <a:buSzPts val="3000"/>
              <a:buChar char="●"/>
              <a:defRPr sz="3000"/>
            </a:lvl7pPr>
            <a:lvl8pPr marL="3657600" lvl="7" indent="-419100" algn="ctr" rtl="0">
              <a:spcBef>
                <a:spcPts val="0"/>
              </a:spcBef>
              <a:spcAft>
                <a:spcPts val="0"/>
              </a:spcAft>
              <a:buSzPts val="3000"/>
              <a:buChar char="○"/>
              <a:defRPr sz="3000"/>
            </a:lvl8pPr>
            <a:lvl9pPr marL="4114800" lvl="8" indent="-419100" algn="ctr">
              <a:spcBef>
                <a:spcPts val="0"/>
              </a:spcBef>
              <a:spcAft>
                <a:spcPts val="0"/>
              </a:spcAft>
              <a:buSzPts val="3000"/>
              <a:buChar char="■"/>
              <a:defRPr sz="3000"/>
            </a:lvl9pPr>
          </a:lstStyle>
          <a:p>
            <a:endParaRPr/>
          </a:p>
        </p:txBody>
      </p:sp>
      <p:sp>
        <p:nvSpPr>
          <p:cNvPr id="5" name="Shape 19"/>
          <p:cNvSpPr txBox="1">
            <a:spLocks noGrp="1"/>
          </p:cNvSpPr>
          <p:nvPr>
            <p:ph type="sldNum" idx="10"/>
          </p:nvPr>
        </p:nvSpPr>
        <p:spPr/>
        <p:txBody>
          <a:bodyPr/>
          <a:lstStyle>
            <a:lvl1pPr>
              <a:defRPr/>
            </a:lvl1pPr>
          </a:lstStyle>
          <a:p>
            <a:fld id="{9C89BF12-5F47-AA45-AF29-F4357A070812}" type="slidenum">
              <a:rPr lang="en-US" altLang="en-US"/>
              <a:pPr/>
              <a:t>‹#›</a:t>
            </a:fld>
            <a:endParaRPr lang="en-US" altLang="en-US"/>
          </a:p>
        </p:txBody>
      </p:sp>
    </p:spTree>
    <p:extLst>
      <p:ext uri="{BB962C8B-B14F-4D97-AF65-F5344CB8AC3E}">
        <p14:creationId xmlns:p14="http://schemas.microsoft.com/office/powerpoint/2010/main" val="954878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6025" y="967975"/>
            <a:ext cx="9156000" cy="857400"/>
          </a:xfrm>
          <a:prstGeom prst="rect">
            <a:avLst/>
          </a:prstGeom>
        </p:spPr>
        <p:txBody>
          <a:bodyPr spcFirstLastPara="1"/>
          <a:lstStyle>
            <a:lvl1pPr lvl="0">
              <a:spcBef>
                <a:spcPts val="0"/>
              </a:spcBef>
              <a:spcAft>
                <a:spcPts val="0"/>
              </a:spcAft>
              <a:buSzPts val="2600"/>
              <a:buNone/>
              <a:defRPr/>
            </a:lvl1pPr>
            <a:lvl2pPr lvl="1">
              <a:spcBef>
                <a:spcPts val="0"/>
              </a:spcBef>
              <a:spcAft>
                <a:spcPts val="0"/>
              </a:spcAft>
              <a:buSzPts val="2600"/>
              <a:buNone/>
              <a:defRPr/>
            </a:lvl2pPr>
            <a:lvl3pPr lvl="2">
              <a:spcBef>
                <a:spcPts val="0"/>
              </a:spcBef>
              <a:spcAft>
                <a:spcPts val="0"/>
              </a:spcAft>
              <a:buSzPts val="2600"/>
              <a:buNone/>
              <a:defRPr/>
            </a:lvl3pPr>
            <a:lvl4pPr lvl="3">
              <a:spcBef>
                <a:spcPts val="0"/>
              </a:spcBef>
              <a:spcAft>
                <a:spcPts val="0"/>
              </a:spcAft>
              <a:buSzPts val="2600"/>
              <a:buNone/>
              <a:defRPr/>
            </a:lvl4pPr>
            <a:lvl5pPr lvl="4">
              <a:spcBef>
                <a:spcPts val="0"/>
              </a:spcBef>
              <a:spcAft>
                <a:spcPts val="0"/>
              </a:spcAft>
              <a:buSzPts val="2600"/>
              <a:buNone/>
              <a:defRPr/>
            </a:lvl5pPr>
            <a:lvl6pPr lvl="5">
              <a:spcBef>
                <a:spcPts val="0"/>
              </a:spcBef>
              <a:spcAft>
                <a:spcPts val="0"/>
              </a:spcAft>
              <a:buSzPts val="2600"/>
              <a:buNone/>
              <a:defRPr/>
            </a:lvl6pPr>
            <a:lvl7pPr lvl="6">
              <a:spcBef>
                <a:spcPts val="0"/>
              </a:spcBef>
              <a:spcAft>
                <a:spcPts val="0"/>
              </a:spcAft>
              <a:buSzPts val="2600"/>
              <a:buNone/>
              <a:defRPr/>
            </a:lvl7pPr>
            <a:lvl8pPr lvl="7">
              <a:spcBef>
                <a:spcPts val="0"/>
              </a:spcBef>
              <a:spcAft>
                <a:spcPts val="0"/>
              </a:spcAft>
              <a:buSzPts val="2600"/>
              <a:buNone/>
              <a:defRPr/>
            </a:lvl8pPr>
            <a:lvl9pPr lvl="8">
              <a:spcBef>
                <a:spcPts val="0"/>
              </a:spcBef>
              <a:spcAft>
                <a:spcPts val="0"/>
              </a:spcAft>
              <a:buSzPts val="2600"/>
              <a:buNone/>
              <a:defRPr/>
            </a:lvl9pPr>
          </a:lstStyle>
          <a:p>
            <a:endParaRPr/>
          </a:p>
        </p:txBody>
      </p:sp>
      <p:sp>
        <p:nvSpPr>
          <p:cNvPr id="22" name="Shape 22"/>
          <p:cNvSpPr txBox="1">
            <a:spLocks noGrp="1"/>
          </p:cNvSpPr>
          <p:nvPr>
            <p:ph type="body" idx="1"/>
          </p:nvPr>
        </p:nvSpPr>
        <p:spPr>
          <a:xfrm>
            <a:off x="457200" y="1563400"/>
            <a:ext cx="8229600" cy="2503200"/>
          </a:xfrm>
          <a:prstGeom prst="rect">
            <a:avLst/>
          </a:prstGeom>
        </p:spPr>
        <p:txBody>
          <a:bodyPr spcFirstLastPara="1"/>
          <a:lstStyle>
            <a:lvl1pPr marL="457200" lvl="0" indent="-355600">
              <a:spcBef>
                <a:spcPts val="600"/>
              </a:spcBef>
              <a:spcAft>
                <a:spcPts val="0"/>
              </a:spcAft>
              <a:buSzPts val="2000"/>
              <a:buChar char="✘"/>
              <a:defRPr/>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55600">
              <a:spcBef>
                <a:spcPts val="0"/>
              </a:spcBef>
              <a:spcAft>
                <a:spcPts val="0"/>
              </a:spcAft>
              <a:buSzPts val="2000"/>
              <a:buChar char="●"/>
              <a:defRPr/>
            </a:lvl4pPr>
            <a:lvl5pPr marL="2286000" lvl="4" indent="-355600">
              <a:spcBef>
                <a:spcPts val="0"/>
              </a:spcBef>
              <a:spcAft>
                <a:spcPts val="0"/>
              </a:spcAft>
              <a:buSzPts val="2000"/>
              <a:buChar char="○"/>
              <a:defRPr/>
            </a:lvl5pPr>
            <a:lvl6pPr marL="2743200" lvl="5" indent="-355600">
              <a:spcBef>
                <a:spcPts val="0"/>
              </a:spcBef>
              <a:spcAft>
                <a:spcPts val="0"/>
              </a:spcAft>
              <a:buSzPts val="2000"/>
              <a:buChar char="■"/>
              <a:defRPr/>
            </a:lvl6pPr>
            <a:lvl7pPr marL="3200400" lvl="6" indent="-355600">
              <a:spcBef>
                <a:spcPts val="0"/>
              </a:spcBef>
              <a:spcAft>
                <a:spcPts val="0"/>
              </a:spcAft>
              <a:buSzPts val="2000"/>
              <a:buChar char="●"/>
              <a:defRPr/>
            </a:lvl7pPr>
            <a:lvl8pPr marL="3657600" lvl="7" indent="-355600">
              <a:spcBef>
                <a:spcPts val="0"/>
              </a:spcBef>
              <a:spcAft>
                <a:spcPts val="0"/>
              </a:spcAft>
              <a:buSzPts val="2000"/>
              <a:buChar char="○"/>
              <a:defRPr/>
            </a:lvl8pPr>
            <a:lvl9pPr marL="4114800" lvl="8" indent="-355600">
              <a:spcBef>
                <a:spcPts val="0"/>
              </a:spcBef>
              <a:spcAft>
                <a:spcPts val="0"/>
              </a:spcAft>
              <a:buSzPts val="2000"/>
              <a:buChar char="■"/>
              <a:defRPr/>
            </a:lvl9pPr>
          </a:lstStyle>
          <a:p>
            <a:endParaRPr/>
          </a:p>
        </p:txBody>
      </p:sp>
      <p:sp>
        <p:nvSpPr>
          <p:cNvPr id="4" name="Shape 8"/>
          <p:cNvSpPr txBox="1">
            <a:spLocks noGrp="1"/>
          </p:cNvSpPr>
          <p:nvPr>
            <p:ph type="sldNum" idx="13"/>
          </p:nvPr>
        </p:nvSpPr>
        <p:spPr>
          <a:ln/>
        </p:spPr>
        <p:txBody>
          <a:bodyPr/>
          <a:lstStyle>
            <a:lvl1pPr>
              <a:defRPr/>
            </a:lvl1pPr>
          </a:lstStyle>
          <a:p>
            <a:fld id="{6E51C246-3BED-F749-8228-054A2E4E6E86}" type="slidenum">
              <a:rPr lang="en-US" altLang="en-US"/>
              <a:pPr/>
              <a:t>‹#›</a:t>
            </a:fld>
            <a:endParaRPr lang="en-US" altLang="en-US"/>
          </a:p>
        </p:txBody>
      </p:sp>
    </p:spTree>
    <p:extLst>
      <p:ext uri="{BB962C8B-B14F-4D97-AF65-F5344CB8AC3E}">
        <p14:creationId xmlns:p14="http://schemas.microsoft.com/office/powerpoint/2010/main" val="1053061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6025" y="967975"/>
            <a:ext cx="9156000" cy="857400"/>
          </a:xfrm>
          <a:prstGeom prst="rect">
            <a:avLst/>
          </a:prstGeom>
        </p:spPr>
        <p:txBody>
          <a:bodyPr spcFirstLastPara="1"/>
          <a:lstStyle>
            <a:lvl1pPr lvl="0">
              <a:spcBef>
                <a:spcPts val="0"/>
              </a:spcBef>
              <a:spcAft>
                <a:spcPts val="0"/>
              </a:spcAft>
              <a:buSzPts val="2600"/>
              <a:buNone/>
              <a:defRPr/>
            </a:lvl1pPr>
            <a:lvl2pPr lvl="1">
              <a:spcBef>
                <a:spcPts val="0"/>
              </a:spcBef>
              <a:spcAft>
                <a:spcPts val="0"/>
              </a:spcAft>
              <a:buSzPts val="2600"/>
              <a:buNone/>
              <a:defRPr/>
            </a:lvl2pPr>
            <a:lvl3pPr lvl="2">
              <a:spcBef>
                <a:spcPts val="0"/>
              </a:spcBef>
              <a:spcAft>
                <a:spcPts val="0"/>
              </a:spcAft>
              <a:buSzPts val="2600"/>
              <a:buNone/>
              <a:defRPr/>
            </a:lvl3pPr>
            <a:lvl4pPr lvl="3">
              <a:spcBef>
                <a:spcPts val="0"/>
              </a:spcBef>
              <a:spcAft>
                <a:spcPts val="0"/>
              </a:spcAft>
              <a:buSzPts val="2600"/>
              <a:buNone/>
              <a:defRPr/>
            </a:lvl4pPr>
            <a:lvl5pPr lvl="4">
              <a:spcBef>
                <a:spcPts val="0"/>
              </a:spcBef>
              <a:spcAft>
                <a:spcPts val="0"/>
              </a:spcAft>
              <a:buSzPts val="2600"/>
              <a:buNone/>
              <a:defRPr/>
            </a:lvl5pPr>
            <a:lvl6pPr lvl="5">
              <a:spcBef>
                <a:spcPts val="0"/>
              </a:spcBef>
              <a:spcAft>
                <a:spcPts val="0"/>
              </a:spcAft>
              <a:buSzPts val="2600"/>
              <a:buNone/>
              <a:defRPr/>
            </a:lvl6pPr>
            <a:lvl7pPr lvl="6">
              <a:spcBef>
                <a:spcPts val="0"/>
              </a:spcBef>
              <a:spcAft>
                <a:spcPts val="0"/>
              </a:spcAft>
              <a:buSzPts val="2600"/>
              <a:buNone/>
              <a:defRPr/>
            </a:lvl7pPr>
            <a:lvl8pPr lvl="7">
              <a:spcBef>
                <a:spcPts val="0"/>
              </a:spcBef>
              <a:spcAft>
                <a:spcPts val="0"/>
              </a:spcAft>
              <a:buSzPts val="2600"/>
              <a:buNone/>
              <a:defRPr/>
            </a:lvl8pPr>
            <a:lvl9pPr lvl="8">
              <a:spcBef>
                <a:spcPts val="0"/>
              </a:spcBef>
              <a:spcAft>
                <a:spcPts val="0"/>
              </a:spcAft>
              <a:buSzPts val="2600"/>
              <a:buNone/>
              <a:defRPr/>
            </a:lvl9pPr>
          </a:lstStyle>
          <a:p>
            <a:endParaRPr/>
          </a:p>
        </p:txBody>
      </p:sp>
      <p:sp>
        <p:nvSpPr>
          <p:cNvPr id="26" name="Shape 26"/>
          <p:cNvSpPr txBox="1">
            <a:spLocks noGrp="1"/>
          </p:cNvSpPr>
          <p:nvPr>
            <p:ph type="body" idx="1"/>
          </p:nvPr>
        </p:nvSpPr>
        <p:spPr>
          <a:xfrm>
            <a:off x="457200" y="1507925"/>
            <a:ext cx="3994500" cy="3417900"/>
          </a:xfrm>
          <a:prstGeom prst="rect">
            <a:avLst/>
          </a:prstGeom>
        </p:spPr>
        <p:txBody>
          <a:bodyPr spcFirstLastPara="1"/>
          <a:lstStyle>
            <a:lvl1pPr marL="457200" lvl="0" indent="-330200">
              <a:spcBef>
                <a:spcPts val="600"/>
              </a:spcBef>
              <a:spcAft>
                <a:spcPts val="0"/>
              </a:spcAft>
              <a:buSzPts val="1600"/>
              <a:buChar char="✘"/>
              <a:defRPr sz="1600"/>
            </a:lvl1pPr>
            <a:lvl2pPr marL="914400" lvl="1" indent="-330200">
              <a:spcBef>
                <a:spcPts val="0"/>
              </a:spcBef>
              <a:spcAft>
                <a:spcPts val="0"/>
              </a:spcAft>
              <a:buSzPts val="1600"/>
              <a:buChar char="○"/>
              <a:defRPr sz="1600"/>
            </a:lvl2pPr>
            <a:lvl3pPr marL="1371600" lvl="2" indent="-330200">
              <a:spcBef>
                <a:spcPts val="0"/>
              </a:spcBef>
              <a:spcAft>
                <a:spcPts val="0"/>
              </a:spcAft>
              <a:buSzPts val="1600"/>
              <a:buChar char="■"/>
              <a:defRPr sz="1600"/>
            </a:lvl3pPr>
            <a:lvl4pPr marL="1828800" lvl="3" indent="-330200">
              <a:spcBef>
                <a:spcPts val="0"/>
              </a:spcBef>
              <a:spcAft>
                <a:spcPts val="0"/>
              </a:spcAft>
              <a:buSzPts val="1600"/>
              <a:buChar char="●"/>
              <a:defRPr sz="1600"/>
            </a:lvl4pPr>
            <a:lvl5pPr marL="2286000" lvl="4" indent="-330200">
              <a:spcBef>
                <a:spcPts val="0"/>
              </a:spcBef>
              <a:spcAft>
                <a:spcPts val="0"/>
              </a:spcAft>
              <a:buSzPts val="1600"/>
              <a:buChar char="○"/>
              <a:defRPr sz="1600"/>
            </a:lvl5pPr>
            <a:lvl6pPr marL="2743200" lvl="5" indent="-330200">
              <a:spcBef>
                <a:spcPts val="0"/>
              </a:spcBef>
              <a:spcAft>
                <a:spcPts val="0"/>
              </a:spcAft>
              <a:buSzPts val="1600"/>
              <a:buChar char="■"/>
              <a:defRPr sz="1600"/>
            </a:lvl6pPr>
            <a:lvl7pPr marL="3200400" lvl="6" indent="-330200">
              <a:spcBef>
                <a:spcPts val="0"/>
              </a:spcBef>
              <a:spcAft>
                <a:spcPts val="0"/>
              </a:spcAft>
              <a:buSzPts val="1600"/>
              <a:buChar char="●"/>
              <a:defRPr sz="1600"/>
            </a:lvl7pPr>
            <a:lvl8pPr marL="3657600" lvl="7" indent="-330200">
              <a:spcBef>
                <a:spcPts val="0"/>
              </a:spcBef>
              <a:spcAft>
                <a:spcPts val="0"/>
              </a:spcAft>
              <a:buSzPts val="1600"/>
              <a:buChar char="○"/>
              <a:defRPr sz="1600"/>
            </a:lvl8pPr>
            <a:lvl9pPr marL="4114800" lvl="8" indent="-330200">
              <a:spcBef>
                <a:spcPts val="0"/>
              </a:spcBef>
              <a:spcAft>
                <a:spcPts val="0"/>
              </a:spcAft>
              <a:buSzPts val="1600"/>
              <a:buChar char="■"/>
              <a:defRPr sz="1600"/>
            </a:lvl9pPr>
          </a:lstStyle>
          <a:p>
            <a:endParaRPr/>
          </a:p>
        </p:txBody>
      </p:sp>
      <p:sp>
        <p:nvSpPr>
          <p:cNvPr id="27" name="Shape 27"/>
          <p:cNvSpPr txBox="1">
            <a:spLocks noGrp="1"/>
          </p:cNvSpPr>
          <p:nvPr>
            <p:ph type="body" idx="2"/>
          </p:nvPr>
        </p:nvSpPr>
        <p:spPr>
          <a:xfrm>
            <a:off x="4692275" y="1507925"/>
            <a:ext cx="3994500" cy="3417900"/>
          </a:xfrm>
          <a:prstGeom prst="rect">
            <a:avLst/>
          </a:prstGeom>
        </p:spPr>
        <p:txBody>
          <a:bodyPr spcFirstLastPara="1"/>
          <a:lstStyle>
            <a:lvl1pPr marL="457200" lvl="0" indent="-330200">
              <a:spcBef>
                <a:spcPts val="600"/>
              </a:spcBef>
              <a:spcAft>
                <a:spcPts val="0"/>
              </a:spcAft>
              <a:buSzPts val="1600"/>
              <a:buChar char="✘"/>
              <a:defRPr sz="1600"/>
            </a:lvl1pPr>
            <a:lvl2pPr marL="914400" lvl="1" indent="-330200">
              <a:spcBef>
                <a:spcPts val="0"/>
              </a:spcBef>
              <a:spcAft>
                <a:spcPts val="0"/>
              </a:spcAft>
              <a:buSzPts val="1600"/>
              <a:buChar char="○"/>
              <a:defRPr sz="1600"/>
            </a:lvl2pPr>
            <a:lvl3pPr marL="1371600" lvl="2" indent="-330200">
              <a:spcBef>
                <a:spcPts val="0"/>
              </a:spcBef>
              <a:spcAft>
                <a:spcPts val="0"/>
              </a:spcAft>
              <a:buSzPts val="1600"/>
              <a:buChar char="■"/>
              <a:defRPr sz="1600"/>
            </a:lvl3pPr>
            <a:lvl4pPr marL="1828800" lvl="3" indent="-330200">
              <a:spcBef>
                <a:spcPts val="0"/>
              </a:spcBef>
              <a:spcAft>
                <a:spcPts val="0"/>
              </a:spcAft>
              <a:buSzPts val="1600"/>
              <a:buChar char="●"/>
              <a:defRPr sz="1600"/>
            </a:lvl4pPr>
            <a:lvl5pPr marL="2286000" lvl="4" indent="-330200">
              <a:spcBef>
                <a:spcPts val="0"/>
              </a:spcBef>
              <a:spcAft>
                <a:spcPts val="0"/>
              </a:spcAft>
              <a:buSzPts val="1600"/>
              <a:buChar char="○"/>
              <a:defRPr sz="1600"/>
            </a:lvl5pPr>
            <a:lvl6pPr marL="2743200" lvl="5" indent="-330200">
              <a:spcBef>
                <a:spcPts val="0"/>
              </a:spcBef>
              <a:spcAft>
                <a:spcPts val="0"/>
              </a:spcAft>
              <a:buSzPts val="1600"/>
              <a:buChar char="■"/>
              <a:defRPr sz="1600"/>
            </a:lvl6pPr>
            <a:lvl7pPr marL="3200400" lvl="6" indent="-330200">
              <a:spcBef>
                <a:spcPts val="0"/>
              </a:spcBef>
              <a:spcAft>
                <a:spcPts val="0"/>
              </a:spcAft>
              <a:buSzPts val="1600"/>
              <a:buChar char="●"/>
              <a:defRPr sz="1600"/>
            </a:lvl7pPr>
            <a:lvl8pPr marL="3657600" lvl="7" indent="-330200">
              <a:spcBef>
                <a:spcPts val="0"/>
              </a:spcBef>
              <a:spcAft>
                <a:spcPts val="0"/>
              </a:spcAft>
              <a:buSzPts val="1600"/>
              <a:buChar char="○"/>
              <a:defRPr sz="1600"/>
            </a:lvl8pPr>
            <a:lvl9pPr marL="4114800" lvl="8" indent="-330200">
              <a:spcBef>
                <a:spcPts val="0"/>
              </a:spcBef>
              <a:spcAft>
                <a:spcPts val="0"/>
              </a:spcAft>
              <a:buSzPts val="1600"/>
              <a:buChar char="■"/>
              <a:defRPr sz="1600"/>
            </a:lvl9pPr>
          </a:lstStyle>
          <a:p>
            <a:endParaRPr/>
          </a:p>
        </p:txBody>
      </p:sp>
      <p:sp>
        <p:nvSpPr>
          <p:cNvPr id="5" name="Shape 8"/>
          <p:cNvSpPr txBox="1">
            <a:spLocks noGrp="1"/>
          </p:cNvSpPr>
          <p:nvPr>
            <p:ph type="sldNum" idx="13"/>
          </p:nvPr>
        </p:nvSpPr>
        <p:spPr>
          <a:ln/>
        </p:spPr>
        <p:txBody>
          <a:bodyPr/>
          <a:lstStyle>
            <a:lvl1pPr>
              <a:defRPr/>
            </a:lvl1pPr>
          </a:lstStyle>
          <a:p>
            <a:fld id="{D9289398-1B32-764B-99CF-4010A90240B2}" type="slidenum">
              <a:rPr lang="en-US" altLang="en-US"/>
              <a:pPr/>
              <a:t>‹#›</a:t>
            </a:fld>
            <a:endParaRPr lang="en-US" altLang="en-US"/>
          </a:p>
        </p:txBody>
      </p:sp>
    </p:spTree>
    <p:extLst>
      <p:ext uri="{BB962C8B-B14F-4D97-AF65-F5344CB8AC3E}">
        <p14:creationId xmlns:p14="http://schemas.microsoft.com/office/powerpoint/2010/main" val="1389979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6025" y="967975"/>
            <a:ext cx="9156000" cy="857400"/>
          </a:xfrm>
          <a:prstGeom prst="rect">
            <a:avLst/>
          </a:prstGeom>
        </p:spPr>
        <p:txBody>
          <a:bodyPr spcFirstLastPara="1"/>
          <a:lstStyle>
            <a:lvl1pPr lvl="0">
              <a:spcBef>
                <a:spcPts val="0"/>
              </a:spcBef>
              <a:spcAft>
                <a:spcPts val="0"/>
              </a:spcAft>
              <a:buSzPts val="2600"/>
              <a:buNone/>
              <a:defRPr/>
            </a:lvl1pPr>
            <a:lvl2pPr lvl="1">
              <a:spcBef>
                <a:spcPts val="0"/>
              </a:spcBef>
              <a:spcAft>
                <a:spcPts val="0"/>
              </a:spcAft>
              <a:buSzPts val="2600"/>
              <a:buNone/>
              <a:defRPr/>
            </a:lvl2pPr>
            <a:lvl3pPr lvl="2">
              <a:spcBef>
                <a:spcPts val="0"/>
              </a:spcBef>
              <a:spcAft>
                <a:spcPts val="0"/>
              </a:spcAft>
              <a:buSzPts val="2600"/>
              <a:buNone/>
              <a:defRPr/>
            </a:lvl3pPr>
            <a:lvl4pPr lvl="3">
              <a:spcBef>
                <a:spcPts val="0"/>
              </a:spcBef>
              <a:spcAft>
                <a:spcPts val="0"/>
              </a:spcAft>
              <a:buSzPts val="2600"/>
              <a:buNone/>
              <a:defRPr/>
            </a:lvl4pPr>
            <a:lvl5pPr lvl="4">
              <a:spcBef>
                <a:spcPts val="0"/>
              </a:spcBef>
              <a:spcAft>
                <a:spcPts val="0"/>
              </a:spcAft>
              <a:buSzPts val="2600"/>
              <a:buNone/>
              <a:defRPr/>
            </a:lvl5pPr>
            <a:lvl6pPr lvl="5">
              <a:spcBef>
                <a:spcPts val="0"/>
              </a:spcBef>
              <a:spcAft>
                <a:spcPts val="0"/>
              </a:spcAft>
              <a:buSzPts val="2600"/>
              <a:buNone/>
              <a:defRPr/>
            </a:lvl6pPr>
            <a:lvl7pPr lvl="6">
              <a:spcBef>
                <a:spcPts val="0"/>
              </a:spcBef>
              <a:spcAft>
                <a:spcPts val="0"/>
              </a:spcAft>
              <a:buSzPts val="2600"/>
              <a:buNone/>
              <a:defRPr/>
            </a:lvl7pPr>
            <a:lvl8pPr lvl="7">
              <a:spcBef>
                <a:spcPts val="0"/>
              </a:spcBef>
              <a:spcAft>
                <a:spcPts val="0"/>
              </a:spcAft>
              <a:buSzPts val="2600"/>
              <a:buNone/>
              <a:defRPr/>
            </a:lvl8pPr>
            <a:lvl9pPr lvl="8">
              <a:spcBef>
                <a:spcPts val="0"/>
              </a:spcBef>
              <a:spcAft>
                <a:spcPts val="0"/>
              </a:spcAft>
              <a:buSzPts val="2600"/>
              <a:buNone/>
              <a:defRPr/>
            </a:lvl9pPr>
          </a:lstStyle>
          <a:p>
            <a:endParaRPr/>
          </a:p>
        </p:txBody>
      </p:sp>
      <p:sp>
        <p:nvSpPr>
          <p:cNvPr id="3" name="Shape 8"/>
          <p:cNvSpPr txBox="1">
            <a:spLocks noGrp="1"/>
          </p:cNvSpPr>
          <p:nvPr>
            <p:ph type="sldNum" idx="13"/>
          </p:nvPr>
        </p:nvSpPr>
        <p:spPr>
          <a:ln/>
        </p:spPr>
        <p:txBody>
          <a:bodyPr/>
          <a:lstStyle>
            <a:lvl1pPr>
              <a:defRPr/>
            </a:lvl1pPr>
          </a:lstStyle>
          <a:p>
            <a:fld id="{A63AE1FC-E417-F341-B47D-763212E91F0E}" type="slidenum">
              <a:rPr lang="en-US" altLang="en-US"/>
              <a:pPr/>
              <a:t>‹#›</a:t>
            </a:fld>
            <a:endParaRPr lang="en-US" altLang="en-US"/>
          </a:p>
        </p:txBody>
      </p:sp>
    </p:spTree>
    <p:extLst>
      <p:ext uri="{BB962C8B-B14F-4D97-AF65-F5344CB8AC3E}">
        <p14:creationId xmlns:p14="http://schemas.microsoft.com/office/powerpoint/2010/main" val="1059604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1"/>
        <p:cNvGrpSpPr/>
        <p:nvPr/>
      </p:nvGrpSpPr>
      <p:grpSpPr>
        <a:xfrm>
          <a:off x="0" y="0"/>
          <a:ext cx="0" cy="0"/>
          <a:chOff x="0" y="0"/>
          <a:chExt cx="0" cy="0"/>
        </a:xfrm>
      </p:grpSpPr>
      <p:sp>
        <p:nvSpPr>
          <p:cNvPr id="2" name="Shape 8"/>
          <p:cNvSpPr txBox="1">
            <a:spLocks noGrp="1"/>
          </p:cNvSpPr>
          <p:nvPr>
            <p:ph type="sldNum" idx="13"/>
          </p:nvPr>
        </p:nvSpPr>
        <p:spPr>
          <a:ln/>
        </p:spPr>
        <p:txBody>
          <a:bodyPr/>
          <a:lstStyle>
            <a:lvl1pPr>
              <a:defRPr/>
            </a:lvl1pPr>
          </a:lstStyle>
          <a:p>
            <a:fld id="{5731A649-68FB-F843-8561-5519435B2191}" type="slidenum">
              <a:rPr lang="en-US" altLang="en-US"/>
              <a:pPr/>
              <a:t>‹#›</a:t>
            </a:fld>
            <a:endParaRPr lang="en-US" altLang="en-US"/>
          </a:p>
        </p:txBody>
      </p:sp>
    </p:spTree>
    <p:extLst>
      <p:ext uri="{BB962C8B-B14F-4D97-AF65-F5344CB8AC3E}">
        <p14:creationId xmlns:p14="http://schemas.microsoft.com/office/powerpoint/2010/main" val="18461449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9"/>
          <a:srcRect/>
          <a:stretch>
            <a:fillRect/>
          </a:stretch>
        </a:blipFill>
        <a:effectLst/>
      </p:bgPr>
    </p:bg>
    <p:spTree>
      <p:nvGrpSpPr>
        <p:cNvPr id="1" name=""/>
        <p:cNvGrpSpPr/>
        <p:nvPr/>
      </p:nvGrpSpPr>
      <p:grpSpPr>
        <a:xfrm>
          <a:off x="0" y="0"/>
          <a:ext cx="0" cy="0"/>
          <a:chOff x="0" y="0"/>
          <a:chExt cx="0" cy="0"/>
        </a:xfrm>
      </p:grpSpPr>
      <p:sp>
        <p:nvSpPr>
          <p:cNvPr id="1026" name="Shape 6"/>
          <p:cNvSpPr txBox="1">
            <a:spLocks noGrp="1"/>
          </p:cNvSpPr>
          <p:nvPr>
            <p:ph type="title"/>
          </p:nvPr>
        </p:nvSpPr>
        <p:spPr bwMode="auto">
          <a:xfrm>
            <a:off x="-6350" y="968375"/>
            <a:ext cx="91567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25" tIns="91425" rIns="91425" bIns="91425" numCol="1" anchor="t" anchorCtr="0" compatLnSpc="1">
            <a:prstTxWarp prst="textNoShape">
              <a:avLst/>
            </a:prstTxWarp>
          </a:bodyPr>
          <a:lstStyle/>
          <a:p>
            <a:pPr lvl="0"/>
            <a:endParaRPr lang="en-US" altLang="en-US">
              <a:sym typeface="Arial" charset="-95"/>
            </a:endParaRPr>
          </a:p>
        </p:txBody>
      </p:sp>
      <p:sp>
        <p:nvSpPr>
          <p:cNvPr id="1027" name="Shape 7"/>
          <p:cNvSpPr txBox="1">
            <a:spLocks noGrp="1"/>
          </p:cNvSpPr>
          <p:nvPr>
            <p:ph type="body" idx="1"/>
          </p:nvPr>
        </p:nvSpPr>
        <p:spPr bwMode="auto">
          <a:xfrm>
            <a:off x="457200" y="1563688"/>
            <a:ext cx="8229600" cy="2503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25" tIns="91425" rIns="91425" bIns="91425" numCol="1" anchor="t" anchorCtr="0" compatLnSpc="1">
            <a:prstTxWarp prst="textNoShape">
              <a:avLst/>
            </a:prstTxWarp>
          </a:bodyPr>
          <a:lstStyle/>
          <a:p>
            <a:pPr lvl="0"/>
            <a:endParaRPr lang="en-US" altLang="en-US">
              <a:sym typeface="Arial" charset="-95"/>
            </a:endParaRPr>
          </a:p>
        </p:txBody>
      </p:sp>
      <p:sp>
        <p:nvSpPr>
          <p:cNvPr id="6148" name="Shape 8"/>
          <p:cNvSpPr txBox="1">
            <a:spLocks noGrp="1"/>
          </p:cNvSpPr>
          <p:nvPr>
            <p:ph type="sldNum" idx="12"/>
          </p:nvPr>
        </p:nvSpPr>
        <p:spPr bwMode="auto">
          <a:xfrm>
            <a:off x="4297363" y="4832350"/>
            <a:ext cx="549275" cy="311150"/>
          </a:xfrm>
          <a:prstGeom prst="rect">
            <a:avLst/>
          </a:prstGeom>
          <a:noFill/>
          <a:ln>
            <a:noFill/>
          </a:ln>
          <a:extLst/>
        </p:spPr>
        <p:txBody>
          <a:bodyPr vert="horz" wrap="square" lIns="91425" tIns="91425" rIns="91425" bIns="91425" numCol="1" anchor="t" anchorCtr="0" compatLnSpc="1">
            <a:prstTxWarp prst="textNoShape">
              <a:avLst/>
            </a:prstTxWarp>
          </a:bodyPr>
          <a:lstStyle>
            <a:lvl1pPr algn="ctr" eaLnBrk="1" hangingPunct="1">
              <a:buClr>
                <a:srgbClr val="000000"/>
              </a:buClr>
              <a:buFont typeface="Arial" charset="-95"/>
              <a:buNone/>
              <a:defRPr sz="1000">
                <a:solidFill>
                  <a:srgbClr val="FFFFFF"/>
                </a:solidFill>
                <a:latin typeface="Sniglet" charset="-95"/>
                <a:ea typeface="Sniglet" charset="-95"/>
                <a:cs typeface="Sniglet" charset="-95"/>
                <a:sym typeface="Sniglet" charset="-95"/>
              </a:defRPr>
            </a:lvl1pPr>
          </a:lstStyle>
          <a:p>
            <a:fld id="{DA433BB9-7D17-DF45-ACCB-904127753F32}" type="slidenum">
              <a:rPr lang="en-US" altLang="en-US"/>
              <a:pPr/>
              <a:t>‹#›</a:t>
            </a:fld>
            <a:endParaRPr lang="en-US" altLang="en-US"/>
          </a:p>
        </p:txBody>
      </p:sp>
    </p:spTree>
  </p:cSld>
  <p:clrMap bg1="lt1" tx1="dk1" bg2="dk2" tx2="lt2" accent1="accent1" accent2="accent2" accent3="accent3" accent4="accent4" accent5="accent5" accent6="accent6" hlink="hlink" folHlink="folHlink"/>
  <p:sldLayoutIdLst>
    <p:sldLayoutId id="2147483705" r:id="rId1"/>
    <p:sldLayoutId id="2147483700" r:id="rId2"/>
    <p:sldLayoutId id="2147483706" r:id="rId3"/>
    <p:sldLayoutId id="2147483701" r:id="rId4"/>
    <p:sldLayoutId id="2147483702" r:id="rId5"/>
    <p:sldLayoutId id="2147483703" r:id="rId6"/>
    <p:sldLayoutId id="2147483704" r:id="rId7"/>
  </p:sldLayoutIdLst>
  <p:transition>
    <p:fade thruBlk="1"/>
  </p:transition>
  <p:hf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95"/>
        <a:defRPr sz="1400">
          <a:solidFill>
            <a:srgbClr val="000000"/>
          </a:solidFill>
          <a:latin typeface="Arial"/>
          <a:ea typeface="Arial"/>
          <a:cs typeface="Arial"/>
          <a:sym typeface="Arial" charset="-95"/>
        </a:defRPr>
      </a:lvl1pPr>
      <a:lvl2pPr lvl="1" algn="l" rtl="0" eaLnBrk="0" fontAlgn="base" hangingPunct="0">
        <a:spcBef>
          <a:spcPct val="0"/>
        </a:spcBef>
        <a:spcAft>
          <a:spcPct val="0"/>
        </a:spcAft>
        <a:buClr>
          <a:srgbClr val="000000"/>
        </a:buClr>
        <a:buFont typeface="Arial" charset="-95"/>
        <a:defRPr sz="1400">
          <a:solidFill>
            <a:srgbClr val="000000"/>
          </a:solidFill>
          <a:latin typeface="Arial"/>
          <a:ea typeface="Arial"/>
          <a:cs typeface="Arial"/>
          <a:sym typeface="Arial" charset="-95"/>
        </a:defRPr>
      </a:lvl2pPr>
      <a:lvl3pPr lvl="2" algn="l" rtl="0" eaLnBrk="0" fontAlgn="base" hangingPunct="0">
        <a:spcBef>
          <a:spcPct val="0"/>
        </a:spcBef>
        <a:spcAft>
          <a:spcPct val="0"/>
        </a:spcAft>
        <a:buClr>
          <a:srgbClr val="000000"/>
        </a:buClr>
        <a:buFont typeface="Arial" charset="-95"/>
        <a:defRPr sz="1400">
          <a:solidFill>
            <a:srgbClr val="000000"/>
          </a:solidFill>
          <a:latin typeface="Arial"/>
          <a:ea typeface="Arial"/>
          <a:cs typeface="Arial"/>
          <a:sym typeface="Arial" charset="-95"/>
        </a:defRPr>
      </a:lvl3pPr>
      <a:lvl4pPr lvl="3" algn="l" rtl="0" eaLnBrk="0" fontAlgn="base" hangingPunct="0">
        <a:spcBef>
          <a:spcPct val="0"/>
        </a:spcBef>
        <a:spcAft>
          <a:spcPct val="0"/>
        </a:spcAft>
        <a:buClr>
          <a:srgbClr val="000000"/>
        </a:buClr>
        <a:buFont typeface="Arial" charset="-95"/>
        <a:defRPr sz="1400">
          <a:solidFill>
            <a:srgbClr val="000000"/>
          </a:solidFill>
          <a:latin typeface="Arial"/>
          <a:ea typeface="Arial"/>
          <a:cs typeface="Arial"/>
          <a:sym typeface="Arial" charset="-95"/>
        </a:defRPr>
      </a:lvl4pPr>
      <a:lvl5pPr lvl="4" algn="l" rtl="0" eaLnBrk="0" fontAlgn="base" hangingPunct="0">
        <a:spcBef>
          <a:spcPct val="0"/>
        </a:spcBef>
        <a:spcAft>
          <a:spcPct val="0"/>
        </a:spcAft>
        <a:buClr>
          <a:srgbClr val="000000"/>
        </a:buClr>
        <a:buFont typeface="Arial" charset="-95"/>
        <a:defRPr sz="1400">
          <a:solidFill>
            <a:srgbClr val="000000"/>
          </a:solidFill>
          <a:latin typeface="Arial"/>
          <a:ea typeface="Arial"/>
          <a:cs typeface="Arial"/>
          <a:sym typeface="Arial" charset="-95"/>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95"/>
        <a:defRPr sz="1400">
          <a:solidFill>
            <a:srgbClr val="000000"/>
          </a:solidFill>
          <a:latin typeface="Arial"/>
          <a:ea typeface="Arial"/>
          <a:cs typeface="Arial"/>
          <a:sym typeface="Arial" charset="-95"/>
        </a:defRPr>
      </a:lvl1pPr>
      <a:lvl2pPr lvl="1" algn="l" rtl="0" eaLnBrk="0" fontAlgn="base" hangingPunct="0">
        <a:spcBef>
          <a:spcPct val="0"/>
        </a:spcBef>
        <a:spcAft>
          <a:spcPct val="0"/>
        </a:spcAft>
        <a:buClr>
          <a:srgbClr val="000000"/>
        </a:buClr>
        <a:buFont typeface="Arial" charset="-95"/>
        <a:defRPr sz="1400">
          <a:solidFill>
            <a:srgbClr val="000000"/>
          </a:solidFill>
          <a:latin typeface="Arial"/>
          <a:ea typeface="Arial"/>
          <a:cs typeface="Arial"/>
          <a:sym typeface="Arial" charset="-95"/>
        </a:defRPr>
      </a:lvl2pPr>
      <a:lvl3pPr lvl="2" algn="l" rtl="0" eaLnBrk="0" fontAlgn="base" hangingPunct="0">
        <a:spcBef>
          <a:spcPct val="0"/>
        </a:spcBef>
        <a:spcAft>
          <a:spcPct val="0"/>
        </a:spcAft>
        <a:buClr>
          <a:srgbClr val="000000"/>
        </a:buClr>
        <a:buFont typeface="Arial" charset="-95"/>
        <a:defRPr sz="1400">
          <a:solidFill>
            <a:srgbClr val="000000"/>
          </a:solidFill>
          <a:latin typeface="Arial"/>
          <a:ea typeface="Arial"/>
          <a:cs typeface="Arial"/>
          <a:sym typeface="Arial" charset="-95"/>
        </a:defRPr>
      </a:lvl3pPr>
      <a:lvl4pPr lvl="3" algn="l" rtl="0" eaLnBrk="0" fontAlgn="base" hangingPunct="0">
        <a:spcBef>
          <a:spcPct val="0"/>
        </a:spcBef>
        <a:spcAft>
          <a:spcPct val="0"/>
        </a:spcAft>
        <a:buClr>
          <a:srgbClr val="000000"/>
        </a:buClr>
        <a:buFont typeface="Arial" charset="-95"/>
        <a:defRPr sz="1400">
          <a:solidFill>
            <a:srgbClr val="000000"/>
          </a:solidFill>
          <a:latin typeface="Arial"/>
          <a:ea typeface="Arial"/>
          <a:cs typeface="Arial"/>
          <a:sym typeface="Arial" charset="-95"/>
        </a:defRPr>
      </a:lvl4pPr>
      <a:lvl5pPr lvl="4" algn="l" rtl="0" eaLnBrk="0" fontAlgn="base" hangingPunct="0">
        <a:spcBef>
          <a:spcPct val="0"/>
        </a:spcBef>
        <a:spcAft>
          <a:spcPct val="0"/>
        </a:spcAft>
        <a:buClr>
          <a:srgbClr val="000000"/>
        </a:buClr>
        <a:buFont typeface="Arial" charset="-95"/>
        <a:defRPr sz="1400">
          <a:solidFill>
            <a:srgbClr val="000000"/>
          </a:solidFill>
          <a:latin typeface="Arial"/>
          <a:ea typeface="Arial"/>
          <a:cs typeface="Arial"/>
          <a:sym typeface="Arial" charset="-95"/>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hyperlink" Target="mailto:elkarafoti@yahoo.gr" TargetMode="External"/><Relationship Id="rId4" Type="http://schemas.openxmlformats.org/officeDocument/2006/relationships/hyperlink" Target="mailto:elkarafoti@enl.uoa.gr" TargetMode="External"/><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hape 47"/>
          <p:cNvSpPr txBox="1">
            <a:spLocks noGrp="1"/>
          </p:cNvSpPr>
          <p:nvPr>
            <p:ph type="ctrTitle"/>
          </p:nvPr>
        </p:nvSpPr>
        <p:spPr>
          <a:xfrm>
            <a:off x="685800" y="1633919"/>
            <a:ext cx="7772400" cy="1277556"/>
          </a:xfrm>
        </p:spPr>
        <p:txBody>
          <a:bodyPr/>
          <a:lstStyle/>
          <a:p>
            <a:pPr eaLnBrk="1" hangingPunct="1">
              <a:spcBef>
                <a:spcPct val="0"/>
              </a:spcBef>
              <a:spcAft>
                <a:spcPct val="0"/>
              </a:spcAft>
              <a:buClr>
                <a:srgbClr val="FFFFFF"/>
              </a:buClr>
            </a:pPr>
            <a:r>
              <a:rPr lang="en-US" altLang="en-US" sz="2800" b="1" dirty="0">
                <a:solidFill>
                  <a:srgbClr val="FFFFFF"/>
                </a:solidFill>
                <a:latin typeface="Walter Turncoat" charset="-95"/>
                <a:ea typeface="Walter Turncoat" charset="-95"/>
                <a:cs typeface="Walter Turncoat" charset="-95"/>
                <a:sym typeface="Walter Turncoat" charset="-95"/>
              </a:rPr>
              <a:t/>
            </a:r>
            <a:br>
              <a:rPr lang="en-US" altLang="en-US" sz="2800" b="1" dirty="0">
                <a:solidFill>
                  <a:srgbClr val="FFFFFF"/>
                </a:solidFill>
                <a:latin typeface="Walter Turncoat" charset="-95"/>
                <a:ea typeface="Walter Turncoat" charset="-95"/>
                <a:cs typeface="Walter Turncoat" charset="-95"/>
                <a:sym typeface="Walter Turncoat" charset="-95"/>
              </a:rPr>
            </a:br>
            <a:r>
              <a:rPr lang="en-US" altLang="en-US" sz="2000" b="1" dirty="0">
                <a:solidFill>
                  <a:srgbClr val="FFFFFF"/>
                </a:solidFill>
                <a:latin typeface="Walter Turncoat" charset="-95"/>
                <a:ea typeface="Walter Turncoat" charset="-95"/>
                <a:cs typeface="Walter Turncoat" charset="-95"/>
                <a:sym typeface="Walter Turncoat" charset="-95"/>
              </a:rPr>
              <a:t>Negotiating preferred norms: is the preferred/unmarked/appropriate so obviously </a:t>
            </a:r>
            <a:r>
              <a:rPr lang="en-US" altLang="en-US" sz="2000" b="1" dirty="0" smtClean="0">
                <a:solidFill>
                  <a:srgbClr val="FFFFFF"/>
                </a:solidFill>
                <a:latin typeface="Walter Turncoat" charset="-95"/>
                <a:ea typeface="Walter Turncoat" charset="-95"/>
                <a:cs typeface="Walter Turncoat" charset="-95"/>
                <a:sym typeface="Walter Turncoat" charset="-95"/>
              </a:rPr>
              <a:t>polite?</a:t>
            </a:r>
            <a:r>
              <a:rPr lang="en-US" altLang="en-US" sz="2000" b="1" dirty="0">
                <a:solidFill>
                  <a:srgbClr val="FFFFFF"/>
                </a:solidFill>
                <a:latin typeface="Walter Turncoat" charset="-95"/>
                <a:ea typeface="Walter Turncoat" charset="-95"/>
                <a:cs typeface="Walter Turncoat" charset="-95"/>
                <a:sym typeface="Walter Turncoat" charset="-95"/>
              </a:rPr>
              <a:t/>
            </a:r>
            <a:br>
              <a:rPr lang="en-US" altLang="en-US" sz="2000" b="1" dirty="0">
                <a:solidFill>
                  <a:srgbClr val="FFFFFF"/>
                </a:solidFill>
                <a:latin typeface="Walter Turncoat" charset="-95"/>
                <a:ea typeface="Walter Turncoat" charset="-95"/>
                <a:cs typeface="Walter Turncoat" charset="-95"/>
                <a:sym typeface="Walter Turncoat" charset="-95"/>
              </a:rPr>
            </a:br>
            <a:r>
              <a:rPr lang="en-US" altLang="en-US" sz="2000" dirty="0">
                <a:solidFill>
                  <a:srgbClr val="FFFFFF"/>
                </a:solidFill>
                <a:latin typeface="Walter Turncoat" charset="-95"/>
                <a:ea typeface="Walter Turncoat" charset="-95"/>
                <a:cs typeface="Walter Turncoat" charset="-95"/>
                <a:sym typeface="Walter Turncoat" charset="-95"/>
              </a:rPr>
              <a:t/>
            </a:r>
            <a:br>
              <a:rPr lang="en-US" altLang="en-US" sz="2000" dirty="0">
                <a:solidFill>
                  <a:srgbClr val="FFFFFF"/>
                </a:solidFill>
                <a:latin typeface="Walter Turncoat" charset="-95"/>
                <a:ea typeface="Walter Turncoat" charset="-95"/>
                <a:cs typeface="Walter Turncoat" charset="-95"/>
                <a:sym typeface="Walter Turncoat" charset="-95"/>
              </a:rPr>
            </a:br>
            <a:endParaRPr lang="en-US" altLang="en-US" sz="2000" dirty="0">
              <a:solidFill>
                <a:srgbClr val="FFFFFF"/>
              </a:solidFill>
              <a:latin typeface="Walter Turncoat" charset="-95"/>
              <a:ea typeface="Walter Turncoat" charset="-95"/>
              <a:cs typeface="Walter Turncoat" charset="-95"/>
              <a:sym typeface="Walter Turncoat" charset="-95"/>
            </a:endParaRPr>
          </a:p>
        </p:txBody>
      </p:sp>
      <p:sp>
        <p:nvSpPr>
          <p:cNvPr id="4101" name="Shape 54"/>
          <p:cNvSpPr>
            <a:spLocks/>
          </p:cNvSpPr>
          <p:nvPr/>
        </p:nvSpPr>
        <p:spPr bwMode="auto">
          <a:xfrm>
            <a:off x="3808787" y="2472886"/>
            <a:ext cx="1443037" cy="103187"/>
          </a:xfrm>
          <a:custGeom>
            <a:avLst/>
            <a:gdLst>
              <a:gd name="T0" fmla="*/ 2147483647 w 27831"/>
              <a:gd name="T1" fmla="*/ 1952092961 h 2831"/>
              <a:gd name="T2" fmla="*/ 2147483647 w 27831"/>
              <a:gd name="T3" fmla="*/ 1666152442 h 2831"/>
              <a:gd name="T4" fmla="*/ 2147483647 w 27831"/>
              <a:gd name="T5" fmla="*/ 2147483647 h 2831"/>
              <a:gd name="T6" fmla="*/ 2147483647 w 27831"/>
              <a:gd name="T7" fmla="*/ 501279576 h 2831"/>
              <a:gd name="T8" fmla="*/ 2147483647 w 27831"/>
              <a:gd name="T9" fmla="*/ 335331901 h 2831"/>
              <a:gd name="T10" fmla="*/ 2147483647 w 27831"/>
              <a:gd name="T11" fmla="*/ 167690590 h 2831"/>
              <a:gd name="T12" fmla="*/ 2147483647 w 27831"/>
              <a:gd name="T13" fmla="*/ 501279576 h 2831"/>
              <a:gd name="T14" fmla="*/ 2147483647 w 27831"/>
              <a:gd name="T15" fmla="*/ 1000767030 h 2831"/>
              <a:gd name="T16" fmla="*/ 2147483647 w 27831"/>
              <a:gd name="T17" fmla="*/ 834819355 h 2831"/>
              <a:gd name="T18" fmla="*/ 2147483647 w 27831"/>
              <a:gd name="T19" fmla="*/ 834819355 h 2831"/>
              <a:gd name="T20" fmla="*/ 2147483647 w 27831"/>
              <a:gd name="T21" fmla="*/ 667178117 h 2831"/>
              <a:gd name="T22" fmla="*/ 2147483647 w 27831"/>
              <a:gd name="T23" fmla="*/ 1166665134 h 2831"/>
              <a:gd name="T24" fmla="*/ 2147483647 w 27831"/>
              <a:gd name="T25" fmla="*/ 335331901 h 2831"/>
              <a:gd name="T26" fmla="*/ 2147483647 w 27831"/>
              <a:gd name="T27" fmla="*/ 834819355 h 2831"/>
              <a:gd name="T28" fmla="*/ 2147483647 w 27831"/>
              <a:gd name="T29" fmla="*/ 1000767030 h 2831"/>
              <a:gd name="T30" fmla="*/ 2147483647 w 27831"/>
              <a:gd name="T31" fmla="*/ 1166665134 h 2831"/>
              <a:gd name="T32" fmla="*/ 2147483647 w 27831"/>
              <a:gd name="T33" fmla="*/ 1334306081 h 2831"/>
              <a:gd name="T34" fmla="*/ 2147483647 w 27831"/>
              <a:gd name="T35" fmla="*/ 1833794264 h 2831"/>
              <a:gd name="T36" fmla="*/ 2147483647 w 27831"/>
              <a:gd name="T37" fmla="*/ 1833794264 h 2831"/>
              <a:gd name="T38" fmla="*/ 2147483647 w 27831"/>
              <a:gd name="T39" fmla="*/ 1999741355 h 2831"/>
              <a:gd name="T40" fmla="*/ 2147483647 w 27831"/>
              <a:gd name="T41" fmla="*/ 2147483647 h 2831"/>
              <a:gd name="T42" fmla="*/ 2147483647 w 27831"/>
              <a:gd name="T43" fmla="*/ 2147483647 h 2831"/>
              <a:gd name="T44" fmla="*/ 2147483647 w 27831"/>
              <a:gd name="T45" fmla="*/ 2147483647 h 2831"/>
              <a:gd name="T46" fmla="*/ 2052584461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99741355 h 2831"/>
              <a:gd name="T90" fmla="*/ 2147483647 w 27831"/>
              <a:gd name="T91" fmla="*/ 1999741355 h 2831"/>
              <a:gd name="T92" fmla="*/ 2147483647 w 27831"/>
              <a:gd name="T93" fmla="*/ 1833794264 h 2831"/>
              <a:gd name="T94" fmla="*/ 2147483647 w 27831"/>
              <a:gd name="T95" fmla="*/ 1833794264 h 2831"/>
              <a:gd name="T96" fmla="*/ 2147483647 w 27831"/>
              <a:gd name="T97" fmla="*/ 1666152442 h 2831"/>
              <a:gd name="T98" fmla="*/ 2147483647 w 27831"/>
              <a:gd name="T99" fmla="*/ 1500254338 h 2831"/>
              <a:gd name="T100" fmla="*/ 2147483647 w 27831"/>
              <a:gd name="T101" fmla="*/ 1166665134 h 2831"/>
              <a:gd name="T102" fmla="*/ 2147483647 w 27831"/>
              <a:gd name="T103" fmla="*/ 1000767030 h 2831"/>
              <a:gd name="T104" fmla="*/ 2147483647 w 27831"/>
              <a:gd name="T105" fmla="*/ 834819355 h 2831"/>
              <a:gd name="T106" fmla="*/ 2147483647 w 27831"/>
              <a:gd name="T107" fmla="*/ 1166665134 h 2831"/>
              <a:gd name="T108" fmla="*/ 2147483647 w 27831"/>
              <a:gd name="T109" fmla="*/ 501279576 h 2831"/>
              <a:gd name="T110" fmla="*/ 2147483647 w 27831"/>
              <a:gd name="T111" fmla="*/ 335331901 h 2831"/>
              <a:gd name="T112" fmla="*/ 2147483647 w 27831"/>
              <a:gd name="T113" fmla="*/ 501279576 h 2831"/>
              <a:gd name="T114" fmla="*/ 2147483647 w 27831"/>
              <a:gd name="T115" fmla="*/ 66717811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102" name="Shape 55"/>
          <p:cNvSpPr>
            <a:spLocks/>
          </p:cNvSpPr>
          <p:nvPr/>
        </p:nvSpPr>
        <p:spPr bwMode="auto">
          <a:xfrm>
            <a:off x="6424613" y="3362325"/>
            <a:ext cx="2220912" cy="1016000"/>
          </a:xfrm>
          <a:custGeom>
            <a:avLst/>
            <a:gdLst>
              <a:gd name="T0" fmla="*/ 2147483647 w 65189"/>
              <a:gd name="T1" fmla="*/ 166238335 h 62358"/>
              <a:gd name="T2" fmla="*/ 2147483647 w 65189"/>
              <a:gd name="T3" fmla="*/ 963962206 h 62358"/>
              <a:gd name="T4" fmla="*/ 2147483647 w 65189"/>
              <a:gd name="T5" fmla="*/ 2147483647 h 62358"/>
              <a:gd name="T6" fmla="*/ 2147483647 w 65189"/>
              <a:gd name="T7" fmla="*/ 2147483647 h 62358"/>
              <a:gd name="T8" fmla="*/ 2147483647 w 65189"/>
              <a:gd name="T9" fmla="*/ 33260583 h 62358"/>
              <a:gd name="T10" fmla="*/ 2147483647 w 65189"/>
              <a:gd name="T11" fmla="*/ 19943406 h 62358"/>
              <a:gd name="T12" fmla="*/ 2147483647 w 65189"/>
              <a:gd name="T13" fmla="*/ 39886780 h 62358"/>
              <a:gd name="T14" fmla="*/ 2147483647 w 65189"/>
              <a:gd name="T15" fmla="*/ 73147648 h 62358"/>
              <a:gd name="T16" fmla="*/ 2147483647 w 65189"/>
              <a:gd name="T17" fmla="*/ 126351571 h 62358"/>
              <a:gd name="T18" fmla="*/ 2147483647 w 65189"/>
              <a:gd name="T19" fmla="*/ 119660617 h 62358"/>
              <a:gd name="T20" fmla="*/ 2147483647 w 65189"/>
              <a:gd name="T21" fmla="*/ 179486510 h 62358"/>
              <a:gd name="T22" fmla="*/ 2147483647 w 65189"/>
              <a:gd name="T23" fmla="*/ 146295035 h 62358"/>
              <a:gd name="T24" fmla="*/ 2147483647 w 65189"/>
              <a:gd name="T25" fmla="*/ 106408206 h 62358"/>
              <a:gd name="T26" fmla="*/ 2147483647 w 65189"/>
              <a:gd name="T27" fmla="*/ 106408206 h 62358"/>
              <a:gd name="T28" fmla="*/ 2147483647 w 65189"/>
              <a:gd name="T29" fmla="*/ 79773560 h 62358"/>
              <a:gd name="T30" fmla="*/ 2147483647 w 65189"/>
              <a:gd name="T31" fmla="*/ 93091013 h 62358"/>
              <a:gd name="T32" fmla="*/ 2147483647 w 65189"/>
              <a:gd name="T33" fmla="*/ 93091013 h 62358"/>
              <a:gd name="T34" fmla="*/ 2147483647 w 65189"/>
              <a:gd name="T35" fmla="*/ 86469076 h 62358"/>
              <a:gd name="T36" fmla="*/ 2147483647 w 65189"/>
              <a:gd name="T37" fmla="*/ 319090330 h 62358"/>
              <a:gd name="T38" fmla="*/ 2147483647 w 65189"/>
              <a:gd name="T39" fmla="*/ 2147483647 h 62358"/>
              <a:gd name="T40" fmla="*/ 2147483647 w 65189"/>
              <a:gd name="T41" fmla="*/ 2147483647 h 62358"/>
              <a:gd name="T42" fmla="*/ 2147483647 w 65189"/>
              <a:gd name="T43" fmla="*/ 2147483647 h 62358"/>
              <a:gd name="T44" fmla="*/ 2147483647 w 65189"/>
              <a:gd name="T45" fmla="*/ 2147483647 h 62358"/>
              <a:gd name="T46" fmla="*/ 2147483647 w 65189"/>
              <a:gd name="T47" fmla="*/ 2147483647 h 62358"/>
              <a:gd name="T48" fmla="*/ 2147483647 w 65189"/>
              <a:gd name="T49" fmla="*/ 2147483647 h 62358"/>
              <a:gd name="T50" fmla="*/ 2147483647 w 65189"/>
              <a:gd name="T51" fmla="*/ 2147483647 h 62358"/>
              <a:gd name="T52" fmla="*/ 2147483647 w 65189"/>
              <a:gd name="T53" fmla="*/ 2147483647 h 62358"/>
              <a:gd name="T54" fmla="*/ 2147483647 w 65189"/>
              <a:gd name="T55" fmla="*/ 2147483647 h 62358"/>
              <a:gd name="T56" fmla="*/ 2147483647 w 65189"/>
              <a:gd name="T57" fmla="*/ 2147483647 h 62358"/>
              <a:gd name="T58" fmla="*/ 2147483647 w 65189"/>
              <a:gd name="T59" fmla="*/ 2147483647 h 62358"/>
              <a:gd name="T60" fmla="*/ 2147483647 w 65189"/>
              <a:gd name="T61" fmla="*/ 2147483647 h 62358"/>
              <a:gd name="T62" fmla="*/ 2147483647 w 65189"/>
              <a:gd name="T63" fmla="*/ 2147483647 h 62358"/>
              <a:gd name="T64" fmla="*/ 2147483647 w 65189"/>
              <a:gd name="T65" fmla="*/ 2147483647 h 62358"/>
              <a:gd name="T66" fmla="*/ 2147483647 w 65189"/>
              <a:gd name="T67" fmla="*/ 2147483647 h 62358"/>
              <a:gd name="T68" fmla="*/ 1017128052 w 65189"/>
              <a:gd name="T69" fmla="*/ 2147483647 h 62358"/>
              <a:gd name="T70" fmla="*/ 2147483647 w 65189"/>
              <a:gd name="T71" fmla="*/ 2147483647 h 62358"/>
              <a:gd name="T72" fmla="*/ 2147483647 w 65189"/>
              <a:gd name="T73" fmla="*/ 1974437447 h 62358"/>
              <a:gd name="T74" fmla="*/ 2147483647 w 65189"/>
              <a:gd name="T75" fmla="*/ 1376143387 h 62358"/>
              <a:gd name="T76" fmla="*/ 2147483647 w 65189"/>
              <a:gd name="T77" fmla="*/ 784475761 h 62358"/>
              <a:gd name="T78" fmla="*/ 2147483647 w 65189"/>
              <a:gd name="T79" fmla="*/ 159543210 h 62358"/>
              <a:gd name="T80" fmla="*/ 2147483647 w 65189"/>
              <a:gd name="T81" fmla="*/ 1515747142 h 62358"/>
              <a:gd name="T82" fmla="*/ 635853948 w 65189"/>
              <a:gd name="T83" fmla="*/ 2147483647 h 62358"/>
              <a:gd name="T84" fmla="*/ 509236136 w 65189"/>
              <a:gd name="T85" fmla="*/ 2147483647 h 62358"/>
              <a:gd name="T86" fmla="*/ 2147483647 w 65189"/>
              <a:gd name="T87" fmla="*/ 2147483647 h 62358"/>
              <a:gd name="T88" fmla="*/ 2147483647 w 65189"/>
              <a:gd name="T89" fmla="*/ 2147483647 h 62358"/>
              <a:gd name="T90" fmla="*/ 2147483647 w 65189"/>
              <a:gd name="T91" fmla="*/ 2147483647 h 62358"/>
              <a:gd name="T92" fmla="*/ 2147483647 w 65189"/>
              <a:gd name="T93" fmla="*/ 2147483647 h 62358"/>
              <a:gd name="T94" fmla="*/ 2147483647 w 65189"/>
              <a:gd name="T95" fmla="*/ 2147483647 h 62358"/>
              <a:gd name="T96" fmla="*/ 2147483647 w 65189"/>
              <a:gd name="T97" fmla="*/ 2147483647 h 62358"/>
              <a:gd name="T98" fmla="*/ 2147483647 w 65189"/>
              <a:gd name="T99" fmla="*/ 1994381138 h 62358"/>
              <a:gd name="T100" fmla="*/ 2147483647 w 65189"/>
              <a:gd name="T101" fmla="*/ 1223222635 h 62358"/>
              <a:gd name="T102" fmla="*/ 2147483647 w 65189"/>
              <a:gd name="T103" fmla="*/ 983905897 h 62358"/>
              <a:gd name="T104" fmla="*/ 2147483647 w 65189"/>
              <a:gd name="T105" fmla="*/ 744588899 h 62358"/>
              <a:gd name="T106" fmla="*/ 2147483647 w 65189"/>
              <a:gd name="T107" fmla="*/ 824362622 h 62358"/>
              <a:gd name="T108" fmla="*/ 2147483647 w 65189"/>
              <a:gd name="T109" fmla="*/ 558476281 h 62358"/>
              <a:gd name="T110" fmla="*/ 2147483647 w 65189"/>
              <a:gd name="T111" fmla="*/ 6695486 h 623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5189"/>
              <a:gd name="T169" fmla="*/ 0 h 62358"/>
              <a:gd name="T170" fmla="*/ 65189 w 65189"/>
              <a:gd name="T171" fmla="*/ 62358 h 623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5189" h="62358" extrusionOk="0">
                <a:moveTo>
                  <a:pt x="40283" y="1525"/>
                </a:moveTo>
                <a:lnTo>
                  <a:pt x="40000" y="1541"/>
                </a:lnTo>
                <a:lnTo>
                  <a:pt x="39811" y="1604"/>
                </a:lnTo>
                <a:lnTo>
                  <a:pt x="40283" y="1525"/>
                </a:lnTo>
                <a:close/>
                <a:moveTo>
                  <a:pt x="22547" y="1793"/>
                </a:moveTo>
                <a:lnTo>
                  <a:pt x="22359" y="1887"/>
                </a:lnTo>
                <a:lnTo>
                  <a:pt x="21981" y="2359"/>
                </a:lnTo>
                <a:lnTo>
                  <a:pt x="24057" y="1981"/>
                </a:lnTo>
                <a:lnTo>
                  <a:pt x="23208" y="2076"/>
                </a:lnTo>
                <a:lnTo>
                  <a:pt x="22925" y="1981"/>
                </a:lnTo>
                <a:lnTo>
                  <a:pt x="22642" y="1887"/>
                </a:lnTo>
                <a:lnTo>
                  <a:pt x="22642" y="1793"/>
                </a:lnTo>
                <a:lnTo>
                  <a:pt x="22547" y="1793"/>
                </a:lnTo>
                <a:close/>
                <a:moveTo>
                  <a:pt x="64528" y="13585"/>
                </a:moveTo>
                <a:lnTo>
                  <a:pt x="64528" y="13679"/>
                </a:lnTo>
                <a:lnTo>
                  <a:pt x="64551" y="13679"/>
                </a:lnTo>
                <a:lnTo>
                  <a:pt x="64528" y="13585"/>
                </a:lnTo>
                <a:close/>
                <a:moveTo>
                  <a:pt x="33868" y="58678"/>
                </a:moveTo>
                <a:lnTo>
                  <a:pt x="34057" y="58772"/>
                </a:lnTo>
                <a:lnTo>
                  <a:pt x="33962" y="58678"/>
                </a:lnTo>
                <a:lnTo>
                  <a:pt x="33868" y="58678"/>
                </a:lnTo>
                <a:close/>
                <a:moveTo>
                  <a:pt x="30849" y="58678"/>
                </a:moveTo>
                <a:lnTo>
                  <a:pt x="30943" y="58772"/>
                </a:lnTo>
                <a:lnTo>
                  <a:pt x="30283" y="58867"/>
                </a:lnTo>
                <a:lnTo>
                  <a:pt x="30472" y="58772"/>
                </a:lnTo>
                <a:lnTo>
                  <a:pt x="30849" y="58678"/>
                </a:lnTo>
                <a:close/>
                <a:moveTo>
                  <a:pt x="32264" y="59056"/>
                </a:moveTo>
                <a:lnTo>
                  <a:pt x="33113" y="59244"/>
                </a:lnTo>
                <a:lnTo>
                  <a:pt x="31698" y="59339"/>
                </a:lnTo>
                <a:lnTo>
                  <a:pt x="31415" y="59339"/>
                </a:lnTo>
                <a:lnTo>
                  <a:pt x="32264" y="59056"/>
                </a:lnTo>
                <a:close/>
                <a:moveTo>
                  <a:pt x="60849" y="0"/>
                </a:moveTo>
                <a:lnTo>
                  <a:pt x="58679" y="95"/>
                </a:lnTo>
                <a:lnTo>
                  <a:pt x="56792" y="189"/>
                </a:lnTo>
                <a:lnTo>
                  <a:pt x="58584" y="378"/>
                </a:lnTo>
                <a:lnTo>
                  <a:pt x="58301" y="189"/>
                </a:lnTo>
                <a:lnTo>
                  <a:pt x="59151" y="378"/>
                </a:lnTo>
                <a:lnTo>
                  <a:pt x="58679" y="472"/>
                </a:lnTo>
                <a:lnTo>
                  <a:pt x="58018" y="472"/>
                </a:lnTo>
                <a:lnTo>
                  <a:pt x="56792" y="283"/>
                </a:lnTo>
                <a:lnTo>
                  <a:pt x="55943" y="283"/>
                </a:lnTo>
                <a:lnTo>
                  <a:pt x="54528" y="378"/>
                </a:lnTo>
                <a:lnTo>
                  <a:pt x="50660" y="378"/>
                </a:lnTo>
                <a:lnTo>
                  <a:pt x="48585" y="472"/>
                </a:lnTo>
                <a:lnTo>
                  <a:pt x="46226" y="472"/>
                </a:lnTo>
                <a:lnTo>
                  <a:pt x="43868" y="283"/>
                </a:lnTo>
                <a:lnTo>
                  <a:pt x="44056" y="472"/>
                </a:lnTo>
                <a:lnTo>
                  <a:pt x="44339" y="472"/>
                </a:lnTo>
                <a:lnTo>
                  <a:pt x="43396" y="661"/>
                </a:lnTo>
                <a:lnTo>
                  <a:pt x="42170" y="849"/>
                </a:lnTo>
                <a:lnTo>
                  <a:pt x="40849" y="755"/>
                </a:lnTo>
                <a:lnTo>
                  <a:pt x="40377" y="661"/>
                </a:lnTo>
                <a:lnTo>
                  <a:pt x="39906" y="566"/>
                </a:lnTo>
                <a:lnTo>
                  <a:pt x="39717" y="566"/>
                </a:lnTo>
                <a:lnTo>
                  <a:pt x="38207" y="661"/>
                </a:lnTo>
                <a:lnTo>
                  <a:pt x="36509" y="944"/>
                </a:lnTo>
                <a:lnTo>
                  <a:pt x="34906" y="1132"/>
                </a:lnTo>
                <a:lnTo>
                  <a:pt x="33585" y="1132"/>
                </a:lnTo>
                <a:lnTo>
                  <a:pt x="33962" y="1038"/>
                </a:lnTo>
                <a:lnTo>
                  <a:pt x="33774" y="944"/>
                </a:lnTo>
                <a:lnTo>
                  <a:pt x="33396" y="944"/>
                </a:lnTo>
                <a:lnTo>
                  <a:pt x="32453" y="1038"/>
                </a:lnTo>
                <a:lnTo>
                  <a:pt x="30283" y="1321"/>
                </a:lnTo>
                <a:lnTo>
                  <a:pt x="30472" y="1415"/>
                </a:lnTo>
                <a:lnTo>
                  <a:pt x="30566" y="1510"/>
                </a:lnTo>
                <a:lnTo>
                  <a:pt x="29151" y="1604"/>
                </a:lnTo>
                <a:lnTo>
                  <a:pt x="29057" y="1698"/>
                </a:lnTo>
                <a:lnTo>
                  <a:pt x="29717" y="1698"/>
                </a:lnTo>
                <a:lnTo>
                  <a:pt x="28208" y="1793"/>
                </a:lnTo>
                <a:lnTo>
                  <a:pt x="27547" y="1793"/>
                </a:lnTo>
                <a:lnTo>
                  <a:pt x="27642" y="1698"/>
                </a:lnTo>
                <a:lnTo>
                  <a:pt x="28585" y="1510"/>
                </a:lnTo>
                <a:lnTo>
                  <a:pt x="27736" y="1604"/>
                </a:lnTo>
                <a:lnTo>
                  <a:pt x="26887" y="1698"/>
                </a:lnTo>
                <a:lnTo>
                  <a:pt x="26038" y="1698"/>
                </a:lnTo>
                <a:lnTo>
                  <a:pt x="25189" y="1793"/>
                </a:lnTo>
                <a:lnTo>
                  <a:pt x="25755" y="1698"/>
                </a:lnTo>
                <a:lnTo>
                  <a:pt x="24906" y="1793"/>
                </a:lnTo>
                <a:lnTo>
                  <a:pt x="24057" y="1981"/>
                </a:lnTo>
                <a:lnTo>
                  <a:pt x="25094" y="1887"/>
                </a:lnTo>
                <a:lnTo>
                  <a:pt x="26132" y="1981"/>
                </a:lnTo>
                <a:lnTo>
                  <a:pt x="24906" y="2264"/>
                </a:lnTo>
                <a:lnTo>
                  <a:pt x="23585" y="2359"/>
                </a:lnTo>
                <a:lnTo>
                  <a:pt x="23585" y="2453"/>
                </a:lnTo>
                <a:lnTo>
                  <a:pt x="23585" y="2547"/>
                </a:lnTo>
                <a:lnTo>
                  <a:pt x="25566" y="2359"/>
                </a:lnTo>
                <a:lnTo>
                  <a:pt x="27547" y="2264"/>
                </a:lnTo>
                <a:lnTo>
                  <a:pt x="29434" y="1981"/>
                </a:lnTo>
                <a:lnTo>
                  <a:pt x="30377" y="1793"/>
                </a:lnTo>
                <a:lnTo>
                  <a:pt x="31321" y="1604"/>
                </a:lnTo>
                <a:lnTo>
                  <a:pt x="30472" y="1887"/>
                </a:lnTo>
                <a:lnTo>
                  <a:pt x="30660" y="1981"/>
                </a:lnTo>
                <a:lnTo>
                  <a:pt x="31038" y="2076"/>
                </a:lnTo>
                <a:lnTo>
                  <a:pt x="31981" y="2170"/>
                </a:lnTo>
                <a:lnTo>
                  <a:pt x="33302" y="2170"/>
                </a:lnTo>
                <a:lnTo>
                  <a:pt x="34717" y="2076"/>
                </a:lnTo>
                <a:lnTo>
                  <a:pt x="37075" y="1887"/>
                </a:lnTo>
                <a:lnTo>
                  <a:pt x="37830" y="1793"/>
                </a:lnTo>
                <a:lnTo>
                  <a:pt x="37924" y="1698"/>
                </a:lnTo>
                <a:lnTo>
                  <a:pt x="38868" y="1604"/>
                </a:lnTo>
                <a:lnTo>
                  <a:pt x="38962" y="1510"/>
                </a:lnTo>
                <a:lnTo>
                  <a:pt x="38868" y="1510"/>
                </a:lnTo>
                <a:lnTo>
                  <a:pt x="38113" y="1415"/>
                </a:lnTo>
                <a:lnTo>
                  <a:pt x="40000" y="1510"/>
                </a:lnTo>
                <a:lnTo>
                  <a:pt x="38868" y="1604"/>
                </a:lnTo>
                <a:lnTo>
                  <a:pt x="40000" y="1541"/>
                </a:lnTo>
                <a:lnTo>
                  <a:pt x="40094" y="1510"/>
                </a:lnTo>
                <a:lnTo>
                  <a:pt x="40377" y="1510"/>
                </a:lnTo>
                <a:lnTo>
                  <a:pt x="40283" y="1525"/>
                </a:lnTo>
                <a:lnTo>
                  <a:pt x="40566" y="1510"/>
                </a:lnTo>
                <a:lnTo>
                  <a:pt x="41509" y="1604"/>
                </a:lnTo>
                <a:lnTo>
                  <a:pt x="44151" y="1415"/>
                </a:lnTo>
                <a:lnTo>
                  <a:pt x="45000" y="1321"/>
                </a:lnTo>
                <a:lnTo>
                  <a:pt x="44434" y="1321"/>
                </a:lnTo>
                <a:lnTo>
                  <a:pt x="45188" y="1132"/>
                </a:lnTo>
                <a:lnTo>
                  <a:pt x="45660" y="1227"/>
                </a:lnTo>
                <a:lnTo>
                  <a:pt x="45755" y="1227"/>
                </a:lnTo>
                <a:lnTo>
                  <a:pt x="45755" y="1321"/>
                </a:lnTo>
                <a:lnTo>
                  <a:pt x="45377" y="1321"/>
                </a:lnTo>
                <a:lnTo>
                  <a:pt x="46038" y="1415"/>
                </a:lnTo>
                <a:lnTo>
                  <a:pt x="46792" y="1321"/>
                </a:lnTo>
                <a:lnTo>
                  <a:pt x="46792" y="1227"/>
                </a:lnTo>
                <a:lnTo>
                  <a:pt x="46981" y="1321"/>
                </a:lnTo>
                <a:lnTo>
                  <a:pt x="47547" y="1321"/>
                </a:lnTo>
                <a:lnTo>
                  <a:pt x="47358" y="1510"/>
                </a:lnTo>
                <a:lnTo>
                  <a:pt x="46981" y="1510"/>
                </a:lnTo>
                <a:lnTo>
                  <a:pt x="46792" y="1415"/>
                </a:lnTo>
                <a:lnTo>
                  <a:pt x="43868" y="1698"/>
                </a:lnTo>
                <a:lnTo>
                  <a:pt x="45566" y="1698"/>
                </a:lnTo>
                <a:lnTo>
                  <a:pt x="47264" y="1604"/>
                </a:lnTo>
                <a:lnTo>
                  <a:pt x="50566" y="1321"/>
                </a:lnTo>
                <a:lnTo>
                  <a:pt x="52169" y="1227"/>
                </a:lnTo>
                <a:lnTo>
                  <a:pt x="55471" y="1227"/>
                </a:lnTo>
                <a:lnTo>
                  <a:pt x="57075" y="1415"/>
                </a:lnTo>
                <a:lnTo>
                  <a:pt x="56603" y="1321"/>
                </a:lnTo>
                <a:lnTo>
                  <a:pt x="56509" y="1227"/>
                </a:lnTo>
                <a:lnTo>
                  <a:pt x="57264" y="1132"/>
                </a:lnTo>
                <a:lnTo>
                  <a:pt x="58396" y="1227"/>
                </a:lnTo>
                <a:lnTo>
                  <a:pt x="58773" y="1227"/>
                </a:lnTo>
                <a:lnTo>
                  <a:pt x="58962" y="1321"/>
                </a:lnTo>
                <a:lnTo>
                  <a:pt x="59905" y="1321"/>
                </a:lnTo>
                <a:lnTo>
                  <a:pt x="61037" y="1510"/>
                </a:lnTo>
                <a:lnTo>
                  <a:pt x="61603" y="1698"/>
                </a:lnTo>
                <a:lnTo>
                  <a:pt x="62075" y="1887"/>
                </a:lnTo>
                <a:lnTo>
                  <a:pt x="62452" y="2076"/>
                </a:lnTo>
                <a:lnTo>
                  <a:pt x="62547" y="2359"/>
                </a:lnTo>
                <a:lnTo>
                  <a:pt x="62641" y="4528"/>
                </a:lnTo>
                <a:lnTo>
                  <a:pt x="62641" y="8113"/>
                </a:lnTo>
                <a:lnTo>
                  <a:pt x="62547" y="17547"/>
                </a:lnTo>
                <a:lnTo>
                  <a:pt x="62547" y="22547"/>
                </a:lnTo>
                <a:lnTo>
                  <a:pt x="62641" y="27075"/>
                </a:lnTo>
                <a:lnTo>
                  <a:pt x="62830" y="30849"/>
                </a:lnTo>
                <a:lnTo>
                  <a:pt x="62924" y="32169"/>
                </a:lnTo>
                <a:lnTo>
                  <a:pt x="63113" y="33207"/>
                </a:lnTo>
                <a:lnTo>
                  <a:pt x="63113" y="34528"/>
                </a:lnTo>
                <a:lnTo>
                  <a:pt x="63207" y="35943"/>
                </a:lnTo>
                <a:lnTo>
                  <a:pt x="63207" y="36886"/>
                </a:lnTo>
                <a:lnTo>
                  <a:pt x="63113" y="38396"/>
                </a:lnTo>
                <a:lnTo>
                  <a:pt x="62830" y="42358"/>
                </a:lnTo>
                <a:lnTo>
                  <a:pt x="62547" y="46509"/>
                </a:lnTo>
                <a:lnTo>
                  <a:pt x="62452" y="48207"/>
                </a:lnTo>
                <a:lnTo>
                  <a:pt x="62547" y="49527"/>
                </a:lnTo>
                <a:lnTo>
                  <a:pt x="62547" y="51131"/>
                </a:lnTo>
                <a:lnTo>
                  <a:pt x="62547" y="52735"/>
                </a:lnTo>
                <a:lnTo>
                  <a:pt x="62358" y="53584"/>
                </a:lnTo>
                <a:lnTo>
                  <a:pt x="62264" y="54339"/>
                </a:lnTo>
                <a:lnTo>
                  <a:pt x="61981" y="55093"/>
                </a:lnTo>
                <a:lnTo>
                  <a:pt x="61603" y="55754"/>
                </a:lnTo>
                <a:lnTo>
                  <a:pt x="61792" y="55754"/>
                </a:lnTo>
                <a:lnTo>
                  <a:pt x="61886" y="55565"/>
                </a:lnTo>
                <a:lnTo>
                  <a:pt x="62169" y="55376"/>
                </a:lnTo>
                <a:lnTo>
                  <a:pt x="62264" y="55565"/>
                </a:lnTo>
                <a:lnTo>
                  <a:pt x="62169" y="55754"/>
                </a:lnTo>
                <a:lnTo>
                  <a:pt x="61981" y="56225"/>
                </a:lnTo>
                <a:lnTo>
                  <a:pt x="61792" y="56037"/>
                </a:lnTo>
                <a:lnTo>
                  <a:pt x="61509" y="55754"/>
                </a:lnTo>
                <a:lnTo>
                  <a:pt x="61603" y="55942"/>
                </a:lnTo>
                <a:lnTo>
                  <a:pt x="61509" y="55942"/>
                </a:lnTo>
                <a:lnTo>
                  <a:pt x="61603" y="56037"/>
                </a:lnTo>
                <a:lnTo>
                  <a:pt x="60094" y="56320"/>
                </a:lnTo>
                <a:lnTo>
                  <a:pt x="58773" y="56414"/>
                </a:lnTo>
                <a:lnTo>
                  <a:pt x="57547" y="56508"/>
                </a:lnTo>
                <a:lnTo>
                  <a:pt x="56415" y="56508"/>
                </a:lnTo>
                <a:lnTo>
                  <a:pt x="56698" y="56320"/>
                </a:lnTo>
                <a:lnTo>
                  <a:pt x="56037" y="56508"/>
                </a:lnTo>
                <a:lnTo>
                  <a:pt x="54811" y="56886"/>
                </a:lnTo>
                <a:lnTo>
                  <a:pt x="53679" y="57074"/>
                </a:lnTo>
                <a:lnTo>
                  <a:pt x="53868" y="56791"/>
                </a:lnTo>
                <a:lnTo>
                  <a:pt x="54245" y="56697"/>
                </a:lnTo>
                <a:lnTo>
                  <a:pt x="53019" y="56886"/>
                </a:lnTo>
                <a:lnTo>
                  <a:pt x="51698" y="56980"/>
                </a:lnTo>
                <a:lnTo>
                  <a:pt x="50943" y="57074"/>
                </a:lnTo>
                <a:lnTo>
                  <a:pt x="51132" y="57169"/>
                </a:lnTo>
                <a:lnTo>
                  <a:pt x="48962" y="57452"/>
                </a:lnTo>
                <a:lnTo>
                  <a:pt x="48962" y="57357"/>
                </a:lnTo>
                <a:lnTo>
                  <a:pt x="48019" y="57452"/>
                </a:lnTo>
                <a:lnTo>
                  <a:pt x="47641" y="57452"/>
                </a:lnTo>
                <a:lnTo>
                  <a:pt x="46604" y="57546"/>
                </a:lnTo>
                <a:lnTo>
                  <a:pt x="44717" y="57546"/>
                </a:lnTo>
                <a:lnTo>
                  <a:pt x="44339" y="57452"/>
                </a:lnTo>
                <a:lnTo>
                  <a:pt x="45000" y="57263"/>
                </a:lnTo>
                <a:lnTo>
                  <a:pt x="40000" y="57829"/>
                </a:lnTo>
                <a:lnTo>
                  <a:pt x="38019" y="58206"/>
                </a:lnTo>
                <a:lnTo>
                  <a:pt x="37547" y="58018"/>
                </a:lnTo>
                <a:lnTo>
                  <a:pt x="37075" y="58018"/>
                </a:lnTo>
                <a:lnTo>
                  <a:pt x="36698" y="58112"/>
                </a:lnTo>
                <a:lnTo>
                  <a:pt x="36415" y="58301"/>
                </a:lnTo>
                <a:lnTo>
                  <a:pt x="36038" y="58301"/>
                </a:lnTo>
                <a:lnTo>
                  <a:pt x="36038" y="58395"/>
                </a:lnTo>
                <a:lnTo>
                  <a:pt x="36321" y="58395"/>
                </a:lnTo>
                <a:lnTo>
                  <a:pt x="36132" y="58678"/>
                </a:lnTo>
                <a:lnTo>
                  <a:pt x="37075" y="58678"/>
                </a:lnTo>
                <a:lnTo>
                  <a:pt x="37830" y="58584"/>
                </a:lnTo>
                <a:lnTo>
                  <a:pt x="38585" y="58489"/>
                </a:lnTo>
                <a:lnTo>
                  <a:pt x="39434" y="58489"/>
                </a:lnTo>
                <a:lnTo>
                  <a:pt x="38585" y="58867"/>
                </a:lnTo>
                <a:lnTo>
                  <a:pt x="37358" y="59244"/>
                </a:lnTo>
                <a:lnTo>
                  <a:pt x="36792" y="59339"/>
                </a:lnTo>
                <a:lnTo>
                  <a:pt x="36226" y="59339"/>
                </a:lnTo>
                <a:lnTo>
                  <a:pt x="35755" y="59244"/>
                </a:lnTo>
                <a:lnTo>
                  <a:pt x="35566" y="59056"/>
                </a:lnTo>
                <a:lnTo>
                  <a:pt x="35472" y="58867"/>
                </a:lnTo>
                <a:lnTo>
                  <a:pt x="36509" y="58772"/>
                </a:lnTo>
                <a:lnTo>
                  <a:pt x="35377" y="58678"/>
                </a:lnTo>
                <a:lnTo>
                  <a:pt x="34151" y="58772"/>
                </a:lnTo>
                <a:lnTo>
                  <a:pt x="34057" y="58772"/>
                </a:lnTo>
                <a:lnTo>
                  <a:pt x="33208" y="58961"/>
                </a:lnTo>
                <a:lnTo>
                  <a:pt x="32264" y="59056"/>
                </a:lnTo>
                <a:lnTo>
                  <a:pt x="33113" y="58867"/>
                </a:lnTo>
                <a:lnTo>
                  <a:pt x="31887" y="58489"/>
                </a:lnTo>
                <a:lnTo>
                  <a:pt x="31132" y="58395"/>
                </a:lnTo>
                <a:lnTo>
                  <a:pt x="31038" y="58301"/>
                </a:lnTo>
                <a:lnTo>
                  <a:pt x="31132" y="58301"/>
                </a:lnTo>
                <a:lnTo>
                  <a:pt x="31509" y="58206"/>
                </a:lnTo>
                <a:lnTo>
                  <a:pt x="30660" y="58206"/>
                </a:lnTo>
                <a:lnTo>
                  <a:pt x="30283" y="58301"/>
                </a:lnTo>
                <a:lnTo>
                  <a:pt x="29906" y="58489"/>
                </a:lnTo>
                <a:lnTo>
                  <a:pt x="29151" y="58678"/>
                </a:lnTo>
                <a:lnTo>
                  <a:pt x="29340" y="58584"/>
                </a:lnTo>
                <a:lnTo>
                  <a:pt x="29434" y="58395"/>
                </a:lnTo>
                <a:lnTo>
                  <a:pt x="28585" y="58489"/>
                </a:lnTo>
                <a:lnTo>
                  <a:pt x="28491" y="58584"/>
                </a:lnTo>
                <a:lnTo>
                  <a:pt x="28396" y="58678"/>
                </a:lnTo>
                <a:lnTo>
                  <a:pt x="27736" y="58867"/>
                </a:lnTo>
                <a:lnTo>
                  <a:pt x="25660" y="59150"/>
                </a:lnTo>
                <a:lnTo>
                  <a:pt x="22170" y="59622"/>
                </a:lnTo>
                <a:lnTo>
                  <a:pt x="22359" y="59527"/>
                </a:lnTo>
                <a:lnTo>
                  <a:pt x="22359" y="59433"/>
                </a:lnTo>
                <a:lnTo>
                  <a:pt x="22264" y="59433"/>
                </a:lnTo>
                <a:lnTo>
                  <a:pt x="22453" y="59244"/>
                </a:lnTo>
                <a:lnTo>
                  <a:pt x="22453" y="59056"/>
                </a:lnTo>
                <a:lnTo>
                  <a:pt x="21132" y="59339"/>
                </a:lnTo>
                <a:lnTo>
                  <a:pt x="19246" y="59716"/>
                </a:lnTo>
                <a:lnTo>
                  <a:pt x="18208" y="59810"/>
                </a:lnTo>
                <a:lnTo>
                  <a:pt x="17264" y="59905"/>
                </a:lnTo>
                <a:lnTo>
                  <a:pt x="16415" y="59905"/>
                </a:lnTo>
                <a:lnTo>
                  <a:pt x="15849" y="59810"/>
                </a:lnTo>
                <a:lnTo>
                  <a:pt x="14246" y="59810"/>
                </a:lnTo>
                <a:lnTo>
                  <a:pt x="11981" y="59999"/>
                </a:lnTo>
                <a:lnTo>
                  <a:pt x="12359" y="59905"/>
                </a:lnTo>
                <a:lnTo>
                  <a:pt x="12736" y="59716"/>
                </a:lnTo>
                <a:lnTo>
                  <a:pt x="11415" y="59905"/>
                </a:lnTo>
                <a:lnTo>
                  <a:pt x="10000" y="60093"/>
                </a:lnTo>
                <a:lnTo>
                  <a:pt x="7076" y="60188"/>
                </a:lnTo>
                <a:lnTo>
                  <a:pt x="4151" y="60376"/>
                </a:lnTo>
                <a:lnTo>
                  <a:pt x="2831" y="60471"/>
                </a:lnTo>
                <a:lnTo>
                  <a:pt x="1604" y="60659"/>
                </a:lnTo>
                <a:lnTo>
                  <a:pt x="1227" y="59244"/>
                </a:lnTo>
                <a:lnTo>
                  <a:pt x="1038" y="57735"/>
                </a:lnTo>
                <a:lnTo>
                  <a:pt x="850" y="56131"/>
                </a:lnTo>
                <a:lnTo>
                  <a:pt x="755" y="54433"/>
                </a:lnTo>
                <a:lnTo>
                  <a:pt x="755" y="52735"/>
                </a:lnTo>
                <a:lnTo>
                  <a:pt x="755" y="50942"/>
                </a:lnTo>
                <a:lnTo>
                  <a:pt x="1038" y="47263"/>
                </a:lnTo>
                <a:lnTo>
                  <a:pt x="1321" y="43678"/>
                </a:lnTo>
                <a:lnTo>
                  <a:pt x="1699" y="39999"/>
                </a:lnTo>
                <a:lnTo>
                  <a:pt x="2453" y="33301"/>
                </a:lnTo>
                <a:lnTo>
                  <a:pt x="2548" y="33962"/>
                </a:lnTo>
                <a:lnTo>
                  <a:pt x="2642" y="34622"/>
                </a:lnTo>
                <a:lnTo>
                  <a:pt x="2642" y="33018"/>
                </a:lnTo>
                <a:lnTo>
                  <a:pt x="2551" y="32287"/>
                </a:lnTo>
                <a:lnTo>
                  <a:pt x="2642" y="30000"/>
                </a:lnTo>
                <a:lnTo>
                  <a:pt x="2453" y="30377"/>
                </a:lnTo>
                <a:lnTo>
                  <a:pt x="2453" y="29245"/>
                </a:lnTo>
                <a:lnTo>
                  <a:pt x="2453" y="27830"/>
                </a:lnTo>
                <a:lnTo>
                  <a:pt x="2642" y="28301"/>
                </a:lnTo>
                <a:lnTo>
                  <a:pt x="2736" y="28018"/>
                </a:lnTo>
                <a:lnTo>
                  <a:pt x="2831" y="28018"/>
                </a:lnTo>
                <a:lnTo>
                  <a:pt x="2925" y="28207"/>
                </a:lnTo>
                <a:lnTo>
                  <a:pt x="3019" y="26415"/>
                </a:lnTo>
                <a:lnTo>
                  <a:pt x="3019" y="24811"/>
                </a:lnTo>
                <a:lnTo>
                  <a:pt x="3019" y="23113"/>
                </a:lnTo>
                <a:lnTo>
                  <a:pt x="3019" y="22170"/>
                </a:lnTo>
                <a:lnTo>
                  <a:pt x="3208" y="21320"/>
                </a:lnTo>
                <a:lnTo>
                  <a:pt x="3302" y="19528"/>
                </a:lnTo>
                <a:lnTo>
                  <a:pt x="3302" y="17641"/>
                </a:lnTo>
                <a:lnTo>
                  <a:pt x="3302" y="16887"/>
                </a:lnTo>
                <a:lnTo>
                  <a:pt x="3208" y="16321"/>
                </a:lnTo>
                <a:lnTo>
                  <a:pt x="3397" y="16415"/>
                </a:lnTo>
                <a:lnTo>
                  <a:pt x="3585" y="11981"/>
                </a:lnTo>
                <a:lnTo>
                  <a:pt x="3680" y="11415"/>
                </a:lnTo>
                <a:lnTo>
                  <a:pt x="3680" y="11698"/>
                </a:lnTo>
                <a:lnTo>
                  <a:pt x="3774" y="11132"/>
                </a:lnTo>
                <a:lnTo>
                  <a:pt x="3868" y="10660"/>
                </a:lnTo>
                <a:lnTo>
                  <a:pt x="3774" y="10094"/>
                </a:lnTo>
                <a:lnTo>
                  <a:pt x="3680" y="9623"/>
                </a:lnTo>
                <a:lnTo>
                  <a:pt x="3774" y="9434"/>
                </a:lnTo>
                <a:lnTo>
                  <a:pt x="3868" y="9245"/>
                </a:lnTo>
                <a:lnTo>
                  <a:pt x="4057" y="8491"/>
                </a:lnTo>
                <a:lnTo>
                  <a:pt x="4340" y="6321"/>
                </a:lnTo>
                <a:lnTo>
                  <a:pt x="4623" y="2264"/>
                </a:lnTo>
                <a:lnTo>
                  <a:pt x="3491" y="7170"/>
                </a:lnTo>
                <a:lnTo>
                  <a:pt x="2925" y="9906"/>
                </a:lnTo>
                <a:lnTo>
                  <a:pt x="2359" y="12736"/>
                </a:lnTo>
                <a:lnTo>
                  <a:pt x="1982" y="15377"/>
                </a:lnTo>
                <a:lnTo>
                  <a:pt x="1699" y="17830"/>
                </a:lnTo>
                <a:lnTo>
                  <a:pt x="1510" y="19905"/>
                </a:lnTo>
                <a:lnTo>
                  <a:pt x="1604" y="20754"/>
                </a:lnTo>
                <a:lnTo>
                  <a:pt x="1699" y="21509"/>
                </a:lnTo>
                <a:lnTo>
                  <a:pt x="1321" y="22453"/>
                </a:lnTo>
                <a:lnTo>
                  <a:pt x="1133" y="23585"/>
                </a:lnTo>
                <a:lnTo>
                  <a:pt x="1038" y="24905"/>
                </a:lnTo>
                <a:lnTo>
                  <a:pt x="1038" y="26226"/>
                </a:lnTo>
                <a:lnTo>
                  <a:pt x="1038" y="28962"/>
                </a:lnTo>
                <a:lnTo>
                  <a:pt x="1038" y="31415"/>
                </a:lnTo>
                <a:lnTo>
                  <a:pt x="661" y="40188"/>
                </a:lnTo>
                <a:lnTo>
                  <a:pt x="472" y="44999"/>
                </a:lnTo>
                <a:lnTo>
                  <a:pt x="378" y="49622"/>
                </a:lnTo>
                <a:lnTo>
                  <a:pt x="472" y="51603"/>
                </a:lnTo>
                <a:lnTo>
                  <a:pt x="378" y="53961"/>
                </a:lnTo>
                <a:lnTo>
                  <a:pt x="189" y="53301"/>
                </a:lnTo>
                <a:lnTo>
                  <a:pt x="95" y="52641"/>
                </a:lnTo>
                <a:lnTo>
                  <a:pt x="189" y="53867"/>
                </a:lnTo>
                <a:lnTo>
                  <a:pt x="189" y="55093"/>
                </a:lnTo>
                <a:lnTo>
                  <a:pt x="378" y="55188"/>
                </a:lnTo>
                <a:lnTo>
                  <a:pt x="284" y="56508"/>
                </a:lnTo>
                <a:lnTo>
                  <a:pt x="95" y="54905"/>
                </a:lnTo>
                <a:lnTo>
                  <a:pt x="1" y="58489"/>
                </a:lnTo>
                <a:lnTo>
                  <a:pt x="1" y="62357"/>
                </a:lnTo>
                <a:lnTo>
                  <a:pt x="6038" y="61886"/>
                </a:lnTo>
                <a:lnTo>
                  <a:pt x="8963" y="61697"/>
                </a:lnTo>
                <a:lnTo>
                  <a:pt x="11698" y="61603"/>
                </a:lnTo>
                <a:lnTo>
                  <a:pt x="11698" y="61414"/>
                </a:lnTo>
                <a:lnTo>
                  <a:pt x="11887" y="61225"/>
                </a:lnTo>
                <a:lnTo>
                  <a:pt x="12264" y="61225"/>
                </a:lnTo>
                <a:lnTo>
                  <a:pt x="12548" y="61320"/>
                </a:lnTo>
                <a:lnTo>
                  <a:pt x="12736" y="61414"/>
                </a:lnTo>
                <a:lnTo>
                  <a:pt x="12642" y="61320"/>
                </a:lnTo>
                <a:lnTo>
                  <a:pt x="13302" y="61508"/>
                </a:lnTo>
                <a:lnTo>
                  <a:pt x="12736" y="61414"/>
                </a:lnTo>
                <a:lnTo>
                  <a:pt x="13019" y="61508"/>
                </a:lnTo>
                <a:lnTo>
                  <a:pt x="12736" y="61603"/>
                </a:lnTo>
                <a:lnTo>
                  <a:pt x="12831" y="61697"/>
                </a:lnTo>
                <a:lnTo>
                  <a:pt x="14246" y="61508"/>
                </a:lnTo>
                <a:lnTo>
                  <a:pt x="13491" y="61508"/>
                </a:lnTo>
                <a:lnTo>
                  <a:pt x="14717" y="61225"/>
                </a:lnTo>
                <a:lnTo>
                  <a:pt x="16038" y="61131"/>
                </a:lnTo>
                <a:lnTo>
                  <a:pt x="18962" y="61131"/>
                </a:lnTo>
                <a:lnTo>
                  <a:pt x="19151" y="61225"/>
                </a:lnTo>
                <a:lnTo>
                  <a:pt x="19623" y="61320"/>
                </a:lnTo>
                <a:lnTo>
                  <a:pt x="21227" y="61320"/>
                </a:lnTo>
                <a:lnTo>
                  <a:pt x="23302" y="61225"/>
                </a:lnTo>
                <a:lnTo>
                  <a:pt x="24245" y="61131"/>
                </a:lnTo>
                <a:lnTo>
                  <a:pt x="25094" y="60942"/>
                </a:lnTo>
                <a:lnTo>
                  <a:pt x="28868" y="60848"/>
                </a:lnTo>
                <a:lnTo>
                  <a:pt x="32642" y="60659"/>
                </a:lnTo>
                <a:lnTo>
                  <a:pt x="36415" y="60376"/>
                </a:lnTo>
                <a:lnTo>
                  <a:pt x="40283" y="60093"/>
                </a:lnTo>
                <a:lnTo>
                  <a:pt x="47830" y="59339"/>
                </a:lnTo>
                <a:lnTo>
                  <a:pt x="55377" y="58678"/>
                </a:lnTo>
                <a:lnTo>
                  <a:pt x="61037" y="58678"/>
                </a:lnTo>
                <a:lnTo>
                  <a:pt x="62264" y="58584"/>
                </a:lnTo>
                <a:lnTo>
                  <a:pt x="63207" y="58395"/>
                </a:lnTo>
                <a:lnTo>
                  <a:pt x="63490" y="58206"/>
                </a:lnTo>
                <a:lnTo>
                  <a:pt x="63773" y="58018"/>
                </a:lnTo>
                <a:lnTo>
                  <a:pt x="63962" y="57735"/>
                </a:lnTo>
                <a:lnTo>
                  <a:pt x="64150" y="57357"/>
                </a:lnTo>
                <a:lnTo>
                  <a:pt x="64339" y="56225"/>
                </a:lnTo>
                <a:lnTo>
                  <a:pt x="64528" y="54716"/>
                </a:lnTo>
                <a:lnTo>
                  <a:pt x="64528" y="53018"/>
                </a:lnTo>
                <a:lnTo>
                  <a:pt x="64622" y="49810"/>
                </a:lnTo>
                <a:lnTo>
                  <a:pt x="64622" y="47546"/>
                </a:lnTo>
                <a:lnTo>
                  <a:pt x="64905" y="40848"/>
                </a:lnTo>
                <a:lnTo>
                  <a:pt x="64999" y="36320"/>
                </a:lnTo>
                <a:lnTo>
                  <a:pt x="65094" y="33301"/>
                </a:lnTo>
                <a:lnTo>
                  <a:pt x="65188" y="33396"/>
                </a:lnTo>
                <a:lnTo>
                  <a:pt x="65188" y="31603"/>
                </a:lnTo>
                <a:lnTo>
                  <a:pt x="65188" y="29811"/>
                </a:lnTo>
                <a:lnTo>
                  <a:pt x="65094" y="30660"/>
                </a:lnTo>
                <a:lnTo>
                  <a:pt x="64905" y="28301"/>
                </a:lnTo>
                <a:lnTo>
                  <a:pt x="64811" y="25849"/>
                </a:lnTo>
                <a:lnTo>
                  <a:pt x="64716" y="23302"/>
                </a:lnTo>
                <a:lnTo>
                  <a:pt x="64622" y="20849"/>
                </a:lnTo>
                <a:lnTo>
                  <a:pt x="64811" y="22075"/>
                </a:lnTo>
                <a:lnTo>
                  <a:pt x="64811" y="20754"/>
                </a:lnTo>
                <a:lnTo>
                  <a:pt x="64811" y="18962"/>
                </a:lnTo>
                <a:lnTo>
                  <a:pt x="64811" y="18868"/>
                </a:lnTo>
                <a:lnTo>
                  <a:pt x="64716" y="17358"/>
                </a:lnTo>
                <a:lnTo>
                  <a:pt x="64811" y="18113"/>
                </a:lnTo>
                <a:lnTo>
                  <a:pt x="64999" y="16981"/>
                </a:lnTo>
                <a:lnTo>
                  <a:pt x="64905" y="15755"/>
                </a:lnTo>
                <a:lnTo>
                  <a:pt x="64811" y="14528"/>
                </a:lnTo>
                <a:lnTo>
                  <a:pt x="64716" y="13396"/>
                </a:lnTo>
                <a:lnTo>
                  <a:pt x="64622" y="13679"/>
                </a:lnTo>
                <a:lnTo>
                  <a:pt x="64551" y="13679"/>
                </a:lnTo>
                <a:lnTo>
                  <a:pt x="64622" y="13962"/>
                </a:lnTo>
                <a:lnTo>
                  <a:pt x="64716" y="15000"/>
                </a:lnTo>
                <a:lnTo>
                  <a:pt x="64528" y="14623"/>
                </a:lnTo>
                <a:lnTo>
                  <a:pt x="64528" y="15094"/>
                </a:lnTo>
                <a:lnTo>
                  <a:pt x="64339" y="12736"/>
                </a:lnTo>
                <a:lnTo>
                  <a:pt x="64150" y="11698"/>
                </a:lnTo>
                <a:lnTo>
                  <a:pt x="64056" y="11604"/>
                </a:lnTo>
                <a:lnTo>
                  <a:pt x="64056" y="11226"/>
                </a:lnTo>
                <a:lnTo>
                  <a:pt x="64245" y="10566"/>
                </a:lnTo>
                <a:lnTo>
                  <a:pt x="64245" y="9811"/>
                </a:lnTo>
                <a:lnTo>
                  <a:pt x="64245" y="9560"/>
                </a:lnTo>
                <a:lnTo>
                  <a:pt x="64433" y="10189"/>
                </a:lnTo>
                <a:lnTo>
                  <a:pt x="64622" y="11604"/>
                </a:lnTo>
                <a:lnTo>
                  <a:pt x="64811" y="13019"/>
                </a:lnTo>
                <a:lnTo>
                  <a:pt x="64905" y="14151"/>
                </a:lnTo>
                <a:lnTo>
                  <a:pt x="64905" y="12830"/>
                </a:lnTo>
                <a:lnTo>
                  <a:pt x="64811" y="11698"/>
                </a:lnTo>
                <a:lnTo>
                  <a:pt x="64528" y="9340"/>
                </a:lnTo>
                <a:lnTo>
                  <a:pt x="64433" y="9528"/>
                </a:lnTo>
                <a:lnTo>
                  <a:pt x="64433" y="9340"/>
                </a:lnTo>
                <a:lnTo>
                  <a:pt x="64245" y="8585"/>
                </a:lnTo>
                <a:lnTo>
                  <a:pt x="64150" y="7264"/>
                </a:lnTo>
                <a:lnTo>
                  <a:pt x="64056" y="9434"/>
                </a:lnTo>
                <a:lnTo>
                  <a:pt x="63773" y="8868"/>
                </a:lnTo>
                <a:lnTo>
                  <a:pt x="63679" y="7925"/>
                </a:lnTo>
                <a:lnTo>
                  <a:pt x="63584" y="6792"/>
                </a:lnTo>
                <a:lnTo>
                  <a:pt x="63490" y="5566"/>
                </a:lnTo>
                <a:lnTo>
                  <a:pt x="63490" y="1227"/>
                </a:lnTo>
                <a:lnTo>
                  <a:pt x="63490" y="661"/>
                </a:lnTo>
                <a:lnTo>
                  <a:pt x="63396" y="566"/>
                </a:lnTo>
                <a:lnTo>
                  <a:pt x="63207" y="378"/>
                </a:lnTo>
                <a:lnTo>
                  <a:pt x="62641" y="189"/>
                </a:lnTo>
                <a:lnTo>
                  <a:pt x="61792" y="95"/>
                </a:lnTo>
                <a:lnTo>
                  <a:pt x="6084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103" name="Shape 54"/>
          <p:cNvSpPr>
            <a:spLocks/>
          </p:cNvSpPr>
          <p:nvPr/>
        </p:nvSpPr>
        <p:spPr bwMode="auto">
          <a:xfrm flipV="1">
            <a:off x="5700117" y="2229079"/>
            <a:ext cx="1443037" cy="44450"/>
          </a:xfrm>
          <a:custGeom>
            <a:avLst/>
            <a:gdLst>
              <a:gd name="T0" fmla="*/ 2147483647 w 27831"/>
              <a:gd name="T1" fmla="*/ 67215694 h 2831"/>
              <a:gd name="T2" fmla="*/ 2147483647 w 27831"/>
              <a:gd name="T3" fmla="*/ 57372401 h 2831"/>
              <a:gd name="T4" fmla="*/ 2147483647 w 27831"/>
              <a:gd name="T5" fmla="*/ 80345192 h 2831"/>
              <a:gd name="T6" fmla="*/ 2147483647 w 27831"/>
              <a:gd name="T7" fmla="*/ 17259571 h 2831"/>
              <a:gd name="T8" fmla="*/ 2147483647 w 27831"/>
              <a:gd name="T9" fmla="*/ 11546559 h 2831"/>
              <a:gd name="T10" fmla="*/ 2147483647 w 27831"/>
              <a:gd name="T11" fmla="*/ 5775140 h 2831"/>
              <a:gd name="T12" fmla="*/ 2147483647 w 27831"/>
              <a:gd name="T13" fmla="*/ 17259571 h 2831"/>
              <a:gd name="T14" fmla="*/ 2147483647 w 27831"/>
              <a:gd name="T15" fmla="*/ 34461205 h 2831"/>
              <a:gd name="T16" fmla="*/ 2147483647 w 27831"/>
              <a:gd name="T17" fmla="*/ 28748204 h 2831"/>
              <a:gd name="T18" fmla="*/ 2147483647 w 27831"/>
              <a:gd name="T19" fmla="*/ 28748204 h 2831"/>
              <a:gd name="T20" fmla="*/ 2147483647 w 27831"/>
              <a:gd name="T21" fmla="*/ 22972831 h 2831"/>
              <a:gd name="T22" fmla="*/ 2147483647 w 27831"/>
              <a:gd name="T23" fmla="*/ 40170775 h 2831"/>
              <a:gd name="T24" fmla="*/ 2147483647 w 27831"/>
              <a:gd name="T25" fmla="*/ 11546559 h 2831"/>
              <a:gd name="T26" fmla="*/ 2147483647 w 27831"/>
              <a:gd name="T27" fmla="*/ 28748204 h 2831"/>
              <a:gd name="T28" fmla="*/ 2147483647 w 27831"/>
              <a:gd name="T29" fmla="*/ 34461205 h 2831"/>
              <a:gd name="T30" fmla="*/ 2147483647 w 27831"/>
              <a:gd name="T31" fmla="*/ 40170775 h 2831"/>
              <a:gd name="T32" fmla="*/ 2147483647 w 27831"/>
              <a:gd name="T33" fmla="*/ 45945881 h 2831"/>
              <a:gd name="T34" fmla="*/ 2147483647 w 27831"/>
              <a:gd name="T35" fmla="*/ 63147539 h 2831"/>
              <a:gd name="T36" fmla="*/ 2147483647 w 27831"/>
              <a:gd name="T37" fmla="*/ 63147539 h 2831"/>
              <a:gd name="T38" fmla="*/ 2147483647 w 27831"/>
              <a:gd name="T39" fmla="*/ 68856842 h 2831"/>
              <a:gd name="T40" fmla="*/ 2147483647 w 27831"/>
              <a:gd name="T41" fmla="*/ 86058468 h 2831"/>
              <a:gd name="T42" fmla="*/ 2147483647 w 27831"/>
              <a:gd name="T43" fmla="*/ 91771743 h 2831"/>
              <a:gd name="T44" fmla="*/ 2147483647 w 27831"/>
              <a:gd name="T45" fmla="*/ 114744550 h 2831"/>
              <a:gd name="T46" fmla="*/ 2052584461 w 27831"/>
              <a:gd name="T47" fmla="*/ 166341797 h 2831"/>
              <a:gd name="T48" fmla="*/ 2147483647 w 27831"/>
              <a:gd name="T49" fmla="*/ 154857341 h 2831"/>
              <a:gd name="T50" fmla="*/ 2147483647 w 27831"/>
              <a:gd name="T51" fmla="*/ 166341797 h 2831"/>
              <a:gd name="T52" fmla="*/ 2147483647 w 27831"/>
              <a:gd name="T53" fmla="*/ 149144128 h 2831"/>
              <a:gd name="T54" fmla="*/ 2147483647 w 27831"/>
              <a:gd name="T55" fmla="*/ 149144128 h 2831"/>
              <a:gd name="T56" fmla="*/ 2147483647 w 27831"/>
              <a:gd name="T57" fmla="*/ 126171038 h 2831"/>
              <a:gd name="T58" fmla="*/ 2147483647 w 27831"/>
              <a:gd name="T59" fmla="*/ 149144128 h 2831"/>
              <a:gd name="T60" fmla="*/ 2147483647 w 27831"/>
              <a:gd name="T61" fmla="*/ 137655777 h 2831"/>
              <a:gd name="T62" fmla="*/ 2147483647 w 27831"/>
              <a:gd name="T63" fmla="*/ 120457826 h 2831"/>
              <a:gd name="T64" fmla="*/ 2147483647 w 27831"/>
              <a:gd name="T65" fmla="*/ 120457826 h 2831"/>
              <a:gd name="T66" fmla="*/ 2147483647 w 27831"/>
              <a:gd name="T67" fmla="*/ 108969412 h 2831"/>
              <a:gd name="T68" fmla="*/ 2147483647 w 27831"/>
              <a:gd name="T69" fmla="*/ 108969412 h 2831"/>
              <a:gd name="T70" fmla="*/ 2147483647 w 27831"/>
              <a:gd name="T71" fmla="*/ 97542924 h 2831"/>
              <a:gd name="T72" fmla="*/ 2147483647 w 27831"/>
              <a:gd name="T73" fmla="*/ 91771743 h 2831"/>
              <a:gd name="T74" fmla="*/ 2147483647 w 27831"/>
              <a:gd name="T75" fmla="*/ 91771743 h 2831"/>
              <a:gd name="T76" fmla="*/ 2147483647 w 27831"/>
              <a:gd name="T77" fmla="*/ 97542924 h 2831"/>
              <a:gd name="T78" fmla="*/ 2147483647 w 27831"/>
              <a:gd name="T79" fmla="*/ 91771743 h 2831"/>
              <a:gd name="T80" fmla="*/ 2147483647 w 27831"/>
              <a:gd name="T81" fmla="*/ 86058468 h 2831"/>
              <a:gd name="T82" fmla="*/ 2147483647 w 27831"/>
              <a:gd name="T83" fmla="*/ 86058468 h 2831"/>
              <a:gd name="T84" fmla="*/ 2147483647 w 27831"/>
              <a:gd name="T85" fmla="*/ 74570117 h 2831"/>
              <a:gd name="T86" fmla="*/ 2147483647 w 27831"/>
              <a:gd name="T87" fmla="*/ 80345192 h 2831"/>
              <a:gd name="T88" fmla="*/ 2147483647 w 27831"/>
              <a:gd name="T89" fmla="*/ 68856842 h 2831"/>
              <a:gd name="T90" fmla="*/ 2147483647 w 27831"/>
              <a:gd name="T91" fmla="*/ 68856842 h 2831"/>
              <a:gd name="T92" fmla="*/ 2147483647 w 27831"/>
              <a:gd name="T93" fmla="*/ 63147539 h 2831"/>
              <a:gd name="T94" fmla="*/ 2147483647 w 27831"/>
              <a:gd name="T95" fmla="*/ 63147539 h 2831"/>
              <a:gd name="T96" fmla="*/ 2147483647 w 27831"/>
              <a:gd name="T97" fmla="*/ 57372401 h 2831"/>
              <a:gd name="T98" fmla="*/ 2147483647 w 27831"/>
              <a:gd name="T99" fmla="*/ 51659157 h 2831"/>
              <a:gd name="T100" fmla="*/ 2147483647 w 27831"/>
              <a:gd name="T101" fmla="*/ 40170775 h 2831"/>
              <a:gd name="T102" fmla="*/ 2147483647 w 27831"/>
              <a:gd name="T103" fmla="*/ 34461205 h 2831"/>
              <a:gd name="T104" fmla="*/ 2147483647 w 27831"/>
              <a:gd name="T105" fmla="*/ 28748204 h 2831"/>
              <a:gd name="T106" fmla="*/ 2147483647 w 27831"/>
              <a:gd name="T107" fmla="*/ 40170775 h 2831"/>
              <a:gd name="T108" fmla="*/ 2147483647 w 27831"/>
              <a:gd name="T109" fmla="*/ 17259571 h 2831"/>
              <a:gd name="T110" fmla="*/ 2147483647 w 27831"/>
              <a:gd name="T111" fmla="*/ 11546559 h 2831"/>
              <a:gd name="T112" fmla="*/ 2147483647 w 27831"/>
              <a:gd name="T113" fmla="*/ 17259571 h 2831"/>
              <a:gd name="T114" fmla="*/ 2147483647 w 27831"/>
              <a:gd name="T115" fmla="*/ 22972831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104" name="Shape 47"/>
          <p:cNvSpPr txBox="1">
            <a:spLocks/>
          </p:cNvSpPr>
          <p:nvPr/>
        </p:nvSpPr>
        <p:spPr bwMode="auto">
          <a:xfrm>
            <a:off x="1179513" y="3289300"/>
            <a:ext cx="5245100"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a:buClr>
                <a:srgbClr val="FFFFFF"/>
              </a:buClr>
              <a:buSzPts val="6000"/>
              <a:buFont typeface="Walter Turncoat" charset="-95"/>
              <a:buNone/>
            </a:pPr>
            <a:r>
              <a:rPr lang="en-US" altLang="en-US" sz="1600" b="1" dirty="0" err="1">
                <a:solidFill>
                  <a:srgbClr val="FFFFFF"/>
                </a:solidFill>
                <a:latin typeface="Walter Turncoat" charset="-95"/>
                <a:ea typeface="Walter Turncoat" charset="-95"/>
                <a:cs typeface="Walter Turncoat" charset="-95"/>
                <a:sym typeface="Walter Turncoat" charset="-95"/>
              </a:rPr>
              <a:t>Karafoti</a:t>
            </a:r>
            <a:r>
              <a:rPr lang="en-US" altLang="en-US" sz="1600" b="1" dirty="0">
                <a:solidFill>
                  <a:srgbClr val="FFFFFF"/>
                </a:solidFill>
                <a:latin typeface="Walter Turncoat" charset="-95"/>
                <a:ea typeface="Walter Turncoat" charset="-95"/>
                <a:cs typeface="Walter Turncoat" charset="-95"/>
                <a:sym typeface="Walter Turncoat" charset="-95"/>
              </a:rPr>
              <a:t> Eleni (</a:t>
            </a:r>
            <a:r>
              <a:rPr lang="en-US" altLang="en-US" sz="1600" b="1" dirty="0" err="1">
                <a:solidFill>
                  <a:srgbClr val="FFFFFF"/>
                </a:solidFill>
                <a:latin typeface="Walter Turncoat" charset="-95"/>
                <a:ea typeface="Walter Turncoat" charset="-95"/>
                <a:cs typeface="Walter Turncoat" charset="-95"/>
                <a:sym typeface="Walter Turncoat" charset="-95"/>
              </a:rPr>
              <a:t>elkarafoti@enl.uoa.gr</a:t>
            </a:r>
            <a:r>
              <a:rPr lang="en-US" altLang="en-US" sz="1600" b="1" dirty="0">
                <a:solidFill>
                  <a:srgbClr val="FFFFFF"/>
                </a:solidFill>
                <a:latin typeface="Walter Turncoat" charset="-95"/>
                <a:ea typeface="Walter Turncoat" charset="-95"/>
                <a:cs typeface="Walter Turncoat" charset="-95"/>
                <a:sym typeface="Walter Turncoat" charset="-95"/>
              </a:rPr>
              <a:t>)</a:t>
            </a:r>
            <a:endParaRPr lang="en-US" altLang="en-US" sz="1600" dirty="0">
              <a:solidFill>
                <a:srgbClr val="FFFFFF"/>
              </a:solidFill>
              <a:latin typeface="Walter Turncoat" charset="-95"/>
              <a:ea typeface="Walter Turncoat" charset="-95"/>
              <a:cs typeface="Walter Turncoat" charset="-95"/>
              <a:sym typeface="Walter Turncoat" charset="-95"/>
            </a:endParaRPr>
          </a:p>
          <a:p>
            <a:pPr algn="ctr" eaLnBrk="1">
              <a:buClr>
                <a:srgbClr val="FFFFFF"/>
              </a:buClr>
              <a:buSzPts val="6000"/>
              <a:buFont typeface="Walter Turncoat" charset="-95"/>
              <a:buNone/>
            </a:pPr>
            <a:r>
              <a:rPr lang="en-US" altLang="en-US" sz="1600" b="1" dirty="0">
                <a:solidFill>
                  <a:srgbClr val="FFFFFF"/>
                </a:solidFill>
                <a:latin typeface="Walter Turncoat" charset="-95"/>
                <a:ea typeface="Walter Turncoat" charset="-95"/>
                <a:cs typeface="Walter Turncoat" charset="-95"/>
                <a:sym typeface="Walter Turncoat" charset="-95"/>
              </a:rPr>
              <a:t>Post- doc researcher</a:t>
            </a:r>
            <a:endParaRPr lang="en-US" altLang="en-US" sz="1600" dirty="0">
              <a:solidFill>
                <a:srgbClr val="FFFFFF"/>
              </a:solidFill>
              <a:latin typeface="Walter Turncoat" charset="-95"/>
              <a:ea typeface="Walter Turncoat" charset="-95"/>
              <a:cs typeface="Walter Turncoat" charset="-95"/>
              <a:sym typeface="Walter Turncoat" charset="-95"/>
            </a:endParaRPr>
          </a:p>
          <a:p>
            <a:pPr algn="ctr" eaLnBrk="1">
              <a:buClr>
                <a:srgbClr val="FFFFFF"/>
              </a:buClr>
              <a:buSzPts val="6000"/>
              <a:buFont typeface="Walter Turncoat" charset="-95"/>
              <a:buNone/>
            </a:pPr>
            <a:r>
              <a:rPr lang="en-US" altLang="en-US" sz="1600" b="1" dirty="0">
                <a:solidFill>
                  <a:srgbClr val="FFFFFF"/>
                </a:solidFill>
                <a:latin typeface="Walter Turncoat" charset="-95"/>
                <a:ea typeface="Walter Turncoat" charset="-95"/>
                <a:cs typeface="Walter Turncoat" charset="-95"/>
                <a:sym typeface="Walter Turncoat" charset="-95"/>
              </a:rPr>
              <a:t>National and </a:t>
            </a:r>
            <a:r>
              <a:rPr lang="en-US" altLang="en-US" sz="1600" b="1" dirty="0" err="1">
                <a:solidFill>
                  <a:srgbClr val="FFFFFF"/>
                </a:solidFill>
                <a:latin typeface="Walter Turncoat" charset="-95"/>
                <a:ea typeface="Walter Turncoat" charset="-95"/>
                <a:cs typeface="Walter Turncoat" charset="-95"/>
                <a:sym typeface="Walter Turncoat" charset="-95"/>
              </a:rPr>
              <a:t>Kapodistrian</a:t>
            </a:r>
            <a:r>
              <a:rPr lang="en-US" altLang="en-US" sz="1600" b="1" dirty="0">
                <a:solidFill>
                  <a:srgbClr val="FFFFFF"/>
                </a:solidFill>
                <a:latin typeface="Walter Turncoat" charset="-95"/>
                <a:ea typeface="Walter Turncoat" charset="-95"/>
                <a:cs typeface="Walter Turncoat" charset="-95"/>
                <a:sym typeface="Walter Turncoat" charset="-95"/>
              </a:rPr>
              <a:t> University of Athens</a:t>
            </a:r>
            <a:endParaRPr lang="en-US" altLang="en-US" sz="1600" dirty="0">
              <a:solidFill>
                <a:srgbClr val="FFFFFF"/>
              </a:solidFill>
              <a:latin typeface="Walter Turncoat" charset="-95"/>
              <a:ea typeface="Walter Turncoat" charset="-95"/>
              <a:cs typeface="Walter Turncoat" charset="-95"/>
              <a:sym typeface="Walter Turncoat" charset="-95"/>
            </a:endParaRPr>
          </a:p>
        </p:txBody>
      </p:sp>
      <p:sp>
        <p:nvSpPr>
          <p:cNvPr id="4105" name="Shape 47"/>
          <p:cNvSpPr txBox="1">
            <a:spLocks/>
          </p:cNvSpPr>
          <p:nvPr/>
        </p:nvSpPr>
        <p:spPr bwMode="auto">
          <a:xfrm>
            <a:off x="6421635" y="3605212"/>
            <a:ext cx="225425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a:buClr>
                <a:srgbClr val="FFFFFF"/>
              </a:buClr>
              <a:buSzPts val="6000"/>
            </a:pPr>
            <a:r>
              <a:rPr lang="en-US" altLang="en-US" sz="800" dirty="0">
                <a:solidFill>
                  <a:srgbClr val="712627"/>
                </a:solidFill>
                <a:latin typeface="Walter Turncoat" charset="-95"/>
                <a:ea typeface="Walter Turncoat" charset="-95"/>
                <a:cs typeface="Walter Turncoat" charset="-95"/>
                <a:sym typeface="Walter Turncoat" charset="-95"/>
              </a:rPr>
              <a:t>SECOND INTERNATIONAL CONFERENCE ON SOCIOLINGUISTICS: </a:t>
            </a:r>
            <a:br>
              <a:rPr lang="en-US" altLang="en-US" sz="800" dirty="0">
                <a:solidFill>
                  <a:srgbClr val="712627"/>
                </a:solidFill>
                <a:latin typeface="Walter Turncoat" charset="-95"/>
                <a:ea typeface="Walter Turncoat" charset="-95"/>
                <a:cs typeface="Walter Turncoat" charset="-95"/>
                <a:sym typeface="Walter Turncoat" charset="-95"/>
              </a:rPr>
            </a:br>
            <a:r>
              <a:rPr lang="en-US" altLang="en-US" sz="800" dirty="0">
                <a:solidFill>
                  <a:srgbClr val="712627"/>
                </a:solidFill>
                <a:latin typeface="Walter Turncoat" charset="-95"/>
                <a:ea typeface="Walter Turncoat" charset="-95"/>
                <a:cs typeface="Walter Turncoat" charset="-95"/>
                <a:sym typeface="Walter Turncoat" charset="-95"/>
              </a:rPr>
              <a:t>Insights from </a:t>
            </a:r>
            <a:r>
              <a:rPr lang="en-US" altLang="en-US" sz="800" dirty="0" err="1">
                <a:solidFill>
                  <a:srgbClr val="712627"/>
                </a:solidFill>
                <a:latin typeface="Walter Turncoat" charset="-95"/>
                <a:ea typeface="Walter Turncoat" charset="-95"/>
                <a:cs typeface="Walter Turncoat" charset="-95"/>
                <a:sym typeface="Walter Turncoat" charset="-95"/>
              </a:rPr>
              <a:t>Superdiversity</a:t>
            </a:r>
            <a:r>
              <a:rPr lang="en-US" altLang="en-US" sz="800" dirty="0">
                <a:solidFill>
                  <a:srgbClr val="712627"/>
                </a:solidFill>
                <a:latin typeface="Walter Turncoat" charset="-95"/>
                <a:ea typeface="Walter Turncoat" charset="-95"/>
                <a:cs typeface="Walter Turncoat" charset="-95"/>
                <a:sym typeface="Walter Turncoat" charset="-95"/>
              </a:rPr>
              <a:t>, Complexity and Multimodality</a:t>
            </a:r>
            <a:br>
              <a:rPr lang="en-US" altLang="en-US" sz="800" dirty="0">
                <a:solidFill>
                  <a:srgbClr val="712627"/>
                </a:solidFill>
                <a:latin typeface="Walter Turncoat" charset="-95"/>
                <a:ea typeface="Walter Turncoat" charset="-95"/>
                <a:cs typeface="Walter Turncoat" charset="-95"/>
                <a:sym typeface="Walter Turncoat" charset="-95"/>
              </a:rPr>
            </a:br>
            <a:r>
              <a:rPr lang="en-US" altLang="en-US" sz="800" dirty="0">
                <a:solidFill>
                  <a:srgbClr val="712627"/>
                </a:solidFill>
                <a:latin typeface="Walter Turncoat" charset="-95"/>
                <a:ea typeface="Walter Turncoat" charset="-95"/>
                <a:cs typeface="Walter Turncoat" charset="-95"/>
                <a:sym typeface="Walter Turncoat" charset="-95"/>
              </a:rPr>
              <a:t>6-8 September 2018, </a:t>
            </a:r>
            <a:r>
              <a:rPr lang="en-US" altLang="en-US" sz="800" dirty="0" err="1">
                <a:solidFill>
                  <a:srgbClr val="712627"/>
                </a:solidFill>
                <a:latin typeface="Walter Turncoat" charset="-95"/>
                <a:ea typeface="Walter Turncoat" charset="-95"/>
                <a:cs typeface="Walter Turncoat" charset="-95"/>
                <a:sym typeface="Walter Turncoat" charset="-95"/>
              </a:rPr>
              <a:t>Eötvös</a:t>
            </a:r>
            <a:r>
              <a:rPr lang="en-US" altLang="en-US" sz="800" dirty="0">
                <a:solidFill>
                  <a:srgbClr val="712627"/>
                </a:solidFill>
                <a:latin typeface="Walter Turncoat" charset="-95"/>
                <a:ea typeface="Walter Turncoat" charset="-95"/>
                <a:cs typeface="Walter Turncoat" charset="-95"/>
                <a:sym typeface="Walter Turncoat" charset="-95"/>
              </a:rPr>
              <a:t> </a:t>
            </a:r>
            <a:r>
              <a:rPr lang="en-US" altLang="en-US" sz="800" dirty="0" err="1">
                <a:solidFill>
                  <a:srgbClr val="712627"/>
                </a:solidFill>
                <a:latin typeface="Walter Turncoat" charset="-95"/>
                <a:ea typeface="Walter Turncoat" charset="-95"/>
                <a:cs typeface="Walter Turncoat" charset="-95"/>
                <a:sym typeface="Walter Turncoat" charset="-95"/>
              </a:rPr>
              <a:t>Loránd</a:t>
            </a:r>
            <a:r>
              <a:rPr lang="en-US" altLang="en-US" sz="800" dirty="0">
                <a:solidFill>
                  <a:srgbClr val="712627"/>
                </a:solidFill>
                <a:latin typeface="Walter Turncoat" charset="-95"/>
                <a:ea typeface="Walter Turncoat" charset="-95"/>
                <a:cs typeface="Walter Turncoat" charset="-95"/>
                <a:sym typeface="Walter Turncoat" charset="-95"/>
              </a:rPr>
              <a:t> University, Budapest</a:t>
            </a:r>
          </a:p>
        </p:txBody>
      </p:sp>
      <p:sp>
        <p:nvSpPr>
          <p:cNvPr id="4108" name="TextBox 1"/>
          <p:cNvSpPr txBox="1">
            <a:spLocks noChangeArrowheads="1"/>
          </p:cNvSpPr>
          <p:nvPr/>
        </p:nvSpPr>
        <p:spPr bwMode="auto">
          <a:xfrm>
            <a:off x="3178175" y="4670425"/>
            <a:ext cx="1857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endParaRPr lang="en-US" altLang="en-US"/>
          </a:p>
        </p:txBody>
      </p:sp>
      <p:sp>
        <p:nvSpPr>
          <p:cNvPr id="4109" name="Shape 121"/>
          <p:cNvSpPr txBox="1">
            <a:spLocks/>
          </p:cNvSpPr>
          <p:nvPr/>
        </p:nvSpPr>
        <p:spPr bwMode="auto">
          <a:xfrm>
            <a:off x="2736850" y="-30163"/>
            <a:ext cx="6407150" cy="377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hangingPunct="1">
              <a:buClr>
                <a:srgbClr val="FFFFFF"/>
              </a:buClr>
              <a:buSzPts val="2000"/>
              <a:buFont typeface="Arial" charset="-95"/>
              <a:buNone/>
            </a:pPr>
            <a:r>
              <a:rPr lang="en-US" altLang="en-US" sz="800" i="1" dirty="0">
                <a:solidFill>
                  <a:srgbClr val="A6A6A6"/>
                </a:solidFill>
                <a:latin typeface="Sniglet" charset="-95"/>
                <a:ea typeface="Sniglet" charset="-95"/>
                <a:cs typeface="Sniglet" charset="-95"/>
                <a:sym typeface="Sniglet" charset="-95"/>
              </a:rPr>
              <a:t>«This research is implemented through  IKY scholarships </a:t>
            </a:r>
            <a:r>
              <a:rPr lang="en-US" altLang="en-US" sz="800" i="1" dirty="0" err="1">
                <a:solidFill>
                  <a:srgbClr val="A6A6A6"/>
                </a:solidFill>
                <a:latin typeface="Sniglet" charset="-95"/>
                <a:ea typeface="Sniglet" charset="-95"/>
                <a:cs typeface="Sniglet" charset="-95"/>
                <a:sym typeface="Sniglet" charset="-95"/>
              </a:rPr>
              <a:t>programme</a:t>
            </a:r>
            <a:r>
              <a:rPr lang="en-US" altLang="en-US" sz="800" i="1" dirty="0">
                <a:solidFill>
                  <a:srgbClr val="A6A6A6"/>
                </a:solidFill>
                <a:latin typeface="Sniglet" charset="-95"/>
                <a:ea typeface="Sniglet" charset="-95"/>
                <a:cs typeface="Sniglet" charset="-95"/>
                <a:sym typeface="Sniglet" charset="-95"/>
              </a:rPr>
              <a:t> and co-financed by the European Union (European Social Fund - ESF) and Greek national funds through the action entitled ”Reinforcement of Postdoctoral Researchers”, in the framework of the Operational </a:t>
            </a:r>
            <a:r>
              <a:rPr lang="en-US" altLang="en-US" sz="800" i="1" dirty="0" err="1">
                <a:solidFill>
                  <a:srgbClr val="A6A6A6"/>
                </a:solidFill>
                <a:latin typeface="Sniglet" charset="-95"/>
                <a:ea typeface="Sniglet" charset="-95"/>
                <a:cs typeface="Sniglet" charset="-95"/>
                <a:sym typeface="Sniglet" charset="-95"/>
              </a:rPr>
              <a:t>Programme</a:t>
            </a:r>
            <a:r>
              <a:rPr lang="en-US" altLang="en-US" sz="800" i="1" dirty="0">
                <a:solidFill>
                  <a:srgbClr val="A6A6A6"/>
                </a:solidFill>
                <a:latin typeface="Sniglet" charset="-95"/>
                <a:ea typeface="Sniglet" charset="-95"/>
                <a:cs typeface="Sniglet" charset="-95"/>
                <a:sym typeface="Sniglet" charset="-95"/>
              </a:rPr>
              <a:t> ”Human Resources Development Program, Education and Lifelong Learning” of the National Strategic Reference Framework (NSRF) 2014 – 2020».</a:t>
            </a:r>
          </a:p>
        </p:txBody>
      </p:sp>
      <p:pic>
        <p:nvPicPr>
          <p:cNvPr id="2" name="Picture 1"/>
          <p:cNvPicPr>
            <a:picLocks noChangeAspect="1"/>
          </p:cNvPicPr>
          <p:nvPr/>
        </p:nvPicPr>
        <p:blipFill>
          <a:blip r:embed="rId3"/>
          <a:stretch>
            <a:fillRect/>
          </a:stretch>
        </p:blipFill>
        <p:spPr>
          <a:xfrm>
            <a:off x="-1" y="4197731"/>
            <a:ext cx="1532965" cy="962344"/>
          </a:xfrm>
          <a:prstGeom prst="rect">
            <a:avLst/>
          </a:prstGeom>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hape 62"/>
          <p:cNvSpPr>
            <a:spLocks/>
          </p:cNvSpPr>
          <p:nvPr/>
        </p:nvSpPr>
        <p:spPr bwMode="auto">
          <a:xfrm>
            <a:off x="4141788" y="280988"/>
            <a:ext cx="788987" cy="804862"/>
          </a:xfrm>
          <a:custGeom>
            <a:avLst/>
            <a:gdLst>
              <a:gd name="T0" fmla="*/ 637402755 w 67641"/>
              <a:gd name="T1" fmla="*/ 1752652 h 69056"/>
              <a:gd name="T2" fmla="*/ 487219619 w 67641"/>
              <a:gd name="T3" fmla="*/ 24377852 h 69056"/>
              <a:gd name="T4" fmla="*/ 267193583 w 67641"/>
              <a:gd name="T5" fmla="*/ 168868633 h 69056"/>
              <a:gd name="T6" fmla="*/ 132726259 w 67641"/>
              <a:gd name="T7" fmla="*/ 329026262 h 69056"/>
              <a:gd name="T8" fmla="*/ 24454264 w 67641"/>
              <a:gd name="T9" fmla="*/ 593631518 h 69056"/>
              <a:gd name="T10" fmla="*/ 19215547 w 67641"/>
              <a:gd name="T11" fmla="*/ 645873677 h 69056"/>
              <a:gd name="T12" fmla="*/ 5238718 w 67641"/>
              <a:gd name="T13" fmla="*/ 812989694 h 69056"/>
              <a:gd name="T14" fmla="*/ 97796247 w 67641"/>
              <a:gd name="T15" fmla="*/ 1051483101 h 69056"/>
              <a:gd name="T16" fmla="*/ 307363840 w 67641"/>
              <a:gd name="T17" fmla="*/ 1220351875 h 69056"/>
              <a:gd name="T18" fmla="*/ 675832321 w 67641"/>
              <a:gd name="T19" fmla="*/ 1260395046 h 69056"/>
              <a:gd name="T20" fmla="*/ 901096946 w 67641"/>
              <a:gd name="T21" fmla="*/ 1202950005 h 69056"/>
              <a:gd name="T22" fmla="*/ 1025086672 w 67641"/>
              <a:gd name="T23" fmla="*/ 1107194594 h 69056"/>
              <a:gd name="T24" fmla="*/ 1108925738 w 67641"/>
              <a:gd name="T25" fmla="*/ 1013191380 h 69056"/>
              <a:gd name="T26" fmla="*/ 1093209319 w 67641"/>
              <a:gd name="T27" fmla="*/ 1027124661 h 69056"/>
              <a:gd name="T28" fmla="*/ 1121142486 w 67641"/>
              <a:gd name="T29" fmla="*/ 976635445 h 69056"/>
              <a:gd name="T30" fmla="*/ 1147335521 w 67641"/>
              <a:gd name="T31" fmla="*/ 955747085 h 69056"/>
              <a:gd name="T32" fmla="*/ 1150835192 w 67641"/>
              <a:gd name="T33" fmla="*/ 903522082 h 69056"/>
              <a:gd name="T34" fmla="*/ 1236394232 w 67641"/>
              <a:gd name="T35" fmla="*/ 718986666 h 69056"/>
              <a:gd name="T36" fmla="*/ 1248629643 w 67641"/>
              <a:gd name="T37" fmla="*/ 673720472 h 69056"/>
              <a:gd name="T38" fmla="*/ 1241632541 w 67641"/>
              <a:gd name="T39" fmla="*/ 494406773 h 69056"/>
              <a:gd name="T40" fmla="*/ 1194484031 w 67641"/>
              <a:gd name="T41" fmla="*/ 389960591 h 69056"/>
              <a:gd name="T42" fmla="*/ 1164792817 w 67641"/>
              <a:gd name="T43" fmla="*/ 341223944 h 69056"/>
              <a:gd name="T44" fmla="*/ 1093209319 w 67641"/>
              <a:gd name="T45" fmla="*/ 275069203 h 69056"/>
              <a:gd name="T46" fmla="*/ 1047800193 w 67641"/>
              <a:gd name="T47" fmla="*/ 241981856 h 69056"/>
              <a:gd name="T48" fmla="*/ 1122883363 w 67641"/>
              <a:gd name="T49" fmla="*/ 313359619 h 69056"/>
              <a:gd name="T50" fmla="*/ 1178768359 w 67641"/>
              <a:gd name="T51" fmla="*/ 398670383 h 69056"/>
              <a:gd name="T52" fmla="*/ 1203222011 w 67641"/>
              <a:gd name="T53" fmla="*/ 417807293 h 69056"/>
              <a:gd name="T54" fmla="*/ 1238152279 w 67641"/>
              <a:gd name="T55" fmla="*/ 534451437 h 69056"/>
              <a:gd name="T56" fmla="*/ 1232913971 w 67641"/>
              <a:gd name="T57" fmla="*/ 557075209 h 69056"/>
              <a:gd name="T58" fmla="*/ 1232913971 w 67641"/>
              <a:gd name="T59" fmla="*/ 640652146 h 69056"/>
              <a:gd name="T60" fmla="*/ 1211958497 w 67641"/>
              <a:gd name="T61" fmla="*/ 746833462 h 69056"/>
              <a:gd name="T62" fmla="*/ 1122883363 w 67641"/>
              <a:gd name="T63" fmla="*/ 940078764 h 69056"/>
              <a:gd name="T64" fmla="*/ 824275139 w 67641"/>
              <a:gd name="T65" fmla="*/ 1204684299 h 69056"/>
              <a:gd name="T66" fmla="*/ 798081357 w 67641"/>
              <a:gd name="T67" fmla="*/ 1211640870 h 69056"/>
              <a:gd name="T68" fmla="*/ 557081277 w 67641"/>
              <a:gd name="T69" fmla="*/ 1242976020 h 69056"/>
              <a:gd name="T70" fmla="*/ 466264892 w 67641"/>
              <a:gd name="T71" fmla="*/ 1236018704 h 69056"/>
              <a:gd name="T72" fmla="*/ 454047771 w 67641"/>
              <a:gd name="T73" fmla="*/ 1220351875 h 69056"/>
              <a:gd name="T74" fmla="*/ 352752249 w 67641"/>
              <a:gd name="T75" fmla="*/ 1195974040 h 69056"/>
              <a:gd name="T76" fmla="*/ 319580587 w 67641"/>
              <a:gd name="T77" fmla="*/ 1190752510 h 69056"/>
              <a:gd name="T78" fmla="*/ 254957798 w 67641"/>
              <a:gd name="T79" fmla="*/ 1154195829 h 69056"/>
              <a:gd name="T80" fmla="*/ 183374067 w 67641"/>
              <a:gd name="T81" fmla="*/ 1093261313 h 69056"/>
              <a:gd name="T82" fmla="*/ 111771439 w 67641"/>
              <a:gd name="T83" fmla="*/ 1013191380 h 69056"/>
              <a:gd name="T84" fmla="*/ 115251700 w 67641"/>
              <a:gd name="T85" fmla="*/ 1037569214 h 69056"/>
              <a:gd name="T86" fmla="*/ 83819399 w 67641"/>
              <a:gd name="T87" fmla="*/ 988815784 h 69056"/>
              <a:gd name="T88" fmla="*/ 62864532 w 67641"/>
              <a:gd name="T89" fmla="*/ 934857233 h 69056"/>
              <a:gd name="T90" fmla="*/ 71602605 w 67641"/>
              <a:gd name="T91" fmla="*/ 950523316 h 69056"/>
              <a:gd name="T92" fmla="*/ 75100363 w 67641"/>
              <a:gd name="T93" fmla="*/ 920923952 h 69056"/>
              <a:gd name="T94" fmla="*/ 36671064 w 67641"/>
              <a:gd name="T95" fmla="*/ 774697786 h 69056"/>
              <a:gd name="T96" fmla="*/ 52387215 w 67641"/>
              <a:gd name="T97" fmla="*/ 605829386 h 69056"/>
              <a:gd name="T98" fmla="*/ 103034952 w 67641"/>
              <a:gd name="T99" fmla="*/ 421293783 h 69056"/>
              <a:gd name="T100" fmla="*/ 317841390 w 67641"/>
              <a:gd name="T101" fmla="*/ 160159027 h 69056"/>
              <a:gd name="T102" fmla="*/ 459286826 w 67641"/>
              <a:gd name="T103" fmla="*/ 76601088 h 69056"/>
              <a:gd name="T104" fmla="*/ 548344790 w 67641"/>
              <a:gd name="T105" fmla="*/ 50489473 h 69056"/>
              <a:gd name="T106" fmla="*/ 684570300 w 67641"/>
              <a:gd name="T107" fmla="*/ 20889928 h 69056"/>
              <a:gd name="T108" fmla="*/ 798081357 w 67641"/>
              <a:gd name="T109" fmla="*/ 22642590 h 69056"/>
              <a:gd name="T110" fmla="*/ 791084254 w 67641"/>
              <a:gd name="T111" fmla="*/ 13932961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1267" name="Shape 63"/>
          <p:cNvSpPr>
            <a:spLocks/>
          </p:cNvSpPr>
          <p:nvPr/>
        </p:nvSpPr>
        <p:spPr bwMode="auto">
          <a:xfrm>
            <a:off x="4346575" y="520700"/>
            <a:ext cx="379413" cy="327025"/>
          </a:xfrm>
          <a:custGeom>
            <a:avLst/>
            <a:gdLst>
              <a:gd name="T0" fmla="*/ 963069530 w 17398"/>
              <a:gd name="T1" fmla="*/ 2147483647 h 14965"/>
              <a:gd name="T2" fmla="*/ 787098043 w 17398"/>
              <a:gd name="T3" fmla="*/ 2147483647 h 14965"/>
              <a:gd name="T4" fmla="*/ 1238327759 w 17398"/>
              <a:gd name="T5" fmla="*/ 2147483647 h 14965"/>
              <a:gd name="T6" fmla="*/ 2147483647 w 17398"/>
              <a:gd name="T7" fmla="*/ 2147483647 h 14965"/>
              <a:gd name="T8" fmla="*/ 2147483647 w 17398"/>
              <a:gd name="T9" fmla="*/ 2147483647 h 14965"/>
              <a:gd name="T10" fmla="*/ 709975570 w 17398"/>
              <a:gd name="T11" fmla="*/ 2147483647 h 14965"/>
              <a:gd name="T12" fmla="*/ 588972406 w 17398"/>
              <a:gd name="T13" fmla="*/ 2147483647 h 14965"/>
              <a:gd name="T14" fmla="*/ 1309796767 w 17398"/>
              <a:gd name="T15" fmla="*/ 2147483647 h 14965"/>
              <a:gd name="T16" fmla="*/ 2147483647 w 17398"/>
              <a:gd name="T17" fmla="*/ 188590035 h 14965"/>
              <a:gd name="T18" fmla="*/ 2147483647 w 17398"/>
              <a:gd name="T19" fmla="*/ 604767557 h 14965"/>
              <a:gd name="T20" fmla="*/ 2147483647 w 17398"/>
              <a:gd name="T21" fmla="*/ 2147483647 h 14965"/>
              <a:gd name="T22" fmla="*/ 2147483647 w 17398"/>
              <a:gd name="T23" fmla="*/ 2147483647 h 14965"/>
              <a:gd name="T24" fmla="*/ 2058447410 w 17398"/>
              <a:gd name="T25" fmla="*/ 2147483647 h 14965"/>
              <a:gd name="T26" fmla="*/ 2019772512 w 17398"/>
              <a:gd name="T27" fmla="*/ 504889406 h 14965"/>
              <a:gd name="T28" fmla="*/ 2147483647 w 17398"/>
              <a:gd name="T29" fmla="*/ 127699066 h 14965"/>
              <a:gd name="T30" fmla="*/ 2147483647 w 17398"/>
              <a:gd name="T31" fmla="*/ 2147483647 h 14965"/>
              <a:gd name="T32" fmla="*/ 2147483647 w 17398"/>
              <a:gd name="T33" fmla="*/ 2147483647 h 14965"/>
              <a:gd name="T34" fmla="*/ 2147483647 w 17398"/>
              <a:gd name="T35" fmla="*/ 2147483647 h 14965"/>
              <a:gd name="T36" fmla="*/ 1507932349 w 17398"/>
              <a:gd name="T37" fmla="*/ 2147483647 h 14965"/>
              <a:gd name="T38" fmla="*/ 418435433 w 17398"/>
              <a:gd name="T39" fmla="*/ 2147483647 h 14965"/>
              <a:gd name="T40" fmla="*/ 2147483647 w 17398"/>
              <a:gd name="T41" fmla="*/ 2147483647 h 14965"/>
              <a:gd name="T42" fmla="*/ 1172281751 w 17398"/>
              <a:gd name="T43" fmla="*/ 122001031 h 14965"/>
              <a:gd name="T44" fmla="*/ 1810788488 w 17398"/>
              <a:gd name="T45" fmla="*/ 410709377 h 14965"/>
              <a:gd name="T46" fmla="*/ 1915280500 w 17398"/>
              <a:gd name="T47" fmla="*/ 1786720955 h 14965"/>
              <a:gd name="T48" fmla="*/ 1530096094 w 17398"/>
              <a:gd name="T49" fmla="*/ 2147483647 h 14965"/>
              <a:gd name="T50" fmla="*/ 462306180 w 17398"/>
              <a:gd name="T51" fmla="*/ 2147483647 h 14965"/>
              <a:gd name="T52" fmla="*/ 148601817 w 17398"/>
              <a:gd name="T53" fmla="*/ 2147483647 h 14965"/>
              <a:gd name="T54" fmla="*/ 137742908 w 17398"/>
              <a:gd name="T55" fmla="*/ 965532964 h 14965"/>
              <a:gd name="T56" fmla="*/ 792532208 w 17398"/>
              <a:gd name="T57" fmla="*/ 155300799 h 14965"/>
              <a:gd name="T58" fmla="*/ 2147483647 w 17398"/>
              <a:gd name="T59" fmla="*/ 2147483647 h 14965"/>
              <a:gd name="T60" fmla="*/ 330215822 w 17398"/>
              <a:gd name="T61" fmla="*/ 2147483647 h 14965"/>
              <a:gd name="T62" fmla="*/ 2147483647 w 17398"/>
              <a:gd name="T63" fmla="*/ 2147483647 h 14965"/>
              <a:gd name="T64" fmla="*/ 2147483647 w 17398"/>
              <a:gd name="T65" fmla="*/ 2147483647 h 14965"/>
              <a:gd name="T66" fmla="*/ 1607000663 w 17398"/>
              <a:gd name="T67" fmla="*/ 2147483647 h 14965"/>
              <a:gd name="T68" fmla="*/ 2147483647 w 17398"/>
              <a:gd name="T69" fmla="*/ 2147483647 h 14965"/>
              <a:gd name="T70" fmla="*/ 2147483647 w 17398"/>
              <a:gd name="T71" fmla="*/ 2147483647 h 14965"/>
              <a:gd name="T72" fmla="*/ 1931791653 w 17398"/>
              <a:gd name="T73" fmla="*/ 2147483647 h 14965"/>
              <a:gd name="T74" fmla="*/ 2003261359 w 17398"/>
              <a:gd name="T75" fmla="*/ 2147483647 h 14965"/>
              <a:gd name="T76" fmla="*/ 1029114840 w 17398"/>
              <a:gd name="T77" fmla="*/ 0 h 14965"/>
              <a:gd name="T78" fmla="*/ 143167390 w 17398"/>
              <a:gd name="T79" fmla="*/ 266355226 h 14965"/>
              <a:gd name="T80" fmla="*/ 11087240 w 17398"/>
              <a:gd name="T81" fmla="*/ 699177301 h 14965"/>
              <a:gd name="T82" fmla="*/ 0 w 17398"/>
              <a:gd name="T83" fmla="*/ 2147483647 h 14965"/>
              <a:gd name="T84" fmla="*/ 82556311 w 17398"/>
              <a:gd name="T85" fmla="*/ 2147483647 h 14965"/>
              <a:gd name="T86" fmla="*/ 209212482 w 17398"/>
              <a:gd name="T87" fmla="*/ 2147483647 h 14965"/>
              <a:gd name="T88" fmla="*/ 588972406 w 17398"/>
              <a:gd name="T89" fmla="*/ 2147483647 h 14965"/>
              <a:gd name="T90" fmla="*/ 1585054647 w 17398"/>
              <a:gd name="T91" fmla="*/ 2147483647 h 14965"/>
              <a:gd name="T92" fmla="*/ 1904194440 w 17398"/>
              <a:gd name="T93" fmla="*/ 2147483647 h 14965"/>
              <a:gd name="T94" fmla="*/ 2047371120 w 17398"/>
              <a:gd name="T95" fmla="*/ 2147483647 h 14965"/>
              <a:gd name="T96" fmla="*/ 2147483647 w 17398"/>
              <a:gd name="T97" fmla="*/ 2147483647 h 14965"/>
              <a:gd name="T98" fmla="*/ 2147483647 w 17398"/>
              <a:gd name="T99" fmla="*/ 2147483647 h 14965"/>
              <a:gd name="T100" fmla="*/ 2147483647 w 17398"/>
              <a:gd name="T101" fmla="*/ 2147483647 h 14965"/>
              <a:gd name="T102" fmla="*/ 2147483647 w 17398"/>
              <a:gd name="T103" fmla="*/ 2147483647 h 14965"/>
              <a:gd name="T104" fmla="*/ 2147483647 w 17398"/>
              <a:gd name="T105" fmla="*/ 2147483647 h 14965"/>
              <a:gd name="T106" fmla="*/ 2147483647 w 17398"/>
              <a:gd name="T107" fmla="*/ 577176226 h 14965"/>
              <a:gd name="T108" fmla="*/ 2147483647 w 17398"/>
              <a:gd name="T109" fmla="*/ 277531546 h 14965"/>
              <a:gd name="T110" fmla="*/ 2147483647 w 17398"/>
              <a:gd name="T111" fmla="*/ 22123410 h 14965"/>
              <a:gd name="T112" fmla="*/ 2147483647 w 17398"/>
              <a:gd name="T113" fmla="*/ 127699066 h 14965"/>
              <a:gd name="T114" fmla="*/ 1904194440 w 17398"/>
              <a:gd name="T115" fmla="*/ 332944098 h 14965"/>
              <a:gd name="T116" fmla="*/ 1265926368 w 17398"/>
              <a:gd name="T117" fmla="*/ 16644601 h 1496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7398"/>
              <a:gd name="T178" fmla="*/ 0 h 14965"/>
              <a:gd name="T179" fmla="*/ 17398 w 17398"/>
              <a:gd name="T180" fmla="*/ 14965 h 1496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7398" h="14965" extrusionOk="0">
                <a:moveTo>
                  <a:pt x="4258" y="12069"/>
                </a:moveTo>
                <a:lnTo>
                  <a:pt x="4599" y="12093"/>
                </a:lnTo>
                <a:lnTo>
                  <a:pt x="4769" y="12093"/>
                </a:lnTo>
                <a:lnTo>
                  <a:pt x="4721" y="12264"/>
                </a:lnTo>
                <a:lnTo>
                  <a:pt x="4672" y="12458"/>
                </a:lnTo>
                <a:lnTo>
                  <a:pt x="4672" y="12580"/>
                </a:lnTo>
                <a:lnTo>
                  <a:pt x="4477" y="12580"/>
                </a:lnTo>
                <a:lnTo>
                  <a:pt x="4307" y="12215"/>
                </a:lnTo>
                <a:lnTo>
                  <a:pt x="4258" y="12069"/>
                </a:lnTo>
                <a:close/>
                <a:moveTo>
                  <a:pt x="3991" y="12069"/>
                </a:moveTo>
                <a:lnTo>
                  <a:pt x="3991" y="12166"/>
                </a:lnTo>
                <a:lnTo>
                  <a:pt x="3991" y="12239"/>
                </a:lnTo>
                <a:lnTo>
                  <a:pt x="4015" y="12434"/>
                </a:lnTo>
                <a:lnTo>
                  <a:pt x="4064" y="12580"/>
                </a:lnTo>
                <a:lnTo>
                  <a:pt x="3553" y="12629"/>
                </a:lnTo>
                <a:lnTo>
                  <a:pt x="3529" y="12531"/>
                </a:lnTo>
                <a:lnTo>
                  <a:pt x="3504" y="12434"/>
                </a:lnTo>
                <a:lnTo>
                  <a:pt x="3480" y="12361"/>
                </a:lnTo>
                <a:lnTo>
                  <a:pt x="3456" y="12118"/>
                </a:lnTo>
                <a:lnTo>
                  <a:pt x="3456" y="12093"/>
                </a:lnTo>
                <a:lnTo>
                  <a:pt x="3991" y="12069"/>
                </a:lnTo>
                <a:close/>
                <a:moveTo>
                  <a:pt x="4940" y="12093"/>
                </a:moveTo>
                <a:lnTo>
                  <a:pt x="5499" y="12166"/>
                </a:lnTo>
                <a:lnTo>
                  <a:pt x="5475" y="12264"/>
                </a:lnTo>
                <a:lnTo>
                  <a:pt x="5451" y="12361"/>
                </a:lnTo>
                <a:lnTo>
                  <a:pt x="5451" y="12483"/>
                </a:lnTo>
                <a:lnTo>
                  <a:pt x="5475" y="12629"/>
                </a:lnTo>
                <a:lnTo>
                  <a:pt x="5378" y="12604"/>
                </a:lnTo>
                <a:lnTo>
                  <a:pt x="5061" y="12604"/>
                </a:lnTo>
                <a:lnTo>
                  <a:pt x="5061" y="12531"/>
                </a:lnTo>
                <a:lnTo>
                  <a:pt x="4988" y="12312"/>
                </a:lnTo>
                <a:lnTo>
                  <a:pt x="4940" y="12093"/>
                </a:lnTo>
                <a:close/>
                <a:moveTo>
                  <a:pt x="13699" y="12069"/>
                </a:moveTo>
                <a:lnTo>
                  <a:pt x="13651" y="12215"/>
                </a:lnTo>
                <a:lnTo>
                  <a:pt x="13602" y="12361"/>
                </a:lnTo>
                <a:lnTo>
                  <a:pt x="13602" y="12653"/>
                </a:lnTo>
                <a:lnTo>
                  <a:pt x="13188" y="12653"/>
                </a:lnTo>
                <a:lnTo>
                  <a:pt x="13115" y="12385"/>
                </a:lnTo>
                <a:lnTo>
                  <a:pt x="13091" y="12093"/>
                </a:lnTo>
                <a:lnTo>
                  <a:pt x="13699" y="12069"/>
                </a:lnTo>
                <a:close/>
                <a:moveTo>
                  <a:pt x="13845" y="12069"/>
                </a:moveTo>
                <a:lnTo>
                  <a:pt x="14381" y="12093"/>
                </a:lnTo>
                <a:lnTo>
                  <a:pt x="14332" y="12215"/>
                </a:lnTo>
                <a:lnTo>
                  <a:pt x="14283" y="12361"/>
                </a:lnTo>
                <a:lnTo>
                  <a:pt x="14283" y="12507"/>
                </a:lnTo>
                <a:lnTo>
                  <a:pt x="14283" y="12677"/>
                </a:lnTo>
                <a:lnTo>
                  <a:pt x="13943" y="12653"/>
                </a:lnTo>
                <a:lnTo>
                  <a:pt x="13943" y="12361"/>
                </a:lnTo>
                <a:lnTo>
                  <a:pt x="13894" y="12215"/>
                </a:lnTo>
                <a:lnTo>
                  <a:pt x="13845" y="12069"/>
                </a:lnTo>
                <a:close/>
                <a:moveTo>
                  <a:pt x="3188" y="12093"/>
                </a:moveTo>
                <a:lnTo>
                  <a:pt x="3139" y="12215"/>
                </a:lnTo>
                <a:lnTo>
                  <a:pt x="3139" y="12434"/>
                </a:lnTo>
                <a:lnTo>
                  <a:pt x="3139" y="12556"/>
                </a:lnTo>
                <a:lnTo>
                  <a:pt x="3164" y="12653"/>
                </a:lnTo>
                <a:lnTo>
                  <a:pt x="2750" y="12726"/>
                </a:lnTo>
                <a:lnTo>
                  <a:pt x="2677" y="12726"/>
                </a:lnTo>
                <a:lnTo>
                  <a:pt x="2701" y="12677"/>
                </a:lnTo>
                <a:lnTo>
                  <a:pt x="2701" y="12629"/>
                </a:lnTo>
                <a:lnTo>
                  <a:pt x="2701" y="12580"/>
                </a:lnTo>
                <a:lnTo>
                  <a:pt x="2653" y="12531"/>
                </a:lnTo>
                <a:lnTo>
                  <a:pt x="2628" y="12458"/>
                </a:lnTo>
                <a:lnTo>
                  <a:pt x="2604" y="12361"/>
                </a:lnTo>
                <a:lnTo>
                  <a:pt x="2580" y="12166"/>
                </a:lnTo>
                <a:lnTo>
                  <a:pt x="3188" y="12093"/>
                </a:lnTo>
                <a:close/>
                <a:moveTo>
                  <a:pt x="5694" y="12215"/>
                </a:moveTo>
                <a:lnTo>
                  <a:pt x="5986" y="12288"/>
                </a:lnTo>
                <a:lnTo>
                  <a:pt x="6278" y="12361"/>
                </a:lnTo>
                <a:lnTo>
                  <a:pt x="6229" y="12507"/>
                </a:lnTo>
                <a:lnTo>
                  <a:pt x="6229" y="12677"/>
                </a:lnTo>
                <a:lnTo>
                  <a:pt x="6229" y="12726"/>
                </a:lnTo>
                <a:lnTo>
                  <a:pt x="5791" y="12653"/>
                </a:lnTo>
                <a:lnTo>
                  <a:pt x="5767" y="12531"/>
                </a:lnTo>
                <a:lnTo>
                  <a:pt x="5743" y="12410"/>
                </a:lnTo>
                <a:lnTo>
                  <a:pt x="5694" y="12215"/>
                </a:lnTo>
                <a:close/>
                <a:moveTo>
                  <a:pt x="13383" y="487"/>
                </a:moveTo>
                <a:lnTo>
                  <a:pt x="13699" y="511"/>
                </a:lnTo>
                <a:lnTo>
                  <a:pt x="14308" y="584"/>
                </a:lnTo>
                <a:lnTo>
                  <a:pt x="14648" y="657"/>
                </a:lnTo>
                <a:lnTo>
                  <a:pt x="14989" y="730"/>
                </a:lnTo>
                <a:lnTo>
                  <a:pt x="15305" y="827"/>
                </a:lnTo>
                <a:lnTo>
                  <a:pt x="15646" y="949"/>
                </a:lnTo>
                <a:lnTo>
                  <a:pt x="15938" y="1095"/>
                </a:lnTo>
                <a:lnTo>
                  <a:pt x="16230" y="1265"/>
                </a:lnTo>
                <a:lnTo>
                  <a:pt x="16498" y="1484"/>
                </a:lnTo>
                <a:lnTo>
                  <a:pt x="16741" y="1728"/>
                </a:lnTo>
                <a:lnTo>
                  <a:pt x="16741" y="1801"/>
                </a:lnTo>
                <a:lnTo>
                  <a:pt x="16790" y="2020"/>
                </a:lnTo>
                <a:lnTo>
                  <a:pt x="16838" y="2214"/>
                </a:lnTo>
                <a:lnTo>
                  <a:pt x="16887" y="2652"/>
                </a:lnTo>
                <a:lnTo>
                  <a:pt x="16887" y="3066"/>
                </a:lnTo>
                <a:lnTo>
                  <a:pt x="16911" y="3504"/>
                </a:lnTo>
                <a:lnTo>
                  <a:pt x="16887" y="4477"/>
                </a:lnTo>
                <a:lnTo>
                  <a:pt x="16863" y="5475"/>
                </a:lnTo>
                <a:lnTo>
                  <a:pt x="16814" y="6983"/>
                </a:lnTo>
                <a:lnTo>
                  <a:pt x="16790" y="8492"/>
                </a:lnTo>
                <a:lnTo>
                  <a:pt x="16838" y="10244"/>
                </a:lnTo>
                <a:lnTo>
                  <a:pt x="16838" y="11120"/>
                </a:lnTo>
                <a:lnTo>
                  <a:pt x="16790" y="11996"/>
                </a:lnTo>
                <a:lnTo>
                  <a:pt x="16473" y="11947"/>
                </a:lnTo>
                <a:lnTo>
                  <a:pt x="16181" y="11874"/>
                </a:lnTo>
                <a:lnTo>
                  <a:pt x="15622" y="11753"/>
                </a:lnTo>
                <a:lnTo>
                  <a:pt x="15354" y="11680"/>
                </a:lnTo>
                <a:lnTo>
                  <a:pt x="15062" y="11655"/>
                </a:lnTo>
                <a:lnTo>
                  <a:pt x="14405" y="11607"/>
                </a:lnTo>
                <a:lnTo>
                  <a:pt x="13724" y="11582"/>
                </a:lnTo>
                <a:lnTo>
                  <a:pt x="13067" y="11607"/>
                </a:lnTo>
                <a:lnTo>
                  <a:pt x="12385" y="11655"/>
                </a:lnTo>
                <a:lnTo>
                  <a:pt x="11850" y="11704"/>
                </a:lnTo>
                <a:lnTo>
                  <a:pt x="11315" y="11801"/>
                </a:lnTo>
                <a:lnTo>
                  <a:pt x="10780" y="11923"/>
                </a:lnTo>
                <a:lnTo>
                  <a:pt x="10269" y="12118"/>
                </a:lnTo>
                <a:lnTo>
                  <a:pt x="10025" y="12215"/>
                </a:lnTo>
                <a:lnTo>
                  <a:pt x="9733" y="12361"/>
                </a:lnTo>
                <a:lnTo>
                  <a:pt x="9417" y="12531"/>
                </a:lnTo>
                <a:lnTo>
                  <a:pt x="9149" y="12726"/>
                </a:lnTo>
                <a:lnTo>
                  <a:pt x="9101" y="11363"/>
                </a:lnTo>
                <a:lnTo>
                  <a:pt x="9052" y="10001"/>
                </a:lnTo>
                <a:lnTo>
                  <a:pt x="8979" y="8662"/>
                </a:lnTo>
                <a:lnTo>
                  <a:pt x="8955" y="7300"/>
                </a:lnTo>
                <a:lnTo>
                  <a:pt x="8955" y="5913"/>
                </a:lnTo>
                <a:lnTo>
                  <a:pt x="8930" y="4526"/>
                </a:lnTo>
                <a:lnTo>
                  <a:pt x="8930" y="3942"/>
                </a:lnTo>
                <a:lnTo>
                  <a:pt x="8930" y="3358"/>
                </a:lnTo>
                <a:lnTo>
                  <a:pt x="8930" y="2774"/>
                </a:lnTo>
                <a:lnTo>
                  <a:pt x="8930" y="2214"/>
                </a:lnTo>
                <a:lnTo>
                  <a:pt x="8930" y="2166"/>
                </a:lnTo>
                <a:lnTo>
                  <a:pt x="9222" y="2020"/>
                </a:lnTo>
                <a:lnTo>
                  <a:pt x="9490" y="1849"/>
                </a:lnTo>
                <a:lnTo>
                  <a:pt x="9758" y="1679"/>
                </a:lnTo>
                <a:lnTo>
                  <a:pt x="10001" y="1533"/>
                </a:lnTo>
                <a:lnTo>
                  <a:pt x="10877" y="1046"/>
                </a:lnTo>
                <a:lnTo>
                  <a:pt x="11339" y="827"/>
                </a:lnTo>
                <a:lnTo>
                  <a:pt x="11777" y="657"/>
                </a:lnTo>
                <a:lnTo>
                  <a:pt x="12069" y="560"/>
                </a:lnTo>
                <a:lnTo>
                  <a:pt x="12385" y="511"/>
                </a:lnTo>
                <a:lnTo>
                  <a:pt x="12702" y="487"/>
                </a:lnTo>
                <a:lnTo>
                  <a:pt x="13383" y="487"/>
                </a:lnTo>
                <a:close/>
                <a:moveTo>
                  <a:pt x="12872" y="12093"/>
                </a:moveTo>
                <a:lnTo>
                  <a:pt x="12823" y="12166"/>
                </a:lnTo>
                <a:lnTo>
                  <a:pt x="12775" y="12264"/>
                </a:lnTo>
                <a:lnTo>
                  <a:pt x="12750" y="12361"/>
                </a:lnTo>
                <a:lnTo>
                  <a:pt x="12750" y="12458"/>
                </a:lnTo>
                <a:lnTo>
                  <a:pt x="12775" y="12677"/>
                </a:lnTo>
                <a:lnTo>
                  <a:pt x="12215" y="12726"/>
                </a:lnTo>
                <a:lnTo>
                  <a:pt x="12215" y="12702"/>
                </a:lnTo>
                <a:lnTo>
                  <a:pt x="12191" y="12629"/>
                </a:lnTo>
                <a:lnTo>
                  <a:pt x="12166" y="12580"/>
                </a:lnTo>
                <a:lnTo>
                  <a:pt x="12166" y="12434"/>
                </a:lnTo>
                <a:lnTo>
                  <a:pt x="12166" y="12191"/>
                </a:lnTo>
                <a:lnTo>
                  <a:pt x="12166" y="12166"/>
                </a:lnTo>
                <a:lnTo>
                  <a:pt x="12677" y="12118"/>
                </a:lnTo>
                <a:lnTo>
                  <a:pt x="12872" y="12093"/>
                </a:lnTo>
                <a:close/>
                <a:moveTo>
                  <a:pt x="14673" y="12093"/>
                </a:moveTo>
                <a:lnTo>
                  <a:pt x="15232" y="12166"/>
                </a:lnTo>
                <a:lnTo>
                  <a:pt x="15184" y="12239"/>
                </a:lnTo>
                <a:lnTo>
                  <a:pt x="15135" y="12312"/>
                </a:lnTo>
                <a:lnTo>
                  <a:pt x="15111" y="12410"/>
                </a:lnTo>
                <a:lnTo>
                  <a:pt x="15111" y="12483"/>
                </a:lnTo>
                <a:lnTo>
                  <a:pt x="15135" y="12629"/>
                </a:lnTo>
                <a:lnTo>
                  <a:pt x="15159" y="12775"/>
                </a:lnTo>
                <a:lnTo>
                  <a:pt x="14648" y="12702"/>
                </a:lnTo>
                <a:lnTo>
                  <a:pt x="14673" y="12410"/>
                </a:lnTo>
                <a:lnTo>
                  <a:pt x="14673" y="12239"/>
                </a:lnTo>
                <a:lnTo>
                  <a:pt x="14673" y="12093"/>
                </a:lnTo>
                <a:close/>
                <a:moveTo>
                  <a:pt x="6521" y="12458"/>
                </a:moveTo>
                <a:lnTo>
                  <a:pt x="6838" y="12580"/>
                </a:lnTo>
                <a:lnTo>
                  <a:pt x="6789" y="12702"/>
                </a:lnTo>
                <a:lnTo>
                  <a:pt x="6765" y="12848"/>
                </a:lnTo>
                <a:lnTo>
                  <a:pt x="6667" y="12799"/>
                </a:lnTo>
                <a:lnTo>
                  <a:pt x="6570" y="12629"/>
                </a:lnTo>
                <a:lnTo>
                  <a:pt x="6521" y="12458"/>
                </a:lnTo>
                <a:close/>
                <a:moveTo>
                  <a:pt x="2215" y="12239"/>
                </a:moveTo>
                <a:lnTo>
                  <a:pt x="2190" y="12361"/>
                </a:lnTo>
                <a:lnTo>
                  <a:pt x="2215" y="12507"/>
                </a:lnTo>
                <a:lnTo>
                  <a:pt x="2239" y="12629"/>
                </a:lnTo>
                <a:lnTo>
                  <a:pt x="2312" y="12750"/>
                </a:lnTo>
                <a:lnTo>
                  <a:pt x="2336" y="12775"/>
                </a:lnTo>
                <a:lnTo>
                  <a:pt x="1850" y="12872"/>
                </a:lnTo>
                <a:lnTo>
                  <a:pt x="1850" y="12604"/>
                </a:lnTo>
                <a:lnTo>
                  <a:pt x="1850" y="12312"/>
                </a:lnTo>
                <a:lnTo>
                  <a:pt x="2215" y="12239"/>
                </a:lnTo>
                <a:close/>
                <a:moveTo>
                  <a:pt x="11850" y="12191"/>
                </a:moveTo>
                <a:lnTo>
                  <a:pt x="11826" y="12385"/>
                </a:lnTo>
                <a:lnTo>
                  <a:pt x="11826" y="12580"/>
                </a:lnTo>
                <a:lnTo>
                  <a:pt x="11850" y="12775"/>
                </a:lnTo>
                <a:lnTo>
                  <a:pt x="11315" y="12848"/>
                </a:lnTo>
                <a:lnTo>
                  <a:pt x="11242" y="12872"/>
                </a:lnTo>
                <a:lnTo>
                  <a:pt x="11193" y="12823"/>
                </a:lnTo>
                <a:lnTo>
                  <a:pt x="11193" y="12775"/>
                </a:lnTo>
                <a:lnTo>
                  <a:pt x="11193" y="12580"/>
                </a:lnTo>
                <a:lnTo>
                  <a:pt x="11193" y="12410"/>
                </a:lnTo>
                <a:lnTo>
                  <a:pt x="11169" y="12337"/>
                </a:lnTo>
                <a:lnTo>
                  <a:pt x="11510" y="12239"/>
                </a:lnTo>
                <a:lnTo>
                  <a:pt x="11850" y="12191"/>
                </a:lnTo>
                <a:close/>
                <a:moveTo>
                  <a:pt x="4842" y="511"/>
                </a:moveTo>
                <a:lnTo>
                  <a:pt x="5183" y="535"/>
                </a:lnTo>
                <a:lnTo>
                  <a:pt x="5548" y="584"/>
                </a:lnTo>
                <a:lnTo>
                  <a:pt x="5889" y="657"/>
                </a:lnTo>
                <a:lnTo>
                  <a:pt x="6229" y="754"/>
                </a:lnTo>
                <a:lnTo>
                  <a:pt x="6546" y="876"/>
                </a:lnTo>
                <a:lnTo>
                  <a:pt x="6862" y="1022"/>
                </a:lnTo>
                <a:lnTo>
                  <a:pt x="7178" y="1168"/>
                </a:lnTo>
                <a:lnTo>
                  <a:pt x="7470" y="1363"/>
                </a:lnTo>
                <a:lnTo>
                  <a:pt x="7738" y="1557"/>
                </a:lnTo>
                <a:lnTo>
                  <a:pt x="8006" y="1801"/>
                </a:lnTo>
                <a:lnTo>
                  <a:pt x="8225" y="2044"/>
                </a:lnTo>
                <a:lnTo>
                  <a:pt x="8444" y="2287"/>
                </a:lnTo>
                <a:lnTo>
                  <a:pt x="8492" y="2360"/>
                </a:lnTo>
                <a:lnTo>
                  <a:pt x="8444" y="2847"/>
                </a:lnTo>
                <a:lnTo>
                  <a:pt x="8419" y="3358"/>
                </a:lnTo>
                <a:lnTo>
                  <a:pt x="8444" y="4331"/>
                </a:lnTo>
                <a:lnTo>
                  <a:pt x="8468" y="5718"/>
                </a:lnTo>
                <a:lnTo>
                  <a:pt x="8468" y="7105"/>
                </a:lnTo>
                <a:lnTo>
                  <a:pt x="8468" y="7835"/>
                </a:lnTo>
                <a:lnTo>
                  <a:pt x="8492" y="8565"/>
                </a:lnTo>
                <a:lnTo>
                  <a:pt x="8541" y="10049"/>
                </a:lnTo>
                <a:lnTo>
                  <a:pt x="8614" y="11509"/>
                </a:lnTo>
                <a:lnTo>
                  <a:pt x="8663" y="12969"/>
                </a:lnTo>
                <a:lnTo>
                  <a:pt x="7860" y="12507"/>
                </a:lnTo>
                <a:lnTo>
                  <a:pt x="7446" y="12288"/>
                </a:lnTo>
                <a:lnTo>
                  <a:pt x="7032" y="12069"/>
                </a:lnTo>
                <a:lnTo>
                  <a:pt x="6765" y="11947"/>
                </a:lnTo>
                <a:lnTo>
                  <a:pt x="6497" y="11850"/>
                </a:lnTo>
                <a:lnTo>
                  <a:pt x="6205" y="11777"/>
                </a:lnTo>
                <a:lnTo>
                  <a:pt x="5937" y="11704"/>
                </a:lnTo>
                <a:lnTo>
                  <a:pt x="5353" y="11607"/>
                </a:lnTo>
                <a:lnTo>
                  <a:pt x="4769" y="11534"/>
                </a:lnTo>
                <a:lnTo>
                  <a:pt x="3650" y="11534"/>
                </a:lnTo>
                <a:lnTo>
                  <a:pt x="3066" y="11558"/>
                </a:lnTo>
                <a:lnTo>
                  <a:pt x="2507" y="11631"/>
                </a:lnTo>
                <a:lnTo>
                  <a:pt x="2044" y="11704"/>
                </a:lnTo>
                <a:lnTo>
                  <a:pt x="1533" y="11801"/>
                </a:lnTo>
                <a:lnTo>
                  <a:pt x="1290" y="11874"/>
                </a:lnTo>
                <a:lnTo>
                  <a:pt x="1047" y="11947"/>
                </a:lnTo>
                <a:lnTo>
                  <a:pt x="828" y="12045"/>
                </a:lnTo>
                <a:lnTo>
                  <a:pt x="609" y="12166"/>
                </a:lnTo>
                <a:lnTo>
                  <a:pt x="633" y="11972"/>
                </a:lnTo>
                <a:lnTo>
                  <a:pt x="657" y="11777"/>
                </a:lnTo>
                <a:lnTo>
                  <a:pt x="657" y="11485"/>
                </a:lnTo>
                <a:lnTo>
                  <a:pt x="584" y="10147"/>
                </a:lnTo>
                <a:lnTo>
                  <a:pt x="536" y="9490"/>
                </a:lnTo>
                <a:lnTo>
                  <a:pt x="536" y="8833"/>
                </a:lnTo>
                <a:lnTo>
                  <a:pt x="560" y="7908"/>
                </a:lnTo>
                <a:lnTo>
                  <a:pt x="609" y="7008"/>
                </a:lnTo>
                <a:lnTo>
                  <a:pt x="657" y="6083"/>
                </a:lnTo>
                <a:lnTo>
                  <a:pt x="657" y="5645"/>
                </a:lnTo>
                <a:lnTo>
                  <a:pt x="657" y="5183"/>
                </a:lnTo>
                <a:lnTo>
                  <a:pt x="609" y="4234"/>
                </a:lnTo>
                <a:lnTo>
                  <a:pt x="584" y="3309"/>
                </a:lnTo>
                <a:lnTo>
                  <a:pt x="584" y="2896"/>
                </a:lnTo>
                <a:lnTo>
                  <a:pt x="609" y="2506"/>
                </a:lnTo>
                <a:lnTo>
                  <a:pt x="657" y="1728"/>
                </a:lnTo>
                <a:lnTo>
                  <a:pt x="949" y="1582"/>
                </a:lnTo>
                <a:lnTo>
                  <a:pt x="1241" y="1460"/>
                </a:lnTo>
                <a:lnTo>
                  <a:pt x="1801" y="1241"/>
                </a:lnTo>
                <a:lnTo>
                  <a:pt x="2653" y="949"/>
                </a:lnTo>
                <a:lnTo>
                  <a:pt x="3504" y="681"/>
                </a:lnTo>
                <a:lnTo>
                  <a:pt x="3821" y="608"/>
                </a:lnTo>
                <a:lnTo>
                  <a:pt x="4161" y="535"/>
                </a:lnTo>
                <a:lnTo>
                  <a:pt x="4502" y="511"/>
                </a:lnTo>
                <a:lnTo>
                  <a:pt x="4842" y="511"/>
                </a:lnTo>
                <a:close/>
                <a:moveTo>
                  <a:pt x="15354" y="12191"/>
                </a:moveTo>
                <a:lnTo>
                  <a:pt x="15646" y="12239"/>
                </a:lnTo>
                <a:lnTo>
                  <a:pt x="15938" y="12337"/>
                </a:lnTo>
                <a:lnTo>
                  <a:pt x="15889" y="12507"/>
                </a:lnTo>
                <a:lnTo>
                  <a:pt x="15889" y="12653"/>
                </a:lnTo>
                <a:lnTo>
                  <a:pt x="15889" y="12994"/>
                </a:lnTo>
                <a:lnTo>
                  <a:pt x="15524" y="12872"/>
                </a:lnTo>
                <a:lnTo>
                  <a:pt x="15500" y="12702"/>
                </a:lnTo>
                <a:lnTo>
                  <a:pt x="15427" y="12507"/>
                </a:lnTo>
                <a:lnTo>
                  <a:pt x="15378" y="12337"/>
                </a:lnTo>
                <a:lnTo>
                  <a:pt x="15330" y="12191"/>
                </a:lnTo>
                <a:lnTo>
                  <a:pt x="15354" y="12191"/>
                </a:lnTo>
                <a:close/>
                <a:moveTo>
                  <a:pt x="1509" y="12385"/>
                </a:moveTo>
                <a:lnTo>
                  <a:pt x="1460" y="12677"/>
                </a:lnTo>
                <a:lnTo>
                  <a:pt x="1436" y="12848"/>
                </a:lnTo>
                <a:lnTo>
                  <a:pt x="1460" y="13018"/>
                </a:lnTo>
                <a:lnTo>
                  <a:pt x="1290" y="13091"/>
                </a:lnTo>
                <a:lnTo>
                  <a:pt x="1290" y="12969"/>
                </a:lnTo>
                <a:lnTo>
                  <a:pt x="1290" y="12726"/>
                </a:lnTo>
                <a:lnTo>
                  <a:pt x="1266" y="12580"/>
                </a:lnTo>
                <a:lnTo>
                  <a:pt x="1241" y="12458"/>
                </a:lnTo>
                <a:lnTo>
                  <a:pt x="1509" y="12385"/>
                </a:lnTo>
                <a:close/>
                <a:moveTo>
                  <a:pt x="10926" y="12385"/>
                </a:moveTo>
                <a:lnTo>
                  <a:pt x="10877" y="12531"/>
                </a:lnTo>
                <a:lnTo>
                  <a:pt x="10828" y="12750"/>
                </a:lnTo>
                <a:lnTo>
                  <a:pt x="10804" y="12969"/>
                </a:lnTo>
                <a:lnTo>
                  <a:pt x="10366" y="13091"/>
                </a:lnTo>
                <a:lnTo>
                  <a:pt x="10366" y="12921"/>
                </a:lnTo>
                <a:lnTo>
                  <a:pt x="10366" y="12750"/>
                </a:lnTo>
                <a:lnTo>
                  <a:pt x="10366" y="12677"/>
                </a:lnTo>
                <a:lnTo>
                  <a:pt x="10342" y="12604"/>
                </a:lnTo>
                <a:lnTo>
                  <a:pt x="10536" y="12531"/>
                </a:lnTo>
                <a:lnTo>
                  <a:pt x="10926" y="12385"/>
                </a:lnTo>
                <a:close/>
                <a:moveTo>
                  <a:pt x="7105" y="12726"/>
                </a:moveTo>
                <a:lnTo>
                  <a:pt x="7641" y="13018"/>
                </a:lnTo>
                <a:lnTo>
                  <a:pt x="7616" y="13115"/>
                </a:lnTo>
                <a:lnTo>
                  <a:pt x="7616" y="13140"/>
                </a:lnTo>
                <a:lnTo>
                  <a:pt x="7397" y="13042"/>
                </a:lnTo>
                <a:lnTo>
                  <a:pt x="7178" y="12969"/>
                </a:lnTo>
                <a:lnTo>
                  <a:pt x="7130" y="12823"/>
                </a:lnTo>
                <a:lnTo>
                  <a:pt x="7105" y="12726"/>
                </a:lnTo>
                <a:close/>
                <a:moveTo>
                  <a:pt x="16181" y="12410"/>
                </a:moveTo>
                <a:lnTo>
                  <a:pt x="16303" y="12458"/>
                </a:lnTo>
                <a:lnTo>
                  <a:pt x="16254" y="12604"/>
                </a:lnTo>
                <a:lnTo>
                  <a:pt x="16230" y="12775"/>
                </a:lnTo>
                <a:lnTo>
                  <a:pt x="16206" y="13140"/>
                </a:lnTo>
                <a:lnTo>
                  <a:pt x="16157" y="13115"/>
                </a:lnTo>
                <a:lnTo>
                  <a:pt x="16206" y="13067"/>
                </a:lnTo>
                <a:lnTo>
                  <a:pt x="16206" y="12994"/>
                </a:lnTo>
                <a:lnTo>
                  <a:pt x="16181" y="12702"/>
                </a:lnTo>
                <a:lnTo>
                  <a:pt x="16181" y="12410"/>
                </a:lnTo>
                <a:close/>
                <a:moveTo>
                  <a:pt x="10025" y="12750"/>
                </a:moveTo>
                <a:lnTo>
                  <a:pt x="9977" y="12994"/>
                </a:lnTo>
                <a:lnTo>
                  <a:pt x="9928" y="13213"/>
                </a:lnTo>
                <a:lnTo>
                  <a:pt x="9928" y="13261"/>
                </a:lnTo>
                <a:lnTo>
                  <a:pt x="9563" y="13432"/>
                </a:lnTo>
                <a:lnTo>
                  <a:pt x="9563" y="13286"/>
                </a:lnTo>
                <a:lnTo>
                  <a:pt x="9563" y="13164"/>
                </a:lnTo>
                <a:lnTo>
                  <a:pt x="9539" y="13067"/>
                </a:lnTo>
                <a:lnTo>
                  <a:pt x="9539" y="13042"/>
                </a:lnTo>
                <a:lnTo>
                  <a:pt x="9563" y="13018"/>
                </a:lnTo>
                <a:lnTo>
                  <a:pt x="9782" y="12896"/>
                </a:lnTo>
                <a:lnTo>
                  <a:pt x="10025" y="12750"/>
                </a:lnTo>
                <a:close/>
                <a:moveTo>
                  <a:pt x="8030" y="13261"/>
                </a:moveTo>
                <a:lnTo>
                  <a:pt x="8322" y="13432"/>
                </a:lnTo>
                <a:lnTo>
                  <a:pt x="8614" y="13553"/>
                </a:lnTo>
                <a:lnTo>
                  <a:pt x="8565" y="13675"/>
                </a:lnTo>
                <a:lnTo>
                  <a:pt x="8541" y="13870"/>
                </a:lnTo>
                <a:lnTo>
                  <a:pt x="8419" y="13724"/>
                </a:lnTo>
                <a:lnTo>
                  <a:pt x="8298" y="13602"/>
                </a:lnTo>
                <a:lnTo>
                  <a:pt x="8030" y="13383"/>
                </a:lnTo>
                <a:lnTo>
                  <a:pt x="8030" y="13261"/>
                </a:lnTo>
                <a:close/>
                <a:moveTo>
                  <a:pt x="9247" y="13261"/>
                </a:moveTo>
                <a:lnTo>
                  <a:pt x="9247" y="13383"/>
                </a:lnTo>
                <a:lnTo>
                  <a:pt x="9271" y="13578"/>
                </a:lnTo>
                <a:lnTo>
                  <a:pt x="9052" y="13724"/>
                </a:lnTo>
                <a:lnTo>
                  <a:pt x="8857" y="13894"/>
                </a:lnTo>
                <a:lnTo>
                  <a:pt x="8857" y="13699"/>
                </a:lnTo>
                <a:lnTo>
                  <a:pt x="8857" y="13626"/>
                </a:lnTo>
                <a:lnTo>
                  <a:pt x="8930" y="13602"/>
                </a:lnTo>
                <a:lnTo>
                  <a:pt x="8979" y="13553"/>
                </a:lnTo>
                <a:lnTo>
                  <a:pt x="9052" y="13456"/>
                </a:lnTo>
                <a:lnTo>
                  <a:pt x="9101" y="13407"/>
                </a:lnTo>
                <a:lnTo>
                  <a:pt x="9149" y="13334"/>
                </a:lnTo>
                <a:lnTo>
                  <a:pt x="9247" y="13261"/>
                </a:lnTo>
                <a:close/>
                <a:moveTo>
                  <a:pt x="4550" y="0"/>
                </a:moveTo>
                <a:lnTo>
                  <a:pt x="4185" y="24"/>
                </a:lnTo>
                <a:lnTo>
                  <a:pt x="3845" y="49"/>
                </a:lnTo>
                <a:lnTo>
                  <a:pt x="3504" y="122"/>
                </a:lnTo>
                <a:lnTo>
                  <a:pt x="3042" y="243"/>
                </a:lnTo>
                <a:lnTo>
                  <a:pt x="2580" y="414"/>
                </a:lnTo>
                <a:lnTo>
                  <a:pt x="1679" y="754"/>
                </a:lnTo>
                <a:lnTo>
                  <a:pt x="1290" y="876"/>
                </a:lnTo>
                <a:lnTo>
                  <a:pt x="852" y="1046"/>
                </a:lnTo>
                <a:lnTo>
                  <a:pt x="633" y="1168"/>
                </a:lnTo>
                <a:lnTo>
                  <a:pt x="438" y="1290"/>
                </a:lnTo>
                <a:lnTo>
                  <a:pt x="292" y="1436"/>
                </a:lnTo>
                <a:lnTo>
                  <a:pt x="195" y="1606"/>
                </a:lnTo>
                <a:lnTo>
                  <a:pt x="171" y="1703"/>
                </a:lnTo>
                <a:lnTo>
                  <a:pt x="195" y="1801"/>
                </a:lnTo>
                <a:lnTo>
                  <a:pt x="122" y="2093"/>
                </a:lnTo>
                <a:lnTo>
                  <a:pt x="73" y="2409"/>
                </a:lnTo>
                <a:lnTo>
                  <a:pt x="49" y="2725"/>
                </a:lnTo>
                <a:lnTo>
                  <a:pt x="49" y="3066"/>
                </a:lnTo>
                <a:lnTo>
                  <a:pt x="73" y="3699"/>
                </a:lnTo>
                <a:lnTo>
                  <a:pt x="98" y="4331"/>
                </a:lnTo>
                <a:lnTo>
                  <a:pt x="122" y="5183"/>
                </a:lnTo>
                <a:lnTo>
                  <a:pt x="122" y="6034"/>
                </a:lnTo>
                <a:lnTo>
                  <a:pt x="98" y="6886"/>
                </a:lnTo>
                <a:lnTo>
                  <a:pt x="25" y="7738"/>
                </a:lnTo>
                <a:lnTo>
                  <a:pt x="0" y="8468"/>
                </a:lnTo>
                <a:lnTo>
                  <a:pt x="0" y="9198"/>
                </a:lnTo>
                <a:lnTo>
                  <a:pt x="0" y="9928"/>
                </a:lnTo>
                <a:lnTo>
                  <a:pt x="49" y="10633"/>
                </a:lnTo>
                <a:lnTo>
                  <a:pt x="122" y="11680"/>
                </a:lnTo>
                <a:lnTo>
                  <a:pt x="122" y="12045"/>
                </a:lnTo>
                <a:lnTo>
                  <a:pt x="122" y="12166"/>
                </a:lnTo>
                <a:lnTo>
                  <a:pt x="171" y="12264"/>
                </a:lnTo>
                <a:lnTo>
                  <a:pt x="195" y="12337"/>
                </a:lnTo>
                <a:lnTo>
                  <a:pt x="292" y="12385"/>
                </a:lnTo>
                <a:lnTo>
                  <a:pt x="341" y="12410"/>
                </a:lnTo>
                <a:lnTo>
                  <a:pt x="365" y="12507"/>
                </a:lnTo>
                <a:lnTo>
                  <a:pt x="414" y="12580"/>
                </a:lnTo>
                <a:lnTo>
                  <a:pt x="487" y="12629"/>
                </a:lnTo>
                <a:lnTo>
                  <a:pt x="584" y="12629"/>
                </a:lnTo>
                <a:lnTo>
                  <a:pt x="803" y="12580"/>
                </a:lnTo>
                <a:lnTo>
                  <a:pt x="803" y="12896"/>
                </a:lnTo>
                <a:lnTo>
                  <a:pt x="803" y="13188"/>
                </a:lnTo>
                <a:lnTo>
                  <a:pt x="828" y="13334"/>
                </a:lnTo>
                <a:lnTo>
                  <a:pt x="876" y="13480"/>
                </a:lnTo>
                <a:lnTo>
                  <a:pt x="925" y="13529"/>
                </a:lnTo>
                <a:lnTo>
                  <a:pt x="998" y="13578"/>
                </a:lnTo>
                <a:lnTo>
                  <a:pt x="1144" y="13578"/>
                </a:lnTo>
                <a:lnTo>
                  <a:pt x="1217" y="13553"/>
                </a:lnTo>
                <a:lnTo>
                  <a:pt x="1241" y="13529"/>
                </a:lnTo>
                <a:lnTo>
                  <a:pt x="1363" y="13529"/>
                </a:lnTo>
                <a:lnTo>
                  <a:pt x="1485" y="13505"/>
                </a:lnTo>
                <a:lnTo>
                  <a:pt x="1704" y="13432"/>
                </a:lnTo>
                <a:lnTo>
                  <a:pt x="2142" y="13310"/>
                </a:lnTo>
                <a:lnTo>
                  <a:pt x="2604" y="13213"/>
                </a:lnTo>
                <a:lnTo>
                  <a:pt x="3188" y="13140"/>
                </a:lnTo>
                <a:lnTo>
                  <a:pt x="3772" y="13091"/>
                </a:lnTo>
                <a:lnTo>
                  <a:pt x="4356" y="13067"/>
                </a:lnTo>
                <a:lnTo>
                  <a:pt x="4940" y="13091"/>
                </a:lnTo>
                <a:lnTo>
                  <a:pt x="5402" y="13115"/>
                </a:lnTo>
                <a:lnTo>
                  <a:pt x="5937" y="13164"/>
                </a:lnTo>
                <a:lnTo>
                  <a:pt x="6473" y="13261"/>
                </a:lnTo>
                <a:lnTo>
                  <a:pt x="6740" y="13334"/>
                </a:lnTo>
                <a:lnTo>
                  <a:pt x="7008" y="13407"/>
                </a:lnTo>
                <a:lnTo>
                  <a:pt x="7251" y="13505"/>
                </a:lnTo>
                <a:lnTo>
                  <a:pt x="7495" y="13626"/>
                </a:lnTo>
                <a:lnTo>
                  <a:pt x="7714" y="13772"/>
                </a:lnTo>
                <a:lnTo>
                  <a:pt x="7908" y="13918"/>
                </a:lnTo>
                <a:lnTo>
                  <a:pt x="8079" y="14088"/>
                </a:lnTo>
                <a:lnTo>
                  <a:pt x="8225" y="14307"/>
                </a:lnTo>
                <a:lnTo>
                  <a:pt x="8322" y="14526"/>
                </a:lnTo>
                <a:lnTo>
                  <a:pt x="8371" y="14794"/>
                </a:lnTo>
                <a:lnTo>
                  <a:pt x="8419" y="14891"/>
                </a:lnTo>
                <a:lnTo>
                  <a:pt x="8468" y="14940"/>
                </a:lnTo>
                <a:lnTo>
                  <a:pt x="8565" y="14964"/>
                </a:lnTo>
                <a:lnTo>
                  <a:pt x="8638" y="14964"/>
                </a:lnTo>
                <a:lnTo>
                  <a:pt x="8736" y="14916"/>
                </a:lnTo>
                <a:lnTo>
                  <a:pt x="8809" y="14843"/>
                </a:lnTo>
                <a:lnTo>
                  <a:pt x="8857" y="14770"/>
                </a:lnTo>
                <a:lnTo>
                  <a:pt x="8857" y="14648"/>
                </a:lnTo>
                <a:lnTo>
                  <a:pt x="8833" y="14599"/>
                </a:lnTo>
                <a:lnTo>
                  <a:pt x="9052" y="14332"/>
                </a:lnTo>
                <a:lnTo>
                  <a:pt x="9247" y="14113"/>
                </a:lnTo>
                <a:lnTo>
                  <a:pt x="9514" y="13943"/>
                </a:lnTo>
                <a:lnTo>
                  <a:pt x="9806" y="13772"/>
                </a:lnTo>
                <a:lnTo>
                  <a:pt x="10220" y="13602"/>
                </a:lnTo>
                <a:lnTo>
                  <a:pt x="10658" y="13456"/>
                </a:lnTo>
                <a:lnTo>
                  <a:pt x="11096" y="13334"/>
                </a:lnTo>
                <a:lnTo>
                  <a:pt x="11534" y="13261"/>
                </a:lnTo>
                <a:lnTo>
                  <a:pt x="12045" y="13188"/>
                </a:lnTo>
                <a:lnTo>
                  <a:pt x="12580" y="13140"/>
                </a:lnTo>
                <a:lnTo>
                  <a:pt x="13626" y="13091"/>
                </a:lnTo>
                <a:lnTo>
                  <a:pt x="13967" y="13091"/>
                </a:lnTo>
                <a:lnTo>
                  <a:pt x="14308" y="13115"/>
                </a:lnTo>
                <a:lnTo>
                  <a:pt x="14648" y="13140"/>
                </a:lnTo>
                <a:lnTo>
                  <a:pt x="14965" y="13188"/>
                </a:lnTo>
                <a:lnTo>
                  <a:pt x="15305" y="13261"/>
                </a:lnTo>
                <a:lnTo>
                  <a:pt x="15622" y="13359"/>
                </a:lnTo>
                <a:lnTo>
                  <a:pt x="15938" y="13480"/>
                </a:lnTo>
                <a:lnTo>
                  <a:pt x="16254" y="13651"/>
                </a:lnTo>
                <a:lnTo>
                  <a:pt x="16303" y="13675"/>
                </a:lnTo>
                <a:lnTo>
                  <a:pt x="16376" y="13675"/>
                </a:lnTo>
                <a:lnTo>
                  <a:pt x="16425" y="13651"/>
                </a:lnTo>
                <a:lnTo>
                  <a:pt x="16473" y="13626"/>
                </a:lnTo>
                <a:lnTo>
                  <a:pt x="16522" y="13578"/>
                </a:lnTo>
                <a:lnTo>
                  <a:pt x="16546" y="13529"/>
                </a:lnTo>
                <a:lnTo>
                  <a:pt x="16571" y="13456"/>
                </a:lnTo>
                <a:lnTo>
                  <a:pt x="16571" y="13407"/>
                </a:lnTo>
                <a:lnTo>
                  <a:pt x="16595" y="13310"/>
                </a:lnTo>
                <a:lnTo>
                  <a:pt x="16595" y="12921"/>
                </a:lnTo>
                <a:lnTo>
                  <a:pt x="16571" y="12531"/>
                </a:lnTo>
                <a:lnTo>
                  <a:pt x="16765" y="12556"/>
                </a:lnTo>
                <a:lnTo>
                  <a:pt x="16911" y="12556"/>
                </a:lnTo>
                <a:lnTo>
                  <a:pt x="17082" y="12531"/>
                </a:lnTo>
                <a:lnTo>
                  <a:pt x="17228" y="12483"/>
                </a:lnTo>
                <a:lnTo>
                  <a:pt x="17301" y="12458"/>
                </a:lnTo>
                <a:lnTo>
                  <a:pt x="17325" y="12410"/>
                </a:lnTo>
                <a:lnTo>
                  <a:pt x="17374" y="12361"/>
                </a:lnTo>
                <a:lnTo>
                  <a:pt x="17374" y="12312"/>
                </a:lnTo>
                <a:lnTo>
                  <a:pt x="17398" y="12264"/>
                </a:lnTo>
                <a:lnTo>
                  <a:pt x="17374" y="12191"/>
                </a:lnTo>
                <a:lnTo>
                  <a:pt x="17349" y="12142"/>
                </a:lnTo>
                <a:lnTo>
                  <a:pt x="17301" y="12118"/>
                </a:lnTo>
                <a:lnTo>
                  <a:pt x="17325" y="11972"/>
                </a:lnTo>
                <a:lnTo>
                  <a:pt x="17349" y="11826"/>
                </a:lnTo>
                <a:lnTo>
                  <a:pt x="17349" y="11558"/>
                </a:lnTo>
                <a:lnTo>
                  <a:pt x="17325" y="10998"/>
                </a:lnTo>
                <a:lnTo>
                  <a:pt x="17301" y="8881"/>
                </a:lnTo>
                <a:lnTo>
                  <a:pt x="17301" y="7178"/>
                </a:lnTo>
                <a:lnTo>
                  <a:pt x="17301" y="6326"/>
                </a:lnTo>
                <a:lnTo>
                  <a:pt x="17349" y="5475"/>
                </a:lnTo>
                <a:lnTo>
                  <a:pt x="17374" y="4380"/>
                </a:lnTo>
                <a:lnTo>
                  <a:pt x="17374" y="3820"/>
                </a:lnTo>
                <a:lnTo>
                  <a:pt x="17374" y="3285"/>
                </a:lnTo>
                <a:lnTo>
                  <a:pt x="17349" y="2920"/>
                </a:lnTo>
                <a:lnTo>
                  <a:pt x="17325" y="2531"/>
                </a:lnTo>
                <a:lnTo>
                  <a:pt x="17301" y="2336"/>
                </a:lnTo>
                <a:lnTo>
                  <a:pt x="17276" y="2141"/>
                </a:lnTo>
                <a:lnTo>
                  <a:pt x="17228" y="1971"/>
                </a:lnTo>
                <a:lnTo>
                  <a:pt x="17130" y="1801"/>
                </a:lnTo>
                <a:lnTo>
                  <a:pt x="17179" y="1728"/>
                </a:lnTo>
                <a:lnTo>
                  <a:pt x="17203" y="1630"/>
                </a:lnTo>
                <a:lnTo>
                  <a:pt x="17203" y="1557"/>
                </a:lnTo>
                <a:lnTo>
                  <a:pt x="17155" y="1460"/>
                </a:lnTo>
                <a:lnTo>
                  <a:pt x="16911" y="1217"/>
                </a:lnTo>
                <a:lnTo>
                  <a:pt x="16644" y="998"/>
                </a:lnTo>
                <a:lnTo>
                  <a:pt x="16352" y="803"/>
                </a:lnTo>
                <a:lnTo>
                  <a:pt x="16035" y="633"/>
                </a:lnTo>
                <a:lnTo>
                  <a:pt x="15719" y="487"/>
                </a:lnTo>
                <a:lnTo>
                  <a:pt x="15378" y="365"/>
                </a:lnTo>
                <a:lnTo>
                  <a:pt x="15038" y="268"/>
                </a:lnTo>
                <a:lnTo>
                  <a:pt x="14697" y="195"/>
                </a:lnTo>
                <a:lnTo>
                  <a:pt x="14356" y="146"/>
                </a:lnTo>
                <a:lnTo>
                  <a:pt x="14016" y="97"/>
                </a:lnTo>
                <a:lnTo>
                  <a:pt x="13626" y="49"/>
                </a:lnTo>
                <a:lnTo>
                  <a:pt x="13261" y="24"/>
                </a:lnTo>
                <a:lnTo>
                  <a:pt x="12896" y="24"/>
                </a:lnTo>
                <a:lnTo>
                  <a:pt x="12531" y="49"/>
                </a:lnTo>
                <a:lnTo>
                  <a:pt x="12166" y="97"/>
                </a:lnTo>
                <a:lnTo>
                  <a:pt x="11826" y="170"/>
                </a:lnTo>
                <a:lnTo>
                  <a:pt x="11583" y="243"/>
                </a:lnTo>
                <a:lnTo>
                  <a:pt x="11339" y="316"/>
                </a:lnTo>
                <a:lnTo>
                  <a:pt x="10877" y="560"/>
                </a:lnTo>
                <a:lnTo>
                  <a:pt x="10415" y="803"/>
                </a:lnTo>
                <a:lnTo>
                  <a:pt x="9977" y="1046"/>
                </a:lnTo>
                <a:lnTo>
                  <a:pt x="9441" y="1338"/>
                </a:lnTo>
                <a:lnTo>
                  <a:pt x="9125" y="1509"/>
                </a:lnTo>
                <a:lnTo>
                  <a:pt x="8857" y="1703"/>
                </a:lnTo>
                <a:lnTo>
                  <a:pt x="8809" y="1679"/>
                </a:lnTo>
                <a:lnTo>
                  <a:pt x="8687" y="1679"/>
                </a:lnTo>
                <a:lnTo>
                  <a:pt x="8638" y="1728"/>
                </a:lnTo>
                <a:lnTo>
                  <a:pt x="8419" y="1460"/>
                </a:lnTo>
                <a:lnTo>
                  <a:pt x="8152" y="1217"/>
                </a:lnTo>
                <a:lnTo>
                  <a:pt x="7884" y="1022"/>
                </a:lnTo>
                <a:lnTo>
                  <a:pt x="7592" y="803"/>
                </a:lnTo>
                <a:lnTo>
                  <a:pt x="7276" y="633"/>
                </a:lnTo>
                <a:lnTo>
                  <a:pt x="6959" y="487"/>
                </a:lnTo>
                <a:lnTo>
                  <a:pt x="6643" y="341"/>
                </a:lnTo>
                <a:lnTo>
                  <a:pt x="6302" y="243"/>
                </a:lnTo>
                <a:lnTo>
                  <a:pt x="5962" y="146"/>
                </a:lnTo>
                <a:lnTo>
                  <a:pt x="5597" y="73"/>
                </a:lnTo>
                <a:lnTo>
                  <a:pt x="5256" y="24"/>
                </a:lnTo>
                <a:lnTo>
                  <a:pt x="4891" y="0"/>
                </a:lnTo>
                <a:lnTo>
                  <a:pt x="455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1268" name="Shape 67"/>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0C5D4750-F57E-B24F-9B98-3269B646B65A}" type="slidenum">
              <a:rPr lang="en-US" altLang="en-US" sz="1000">
                <a:solidFill>
                  <a:srgbClr val="FFFFFF"/>
                </a:solidFill>
                <a:latin typeface="Sniglet" charset="-95"/>
                <a:ea typeface="Sniglet" charset="-95"/>
                <a:cs typeface="Sniglet" charset="-95"/>
                <a:sym typeface="Sniglet" charset="-95"/>
              </a:rPr>
              <a:pPr/>
              <a:t>10</a:t>
            </a:fld>
            <a:endParaRPr lang="en-US" altLang="en-US" sz="1000">
              <a:solidFill>
                <a:srgbClr val="FFFFFF"/>
              </a:solidFill>
              <a:latin typeface="Sniglet" charset="-95"/>
              <a:ea typeface="Sniglet" charset="-95"/>
              <a:cs typeface="Sniglet" charset="-95"/>
              <a:sym typeface="Sniglet" charset="-95"/>
            </a:endParaRPr>
          </a:p>
        </p:txBody>
      </p:sp>
      <p:sp>
        <p:nvSpPr>
          <p:cNvPr id="9" name="Shape 121"/>
          <p:cNvSpPr txBox="1">
            <a:spLocks noGrp="1"/>
          </p:cNvSpPr>
          <p:nvPr>
            <p:ph type="body" idx="1"/>
          </p:nvPr>
        </p:nvSpPr>
        <p:spPr>
          <a:xfrm>
            <a:off x="4846638" y="552450"/>
            <a:ext cx="4289425" cy="3627438"/>
          </a:xfrm>
        </p:spPr>
        <p:txBody>
          <a:bodyPr/>
          <a:lstStyle/>
          <a:p>
            <a:pPr marL="0" indent="0" eaLnBrk="1" hangingPunct="1">
              <a:spcAft>
                <a:spcPct val="0"/>
              </a:spcAft>
              <a:buClr>
                <a:srgbClr val="FFFFFF"/>
              </a:buClr>
              <a:buFont typeface="Sniglet" charset="-95"/>
              <a:buNone/>
            </a:pPr>
            <a:r>
              <a:rPr lang="en-US" altLang="en-US" u="sng" dirty="0">
                <a:solidFill>
                  <a:srgbClr val="FFFFFF"/>
                </a:solidFill>
                <a:latin typeface="Sniglet" charset="-95"/>
                <a:ea typeface="Sniglet" charset="-95"/>
                <a:cs typeface="Sniglet" charset="-95"/>
                <a:sym typeface="Sniglet" charset="-95"/>
              </a:rPr>
              <a:t>DATA</a:t>
            </a:r>
            <a:endParaRPr lang="el-GR" altLang="en-US" u="sng" dirty="0">
              <a:solidFill>
                <a:srgbClr val="FFFFFF"/>
              </a:solidFill>
              <a:latin typeface="Sniglet" charset="-95"/>
              <a:ea typeface="Sniglet" charset="-95"/>
              <a:cs typeface="Sniglet" charset="-95"/>
              <a:sym typeface="Sniglet" charset="-95"/>
            </a:endParaRPr>
          </a:p>
          <a:p>
            <a:pPr marL="0" indent="0" eaLnBrk="1" hangingPunct="1">
              <a:spcAft>
                <a:spcPct val="0"/>
              </a:spcAft>
              <a:buClr>
                <a:srgbClr val="FFFFFF"/>
              </a:buClr>
              <a:buSzPts val="2000"/>
              <a:buFont typeface="Sniglet" charset="-95"/>
              <a:buChar char="✘"/>
            </a:pPr>
            <a:r>
              <a:rPr lang="en-US" altLang="en-US" dirty="0">
                <a:solidFill>
                  <a:srgbClr val="FFFFFF"/>
                </a:solidFill>
                <a:latin typeface="Sniglet" charset="-95"/>
                <a:ea typeface="Sniglet" charset="-95"/>
                <a:cs typeface="Sniglet" charset="-95"/>
                <a:sym typeface="Sniglet" charset="-95"/>
              </a:rPr>
              <a:t>Corpus of Spoken Greek (Institute of Modern Greek Studies)</a:t>
            </a:r>
          </a:p>
          <a:p>
            <a:pPr marL="0" indent="0" eaLnBrk="1" hangingPunct="1">
              <a:spcAft>
                <a:spcPct val="0"/>
              </a:spcAft>
              <a:buClr>
                <a:srgbClr val="FFFFFF"/>
              </a:buClr>
              <a:buSzPts val="2000"/>
              <a:buFont typeface="Sniglet" charset="-95"/>
              <a:buChar char="✘"/>
            </a:pPr>
            <a:r>
              <a:rPr lang="en-US" altLang="en-US" dirty="0" smtClean="0">
                <a:solidFill>
                  <a:srgbClr val="FFFFFF"/>
                </a:solidFill>
                <a:latin typeface="Sniglet" charset="-95"/>
                <a:ea typeface="Sniglet" charset="-95"/>
                <a:cs typeface="Sniglet" charset="-95"/>
                <a:sym typeface="Sniglet" charset="-95"/>
              </a:rPr>
              <a:t>38 </a:t>
            </a:r>
            <a:r>
              <a:rPr lang="en-US" altLang="en-US" dirty="0">
                <a:solidFill>
                  <a:srgbClr val="FFFFFF"/>
                </a:solidFill>
                <a:latin typeface="Sniglet" charset="-95"/>
                <a:ea typeface="Sniglet" charset="-95"/>
                <a:cs typeface="Sniglet" charset="-95"/>
                <a:sym typeface="Sniglet" charset="-95"/>
              </a:rPr>
              <a:t>audio-recorded conversations between friends and relatives</a:t>
            </a:r>
          </a:p>
          <a:p>
            <a:pPr marL="0" indent="0" eaLnBrk="1" hangingPunct="1">
              <a:spcAft>
                <a:spcPct val="0"/>
              </a:spcAft>
              <a:buClr>
                <a:srgbClr val="FFFFFF"/>
              </a:buClr>
              <a:buSzPts val="2000"/>
              <a:buFont typeface="Sniglet" charset="-95"/>
              <a:buChar char="✘"/>
            </a:pPr>
            <a:r>
              <a:rPr lang="en-US" altLang="en-US" dirty="0">
                <a:solidFill>
                  <a:srgbClr val="FFFFFF"/>
                </a:solidFill>
                <a:latin typeface="Sniglet" charset="-95"/>
                <a:ea typeface="Sniglet" charset="-95"/>
                <a:cs typeface="Sniglet" charset="-95"/>
                <a:sym typeface="Sniglet" charset="-95"/>
              </a:rPr>
              <a:t>Collections of 28 requests for action and 31 offers </a:t>
            </a:r>
          </a:p>
          <a:p>
            <a:pPr marL="0" indent="0" eaLnBrk="1" hangingPunct="1">
              <a:spcAft>
                <a:spcPct val="0"/>
              </a:spcAft>
              <a:buClr>
                <a:srgbClr val="FFFFFF"/>
              </a:buClr>
              <a:buSzPts val="2000"/>
              <a:buFont typeface="Sniglet" charset="-95"/>
              <a:buChar char="✘"/>
            </a:pPr>
            <a:r>
              <a:rPr lang="en-US" altLang="en-US" dirty="0" smtClean="0">
                <a:solidFill>
                  <a:srgbClr val="FFFFFF"/>
                </a:solidFill>
                <a:latin typeface="Sniglet" charset="-95"/>
                <a:ea typeface="Sniglet" charset="-95"/>
                <a:cs typeface="Sniglet" charset="-95"/>
                <a:sym typeface="Sniglet" charset="-95"/>
              </a:rPr>
              <a:t>=&gt; </a:t>
            </a:r>
            <a:r>
              <a:rPr lang="en-US" altLang="en-US" dirty="0">
                <a:solidFill>
                  <a:srgbClr val="FFFFFF"/>
                </a:solidFill>
                <a:latin typeface="Sniglet" charset="-95"/>
                <a:ea typeface="Sniglet" charset="-95"/>
                <a:cs typeface="Sniglet" charset="-95"/>
                <a:sym typeface="Sniglet" charset="-95"/>
              </a:rPr>
              <a:t>focus on </a:t>
            </a:r>
            <a:r>
              <a:rPr lang="en-US" altLang="en-US" dirty="0" smtClean="0">
                <a:solidFill>
                  <a:srgbClr val="FFFFFF"/>
                </a:solidFill>
                <a:latin typeface="Sniglet" charset="-95"/>
                <a:ea typeface="Sniglet" charset="-95"/>
                <a:cs typeface="Sniglet" charset="-95"/>
                <a:sym typeface="Sniglet" charset="-95"/>
              </a:rPr>
              <a:t> </a:t>
            </a:r>
          </a:p>
          <a:p>
            <a:pPr lvl="2" indent="-355600" eaLnBrk="1" hangingPunct="1">
              <a:spcBef>
                <a:spcPct val="0"/>
              </a:spcBef>
              <a:spcAft>
                <a:spcPct val="0"/>
              </a:spcAft>
              <a:buClr>
                <a:srgbClr val="FFFFFF"/>
              </a:buClr>
              <a:buSzPts val="2000"/>
              <a:buFont typeface="Sniglet" charset="-95"/>
              <a:buChar char="✘"/>
            </a:pPr>
            <a:r>
              <a:rPr lang="en-US" altLang="en-US" i="1" dirty="0" smtClean="0">
                <a:solidFill>
                  <a:srgbClr val="FFFFFF"/>
                </a:solidFill>
                <a:latin typeface="Walter Turncoat" charset="-95"/>
                <a:ea typeface="Walter Turncoat" charset="-95"/>
                <a:cs typeface="Walter Turncoat" charset="-95"/>
                <a:sym typeface="Walter Turncoat" charset="-95"/>
              </a:rPr>
              <a:t>typical preferred SPPs</a:t>
            </a:r>
          </a:p>
          <a:p>
            <a:pPr lvl="2" indent="-355600" eaLnBrk="1" hangingPunct="1">
              <a:spcBef>
                <a:spcPct val="0"/>
              </a:spcBef>
              <a:spcAft>
                <a:spcPct val="0"/>
              </a:spcAft>
              <a:buClr>
                <a:srgbClr val="FFFFFF"/>
              </a:buClr>
              <a:buSzPts val="2000"/>
              <a:buFont typeface="Sniglet" charset="-95"/>
              <a:buChar char="✘"/>
            </a:pPr>
            <a:r>
              <a:rPr lang="en-US" altLang="en-US" i="1" dirty="0" smtClean="0">
                <a:solidFill>
                  <a:srgbClr val="FFFFFF"/>
                </a:solidFill>
                <a:latin typeface="Walter Turncoat" charset="-95"/>
                <a:ea typeface="Walter Turncoat" charset="-95"/>
                <a:cs typeface="Walter Turncoat" charset="-95"/>
                <a:sym typeface="Walter Turncoat" charset="-95"/>
              </a:rPr>
              <a:t>typical </a:t>
            </a:r>
            <a:r>
              <a:rPr lang="en-US" altLang="en-US" i="1" dirty="0" err="1">
                <a:solidFill>
                  <a:srgbClr val="FFFFFF"/>
                </a:solidFill>
                <a:latin typeface="Walter Turncoat" charset="-95"/>
                <a:ea typeface="Walter Turncoat" charset="-95"/>
                <a:cs typeface="Walter Turncoat" charset="-95"/>
                <a:sym typeface="Walter Turncoat" charset="-95"/>
              </a:rPr>
              <a:t>dispreferred</a:t>
            </a:r>
            <a:r>
              <a:rPr lang="en-US" altLang="en-US" i="1" dirty="0">
                <a:solidFill>
                  <a:srgbClr val="FFFFFF"/>
                </a:solidFill>
                <a:latin typeface="Walter Turncoat" charset="-95"/>
                <a:ea typeface="Walter Turncoat" charset="-95"/>
                <a:cs typeface="Walter Turncoat" charset="-95"/>
                <a:sym typeface="Walter Turncoat" charset="-95"/>
              </a:rPr>
              <a:t> SPPs</a:t>
            </a:r>
          </a:p>
          <a:p>
            <a:pPr lvl="2" indent="-355600" eaLnBrk="1" hangingPunct="1">
              <a:spcBef>
                <a:spcPct val="0"/>
              </a:spcBef>
              <a:spcAft>
                <a:spcPct val="0"/>
              </a:spcAft>
              <a:buClr>
                <a:srgbClr val="FFFFFF"/>
              </a:buClr>
              <a:buSzPts val="2000"/>
              <a:buFont typeface="Sniglet" charset="-95"/>
              <a:buChar char="✘"/>
            </a:pPr>
            <a:r>
              <a:rPr lang="en-US" altLang="en-US" i="1" dirty="0">
                <a:solidFill>
                  <a:srgbClr val="FFFFFF"/>
                </a:solidFill>
                <a:latin typeface="Walter Turncoat" charset="-95"/>
                <a:ea typeface="Walter Turncoat" charset="-95"/>
                <a:cs typeface="Walter Turncoat" charset="-95"/>
                <a:sym typeface="Walter Turncoat" charset="-95"/>
              </a:rPr>
              <a:t>preferred SPPs that continue the activity</a:t>
            </a:r>
          </a:p>
          <a:p>
            <a:pPr lvl="2" indent="-355600" eaLnBrk="1" hangingPunct="1">
              <a:spcBef>
                <a:spcPct val="0"/>
              </a:spcBef>
              <a:spcAft>
                <a:spcPct val="0"/>
              </a:spcAft>
              <a:buClr>
                <a:srgbClr val="FFFFFF"/>
              </a:buClr>
              <a:buSzPts val="2000"/>
              <a:buFont typeface="Sniglet" charset="-95"/>
              <a:buChar char="✘"/>
            </a:pPr>
            <a:r>
              <a:rPr lang="en-US" altLang="en-US" i="1" dirty="0" err="1">
                <a:solidFill>
                  <a:srgbClr val="FFFFFF"/>
                </a:solidFill>
                <a:latin typeface="Walter Turncoat" charset="-95"/>
                <a:ea typeface="Walter Turncoat" charset="-95"/>
                <a:cs typeface="Walter Turncoat" charset="-95"/>
                <a:sym typeface="Walter Turncoat" charset="-95"/>
              </a:rPr>
              <a:t>dispreferred</a:t>
            </a:r>
            <a:r>
              <a:rPr lang="en-US" altLang="en-US" i="1" dirty="0">
                <a:solidFill>
                  <a:srgbClr val="FFFFFF"/>
                </a:solidFill>
                <a:latin typeface="Walter Turncoat" charset="-95"/>
                <a:ea typeface="Walter Turncoat" charset="-95"/>
                <a:cs typeface="Walter Turncoat" charset="-95"/>
                <a:sym typeface="Walter Turncoat" charset="-95"/>
              </a:rPr>
              <a:t> SPPs that close the activity</a:t>
            </a:r>
          </a:p>
          <a:p>
            <a:pPr lvl="2" indent="-355600" eaLnBrk="1" hangingPunct="1">
              <a:spcBef>
                <a:spcPct val="0"/>
              </a:spcBef>
              <a:spcAft>
                <a:spcPct val="0"/>
              </a:spcAft>
              <a:buClr>
                <a:srgbClr val="FFFFFF"/>
              </a:buClr>
              <a:buSzPts val="2000"/>
              <a:buFont typeface="Sniglet" charset="-95"/>
              <a:buChar char="✘"/>
            </a:pPr>
            <a:endParaRPr lang="en-US" altLang="en-US" i="1" dirty="0">
              <a:solidFill>
                <a:srgbClr val="FFFFFF"/>
              </a:solidFill>
              <a:latin typeface="Walter Turncoat" charset="-95"/>
              <a:ea typeface="Walter Turncoat" charset="-95"/>
              <a:cs typeface="Walter Turncoat" charset="-95"/>
              <a:sym typeface="Walter Turncoat" charset="-95"/>
            </a:endParaRPr>
          </a:p>
        </p:txBody>
      </p:sp>
      <p:sp>
        <p:nvSpPr>
          <p:cNvPr id="10" name="Shape 121"/>
          <p:cNvSpPr txBox="1">
            <a:spLocks noGrp="1"/>
          </p:cNvSpPr>
          <p:nvPr>
            <p:ph type="body" idx="1"/>
          </p:nvPr>
        </p:nvSpPr>
        <p:spPr>
          <a:xfrm>
            <a:off x="119063" y="684212"/>
            <a:ext cx="4227512" cy="4459287"/>
          </a:xfrm>
        </p:spPr>
        <p:txBody>
          <a:bodyPr/>
          <a:lstStyle/>
          <a:p>
            <a:pPr marL="0" indent="0" eaLnBrk="1" hangingPunct="1">
              <a:spcAft>
                <a:spcPct val="0"/>
              </a:spcAft>
              <a:buClr>
                <a:srgbClr val="FFFFFF"/>
              </a:buClr>
              <a:buFont typeface="Sniglet" charset="-95"/>
              <a:buNone/>
            </a:pPr>
            <a:r>
              <a:rPr lang="en-US" altLang="en-US" u="sng" dirty="0">
                <a:solidFill>
                  <a:srgbClr val="FFFFFF"/>
                </a:solidFill>
                <a:latin typeface="Sniglet" charset="-95"/>
                <a:ea typeface="Sniglet" charset="-95"/>
                <a:cs typeface="Sniglet" charset="-95"/>
                <a:sym typeface="Sniglet" charset="-95"/>
              </a:rPr>
              <a:t>METHODOLOGY</a:t>
            </a:r>
            <a:endParaRPr lang="el-GR" altLang="en-US" u="sng" dirty="0">
              <a:solidFill>
                <a:srgbClr val="FFFFFF"/>
              </a:solidFill>
              <a:latin typeface="Sniglet" charset="-95"/>
              <a:ea typeface="Sniglet" charset="-95"/>
              <a:cs typeface="Sniglet" charset="-95"/>
              <a:sym typeface="Sniglet" charset="-95"/>
            </a:endParaRPr>
          </a:p>
          <a:p>
            <a:pPr marL="0" indent="0" eaLnBrk="1" hangingPunct="1">
              <a:spcAft>
                <a:spcPct val="0"/>
              </a:spcAft>
              <a:buClr>
                <a:srgbClr val="FFFFFF"/>
              </a:buClr>
              <a:buSzPts val="2000"/>
              <a:buFont typeface="Sniglet" charset="-95"/>
              <a:buChar char="✘"/>
            </a:pPr>
            <a:r>
              <a:rPr lang="en-US" altLang="en-US" dirty="0">
                <a:solidFill>
                  <a:srgbClr val="FFFFFF"/>
                </a:solidFill>
                <a:latin typeface="Sniglet" charset="-95"/>
                <a:ea typeface="Sniglet" charset="-95"/>
                <a:cs typeface="Sniglet" charset="-95"/>
                <a:sym typeface="Sniglet" charset="-95"/>
              </a:rPr>
              <a:t>Conversation Analysis</a:t>
            </a:r>
            <a:r>
              <a:rPr lang="el-GR" altLang="en-US" dirty="0">
                <a:solidFill>
                  <a:srgbClr val="FFFFFF"/>
                </a:solidFill>
                <a:latin typeface="Sniglet" charset="-95"/>
                <a:ea typeface="Sniglet" charset="-95"/>
                <a:cs typeface="Sniglet" charset="-95"/>
                <a:sym typeface="Sniglet" charset="-95"/>
              </a:rPr>
              <a:t> (</a:t>
            </a:r>
            <a:r>
              <a:rPr lang="en-US" altLang="en-US" dirty="0">
                <a:solidFill>
                  <a:srgbClr val="FFFFFF"/>
                </a:solidFill>
                <a:latin typeface="Sniglet" charset="-95"/>
                <a:ea typeface="Sniglet" charset="-95"/>
                <a:cs typeface="Sniglet" charset="-95"/>
                <a:sym typeface="Sniglet" charset="-95"/>
              </a:rPr>
              <a:t>CA): </a:t>
            </a:r>
            <a:endParaRPr lang="el-GR" altLang="en-US" dirty="0">
              <a:solidFill>
                <a:srgbClr val="FFFFFF"/>
              </a:solidFill>
              <a:latin typeface="Sniglet" charset="-95"/>
              <a:ea typeface="Sniglet" charset="-95"/>
              <a:cs typeface="Sniglet" charset="-95"/>
              <a:sym typeface="Sniglet" charset="-95"/>
            </a:endParaRPr>
          </a:p>
          <a:p>
            <a:pPr lvl="1" indent="-355600" eaLnBrk="1" hangingPunct="1">
              <a:spcBef>
                <a:spcPct val="0"/>
              </a:spcBef>
              <a:spcAft>
                <a:spcPct val="0"/>
              </a:spcAft>
              <a:buClr>
                <a:srgbClr val="FFFFFF"/>
              </a:buClr>
              <a:buSzPts val="2000"/>
              <a:buFont typeface="Sniglet" charset="-95"/>
              <a:buChar char="✘"/>
            </a:pPr>
            <a:r>
              <a:rPr lang="en-US" altLang="en-US" dirty="0">
                <a:solidFill>
                  <a:srgbClr val="FFFFFF"/>
                </a:solidFill>
                <a:latin typeface="Sniglet" charset="-95"/>
                <a:ea typeface="Sniglet" charset="-95"/>
                <a:cs typeface="Sniglet" charset="-95"/>
                <a:sym typeface="Sniglet" charset="-95"/>
              </a:rPr>
              <a:t>studies social </a:t>
            </a:r>
            <a:r>
              <a:rPr lang="en-US" altLang="en-US" dirty="0" smtClean="0">
                <a:solidFill>
                  <a:srgbClr val="FFFFFF"/>
                </a:solidFill>
                <a:latin typeface="Sniglet" charset="-95"/>
                <a:ea typeface="Sniglet" charset="-95"/>
                <a:cs typeface="Sniglet" charset="-95"/>
                <a:sym typeface="Sniglet" charset="-95"/>
              </a:rPr>
              <a:t>action (</a:t>
            </a:r>
            <a:r>
              <a:rPr lang="en-US" altLang="en-US" dirty="0" err="1" smtClean="0">
                <a:solidFill>
                  <a:srgbClr val="FFFFFF"/>
                </a:solidFill>
                <a:latin typeface="Sniglet" charset="-95"/>
                <a:ea typeface="Sniglet" charset="-95"/>
                <a:cs typeface="Sniglet" charset="-95"/>
                <a:sym typeface="Sniglet" charset="-95"/>
              </a:rPr>
              <a:t>Schegloff</a:t>
            </a:r>
            <a:r>
              <a:rPr lang="en-US" altLang="en-US" dirty="0" smtClean="0">
                <a:solidFill>
                  <a:srgbClr val="FFFFFF"/>
                </a:solidFill>
                <a:latin typeface="Sniglet" charset="-95"/>
                <a:ea typeface="Sniglet" charset="-95"/>
                <a:cs typeface="Sniglet" charset="-95"/>
                <a:sym typeface="Sniglet" charset="-95"/>
              </a:rPr>
              <a:t> </a:t>
            </a:r>
            <a:r>
              <a:rPr lang="en-US" altLang="en-US" dirty="0">
                <a:solidFill>
                  <a:srgbClr val="FFFFFF"/>
                </a:solidFill>
                <a:latin typeface="Sniglet" charset="-95"/>
                <a:ea typeface="Sniglet" charset="-95"/>
                <a:cs typeface="Sniglet" charset="-95"/>
                <a:sym typeface="Sniglet" charset="-95"/>
              </a:rPr>
              <a:t>1996)</a:t>
            </a:r>
          </a:p>
          <a:p>
            <a:pPr lvl="1" indent="-355600" eaLnBrk="1" hangingPunct="1">
              <a:spcBef>
                <a:spcPct val="0"/>
              </a:spcBef>
              <a:spcAft>
                <a:spcPct val="0"/>
              </a:spcAft>
              <a:buClr>
                <a:srgbClr val="FFFFFF"/>
              </a:buClr>
              <a:buSzPts val="2000"/>
              <a:buFont typeface="Sniglet" charset="-95"/>
              <a:buChar char="✘"/>
            </a:pPr>
            <a:r>
              <a:rPr lang="en-US" altLang="en-US" dirty="0">
                <a:solidFill>
                  <a:srgbClr val="FFFFFF"/>
                </a:solidFill>
                <a:latin typeface="Sniglet" charset="-95"/>
                <a:ea typeface="Sniglet" charset="-95"/>
                <a:cs typeface="Sniglet" charset="-95"/>
                <a:sym typeface="Sniglet" charset="-95"/>
              </a:rPr>
              <a:t>emphasis on how participants co-construct and interpret social </a:t>
            </a:r>
            <a:r>
              <a:rPr lang="en-US" altLang="en-US" dirty="0" smtClean="0">
                <a:solidFill>
                  <a:srgbClr val="FFFFFF"/>
                </a:solidFill>
                <a:latin typeface="Sniglet" charset="-95"/>
                <a:ea typeface="Sniglet" charset="-95"/>
                <a:cs typeface="Sniglet" charset="-95"/>
                <a:sym typeface="Sniglet" charset="-95"/>
              </a:rPr>
              <a:t>interaction</a:t>
            </a:r>
          </a:p>
          <a:p>
            <a:pPr marL="488950" lvl="1" indent="-488950" eaLnBrk="1" hangingPunct="1">
              <a:spcBef>
                <a:spcPct val="0"/>
              </a:spcBef>
              <a:spcAft>
                <a:spcPct val="0"/>
              </a:spcAft>
              <a:buClr>
                <a:srgbClr val="FFFFFF"/>
              </a:buClr>
              <a:buSzPts val="2000"/>
              <a:buFont typeface="Sniglet" charset="-95"/>
              <a:buChar char="✘"/>
            </a:pPr>
            <a:r>
              <a:rPr lang="en-US" altLang="en-US" dirty="0">
                <a:solidFill>
                  <a:srgbClr val="FFFFFF"/>
                </a:solidFill>
                <a:latin typeface="Sniglet" charset="-95"/>
                <a:ea typeface="Sniglet" charset="-95"/>
                <a:cs typeface="Sniglet" charset="-95"/>
                <a:sym typeface="Sniglet" charset="-95"/>
              </a:rPr>
              <a:t>Examine the relation between different SPPs and </a:t>
            </a:r>
            <a:r>
              <a:rPr lang="en-US" altLang="en-US" dirty="0" smtClean="0">
                <a:solidFill>
                  <a:srgbClr val="FFFFFF"/>
                </a:solidFill>
                <a:latin typeface="Sniglet" charset="-95"/>
                <a:ea typeface="Sniglet" charset="-95"/>
                <a:cs typeface="Sniglet" charset="-95"/>
                <a:sym typeface="Sniglet" charset="-95"/>
              </a:rPr>
              <a:t>accountability (</a:t>
            </a:r>
            <a:r>
              <a:rPr lang="en-US" altLang="en-US" dirty="0" err="1" smtClean="0">
                <a:solidFill>
                  <a:srgbClr val="FFFFFF"/>
                </a:solidFill>
                <a:latin typeface="Sniglet" charset="-95"/>
                <a:ea typeface="Sniglet" charset="-95"/>
                <a:cs typeface="Sniglet" charset="-95"/>
                <a:sym typeface="Sniglet" charset="-95"/>
              </a:rPr>
              <a:t>Garfinkel</a:t>
            </a:r>
            <a:r>
              <a:rPr lang="en-US" altLang="en-US" dirty="0" smtClean="0">
                <a:solidFill>
                  <a:srgbClr val="FFFFFF"/>
                </a:solidFill>
                <a:latin typeface="Sniglet" charset="-95"/>
                <a:ea typeface="Sniglet" charset="-95"/>
                <a:cs typeface="Sniglet" charset="-95"/>
                <a:sym typeface="Sniglet" charset="-95"/>
              </a:rPr>
              <a:t> 1967)</a:t>
            </a:r>
            <a:endParaRPr lang="en-US" altLang="en-US" dirty="0">
              <a:solidFill>
                <a:srgbClr val="FFFFFF"/>
              </a:solidFill>
              <a:latin typeface="Sniglet" charset="-95"/>
              <a:ea typeface="Sniglet" charset="-95"/>
              <a:cs typeface="Sniglet" charset="-95"/>
              <a:sym typeface="Sniglet" charset="-95"/>
            </a:endParaRPr>
          </a:p>
          <a:p>
            <a:pPr lvl="1" indent="-355600" eaLnBrk="1" hangingPunct="1">
              <a:spcBef>
                <a:spcPct val="0"/>
              </a:spcBef>
              <a:spcAft>
                <a:spcPct val="0"/>
              </a:spcAft>
              <a:buClr>
                <a:srgbClr val="FFFFFF"/>
              </a:buClr>
              <a:buSzPts val="2000"/>
              <a:buFont typeface="Sniglet" charset="-95"/>
              <a:buChar char="✘"/>
            </a:pPr>
            <a:r>
              <a:rPr lang="en-US" altLang="en-US" dirty="0">
                <a:solidFill>
                  <a:srgbClr val="FFFFFF"/>
                </a:solidFill>
                <a:latin typeface="Sniglet" charset="-95"/>
                <a:ea typeface="Sniglet" charset="-95"/>
                <a:cs typeface="Sniglet" charset="-95"/>
                <a:sym typeface="Sniglet" charset="-95"/>
              </a:rPr>
              <a:t>regarding the interaction’s functions (e.g. turn-taking system </a:t>
            </a:r>
            <a:r>
              <a:rPr lang="en-US" altLang="en-US" dirty="0" smtClean="0">
                <a:solidFill>
                  <a:srgbClr val="FFFFFF"/>
                </a:solidFill>
                <a:latin typeface="Sniglet" charset="-95"/>
                <a:ea typeface="Sniglet" charset="-95"/>
                <a:cs typeface="Sniglet" charset="-95"/>
                <a:sym typeface="Sniglet" charset="-95"/>
              </a:rPr>
              <a:t>-&gt;normative </a:t>
            </a:r>
            <a:r>
              <a:rPr lang="en-US" altLang="en-US" dirty="0">
                <a:solidFill>
                  <a:srgbClr val="FFFFFF"/>
                </a:solidFill>
                <a:latin typeface="Sniglet" charset="-95"/>
                <a:ea typeface="Sniglet" charset="-95"/>
                <a:cs typeface="Sniglet" charset="-95"/>
                <a:sym typeface="Sniglet" charset="-95"/>
              </a:rPr>
              <a:t>accountability)</a:t>
            </a:r>
          </a:p>
          <a:p>
            <a:pPr lvl="1" indent="-355600" eaLnBrk="1" hangingPunct="1">
              <a:spcBef>
                <a:spcPct val="0"/>
              </a:spcBef>
              <a:spcAft>
                <a:spcPct val="0"/>
              </a:spcAft>
              <a:buClr>
                <a:srgbClr val="FFFFFF"/>
              </a:buClr>
              <a:buSzPts val="2000"/>
              <a:buFont typeface="Sniglet" charset="-95"/>
              <a:buChar char="✘"/>
            </a:pPr>
            <a:r>
              <a:rPr lang="en-US" altLang="en-US" dirty="0">
                <a:solidFill>
                  <a:srgbClr val="FFFFFF"/>
                </a:solidFill>
                <a:latin typeface="Sniglet" charset="-95"/>
                <a:ea typeface="Sniglet" charset="-95"/>
                <a:cs typeface="Sniglet" charset="-95"/>
                <a:sym typeface="Sniglet" charset="-95"/>
              </a:rPr>
              <a:t>regarding the society’s functions (e.g. participants’ relationship </a:t>
            </a:r>
            <a:r>
              <a:rPr lang="en-US" altLang="en-US" dirty="0" smtClean="0">
                <a:solidFill>
                  <a:srgbClr val="FFFFFF"/>
                </a:solidFill>
                <a:latin typeface="Sniglet" charset="-95"/>
                <a:ea typeface="Sniglet" charset="-95"/>
                <a:cs typeface="Sniglet" charset="-95"/>
                <a:sym typeface="Sniglet" charset="-95"/>
              </a:rPr>
              <a:t>-&gt;moral </a:t>
            </a:r>
            <a:r>
              <a:rPr lang="en-US" altLang="en-US" dirty="0">
                <a:solidFill>
                  <a:srgbClr val="FFFFFF"/>
                </a:solidFill>
                <a:latin typeface="Sniglet" charset="-95"/>
                <a:ea typeface="Sniglet" charset="-95"/>
                <a:cs typeface="Sniglet" charset="-95"/>
                <a:sym typeface="Sniglet" charset="-95"/>
              </a:rPr>
              <a:t>accountability) (Heritage 1984)</a:t>
            </a:r>
          </a:p>
          <a:p>
            <a:pPr lvl="1" indent="-355600" eaLnBrk="1" hangingPunct="1">
              <a:spcBef>
                <a:spcPct val="0"/>
              </a:spcBef>
              <a:spcAft>
                <a:spcPct val="0"/>
              </a:spcAft>
              <a:buClr>
                <a:srgbClr val="FFFFFF"/>
              </a:buClr>
              <a:buSzPts val="2000"/>
              <a:buFont typeface="Sniglet" charset="-95"/>
              <a:buChar char="✘"/>
            </a:pPr>
            <a:endParaRPr lang="en-US" altLang="en-US" dirty="0">
              <a:solidFill>
                <a:srgbClr val="FFFFFF"/>
              </a:solidFill>
              <a:latin typeface="Sniglet" charset="-95"/>
              <a:ea typeface="Sniglet" charset="-95"/>
              <a:cs typeface="Sniglet" charset="-95"/>
              <a:sym typeface="Sniglet" charset="-95"/>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6" presetClass="entr" presetSubtype="21" fill="hold"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Effect transition="in" filter="barn(inVertical)">
                                      <p:cBhvr>
                                        <p:cTn id="31" dur="500"/>
                                        <p:tgtEl>
                                          <p:spTgt spid="9">
                                            <p:txEl>
                                              <p:pRg st="0" end="0"/>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2" presetClass="entr" presetSubtype="4" fill="hold" nodeType="clickEffect">
                                  <p:stCondLst>
                                    <p:cond delay="0"/>
                                  </p:stCondLst>
                                  <p:childTnLst>
                                    <p:set>
                                      <p:cBhvr>
                                        <p:cTn id="35" dur="1" fill="hold">
                                          <p:stCondLst>
                                            <p:cond delay="0"/>
                                          </p:stCondLst>
                                        </p:cTn>
                                        <p:tgtEl>
                                          <p:spTgt spid="9">
                                            <p:txEl>
                                              <p:pRg st="1" end="1"/>
                                            </p:txEl>
                                          </p:spTgt>
                                        </p:tgtEl>
                                        <p:attrNameLst>
                                          <p:attrName>style.visibility</p:attrName>
                                        </p:attrNameLst>
                                      </p:cBhvr>
                                      <p:to>
                                        <p:strVal val="visible"/>
                                      </p:to>
                                    </p:set>
                                    <p:anim calcmode="lin" valueType="num">
                                      <p:cBhvr additive="base">
                                        <p:cTn id="36" dur="500"/>
                                        <p:tgtEl>
                                          <p:spTgt spid="9">
                                            <p:txEl>
                                              <p:pRg st="1" end="1"/>
                                            </p:txEl>
                                          </p:spTgt>
                                        </p:tgtEl>
                                        <p:attrNameLst>
                                          <p:attrName>ppt_y</p:attrName>
                                        </p:attrNameLst>
                                      </p:cBhvr>
                                      <p:tavLst>
                                        <p:tav tm="0">
                                          <p:val>
                                            <p:strVal val="#ppt_y+#ppt_h*1.125000"/>
                                          </p:val>
                                        </p:tav>
                                        <p:tav tm="100000">
                                          <p:val>
                                            <p:strVal val="#ppt_y"/>
                                          </p:val>
                                        </p:tav>
                                      </p:tavLst>
                                    </p:anim>
                                    <p:animEffect transition="in" filter="wipe(up)">
                                      <p:cBhvr>
                                        <p:cTn id="37" dur="500"/>
                                        <p:tgtEl>
                                          <p:spTgt spid="9">
                                            <p:txEl>
                                              <p:pRg st="1" end="1"/>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nodeType="clickEffect">
                                  <p:stCondLst>
                                    <p:cond delay="0"/>
                                  </p:stCondLst>
                                  <p:childTnLst>
                                    <p:set>
                                      <p:cBhvr>
                                        <p:cTn id="41" dur="1" fill="hold">
                                          <p:stCondLst>
                                            <p:cond delay="0"/>
                                          </p:stCondLst>
                                        </p:cTn>
                                        <p:tgtEl>
                                          <p:spTgt spid="9">
                                            <p:txEl>
                                              <p:pRg st="2" end="2"/>
                                            </p:txEl>
                                          </p:spTgt>
                                        </p:tgtEl>
                                        <p:attrNameLst>
                                          <p:attrName>style.visibility</p:attrName>
                                        </p:attrNameLst>
                                      </p:cBhvr>
                                      <p:to>
                                        <p:strVal val="visible"/>
                                      </p:to>
                                    </p:set>
                                    <p:anim calcmode="lin" valueType="num">
                                      <p:cBhvr additive="base">
                                        <p:cTn id="42" dur="500"/>
                                        <p:tgtEl>
                                          <p:spTgt spid="9">
                                            <p:txEl>
                                              <p:pRg st="2" end="2"/>
                                            </p:txEl>
                                          </p:spTgt>
                                        </p:tgtEl>
                                        <p:attrNameLst>
                                          <p:attrName>ppt_y</p:attrName>
                                        </p:attrNameLst>
                                      </p:cBhvr>
                                      <p:tavLst>
                                        <p:tav tm="0">
                                          <p:val>
                                            <p:strVal val="#ppt_y+#ppt_h*1.125000"/>
                                          </p:val>
                                        </p:tav>
                                        <p:tav tm="100000">
                                          <p:val>
                                            <p:strVal val="#ppt_y"/>
                                          </p:val>
                                        </p:tav>
                                      </p:tavLst>
                                    </p:anim>
                                    <p:animEffect transition="in" filter="wipe(up)">
                                      <p:cBhvr>
                                        <p:cTn id="43" dur="500"/>
                                        <p:tgtEl>
                                          <p:spTgt spid="9">
                                            <p:txEl>
                                              <p:pRg st="2" end="2"/>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4" fill="hold" nodeType="clickEffect">
                                  <p:stCondLst>
                                    <p:cond delay="0"/>
                                  </p:stCondLst>
                                  <p:childTnLst>
                                    <p:set>
                                      <p:cBhvr>
                                        <p:cTn id="47" dur="1" fill="hold">
                                          <p:stCondLst>
                                            <p:cond delay="0"/>
                                          </p:stCondLst>
                                        </p:cTn>
                                        <p:tgtEl>
                                          <p:spTgt spid="9">
                                            <p:txEl>
                                              <p:pRg st="3" end="3"/>
                                            </p:txEl>
                                          </p:spTgt>
                                        </p:tgtEl>
                                        <p:attrNameLst>
                                          <p:attrName>style.visibility</p:attrName>
                                        </p:attrNameLst>
                                      </p:cBhvr>
                                      <p:to>
                                        <p:strVal val="visible"/>
                                      </p:to>
                                    </p:set>
                                    <p:anim calcmode="lin" valueType="num">
                                      <p:cBhvr additive="base">
                                        <p:cTn id="48" dur="500"/>
                                        <p:tgtEl>
                                          <p:spTgt spid="9">
                                            <p:txEl>
                                              <p:pRg st="3" end="3"/>
                                            </p:txEl>
                                          </p:spTgt>
                                        </p:tgtEl>
                                        <p:attrNameLst>
                                          <p:attrName>ppt_y</p:attrName>
                                        </p:attrNameLst>
                                      </p:cBhvr>
                                      <p:tavLst>
                                        <p:tav tm="0">
                                          <p:val>
                                            <p:strVal val="#ppt_y+#ppt_h*1.125000"/>
                                          </p:val>
                                        </p:tav>
                                        <p:tav tm="100000">
                                          <p:val>
                                            <p:strVal val="#ppt_y"/>
                                          </p:val>
                                        </p:tav>
                                      </p:tavLst>
                                    </p:anim>
                                    <p:animEffect transition="in" filter="wipe(up)">
                                      <p:cBhvr>
                                        <p:cTn id="49" dur="500"/>
                                        <p:tgtEl>
                                          <p:spTgt spid="9">
                                            <p:txEl>
                                              <p:pRg st="3" end="3"/>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2" presetClass="entr" presetSubtype="4" fill="hold" nodeType="clickEffect">
                                  <p:stCondLst>
                                    <p:cond delay="0"/>
                                  </p:stCondLst>
                                  <p:childTnLst>
                                    <p:set>
                                      <p:cBhvr>
                                        <p:cTn id="53" dur="1" fill="hold">
                                          <p:stCondLst>
                                            <p:cond delay="0"/>
                                          </p:stCondLst>
                                        </p:cTn>
                                        <p:tgtEl>
                                          <p:spTgt spid="9">
                                            <p:txEl>
                                              <p:pRg st="4" end="4"/>
                                            </p:txEl>
                                          </p:spTgt>
                                        </p:tgtEl>
                                        <p:attrNameLst>
                                          <p:attrName>style.visibility</p:attrName>
                                        </p:attrNameLst>
                                      </p:cBhvr>
                                      <p:to>
                                        <p:strVal val="visible"/>
                                      </p:to>
                                    </p:set>
                                    <p:anim calcmode="lin" valueType="num">
                                      <p:cBhvr additive="base">
                                        <p:cTn id="54" dur="500"/>
                                        <p:tgtEl>
                                          <p:spTgt spid="9">
                                            <p:txEl>
                                              <p:pRg st="4" end="4"/>
                                            </p:txEl>
                                          </p:spTgt>
                                        </p:tgtEl>
                                        <p:attrNameLst>
                                          <p:attrName>ppt_y</p:attrName>
                                        </p:attrNameLst>
                                      </p:cBhvr>
                                      <p:tavLst>
                                        <p:tav tm="0">
                                          <p:val>
                                            <p:strVal val="#ppt_y+#ppt_h*1.125000"/>
                                          </p:val>
                                        </p:tav>
                                        <p:tav tm="100000">
                                          <p:val>
                                            <p:strVal val="#ppt_y"/>
                                          </p:val>
                                        </p:tav>
                                      </p:tavLst>
                                    </p:anim>
                                    <p:animEffect transition="in" filter="wipe(up)">
                                      <p:cBhvr>
                                        <p:cTn id="55" dur="500"/>
                                        <p:tgtEl>
                                          <p:spTgt spid="9">
                                            <p:txEl>
                                              <p:pRg st="4" end="4"/>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2" presetClass="entr" presetSubtype="4" fill="hold" nodeType="clickEffect">
                                  <p:stCondLst>
                                    <p:cond delay="0"/>
                                  </p:stCondLst>
                                  <p:childTnLst>
                                    <p:set>
                                      <p:cBhvr>
                                        <p:cTn id="59" dur="1" fill="hold">
                                          <p:stCondLst>
                                            <p:cond delay="0"/>
                                          </p:stCondLst>
                                        </p:cTn>
                                        <p:tgtEl>
                                          <p:spTgt spid="9">
                                            <p:txEl>
                                              <p:pRg st="5" end="5"/>
                                            </p:txEl>
                                          </p:spTgt>
                                        </p:tgtEl>
                                        <p:attrNameLst>
                                          <p:attrName>style.visibility</p:attrName>
                                        </p:attrNameLst>
                                      </p:cBhvr>
                                      <p:to>
                                        <p:strVal val="visible"/>
                                      </p:to>
                                    </p:set>
                                    <p:anim calcmode="lin" valueType="num">
                                      <p:cBhvr additive="base">
                                        <p:cTn id="60" dur="500"/>
                                        <p:tgtEl>
                                          <p:spTgt spid="9">
                                            <p:txEl>
                                              <p:pRg st="5" end="5"/>
                                            </p:txEl>
                                          </p:spTgt>
                                        </p:tgtEl>
                                        <p:attrNameLst>
                                          <p:attrName>ppt_y</p:attrName>
                                        </p:attrNameLst>
                                      </p:cBhvr>
                                      <p:tavLst>
                                        <p:tav tm="0">
                                          <p:val>
                                            <p:strVal val="#ppt_y+#ppt_h*1.125000"/>
                                          </p:val>
                                        </p:tav>
                                        <p:tav tm="100000">
                                          <p:val>
                                            <p:strVal val="#ppt_y"/>
                                          </p:val>
                                        </p:tav>
                                      </p:tavLst>
                                    </p:anim>
                                    <p:animEffect transition="in" filter="wipe(up)">
                                      <p:cBhvr>
                                        <p:cTn id="61" dur="500"/>
                                        <p:tgtEl>
                                          <p:spTgt spid="9">
                                            <p:txEl>
                                              <p:pRg st="5" end="5"/>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2" presetClass="entr" presetSubtype="4" fill="hold" nodeType="clickEffect">
                                  <p:stCondLst>
                                    <p:cond delay="0"/>
                                  </p:stCondLst>
                                  <p:childTnLst>
                                    <p:set>
                                      <p:cBhvr>
                                        <p:cTn id="65" dur="1" fill="hold">
                                          <p:stCondLst>
                                            <p:cond delay="0"/>
                                          </p:stCondLst>
                                        </p:cTn>
                                        <p:tgtEl>
                                          <p:spTgt spid="9">
                                            <p:txEl>
                                              <p:pRg st="6" end="6"/>
                                            </p:txEl>
                                          </p:spTgt>
                                        </p:tgtEl>
                                        <p:attrNameLst>
                                          <p:attrName>style.visibility</p:attrName>
                                        </p:attrNameLst>
                                      </p:cBhvr>
                                      <p:to>
                                        <p:strVal val="visible"/>
                                      </p:to>
                                    </p:set>
                                    <p:anim calcmode="lin" valueType="num">
                                      <p:cBhvr additive="base">
                                        <p:cTn id="66" dur="500"/>
                                        <p:tgtEl>
                                          <p:spTgt spid="9">
                                            <p:txEl>
                                              <p:pRg st="6" end="6"/>
                                            </p:txEl>
                                          </p:spTgt>
                                        </p:tgtEl>
                                        <p:attrNameLst>
                                          <p:attrName>ppt_y</p:attrName>
                                        </p:attrNameLst>
                                      </p:cBhvr>
                                      <p:tavLst>
                                        <p:tav tm="0">
                                          <p:val>
                                            <p:strVal val="#ppt_y+#ppt_h*1.125000"/>
                                          </p:val>
                                        </p:tav>
                                        <p:tav tm="100000">
                                          <p:val>
                                            <p:strVal val="#ppt_y"/>
                                          </p:val>
                                        </p:tav>
                                      </p:tavLst>
                                    </p:anim>
                                    <p:animEffect transition="in" filter="wipe(up)">
                                      <p:cBhvr>
                                        <p:cTn id="67" dur="500"/>
                                        <p:tgtEl>
                                          <p:spTgt spid="9">
                                            <p:txEl>
                                              <p:pRg st="6" end="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2" presetClass="entr" presetSubtype="4" fill="hold" nodeType="clickEffect">
                                  <p:stCondLst>
                                    <p:cond delay="0"/>
                                  </p:stCondLst>
                                  <p:childTnLst>
                                    <p:set>
                                      <p:cBhvr>
                                        <p:cTn id="71" dur="1" fill="hold">
                                          <p:stCondLst>
                                            <p:cond delay="0"/>
                                          </p:stCondLst>
                                        </p:cTn>
                                        <p:tgtEl>
                                          <p:spTgt spid="9">
                                            <p:txEl>
                                              <p:pRg st="7" end="7"/>
                                            </p:txEl>
                                          </p:spTgt>
                                        </p:tgtEl>
                                        <p:attrNameLst>
                                          <p:attrName>style.visibility</p:attrName>
                                        </p:attrNameLst>
                                      </p:cBhvr>
                                      <p:to>
                                        <p:strVal val="visible"/>
                                      </p:to>
                                    </p:set>
                                    <p:anim calcmode="lin" valueType="num">
                                      <p:cBhvr additive="base">
                                        <p:cTn id="72" dur="500"/>
                                        <p:tgtEl>
                                          <p:spTgt spid="9">
                                            <p:txEl>
                                              <p:pRg st="7" end="7"/>
                                            </p:txEl>
                                          </p:spTgt>
                                        </p:tgtEl>
                                        <p:attrNameLst>
                                          <p:attrName>ppt_y</p:attrName>
                                        </p:attrNameLst>
                                      </p:cBhvr>
                                      <p:tavLst>
                                        <p:tav tm="0">
                                          <p:val>
                                            <p:strVal val="#ppt_y+#ppt_h*1.125000"/>
                                          </p:val>
                                        </p:tav>
                                        <p:tav tm="100000">
                                          <p:val>
                                            <p:strVal val="#ppt_y"/>
                                          </p:val>
                                        </p:tav>
                                      </p:tavLst>
                                    </p:anim>
                                    <p:animEffect transition="in" filter="wipe(up)">
                                      <p:cBhvr>
                                        <p:cTn id="73" dur="500"/>
                                        <p:tgtEl>
                                          <p:spTgt spid="9">
                                            <p:txEl>
                                              <p:pRg st="7" end="7"/>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2" presetClass="entr" presetSubtype="4" fill="hold" nodeType="clickEffect">
                                  <p:stCondLst>
                                    <p:cond delay="0"/>
                                  </p:stCondLst>
                                  <p:childTnLst>
                                    <p:set>
                                      <p:cBhvr>
                                        <p:cTn id="77" dur="1" fill="hold">
                                          <p:stCondLst>
                                            <p:cond delay="0"/>
                                          </p:stCondLst>
                                        </p:cTn>
                                        <p:tgtEl>
                                          <p:spTgt spid="9">
                                            <p:txEl>
                                              <p:pRg st="8" end="8"/>
                                            </p:txEl>
                                          </p:spTgt>
                                        </p:tgtEl>
                                        <p:attrNameLst>
                                          <p:attrName>style.visibility</p:attrName>
                                        </p:attrNameLst>
                                      </p:cBhvr>
                                      <p:to>
                                        <p:strVal val="visible"/>
                                      </p:to>
                                    </p:set>
                                    <p:anim calcmode="lin" valueType="num">
                                      <p:cBhvr additive="base">
                                        <p:cTn id="78" dur="500"/>
                                        <p:tgtEl>
                                          <p:spTgt spid="9">
                                            <p:txEl>
                                              <p:pRg st="8" end="8"/>
                                            </p:txEl>
                                          </p:spTgt>
                                        </p:tgtEl>
                                        <p:attrNameLst>
                                          <p:attrName>ppt_y</p:attrName>
                                        </p:attrNameLst>
                                      </p:cBhvr>
                                      <p:tavLst>
                                        <p:tav tm="0">
                                          <p:val>
                                            <p:strVal val="#ppt_y+#ppt_h*1.125000"/>
                                          </p:val>
                                        </p:tav>
                                        <p:tav tm="100000">
                                          <p:val>
                                            <p:strVal val="#ppt_y"/>
                                          </p:val>
                                        </p:tav>
                                      </p:tavLst>
                                    </p:anim>
                                    <p:animEffect transition="in" filter="wipe(up)">
                                      <p:cBhvr>
                                        <p:cTn id="79" dur="5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hape 81"/>
          <p:cNvSpPr txBox="1">
            <a:spLocks noGrp="1"/>
          </p:cNvSpPr>
          <p:nvPr>
            <p:ph type="ctrTitle"/>
          </p:nvPr>
        </p:nvSpPr>
        <p:spPr>
          <a:xfrm>
            <a:off x="685800" y="1984375"/>
            <a:ext cx="7772400" cy="1160463"/>
          </a:xfrm>
        </p:spPr>
        <p:txBody>
          <a:bodyPr/>
          <a:lstStyle/>
          <a:p>
            <a:pPr eaLnBrk="1" hangingPunct="1">
              <a:spcBef>
                <a:spcPct val="0"/>
              </a:spcBef>
              <a:spcAft>
                <a:spcPct val="0"/>
              </a:spcAft>
              <a:buClr>
                <a:srgbClr val="FFFFFF"/>
              </a:buClr>
              <a:buFont typeface="Walter Turncoat" charset="-95"/>
              <a:buNone/>
            </a:pPr>
            <a:r>
              <a:rPr lang="en-US" altLang="en-US" sz="6000">
                <a:solidFill>
                  <a:srgbClr val="FFFFFF"/>
                </a:solidFill>
                <a:latin typeface="Walter Turncoat" charset="-95"/>
                <a:ea typeface="Walter Turncoat" charset="-95"/>
                <a:cs typeface="Walter Turncoat" charset="-95"/>
                <a:sym typeface="Walter Turncoat" charset="-95"/>
              </a:rPr>
              <a:t/>
            </a:r>
            <a:br>
              <a:rPr lang="en-US" altLang="en-US" sz="6000">
                <a:solidFill>
                  <a:srgbClr val="FFFFFF"/>
                </a:solidFill>
                <a:latin typeface="Walter Turncoat" charset="-95"/>
                <a:ea typeface="Walter Turncoat" charset="-95"/>
                <a:cs typeface="Walter Turncoat" charset="-95"/>
                <a:sym typeface="Walter Turncoat" charset="-95"/>
              </a:rPr>
            </a:br>
            <a:r>
              <a:rPr lang="en-US" altLang="en-US" sz="6000">
                <a:solidFill>
                  <a:srgbClr val="FFFFFF"/>
                </a:solidFill>
                <a:latin typeface="Walter Turncoat" charset="-95"/>
                <a:ea typeface="Walter Turncoat" charset="-95"/>
                <a:cs typeface="Walter Turncoat" charset="-95"/>
                <a:sym typeface="Walter Turncoat" charset="-95"/>
              </a:rPr>
              <a:t/>
            </a:r>
            <a:br>
              <a:rPr lang="en-US" altLang="en-US" sz="6000">
                <a:solidFill>
                  <a:srgbClr val="FFFFFF"/>
                </a:solidFill>
                <a:latin typeface="Walter Turncoat" charset="-95"/>
                <a:ea typeface="Walter Turncoat" charset="-95"/>
                <a:cs typeface="Walter Turncoat" charset="-95"/>
                <a:sym typeface="Walter Turncoat" charset="-95"/>
              </a:rPr>
            </a:br>
            <a:r>
              <a:rPr lang="el-GR" altLang="en-US" sz="6000">
                <a:solidFill>
                  <a:srgbClr val="FFFFFF"/>
                </a:solidFill>
                <a:latin typeface="Walter Turncoat" charset="-95"/>
                <a:ea typeface="Walter Turncoat" charset="-95"/>
                <a:cs typeface="Walter Turncoat" charset="-95"/>
                <a:sym typeface="Walter Turncoat" charset="-95"/>
              </a:rPr>
              <a:t>3</a:t>
            </a:r>
            <a:r>
              <a:rPr lang="en-US" altLang="en-US" sz="6000">
                <a:solidFill>
                  <a:srgbClr val="FFFFFF"/>
                </a:solidFill>
                <a:latin typeface="Walter Turncoat" charset="-95"/>
                <a:ea typeface="Walter Turncoat" charset="-95"/>
                <a:cs typeface="Walter Turncoat" charset="-95"/>
                <a:sym typeface="Walter Turncoat" charset="-95"/>
              </a:rPr>
              <a:t>.</a:t>
            </a:r>
            <a:br>
              <a:rPr lang="en-US" altLang="en-US" sz="6000">
                <a:solidFill>
                  <a:srgbClr val="FFFFFF"/>
                </a:solidFill>
                <a:latin typeface="Walter Turncoat" charset="-95"/>
                <a:ea typeface="Walter Turncoat" charset="-95"/>
                <a:cs typeface="Walter Turncoat" charset="-95"/>
                <a:sym typeface="Walter Turncoat" charset="-95"/>
              </a:rPr>
            </a:br>
            <a:r>
              <a:rPr lang="en-US" altLang="en-US">
                <a:solidFill>
                  <a:srgbClr val="FFFFFF"/>
                </a:solidFill>
                <a:latin typeface="Walter Turncoat" charset="-95"/>
                <a:ea typeface="Walter Turncoat" charset="-95"/>
                <a:cs typeface="Walter Turncoat" charset="-95"/>
                <a:sym typeface="Walter Turncoat" charset="-95"/>
              </a:rPr>
              <a:t/>
            </a:r>
            <a:br>
              <a:rPr lang="en-US" altLang="en-US">
                <a:solidFill>
                  <a:srgbClr val="FFFFFF"/>
                </a:solidFill>
                <a:latin typeface="Walter Turncoat" charset="-95"/>
                <a:ea typeface="Walter Turncoat" charset="-95"/>
                <a:cs typeface="Walter Turncoat" charset="-95"/>
                <a:sym typeface="Walter Turncoat" charset="-95"/>
              </a:rPr>
            </a:br>
            <a:r>
              <a:rPr lang="en-US" altLang="en-US">
                <a:solidFill>
                  <a:srgbClr val="FFFFFF"/>
                </a:solidFill>
                <a:latin typeface="Walter Turncoat" charset="-95"/>
                <a:ea typeface="Walter Turncoat" charset="-95"/>
                <a:cs typeface="Walter Turncoat" charset="-95"/>
                <a:sym typeface="Walter Turncoat" charset="-95"/>
              </a:rPr>
              <a:t>Analysis</a:t>
            </a:r>
          </a:p>
        </p:txBody>
      </p:sp>
      <p:sp>
        <p:nvSpPr>
          <p:cNvPr id="12291" name="Shape 82"/>
          <p:cNvSpPr txBox="1">
            <a:spLocks noGrp="1"/>
          </p:cNvSpPr>
          <p:nvPr>
            <p:ph type="subTitle" idx="1"/>
          </p:nvPr>
        </p:nvSpPr>
        <p:spPr>
          <a:xfrm>
            <a:off x="685800" y="3144838"/>
            <a:ext cx="7772400" cy="784225"/>
          </a:xfrm>
        </p:spPr>
        <p:txBody>
          <a:bodyPr/>
          <a:lstStyle/>
          <a:p>
            <a:pPr eaLnBrk="1" hangingPunct="1">
              <a:spcBef>
                <a:spcPct val="0"/>
              </a:spcBef>
              <a:spcAft>
                <a:spcPct val="0"/>
              </a:spcAft>
              <a:buClr>
                <a:srgbClr val="FFFFFF"/>
              </a:buClr>
              <a:buFont typeface="Sniglet" charset="-95"/>
              <a:buNone/>
            </a:pPr>
            <a:endParaRPr lang="en-US" altLang="en-US" sz="2000">
              <a:solidFill>
                <a:srgbClr val="FFFFFF"/>
              </a:solidFill>
              <a:latin typeface="Sniglet" charset="-95"/>
              <a:ea typeface="Sniglet" charset="-95"/>
              <a:cs typeface="Sniglet" charset="-95"/>
              <a:sym typeface="Sniglet" charset="-95"/>
            </a:endParaRPr>
          </a:p>
        </p:txBody>
      </p:sp>
      <p:sp>
        <p:nvSpPr>
          <p:cNvPr id="12292" name="Shape 83"/>
          <p:cNvSpPr>
            <a:spLocks/>
          </p:cNvSpPr>
          <p:nvPr/>
        </p:nvSpPr>
        <p:spPr bwMode="auto">
          <a:xfrm>
            <a:off x="3535363" y="98425"/>
            <a:ext cx="1824037" cy="1701800"/>
          </a:xfrm>
          <a:custGeom>
            <a:avLst/>
            <a:gdLst>
              <a:gd name="T0" fmla="*/ 2147483647 w 73112"/>
              <a:gd name="T1" fmla="*/ 694857045 h 68207"/>
              <a:gd name="T2" fmla="*/ 2147483647 w 73112"/>
              <a:gd name="T3" fmla="*/ 2010949374 h 68207"/>
              <a:gd name="T4" fmla="*/ 2147483647 w 73112"/>
              <a:gd name="T5" fmla="*/ 2147483647 h 68207"/>
              <a:gd name="T6" fmla="*/ 2147483647 w 73112"/>
              <a:gd name="T7" fmla="*/ 2147483647 h 68207"/>
              <a:gd name="T8" fmla="*/ 2147483647 w 73112"/>
              <a:gd name="T9" fmla="*/ 2147483647 h 68207"/>
              <a:gd name="T10" fmla="*/ 2147483647 w 73112"/>
              <a:gd name="T11" fmla="*/ 2147483647 h 68207"/>
              <a:gd name="T12" fmla="*/ 2147483647 w 73112"/>
              <a:gd name="T13" fmla="*/ 2147483647 h 68207"/>
              <a:gd name="T14" fmla="*/ 2147483647 w 73112"/>
              <a:gd name="T15" fmla="*/ 2147483647 h 68207"/>
              <a:gd name="T16" fmla="*/ 2147483647 w 73112"/>
              <a:gd name="T17" fmla="*/ 2147483647 h 68207"/>
              <a:gd name="T18" fmla="*/ 2147483647 w 73112"/>
              <a:gd name="T19" fmla="*/ 2147483647 h 68207"/>
              <a:gd name="T20" fmla="*/ 2147483647 w 73112"/>
              <a:gd name="T21" fmla="*/ 2147483647 h 68207"/>
              <a:gd name="T22" fmla="*/ 2147483647 w 73112"/>
              <a:gd name="T23" fmla="*/ 2147483647 h 68207"/>
              <a:gd name="T24" fmla="*/ 2147483647 w 73112"/>
              <a:gd name="T25" fmla="*/ 2147483647 h 68207"/>
              <a:gd name="T26" fmla="*/ 2147483647 w 73112"/>
              <a:gd name="T27" fmla="*/ 2147483647 h 68207"/>
              <a:gd name="T28" fmla="*/ 2147483647 w 73112"/>
              <a:gd name="T29" fmla="*/ 2147483647 h 68207"/>
              <a:gd name="T30" fmla="*/ 2147483647 w 73112"/>
              <a:gd name="T31" fmla="*/ 2147483647 h 68207"/>
              <a:gd name="T32" fmla="*/ 2147483647 w 73112"/>
              <a:gd name="T33" fmla="*/ 2147483647 h 68207"/>
              <a:gd name="T34" fmla="*/ 2147483647 w 73112"/>
              <a:gd name="T35" fmla="*/ 2147483647 h 68207"/>
              <a:gd name="T36" fmla="*/ 2147483647 w 73112"/>
              <a:gd name="T37" fmla="*/ 2147483647 h 68207"/>
              <a:gd name="T38" fmla="*/ 2147483647 w 73112"/>
              <a:gd name="T39" fmla="*/ 2147483647 h 68207"/>
              <a:gd name="T40" fmla="*/ 2147483647 w 73112"/>
              <a:gd name="T41" fmla="*/ 2147483647 h 68207"/>
              <a:gd name="T42" fmla="*/ 2147483647 w 73112"/>
              <a:gd name="T43" fmla="*/ 2147483647 h 68207"/>
              <a:gd name="T44" fmla="*/ 2147483647 w 73112"/>
              <a:gd name="T45" fmla="*/ 438696778 h 68207"/>
              <a:gd name="T46" fmla="*/ 2147483647 w 73112"/>
              <a:gd name="T47" fmla="*/ 1097131272 h 68207"/>
              <a:gd name="T48" fmla="*/ 2147483647 w 73112"/>
              <a:gd name="T49" fmla="*/ 2084199271 h 68207"/>
              <a:gd name="T50" fmla="*/ 2147483647 w 73112"/>
              <a:gd name="T51" fmla="*/ 1023879777 h 68207"/>
              <a:gd name="T52" fmla="*/ 2147483647 w 73112"/>
              <a:gd name="T53" fmla="*/ 1864850383 h 68207"/>
              <a:gd name="T54" fmla="*/ 2147483647 w 73112"/>
              <a:gd name="T55" fmla="*/ 2147483647 h 68207"/>
              <a:gd name="T56" fmla="*/ 2147483647 w 73112"/>
              <a:gd name="T57" fmla="*/ 2147483647 h 68207"/>
              <a:gd name="T58" fmla="*/ 2147483647 w 73112"/>
              <a:gd name="T59" fmla="*/ 2147483647 h 68207"/>
              <a:gd name="T60" fmla="*/ 2147483647 w 73112"/>
              <a:gd name="T61" fmla="*/ 2147483647 h 68207"/>
              <a:gd name="T62" fmla="*/ 2147483647 w 73112"/>
              <a:gd name="T63" fmla="*/ 2147483647 h 68207"/>
              <a:gd name="T64" fmla="*/ 2147483647 w 73112"/>
              <a:gd name="T65" fmla="*/ 2147483647 h 68207"/>
              <a:gd name="T66" fmla="*/ 2147483647 w 73112"/>
              <a:gd name="T67" fmla="*/ 2147483647 h 68207"/>
              <a:gd name="T68" fmla="*/ 2147483647 w 73112"/>
              <a:gd name="T69" fmla="*/ 2147483647 h 68207"/>
              <a:gd name="T70" fmla="*/ 2147483647 w 73112"/>
              <a:gd name="T71" fmla="*/ 2147483647 h 68207"/>
              <a:gd name="T72" fmla="*/ 2147483647 w 73112"/>
              <a:gd name="T73" fmla="*/ 2147483647 h 68207"/>
              <a:gd name="T74" fmla="*/ 2147483647 w 73112"/>
              <a:gd name="T75" fmla="*/ 2147483647 h 68207"/>
              <a:gd name="T76" fmla="*/ 2147483647 w 73112"/>
              <a:gd name="T77" fmla="*/ 2147483647 h 68207"/>
              <a:gd name="T78" fmla="*/ 2147483647 w 73112"/>
              <a:gd name="T79" fmla="*/ 2147483647 h 68207"/>
              <a:gd name="T80" fmla="*/ 2147483647 w 73112"/>
              <a:gd name="T81" fmla="*/ 2147483647 h 68207"/>
              <a:gd name="T82" fmla="*/ 2010313449 w 73112"/>
              <a:gd name="T83" fmla="*/ 2147483647 h 68207"/>
              <a:gd name="T84" fmla="*/ 1388885725 w 73112"/>
              <a:gd name="T85" fmla="*/ 2147483647 h 68207"/>
              <a:gd name="T86" fmla="*/ 2147483647 w 73112"/>
              <a:gd name="T87" fmla="*/ 2147483647 h 68207"/>
              <a:gd name="T88" fmla="*/ 2147483647 w 73112"/>
              <a:gd name="T89" fmla="*/ 2147483647 h 68207"/>
              <a:gd name="T90" fmla="*/ 2147483647 w 73112"/>
              <a:gd name="T91" fmla="*/ 1996223385 h 68207"/>
              <a:gd name="T92" fmla="*/ 2147483647 w 73112"/>
              <a:gd name="T93" fmla="*/ 1718364960 h 68207"/>
              <a:gd name="T94" fmla="*/ 2147483647 w 73112"/>
              <a:gd name="T95" fmla="*/ 1279667583 h 68207"/>
              <a:gd name="T96" fmla="*/ 2147483647 w 73112"/>
              <a:gd name="T97" fmla="*/ 2147483647 h 68207"/>
              <a:gd name="T98" fmla="*/ 2147483647 w 73112"/>
              <a:gd name="T99" fmla="*/ 2147483647 h 68207"/>
              <a:gd name="T100" fmla="*/ 731059706 w 73112"/>
              <a:gd name="T101" fmla="*/ 2147483647 h 68207"/>
              <a:gd name="T102" fmla="*/ 0 w 73112"/>
              <a:gd name="T103" fmla="*/ 2147483647 h 68207"/>
              <a:gd name="T104" fmla="*/ 2147483647 w 73112"/>
              <a:gd name="T105" fmla="*/ 2147483647 h 68207"/>
              <a:gd name="T106" fmla="*/ 2147483647 w 73112"/>
              <a:gd name="T107" fmla="*/ 2147483647 h 68207"/>
              <a:gd name="T108" fmla="*/ 2147483647 w 73112"/>
              <a:gd name="T109" fmla="*/ 2147483647 h 68207"/>
              <a:gd name="T110" fmla="*/ 2147483647 w 73112"/>
              <a:gd name="T111" fmla="*/ 2147483647 h 68207"/>
              <a:gd name="T112" fmla="*/ 2147483647 w 73112"/>
              <a:gd name="T113" fmla="*/ 2147483647 h 68207"/>
              <a:gd name="T114" fmla="*/ 2147483647 w 73112"/>
              <a:gd name="T115" fmla="*/ 2147483647 h 68207"/>
              <a:gd name="T116" fmla="*/ 2147483647 w 73112"/>
              <a:gd name="T117" fmla="*/ 2147483647 h 68207"/>
              <a:gd name="T118" fmla="*/ 2147483647 w 73112"/>
              <a:gd name="T119" fmla="*/ 2147483647 h 68207"/>
              <a:gd name="T120" fmla="*/ 2147483647 w 73112"/>
              <a:gd name="T121" fmla="*/ 2147483647 h 68207"/>
              <a:gd name="T122" fmla="*/ 2147483647 w 73112"/>
              <a:gd name="T123" fmla="*/ 256160367 h 68207"/>
              <a:gd name="T124" fmla="*/ 2147483647 w 73112"/>
              <a:gd name="T125" fmla="*/ 731296362 h 6820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73112"/>
              <a:gd name="T190" fmla="*/ 0 h 68207"/>
              <a:gd name="T191" fmla="*/ 73112 w 73112"/>
              <a:gd name="T192" fmla="*/ 68207 h 6820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73112" h="68207" extrusionOk="0">
                <a:moveTo>
                  <a:pt x="46809" y="1210"/>
                </a:moveTo>
                <a:lnTo>
                  <a:pt x="46886" y="1227"/>
                </a:lnTo>
                <a:lnTo>
                  <a:pt x="46866" y="1215"/>
                </a:lnTo>
                <a:lnTo>
                  <a:pt x="46809" y="1210"/>
                </a:lnTo>
                <a:close/>
                <a:moveTo>
                  <a:pt x="35754" y="1982"/>
                </a:moveTo>
                <a:lnTo>
                  <a:pt x="36320" y="2170"/>
                </a:lnTo>
                <a:lnTo>
                  <a:pt x="36037" y="2170"/>
                </a:lnTo>
                <a:lnTo>
                  <a:pt x="35660" y="2076"/>
                </a:lnTo>
                <a:lnTo>
                  <a:pt x="35754" y="1982"/>
                </a:lnTo>
                <a:close/>
                <a:moveTo>
                  <a:pt x="42641" y="1321"/>
                </a:moveTo>
                <a:lnTo>
                  <a:pt x="44622" y="1510"/>
                </a:lnTo>
                <a:lnTo>
                  <a:pt x="46603" y="1793"/>
                </a:lnTo>
                <a:lnTo>
                  <a:pt x="46226" y="1793"/>
                </a:lnTo>
                <a:lnTo>
                  <a:pt x="46320" y="1982"/>
                </a:lnTo>
                <a:lnTo>
                  <a:pt x="45660" y="1793"/>
                </a:lnTo>
                <a:lnTo>
                  <a:pt x="44905" y="1699"/>
                </a:lnTo>
                <a:lnTo>
                  <a:pt x="45188" y="2076"/>
                </a:lnTo>
                <a:lnTo>
                  <a:pt x="45282" y="2265"/>
                </a:lnTo>
                <a:lnTo>
                  <a:pt x="45094" y="2265"/>
                </a:lnTo>
                <a:lnTo>
                  <a:pt x="44716" y="2170"/>
                </a:lnTo>
                <a:lnTo>
                  <a:pt x="43773" y="1793"/>
                </a:lnTo>
                <a:lnTo>
                  <a:pt x="42641" y="1321"/>
                </a:lnTo>
                <a:close/>
                <a:moveTo>
                  <a:pt x="34622" y="5095"/>
                </a:moveTo>
                <a:lnTo>
                  <a:pt x="34169" y="5151"/>
                </a:lnTo>
                <a:lnTo>
                  <a:pt x="34056" y="5189"/>
                </a:lnTo>
                <a:lnTo>
                  <a:pt x="34622" y="5095"/>
                </a:lnTo>
                <a:close/>
                <a:moveTo>
                  <a:pt x="58490" y="6793"/>
                </a:moveTo>
                <a:lnTo>
                  <a:pt x="59056" y="7453"/>
                </a:lnTo>
                <a:lnTo>
                  <a:pt x="59087" y="7476"/>
                </a:lnTo>
                <a:lnTo>
                  <a:pt x="58490" y="6793"/>
                </a:lnTo>
                <a:close/>
                <a:moveTo>
                  <a:pt x="56697" y="7736"/>
                </a:moveTo>
                <a:lnTo>
                  <a:pt x="57358" y="8113"/>
                </a:lnTo>
                <a:lnTo>
                  <a:pt x="57075" y="8113"/>
                </a:lnTo>
                <a:lnTo>
                  <a:pt x="56697" y="7736"/>
                </a:lnTo>
                <a:close/>
                <a:moveTo>
                  <a:pt x="59810" y="8679"/>
                </a:moveTo>
                <a:lnTo>
                  <a:pt x="60087" y="8956"/>
                </a:lnTo>
                <a:lnTo>
                  <a:pt x="59905" y="8774"/>
                </a:lnTo>
                <a:lnTo>
                  <a:pt x="59810" y="8679"/>
                </a:lnTo>
                <a:close/>
                <a:moveTo>
                  <a:pt x="57546" y="8019"/>
                </a:moveTo>
                <a:lnTo>
                  <a:pt x="58395" y="8774"/>
                </a:lnTo>
                <a:lnTo>
                  <a:pt x="59339" y="9434"/>
                </a:lnTo>
                <a:lnTo>
                  <a:pt x="58490" y="8868"/>
                </a:lnTo>
                <a:lnTo>
                  <a:pt x="57735" y="8208"/>
                </a:lnTo>
                <a:lnTo>
                  <a:pt x="57546" y="8019"/>
                </a:lnTo>
                <a:close/>
                <a:moveTo>
                  <a:pt x="60282" y="9246"/>
                </a:moveTo>
                <a:lnTo>
                  <a:pt x="60565" y="9812"/>
                </a:lnTo>
                <a:lnTo>
                  <a:pt x="60282" y="9529"/>
                </a:lnTo>
                <a:lnTo>
                  <a:pt x="60282" y="9340"/>
                </a:lnTo>
                <a:lnTo>
                  <a:pt x="60282" y="9246"/>
                </a:lnTo>
                <a:close/>
                <a:moveTo>
                  <a:pt x="59999" y="8396"/>
                </a:moveTo>
                <a:lnTo>
                  <a:pt x="60659" y="8774"/>
                </a:lnTo>
                <a:lnTo>
                  <a:pt x="61131" y="9340"/>
                </a:lnTo>
                <a:lnTo>
                  <a:pt x="61603" y="9906"/>
                </a:lnTo>
                <a:lnTo>
                  <a:pt x="61886" y="10566"/>
                </a:lnTo>
                <a:lnTo>
                  <a:pt x="60942" y="9434"/>
                </a:lnTo>
                <a:lnTo>
                  <a:pt x="61320" y="10095"/>
                </a:lnTo>
                <a:lnTo>
                  <a:pt x="59999" y="8396"/>
                </a:lnTo>
                <a:close/>
                <a:moveTo>
                  <a:pt x="63773" y="11132"/>
                </a:moveTo>
                <a:lnTo>
                  <a:pt x="64537" y="12278"/>
                </a:lnTo>
                <a:lnTo>
                  <a:pt x="64622" y="12359"/>
                </a:lnTo>
                <a:lnTo>
                  <a:pt x="63773" y="11132"/>
                </a:lnTo>
                <a:close/>
                <a:moveTo>
                  <a:pt x="65093" y="14528"/>
                </a:moveTo>
                <a:lnTo>
                  <a:pt x="65376" y="15189"/>
                </a:lnTo>
                <a:lnTo>
                  <a:pt x="65659" y="15755"/>
                </a:lnTo>
                <a:lnTo>
                  <a:pt x="66037" y="16981"/>
                </a:lnTo>
                <a:lnTo>
                  <a:pt x="65659" y="16321"/>
                </a:lnTo>
                <a:lnTo>
                  <a:pt x="65282" y="15377"/>
                </a:lnTo>
                <a:lnTo>
                  <a:pt x="65093" y="14528"/>
                </a:lnTo>
                <a:close/>
                <a:moveTo>
                  <a:pt x="65093" y="16321"/>
                </a:moveTo>
                <a:lnTo>
                  <a:pt x="65565" y="16698"/>
                </a:lnTo>
                <a:lnTo>
                  <a:pt x="65942" y="17076"/>
                </a:lnTo>
                <a:lnTo>
                  <a:pt x="66320" y="17547"/>
                </a:lnTo>
                <a:lnTo>
                  <a:pt x="66414" y="17830"/>
                </a:lnTo>
                <a:lnTo>
                  <a:pt x="66508" y="18113"/>
                </a:lnTo>
                <a:lnTo>
                  <a:pt x="65848" y="17170"/>
                </a:lnTo>
                <a:lnTo>
                  <a:pt x="65093" y="16321"/>
                </a:lnTo>
                <a:close/>
                <a:moveTo>
                  <a:pt x="72074" y="36226"/>
                </a:moveTo>
                <a:lnTo>
                  <a:pt x="71791" y="37547"/>
                </a:lnTo>
                <a:lnTo>
                  <a:pt x="71603" y="38773"/>
                </a:lnTo>
                <a:lnTo>
                  <a:pt x="71320" y="40000"/>
                </a:lnTo>
                <a:lnTo>
                  <a:pt x="70754" y="41509"/>
                </a:lnTo>
                <a:lnTo>
                  <a:pt x="70942" y="40283"/>
                </a:lnTo>
                <a:lnTo>
                  <a:pt x="71225" y="38962"/>
                </a:lnTo>
                <a:lnTo>
                  <a:pt x="72074" y="36226"/>
                </a:lnTo>
                <a:close/>
                <a:moveTo>
                  <a:pt x="69150" y="44433"/>
                </a:moveTo>
                <a:lnTo>
                  <a:pt x="68867" y="44905"/>
                </a:lnTo>
                <a:lnTo>
                  <a:pt x="68584" y="45377"/>
                </a:lnTo>
                <a:lnTo>
                  <a:pt x="68206" y="45754"/>
                </a:lnTo>
                <a:lnTo>
                  <a:pt x="67923" y="46132"/>
                </a:lnTo>
                <a:lnTo>
                  <a:pt x="68112" y="45754"/>
                </a:lnTo>
                <a:lnTo>
                  <a:pt x="68678" y="45188"/>
                </a:lnTo>
                <a:lnTo>
                  <a:pt x="69150" y="44433"/>
                </a:lnTo>
                <a:close/>
                <a:moveTo>
                  <a:pt x="67357" y="47830"/>
                </a:moveTo>
                <a:lnTo>
                  <a:pt x="66886" y="48584"/>
                </a:lnTo>
                <a:lnTo>
                  <a:pt x="66508" y="48867"/>
                </a:lnTo>
                <a:lnTo>
                  <a:pt x="66414" y="48867"/>
                </a:lnTo>
                <a:lnTo>
                  <a:pt x="66414" y="48773"/>
                </a:lnTo>
                <a:lnTo>
                  <a:pt x="66886" y="48301"/>
                </a:lnTo>
                <a:lnTo>
                  <a:pt x="67357" y="47830"/>
                </a:lnTo>
                <a:close/>
                <a:moveTo>
                  <a:pt x="65093" y="48396"/>
                </a:moveTo>
                <a:lnTo>
                  <a:pt x="65376" y="48490"/>
                </a:lnTo>
                <a:lnTo>
                  <a:pt x="64905" y="49056"/>
                </a:lnTo>
                <a:lnTo>
                  <a:pt x="64622" y="49528"/>
                </a:lnTo>
                <a:lnTo>
                  <a:pt x="64244" y="49811"/>
                </a:lnTo>
                <a:lnTo>
                  <a:pt x="64244" y="49905"/>
                </a:lnTo>
                <a:lnTo>
                  <a:pt x="64056" y="49905"/>
                </a:lnTo>
                <a:lnTo>
                  <a:pt x="64056" y="49811"/>
                </a:lnTo>
                <a:lnTo>
                  <a:pt x="64433" y="49150"/>
                </a:lnTo>
                <a:lnTo>
                  <a:pt x="64622" y="48867"/>
                </a:lnTo>
                <a:lnTo>
                  <a:pt x="64905" y="48584"/>
                </a:lnTo>
                <a:lnTo>
                  <a:pt x="65093" y="48396"/>
                </a:lnTo>
                <a:close/>
                <a:moveTo>
                  <a:pt x="6981" y="52452"/>
                </a:moveTo>
                <a:lnTo>
                  <a:pt x="7170" y="53112"/>
                </a:lnTo>
                <a:lnTo>
                  <a:pt x="7075" y="53018"/>
                </a:lnTo>
                <a:lnTo>
                  <a:pt x="6981" y="52641"/>
                </a:lnTo>
                <a:lnTo>
                  <a:pt x="6981" y="52452"/>
                </a:lnTo>
                <a:close/>
                <a:moveTo>
                  <a:pt x="7736" y="54339"/>
                </a:moveTo>
                <a:lnTo>
                  <a:pt x="7641" y="54433"/>
                </a:lnTo>
                <a:lnTo>
                  <a:pt x="7641" y="54339"/>
                </a:lnTo>
                <a:lnTo>
                  <a:pt x="7736" y="54339"/>
                </a:lnTo>
                <a:close/>
                <a:moveTo>
                  <a:pt x="61225" y="55094"/>
                </a:moveTo>
                <a:lnTo>
                  <a:pt x="61037" y="55377"/>
                </a:lnTo>
                <a:lnTo>
                  <a:pt x="60754" y="55471"/>
                </a:lnTo>
                <a:lnTo>
                  <a:pt x="60942" y="55282"/>
                </a:lnTo>
                <a:lnTo>
                  <a:pt x="61225" y="55094"/>
                </a:lnTo>
                <a:close/>
                <a:moveTo>
                  <a:pt x="6132" y="53867"/>
                </a:moveTo>
                <a:lnTo>
                  <a:pt x="7358" y="55377"/>
                </a:lnTo>
                <a:lnTo>
                  <a:pt x="7641" y="55471"/>
                </a:lnTo>
                <a:lnTo>
                  <a:pt x="7830" y="55565"/>
                </a:lnTo>
                <a:lnTo>
                  <a:pt x="8302" y="56414"/>
                </a:lnTo>
                <a:lnTo>
                  <a:pt x="7170" y="55471"/>
                </a:lnTo>
                <a:lnTo>
                  <a:pt x="6509" y="54622"/>
                </a:lnTo>
                <a:lnTo>
                  <a:pt x="6226" y="54245"/>
                </a:lnTo>
                <a:lnTo>
                  <a:pt x="6132" y="53867"/>
                </a:lnTo>
                <a:close/>
                <a:moveTo>
                  <a:pt x="9056" y="56414"/>
                </a:moveTo>
                <a:lnTo>
                  <a:pt x="9245" y="56509"/>
                </a:lnTo>
                <a:lnTo>
                  <a:pt x="9151" y="56509"/>
                </a:lnTo>
                <a:lnTo>
                  <a:pt x="9056" y="56414"/>
                </a:lnTo>
                <a:close/>
                <a:moveTo>
                  <a:pt x="10472" y="56980"/>
                </a:moveTo>
                <a:lnTo>
                  <a:pt x="11321" y="57358"/>
                </a:lnTo>
                <a:lnTo>
                  <a:pt x="11887" y="57735"/>
                </a:lnTo>
                <a:lnTo>
                  <a:pt x="12264" y="58018"/>
                </a:lnTo>
                <a:lnTo>
                  <a:pt x="11604" y="57641"/>
                </a:lnTo>
                <a:lnTo>
                  <a:pt x="11792" y="58112"/>
                </a:lnTo>
                <a:lnTo>
                  <a:pt x="11604" y="58018"/>
                </a:lnTo>
                <a:lnTo>
                  <a:pt x="11132" y="57452"/>
                </a:lnTo>
                <a:lnTo>
                  <a:pt x="10849" y="57169"/>
                </a:lnTo>
                <a:lnTo>
                  <a:pt x="10472" y="56980"/>
                </a:lnTo>
                <a:close/>
                <a:moveTo>
                  <a:pt x="18019" y="59433"/>
                </a:moveTo>
                <a:lnTo>
                  <a:pt x="18773" y="59810"/>
                </a:lnTo>
                <a:lnTo>
                  <a:pt x="19528" y="60376"/>
                </a:lnTo>
                <a:lnTo>
                  <a:pt x="19056" y="60282"/>
                </a:lnTo>
                <a:lnTo>
                  <a:pt x="18962" y="60188"/>
                </a:lnTo>
                <a:lnTo>
                  <a:pt x="18490" y="59810"/>
                </a:lnTo>
                <a:lnTo>
                  <a:pt x="18019" y="59433"/>
                </a:lnTo>
                <a:close/>
                <a:moveTo>
                  <a:pt x="14528" y="59999"/>
                </a:moveTo>
                <a:lnTo>
                  <a:pt x="14717" y="60093"/>
                </a:lnTo>
                <a:lnTo>
                  <a:pt x="14905" y="60188"/>
                </a:lnTo>
                <a:lnTo>
                  <a:pt x="15188" y="60471"/>
                </a:lnTo>
                <a:lnTo>
                  <a:pt x="15283" y="60565"/>
                </a:lnTo>
                <a:lnTo>
                  <a:pt x="15188" y="60565"/>
                </a:lnTo>
                <a:lnTo>
                  <a:pt x="14528" y="59999"/>
                </a:lnTo>
                <a:close/>
                <a:moveTo>
                  <a:pt x="49339" y="60188"/>
                </a:moveTo>
                <a:lnTo>
                  <a:pt x="48395" y="60565"/>
                </a:lnTo>
                <a:lnTo>
                  <a:pt x="47924" y="60754"/>
                </a:lnTo>
                <a:lnTo>
                  <a:pt x="47452" y="60754"/>
                </a:lnTo>
                <a:lnTo>
                  <a:pt x="47924" y="60471"/>
                </a:lnTo>
                <a:lnTo>
                  <a:pt x="48301" y="60282"/>
                </a:lnTo>
                <a:lnTo>
                  <a:pt x="49056" y="60188"/>
                </a:lnTo>
                <a:lnTo>
                  <a:pt x="49339" y="60188"/>
                </a:lnTo>
                <a:close/>
                <a:moveTo>
                  <a:pt x="19245" y="60565"/>
                </a:moveTo>
                <a:lnTo>
                  <a:pt x="19811" y="60659"/>
                </a:lnTo>
                <a:lnTo>
                  <a:pt x="20566" y="61037"/>
                </a:lnTo>
                <a:lnTo>
                  <a:pt x="19811" y="60848"/>
                </a:lnTo>
                <a:lnTo>
                  <a:pt x="19245" y="60565"/>
                </a:lnTo>
                <a:close/>
                <a:moveTo>
                  <a:pt x="47075" y="61226"/>
                </a:moveTo>
                <a:lnTo>
                  <a:pt x="46792" y="61414"/>
                </a:lnTo>
                <a:lnTo>
                  <a:pt x="46697" y="61509"/>
                </a:lnTo>
                <a:lnTo>
                  <a:pt x="46792" y="61603"/>
                </a:lnTo>
                <a:lnTo>
                  <a:pt x="47263" y="61603"/>
                </a:lnTo>
                <a:lnTo>
                  <a:pt x="47641" y="61509"/>
                </a:lnTo>
                <a:lnTo>
                  <a:pt x="46886" y="61792"/>
                </a:lnTo>
                <a:lnTo>
                  <a:pt x="46131" y="61886"/>
                </a:lnTo>
                <a:lnTo>
                  <a:pt x="46131" y="61980"/>
                </a:lnTo>
                <a:lnTo>
                  <a:pt x="46037" y="61980"/>
                </a:lnTo>
                <a:lnTo>
                  <a:pt x="45660" y="61697"/>
                </a:lnTo>
                <a:lnTo>
                  <a:pt x="46320" y="61320"/>
                </a:lnTo>
                <a:lnTo>
                  <a:pt x="47075" y="61226"/>
                </a:lnTo>
                <a:close/>
                <a:moveTo>
                  <a:pt x="24151" y="63678"/>
                </a:moveTo>
                <a:lnTo>
                  <a:pt x="24905" y="63961"/>
                </a:lnTo>
                <a:lnTo>
                  <a:pt x="25754" y="64244"/>
                </a:lnTo>
                <a:lnTo>
                  <a:pt x="25188" y="64244"/>
                </a:lnTo>
                <a:lnTo>
                  <a:pt x="24151" y="64150"/>
                </a:lnTo>
                <a:lnTo>
                  <a:pt x="23773" y="64056"/>
                </a:lnTo>
                <a:lnTo>
                  <a:pt x="23585" y="63961"/>
                </a:lnTo>
                <a:lnTo>
                  <a:pt x="23585" y="63867"/>
                </a:lnTo>
                <a:lnTo>
                  <a:pt x="23585" y="63773"/>
                </a:lnTo>
                <a:lnTo>
                  <a:pt x="24151" y="63678"/>
                </a:lnTo>
                <a:close/>
                <a:moveTo>
                  <a:pt x="34811" y="64622"/>
                </a:moveTo>
                <a:lnTo>
                  <a:pt x="35094" y="64810"/>
                </a:lnTo>
                <a:lnTo>
                  <a:pt x="35377" y="64905"/>
                </a:lnTo>
                <a:lnTo>
                  <a:pt x="34622" y="64999"/>
                </a:lnTo>
                <a:lnTo>
                  <a:pt x="34056" y="64999"/>
                </a:lnTo>
                <a:lnTo>
                  <a:pt x="34056" y="64905"/>
                </a:lnTo>
                <a:lnTo>
                  <a:pt x="34811" y="64622"/>
                </a:lnTo>
                <a:close/>
                <a:moveTo>
                  <a:pt x="46414" y="63773"/>
                </a:moveTo>
                <a:lnTo>
                  <a:pt x="46131" y="64056"/>
                </a:lnTo>
                <a:lnTo>
                  <a:pt x="44433" y="64716"/>
                </a:lnTo>
                <a:lnTo>
                  <a:pt x="43962" y="64905"/>
                </a:lnTo>
                <a:lnTo>
                  <a:pt x="44150" y="64810"/>
                </a:lnTo>
                <a:lnTo>
                  <a:pt x="42641" y="64999"/>
                </a:lnTo>
                <a:lnTo>
                  <a:pt x="42924" y="64810"/>
                </a:lnTo>
                <a:lnTo>
                  <a:pt x="43207" y="64622"/>
                </a:lnTo>
                <a:lnTo>
                  <a:pt x="42358" y="64905"/>
                </a:lnTo>
                <a:lnTo>
                  <a:pt x="43113" y="64622"/>
                </a:lnTo>
                <a:lnTo>
                  <a:pt x="45377" y="63867"/>
                </a:lnTo>
                <a:lnTo>
                  <a:pt x="44999" y="64150"/>
                </a:lnTo>
                <a:lnTo>
                  <a:pt x="44622" y="64433"/>
                </a:lnTo>
                <a:lnTo>
                  <a:pt x="46414" y="63773"/>
                </a:lnTo>
                <a:close/>
                <a:moveTo>
                  <a:pt x="39905" y="64622"/>
                </a:moveTo>
                <a:lnTo>
                  <a:pt x="39811" y="64716"/>
                </a:lnTo>
                <a:lnTo>
                  <a:pt x="39622" y="64810"/>
                </a:lnTo>
                <a:lnTo>
                  <a:pt x="38962" y="64999"/>
                </a:lnTo>
                <a:lnTo>
                  <a:pt x="38207" y="65093"/>
                </a:lnTo>
                <a:lnTo>
                  <a:pt x="37641" y="65093"/>
                </a:lnTo>
                <a:lnTo>
                  <a:pt x="39056" y="64810"/>
                </a:lnTo>
                <a:lnTo>
                  <a:pt x="39528" y="64716"/>
                </a:lnTo>
                <a:lnTo>
                  <a:pt x="39905" y="64622"/>
                </a:lnTo>
                <a:close/>
                <a:moveTo>
                  <a:pt x="42829" y="64056"/>
                </a:moveTo>
                <a:lnTo>
                  <a:pt x="42452" y="64244"/>
                </a:lnTo>
                <a:lnTo>
                  <a:pt x="42263" y="64433"/>
                </a:lnTo>
                <a:lnTo>
                  <a:pt x="41980" y="64622"/>
                </a:lnTo>
                <a:lnTo>
                  <a:pt x="41886" y="64999"/>
                </a:lnTo>
                <a:lnTo>
                  <a:pt x="42263" y="64999"/>
                </a:lnTo>
                <a:lnTo>
                  <a:pt x="40094" y="65282"/>
                </a:lnTo>
                <a:lnTo>
                  <a:pt x="40848" y="64999"/>
                </a:lnTo>
                <a:lnTo>
                  <a:pt x="41131" y="64810"/>
                </a:lnTo>
                <a:lnTo>
                  <a:pt x="41131" y="64716"/>
                </a:lnTo>
                <a:lnTo>
                  <a:pt x="41037" y="64622"/>
                </a:lnTo>
                <a:lnTo>
                  <a:pt x="40754" y="64622"/>
                </a:lnTo>
                <a:lnTo>
                  <a:pt x="40282" y="64527"/>
                </a:lnTo>
                <a:lnTo>
                  <a:pt x="40188" y="64433"/>
                </a:lnTo>
                <a:lnTo>
                  <a:pt x="41509" y="64339"/>
                </a:lnTo>
                <a:lnTo>
                  <a:pt x="42829" y="64056"/>
                </a:lnTo>
                <a:close/>
                <a:moveTo>
                  <a:pt x="15660" y="60376"/>
                </a:moveTo>
                <a:lnTo>
                  <a:pt x="16887" y="61131"/>
                </a:lnTo>
                <a:lnTo>
                  <a:pt x="17924" y="62075"/>
                </a:lnTo>
                <a:lnTo>
                  <a:pt x="17924" y="61792"/>
                </a:lnTo>
                <a:lnTo>
                  <a:pt x="17830" y="61603"/>
                </a:lnTo>
                <a:lnTo>
                  <a:pt x="19056" y="61980"/>
                </a:lnTo>
                <a:lnTo>
                  <a:pt x="20283" y="62358"/>
                </a:lnTo>
                <a:lnTo>
                  <a:pt x="20849" y="62546"/>
                </a:lnTo>
                <a:lnTo>
                  <a:pt x="21415" y="62735"/>
                </a:lnTo>
                <a:lnTo>
                  <a:pt x="21886" y="63018"/>
                </a:lnTo>
                <a:lnTo>
                  <a:pt x="22358" y="63395"/>
                </a:lnTo>
                <a:lnTo>
                  <a:pt x="21509" y="63301"/>
                </a:lnTo>
                <a:lnTo>
                  <a:pt x="22547" y="63867"/>
                </a:lnTo>
                <a:lnTo>
                  <a:pt x="23868" y="64339"/>
                </a:lnTo>
                <a:lnTo>
                  <a:pt x="25471" y="64905"/>
                </a:lnTo>
                <a:lnTo>
                  <a:pt x="27169" y="65282"/>
                </a:lnTo>
                <a:lnTo>
                  <a:pt x="26603" y="65282"/>
                </a:lnTo>
                <a:lnTo>
                  <a:pt x="27075" y="65942"/>
                </a:lnTo>
                <a:lnTo>
                  <a:pt x="26886" y="65942"/>
                </a:lnTo>
                <a:lnTo>
                  <a:pt x="26603" y="65848"/>
                </a:lnTo>
                <a:lnTo>
                  <a:pt x="25849" y="65659"/>
                </a:lnTo>
                <a:lnTo>
                  <a:pt x="25283" y="65471"/>
                </a:lnTo>
                <a:lnTo>
                  <a:pt x="25188" y="65376"/>
                </a:lnTo>
                <a:lnTo>
                  <a:pt x="25754" y="65376"/>
                </a:lnTo>
                <a:lnTo>
                  <a:pt x="26226" y="65471"/>
                </a:lnTo>
                <a:lnTo>
                  <a:pt x="26320" y="65282"/>
                </a:lnTo>
                <a:lnTo>
                  <a:pt x="26320" y="65188"/>
                </a:lnTo>
                <a:lnTo>
                  <a:pt x="26226" y="65093"/>
                </a:lnTo>
                <a:lnTo>
                  <a:pt x="25660" y="65093"/>
                </a:lnTo>
                <a:lnTo>
                  <a:pt x="25188" y="65188"/>
                </a:lnTo>
                <a:lnTo>
                  <a:pt x="24528" y="65376"/>
                </a:lnTo>
                <a:lnTo>
                  <a:pt x="25000" y="65093"/>
                </a:lnTo>
                <a:lnTo>
                  <a:pt x="23679" y="64905"/>
                </a:lnTo>
                <a:lnTo>
                  <a:pt x="22547" y="64716"/>
                </a:lnTo>
                <a:lnTo>
                  <a:pt x="21603" y="64339"/>
                </a:lnTo>
                <a:lnTo>
                  <a:pt x="20660" y="63867"/>
                </a:lnTo>
                <a:lnTo>
                  <a:pt x="20943" y="63867"/>
                </a:lnTo>
                <a:lnTo>
                  <a:pt x="20377" y="63773"/>
                </a:lnTo>
                <a:lnTo>
                  <a:pt x="19339" y="63678"/>
                </a:lnTo>
                <a:lnTo>
                  <a:pt x="18868" y="63490"/>
                </a:lnTo>
                <a:lnTo>
                  <a:pt x="18396" y="63301"/>
                </a:lnTo>
                <a:lnTo>
                  <a:pt x="18585" y="63207"/>
                </a:lnTo>
                <a:lnTo>
                  <a:pt x="18868" y="63301"/>
                </a:lnTo>
                <a:lnTo>
                  <a:pt x="18019" y="62735"/>
                </a:lnTo>
                <a:lnTo>
                  <a:pt x="16981" y="62075"/>
                </a:lnTo>
                <a:lnTo>
                  <a:pt x="14811" y="60471"/>
                </a:lnTo>
                <a:lnTo>
                  <a:pt x="16415" y="61414"/>
                </a:lnTo>
                <a:lnTo>
                  <a:pt x="15660" y="60376"/>
                </a:lnTo>
                <a:close/>
                <a:moveTo>
                  <a:pt x="28867" y="65659"/>
                </a:moveTo>
                <a:lnTo>
                  <a:pt x="30660" y="65942"/>
                </a:lnTo>
                <a:lnTo>
                  <a:pt x="32547" y="66131"/>
                </a:lnTo>
                <a:lnTo>
                  <a:pt x="32075" y="66225"/>
                </a:lnTo>
                <a:lnTo>
                  <a:pt x="31320" y="66225"/>
                </a:lnTo>
                <a:lnTo>
                  <a:pt x="30566" y="66131"/>
                </a:lnTo>
                <a:lnTo>
                  <a:pt x="28867" y="65659"/>
                </a:lnTo>
                <a:close/>
                <a:moveTo>
                  <a:pt x="39150" y="0"/>
                </a:moveTo>
                <a:lnTo>
                  <a:pt x="39528" y="283"/>
                </a:lnTo>
                <a:lnTo>
                  <a:pt x="39622" y="378"/>
                </a:lnTo>
                <a:lnTo>
                  <a:pt x="41509" y="1038"/>
                </a:lnTo>
                <a:lnTo>
                  <a:pt x="40943" y="1132"/>
                </a:lnTo>
                <a:lnTo>
                  <a:pt x="40282" y="1227"/>
                </a:lnTo>
                <a:lnTo>
                  <a:pt x="38962" y="1038"/>
                </a:lnTo>
                <a:lnTo>
                  <a:pt x="37547" y="849"/>
                </a:lnTo>
                <a:lnTo>
                  <a:pt x="36320" y="661"/>
                </a:lnTo>
                <a:lnTo>
                  <a:pt x="36415" y="755"/>
                </a:lnTo>
                <a:lnTo>
                  <a:pt x="36415" y="849"/>
                </a:lnTo>
                <a:lnTo>
                  <a:pt x="35943" y="944"/>
                </a:lnTo>
                <a:lnTo>
                  <a:pt x="34150" y="1132"/>
                </a:lnTo>
                <a:lnTo>
                  <a:pt x="31698" y="1132"/>
                </a:lnTo>
                <a:lnTo>
                  <a:pt x="30660" y="1227"/>
                </a:lnTo>
                <a:lnTo>
                  <a:pt x="29716" y="1321"/>
                </a:lnTo>
                <a:lnTo>
                  <a:pt x="30377" y="1416"/>
                </a:lnTo>
                <a:lnTo>
                  <a:pt x="31037" y="1510"/>
                </a:lnTo>
                <a:lnTo>
                  <a:pt x="30094" y="1699"/>
                </a:lnTo>
                <a:lnTo>
                  <a:pt x="28773" y="2076"/>
                </a:lnTo>
                <a:lnTo>
                  <a:pt x="27924" y="2359"/>
                </a:lnTo>
                <a:lnTo>
                  <a:pt x="27924" y="2453"/>
                </a:lnTo>
                <a:lnTo>
                  <a:pt x="28207" y="2453"/>
                </a:lnTo>
                <a:lnTo>
                  <a:pt x="26509" y="3019"/>
                </a:lnTo>
                <a:lnTo>
                  <a:pt x="26792" y="2831"/>
                </a:lnTo>
                <a:lnTo>
                  <a:pt x="25660" y="2925"/>
                </a:lnTo>
                <a:lnTo>
                  <a:pt x="25754" y="2831"/>
                </a:lnTo>
                <a:lnTo>
                  <a:pt x="25377" y="2925"/>
                </a:lnTo>
                <a:lnTo>
                  <a:pt x="24905" y="3208"/>
                </a:lnTo>
                <a:lnTo>
                  <a:pt x="24056" y="3774"/>
                </a:lnTo>
                <a:lnTo>
                  <a:pt x="22264" y="4340"/>
                </a:lnTo>
                <a:lnTo>
                  <a:pt x="20471" y="5095"/>
                </a:lnTo>
                <a:lnTo>
                  <a:pt x="18679" y="5755"/>
                </a:lnTo>
                <a:lnTo>
                  <a:pt x="16981" y="6604"/>
                </a:lnTo>
                <a:lnTo>
                  <a:pt x="17453" y="6604"/>
                </a:lnTo>
                <a:lnTo>
                  <a:pt x="17830" y="6415"/>
                </a:lnTo>
                <a:lnTo>
                  <a:pt x="18868" y="6038"/>
                </a:lnTo>
                <a:lnTo>
                  <a:pt x="19905" y="5661"/>
                </a:lnTo>
                <a:lnTo>
                  <a:pt x="20377" y="5472"/>
                </a:lnTo>
                <a:lnTo>
                  <a:pt x="20943" y="5378"/>
                </a:lnTo>
                <a:lnTo>
                  <a:pt x="19528" y="6038"/>
                </a:lnTo>
                <a:lnTo>
                  <a:pt x="20094" y="5944"/>
                </a:lnTo>
                <a:lnTo>
                  <a:pt x="18396" y="7076"/>
                </a:lnTo>
                <a:lnTo>
                  <a:pt x="20849" y="6038"/>
                </a:lnTo>
                <a:lnTo>
                  <a:pt x="23396" y="5095"/>
                </a:lnTo>
                <a:lnTo>
                  <a:pt x="26037" y="4246"/>
                </a:lnTo>
                <a:lnTo>
                  <a:pt x="28679" y="3397"/>
                </a:lnTo>
                <a:lnTo>
                  <a:pt x="28301" y="3491"/>
                </a:lnTo>
                <a:lnTo>
                  <a:pt x="28773" y="3208"/>
                </a:lnTo>
                <a:lnTo>
                  <a:pt x="30283" y="2736"/>
                </a:lnTo>
                <a:lnTo>
                  <a:pt x="29905" y="2831"/>
                </a:lnTo>
                <a:lnTo>
                  <a:pt x="29056" y="2831"/>
                </a:lnTo>
                <a:lnTo>
                  <a:pt x="28584" y="2642"/>
                </a:lnTo>
                <a:lnTo>
                  <a:pt x="30566" y="2548"/>
                </a:lnTo>
                <a:lnTo>
                  <a:pt x="32641" y="2548"/>
                </a:lnTo>
                <a:lnTo>
                  <a:pt x="37264" y="2831"/>
                </a:lnTo>
                <a:lnTo>
                  <a:pt x="39528" y="3019"/>
                </a:lnTo>
                <a:lnTo>
                  <a:pt x="43490" y="3019"/>
                </a:lnTo>
                <a:lnTo>
                  <a:pt x="44339" y="2831"/>
                </a:lnTo>
                <a:lnTo>
                  <a:pt x="45094" y="2736"/>
                </a:lnTo>
                <a:lnTo>
                  <a:pt x="45943" y="3114"/>
                </a:lnTo>
                <a:lnTo>
                  <a:pt x="46886" y="3397"/>
                </a:lnTo>
                <a:lnTo>
                  <a:pt x="48678" y="3963"/>
                </a:lnTo>
                <a:lnTo>
                  <a:pt x="50565" y="4434"/>
                </a:lnTo>
                <a:lnTo>
                  <a:pt x="51509" y="4717"/>
                </a:lnTo>
                <a:lnTo>
                  <a:pt x="52358" y="5189"/>
                </a:lnTo>
                <a:lnTo>
                  <a:pt x="51792" y="4812"/>
                </a:lnTo>
                <a:lnTo>
                  <a:pt x="53584" y="5849"/>
                </a:lnTo>
                <a:lnTo>
                  <a:pt x="55376" y="6981"/>
                </a:lnTo>
                <a:lnTo>
                  <a:pt x="56320" y="7642"/>
                </a:lnTo>
                <a:lnTo>
                  <a:pt x="57169" y="8302"/>
                </a:lnTo>
                <a:lnTo>
                  <a:pt x="57924" y="9057"/>
                </a:lnTo>
                <a:lnTo>
                  <a:pt x="58678" y="9906"/>
                </a:lnTo>
                <a:lnTo>
                  <a:pt x="62357" y="14057"/>
                </a:lnTo>
                <a:lnTo>
                  <a:pt x="64622" y="16887"/>
                </a:lnTo>
                <a:lnTo>
                  <a:pt x="66697" y="19623"/>
                </a:lnTo>
                <a:lnTo>
                  <a:pt x="66603" y="19151"/>
                </a:lnTo>
                <a:lnTo>
                  <a:pt x="66603" y="18774"/>
                </a:lnTo>
                <a:lnTo>
                  <a:pt x="67357" y="20472"/>
                </a:lnTo>
                <a:lnTo>
                  <a:pt x="68772" y="23962"/>
                </a:lnTo>
                <a:lnTo>
                  <a:pt x="68867" y="24151"/>
                </a:lnTo>
                <a:lnTo>
                  <a:pt x="69810" y="26792"/>
                </a:lnTo>
                <a:lnTo>
                  <a:pt x="70565" y="29245"/>
                </a:lnTo>
                <a:lnTo>
                  <a:pt x="70754" y="30283"/>
                </a:lnTo>
                <a:lnTo>
                  <a:pt x="70848" y="31037"/>
                </a:lnTo>
                <a:lnTo>
                  <a:pt x="70848" y="31604"/>
                </a:lnTo>
                <a:lnTo>
                  <a:pt x="70754" y="31792"/>
                </a:lnTo>
                <a:lnTo>
                  <a:pt x="70565" y="31887"/>
                </a:lnTo>
                <a:lnTo>
                  <a:pt x="69433" y="36698"/>
                </a:lnTo>
                <a:lnTo>
                  <a:pt x="68206" y="41698"/>
                </a:lnTo>
                <a:lnTo>
                  <a:pt x="68584" y="41037"/>
                </a:lnTo>
                <a:lnTo>
                  <a:pt x="68961" y="40188"/>
                </a:lnTo>
                <a:lnTo>
                  <a:pt x="69244" y="40471"/>
                </a:lnTo>
                <a:lnTo>
                  <a:pt x="69244" y="40849"/>
                </a:lnTo>
                <a:lnTo>
                  <a:pt x="69244" y="41226"/>
                </a:lnTo>
                <a:lnTo>
                  <a:pt x="69055" y="41698"/>
                </a:lnTo>
                <a:lnTo>
                  <a:pt x="68489" y="42924"/>
                </a:lnTo>
                <a:lnTo>
                  <a:pt x="67735" y="44150"/>
                </a:lnTo>
                <a:lnTo>
                  <a:pt x="66791" y="45377"/>
                </a:lnTo>
                <a:lnTo>
                  <a:pt x="65942" y="46509"/>
                </a:lnTo>
                <a:lnTo>
                  <a:pt x="64716" y="47924"/>
                </a:lnTo>
                <a:lnTo>
                  <a:pt x="65565" y="47641"/>
                </a:lnTo>
                <a:lnTo>
                  <a:pt x="65093" y="48301"/>
                </a:lnTo>
                <a:lnTo>
                  <a:pt x="64433" y="48962"/>
                </a:lnTo>
                <a:lnTo>
                  <a:pt x="63112" y="50188"/>
                </a:lnTo>
                <a:lnTo>
                  <a:pt x="63678" y="48962"/>
                </a:lnTo>
                <a:lnTo>
                  <a:pt x="64244" y="47641"/>
                </a:lnTo>
                <a:lnTo>
                  <a:pt x="65754" y="44811"/>
                </a:lnTo>
                <a:lnTo>
                  <a:pt x="67169" y="42169"/>
                </a:lnTo>
                <a:lnTo>
                  <a:pt x="67735" y="41037"/>
                </a:lnTo>
                <a:lnTo>
                  <a:pt x="68206" y="40094"/>
                </a:lnTo>
                <a:lnTo>
                  <a:pt x="68206" y="39811"/>
                </a:lnTo>
                <a:lnTo>
                  <a:pt x="68301" y="39622"/>
                </a:lnTo>
                <a:lnTo>
                  <a:pt x="68301" y="39717"/>
                </a:lnTo>
                <a:lnTo>
                  <a:pt x="68395" y="39339"/>
                </a:lnTo>
                <a:lnTo>
                  <a:pt x="68772" y="37735"/>
                </a:lnTo>
                <a:lnTo>
                  <a:pt x="69055" y="36037"/>
                </a:lnTo>
                <a:lnTo>
                  <a:pt x="69150" y="32924"/>
                </a:lnTo>
                <a:lnTo>
                  <a:pt x="69150" y="30849"/>
                </a:lnTo>
                <a:lnTo>
                  <a:pt x="69150" y="28679"/>
                </a:lnTo>
                <a:lnTo>
                  <a:pt x="68961" y="28773"/>
                </a:lnTo>
                <a:lnTo>
                  <a:pt x="68961" y="29056"/>
                </a:lnTo>
                <a:lnTo>
                  <a:pt x="68678" y="28302"/>
                </a:lnTo>
                <a:lnTo>
                  <a:pt x="68395" y="27453"/>
                </a:lnTo>
                <a:lnTo>
                  <a:pt x="68018" y="25755"/>
                </a:lnTo>
                <a:lnTo>
                  <a:pt x="67923" y="25283"/>
                </a:lnTo>
                <a:lnTo>
                  <a:pt x="67923" y="25472"/>
                </a:lnTo>
                <a:lnTo>
                  <a:pt x="67546" y="24906"/>
                </a:lnTo>
                <a:lnTo>
                  <a:pt x="67074" y="24245"/>
                </a:lnTo>
                <a:lnTo>
                  <a:pt x="66980" y="24057"/>
                </a:lnTo>
                <a:lnTo>
                  <a:pt x="65471" y="22264"/>
                </a:lnTo>
                <a:lnTo>
                  <a:pt x="64810" y="21415"/>
                </a:lnTo>
                <a:lnTo>
                  <a:pt x="64339" y="20755"/>
                </a:lnTo>
                <a:lnTo>
                  <a:pt x="64622" y="20943"/>
                </a:lnTo>
                <a:lnTo>
                  <a:pt x="64527" y="20755"/>
                </a:lnTo>
                <a:lnTo>
                  <a:pt x="64339" y="20472"/>
                </a:lnTo>
                <a:lnTo>
                  <a:pt x="63301" y="19434"/>
                </a:lnTo>
                <a:lnTo>
                  <a:pt x="62357" y="18585"/>
                </a:lnTo>
                <a:lnTo>
                  <a:pt x="62452" y="18679"/>
                </a:lnTo>
                <a:lnTo>
                  <a:pt x="62357" y="18868"/>
                </a:lnTo>
                <a:lnTo>
                  <a:pt x="61508" y="18019"/>
                </a:lnTo>
                <a:lnTo>
                  <a:pt x="61791" y="18396"/>
                </a:lnTo>
                <a:lnTo>
                  <a:pt x="60848" y="17547"/>
                </a:lnTo>
                <a:lnTo>
                  <a:pt x="60471" y="17076"/>
                </a:lnTo>
                <a:lnTo>
                  <a:pt x="60471" y="16981"/>
                </a:lnTo>
                <a:lnTo>
                  <a:pt x="60565" y="17076"/>
                </a:lnTo>
                <a:lnTo>
                  <a:pt x="61225" y="17547"/>
                </a:lnTo>
                <a:lnTo>
                  <a:pt x="58961" y="15566"/>
                </a:lnTo>
                <a:lnTo>
                  <a:pt x="59527" y="16227"/>
                </a:lnTo>
                <a:lnTo>
                  <a:pt x="58584" y="15566"/>
                </a:lnTo>
                <a:lnTo>
                  <a:pt x="57641" y="14906"/>
                </a:lnTo>
                <a:lnTo>
                  <a:pt x="57546" y="15000"/>
                </a:lnTo>
                <a:lnTo>
                  <a:pt x="57452" y="15094"/>
                </a:lnTo>
                <a:lnTo>
                  <a:pt x="58301" y="15660"/>
                </a:lnTo>
                <a:lnTo>
                  <a:pt x="59056" y="16227"/>
                </a:lnTo>
                <a:lnTo>
                  <a:pt x="60471" y="17547"/>
                </a:lnTo>
                <a:lnTo>
                  <a:pt x="61886" y="18774"/>
                </a:lnTo>
                <a:lnTo>
                  <a:pt x="62640" y="19340"/>
                </a:lnTo>
                <a:lnTo>
                  <a:pt x="63395" y="19906"/>
                </a:lnTo>
                <a:lnTo>
                  <a:pt x="62829" y="19528"/>
                </a:lnTo>
                <a:lnTo>
                  <a:pt x="62074" y="19057"/>
                </a:lnTo>
                <a:lnTo>
                  <a:pt x="62074" y="19245"/>
                </a:lnTo>
                <a:lnTo>
                  <a:pt x="62357" y="19717"/>
                </a:lnTo>
                <a:lnTo>
                  <a:pt x="63584" y="21415"/>
                </a:lnTo>
                <a:lnTo>
                  <a:pt x="65093" y="23207"/>
                </a:lnTo>
                <a:lnTo>
                  <a:pt x="65754" y="23962"/>
                </a:lnTo>
                <a:lnTo>
                  <a:pt x="66225" y="24434"/>
                </a:lnTo>
                <a:lnTo>
                  <a:pt x="66414" y="24528"/>
                </a:lnTo>
                <a:lnTo>
                  <a:pt x="66320" y="24057"/>
                </a:lnTo>
                <a:lnTo>
                  <a:pt x="66697" y="24906"/>
                </a:lnTo>
                <a:lnTo>
                  <a:pt x="67074" y="26038"/>
                </a:lnTo>
                <a:lnTo>
                  <a:pt x="66414" y="24811"/>
                </a:lnTo>
                <a:lnTo>
                  <a:pt x="66791" y="25566"/>
                </a:lnTo>
                <a:lnTo>
                  <a:pt x="67169" y="26321"/>
                </a:lnTo>
                <a:lnTo>
                  <a:pt x="67263" y="26415"/>
                </a:lnTo>
                <a:lnTo>
                  <a:pt x="67923" y="28679"/>
                </a:lnTo>
                <a:lnTo>
                  <a:pt x="68206" y="29339"/>
                </a:lnTo>
                <a:lnTo>
                  <a:pt x="68678" y="30471"/>
                </a:lnTo>
                <a:lnTo>
                  <a:pt x="68772" y="30660"/>
                </a:lnTo>
                <a:lnTo>
                  <a:pt x="68678" y="30660"/>
                </a:lnTo>
                <a:lnTo>
                  <a:pt x="68395" y="30377"/>
                </a:lnTo>
                <a:lnTo>
                  <a:pt x="68206" y="30094"/>
                </a:lnTo>
                <a:lnTo>
                  <a:pt x="68206" y="30566"/>
                </a:lnTo>
                <a:lnTo>
                  <a:pt x="68301" y="31037"/>
                </a:lnTo>
                <a:lnTo>
                  <a:pt x="68395" y="31509"/>
                </a:lnTo>
                <a:lnTo>
                  <a:pt x="68395" y="31887"/>
                </a:lnTo>
                <a:lnTo>
                  <a:pt x="68301" y="31792"/>
                </a:lnTo>
                <a:lnTo>
                  <a:pt x="68301" y="31698"/>
                </a:lnTo>
                <a:lnTo>
                  <a:pt x="68301" y="31415"/>
                </a:lnTo>
                <a:lnTo>
                  <a:pt x="68018" y="30094"/>
                </a:lnTo>
                <a:lnTo>
                  <a:pt x="67735" y="28868"/>
                </a:lnTo>
                <a:lnTo>
                  <a:pt x="68112" y="31698"/>
                </a:lnTo>
                <a:lnTo>
                  <a:pt x="68206" y="33113"/>
                </a:lnTo>
                <a:lnTo>
                  <a:pt x="68206" y="34528"/>
                </a:lnTo>
                <a:lnTo>
                  <a:pt x="68112" y="35943"/>
                </a:lnTo>
                <a:lnTo>
                  <a:pt x="67923" y="37358"/>
                </a:lnTo>
                <a:lnTo>
                  <a:pt x="67546" y="38679"/>
                </a:lnTo>
                <a:lnTo>
                  <a:pt x="67074" y="40000"/>
                </a:lnTo>
                <a:lnTo>
                  <a:pt x="67263" y="39717"/>
                </a:lnTo>
                <a:lnTo>
                  <a:pt x="67357" y="39622"/>
                </a:lnTo>
                <a:lnTo>
                  <a:pt x="67357" y="39717"/>
                </a:lnTo>
                <a:lnTo>
                  <a:pt x="67263" y="40377"/>
                </a:lnTo>
                <a:lnTo>
                  <a:pt x="66980" y="41226"/>
                </a:lnTo>
                <a:lnTo>
                  <a:pt x="66791" y="41509"/>
                </a:lnTo>
                <a:lnTo>
                  <a:pt x="66697" y="41603"/>
                </a:lnTo>
                <a:lnTo>
                  <a:pt x="66414" y="42075"/>
                </a:lnTo>
                <a:lnTo>
                  <a:pt x="65754" y="43962"/>
                </a:lnTo>
                <a:lnTo>
                  <a:pt x="64905" y="46132"/>
                </a:lnTo>
                <a:lnTo>
                  <a:pt x="64150" y="47547"/>
                </a:lnTo>
                <a:lnTo>
                  <a:pt x="63395" y="48867"/>
                </a:lnTo>
                <a:lnTo>
                  <a:pt x="62546" y="50094"/>
                </a:lnTo>
                <a:lnTo>
                  <a:pt x="61697" y="51320"/>
                </a:lnTo>
                <a:lnTo>
                  <a:pt x="60376" y="52452"/>
                </a:lnTo>
                <a:lnTo>
                  <a:pt x="59810" y="53112"/>
                </a:lnTo>
                <a:lnTo>
                  <a:pt x="59244" y="53773"/>
                </a:lnTo>
                <a:lnTo>
                  <a:pt x="59999" y="53301"/>
                </a:lnTo>
                <a:lnTo>
                  <a:pt x="59905" y="53490"/>
                </a:lnTo>
                <a:lnTo>
                  <a:pt x="58018" y="54999"/>
                </a:lnTo>
                <a:lnTo>
                  <a:pt x="57075" y="55660"/>
                </a:lnTo>
                <a:lnTo>
                  <a:pt x="56037" y="56226"/>
                </a:lnTo>
                <a:lnTo>
                  <a:pt x="57924" y="54716"/>
                </a:lnTo>
                <a:lnTo>
                  <a:pt x="58867" y="53867"/>
                </a:lnTo>
                <a:lnTo>
                  <a:pt x="59716" y="53018"/>
                </a:lnTo>
                <a:lnTo>
                  <a:pt x="58961" y="53679"/>
                </a:lnTo>
                <a:lnTo>
                  <a:pt x="58207" y="54245"/>
                </a:lnTo>
                <a:lnTo>
                  <a:pt x="56603" y="55282"/>
                </a:lnTo>
                <a:lnTo>
                  <a:pt x="54905" y="56226"/>
                </a:lnTo>
                <a:lnTo>
                  <a:pt x="53301" y="57263"/>
                </a:lnTo>
                <a:lnTo>
                  <a:pt x="52735" y="57452"/>
                </a:lnTo>
                <a:lnTo>
                  <a:pt x="51509" y="57924"/>
                </a:lnTo>
                <a:lnTo>
                  <a:pt x="47829" y="59527"/>
                </a:lnTo>
                <a:lnTo>
                  <a:pt x="43962" y="61226"/>
                </a:lnTo>
                <a:lnTo>
                  <a:pt x="42358" y="61886"/>
                </a:lnTo>
                <a:lnTo>
                  <a:pt x="41414" y="62169"/>
                </a:lnTo>
                <a:lnTo>
                  <a:pt x="39433" y="62452"/>
                </a:lnTo>
                <a:lnTo>
                  <a:pt x="37169" y="62641"/>
                </a:lnTo>
                <a:lnTo>
                  <a:pt x="33679" y="62829"/>
                </a:lnTo>
                <a:lnTo>
                  <a:pt x="31226" y="62924"/>
                </a:lnTo>
                <a:lnTo>
                  <a:pt x="29528" y="62924"/>
                </a:lnTo>
                <a:lnTo>
                  <a:pt x="28301" y="62735"/>
                </a:lnTo>
                <a:lnTo>
                  <a:pt x="27075" y="62546"/>
                </a:lnTo>
                <a:lnTo>
                  <a:pt x="25754" y="62263"/>
                </a:lnTo>
                <a:lnTo>
                  <a:pt x="24622" y="61886"/>
                </a:lnTo>
                <a:lnTo>
                  <a:pt x="23396" y="61414"/>
                </a:lnTo>
                <a:lnTo>
                  <a:pt x="21320" y="60565"/>
                </a:lnTo>
                <a:lnTo>
                  <a:pt x="21509" y="60754"/>
                </a:lnTo>
                <a:lnTo>
                  <a:pt x="21698" y="60848"/>
                </a:lnTo>
                <a:lnTo>
                  <a:pt x="22169" y="61131"/>
                </a:lnTo>
                <a:lnTo>
                  <a:pt x="21037" y="60659"/>
                </a:lnTo>
                <a:lnTo>
                  <a:pt x="19434" y="59905"/>
                </a:lnTo>
                <a:lnTo>
                  <a:pt x="15754" y="57924"/>
                </a:lnTo>
                <a:lnTo>
                  <a:pt x="12453" y="56037"/>
                </a:lnTo>
                <a:lnTo>
                  <a:pt x="11415" y="55377"/>
                </a:lnTo>
                <a:lnTo>
                  <a:pt x="11226" y="55188"/>
                </a:lnTo>
                <a:lnTo>
                  <a:pt x="11132" y="55094"/>
                </a:lnTo>
                <a:lnTo>
                  <a:pt x="10377" y="54433"/>
                </a:lnTo>
                <a:lnTo>
                  <a:pt x="9717" y="53679"/>
                </a:lnTo>
                <a:lnTo>
                  <a:pt x="9717" y="53962"/>
                </a:lnTo>
                <a:lnTo>
                  <a:pt x="9622" y="54150"/>
                </a:lnTo>
                <a:lnTo>
                  <a:pt x="9528" y="54245"/>
                </a:lnTo>
                <a:lnTo>
                  <a:pt x="9434" y="54245"/>
                </a:lnTo>
                <a:lnTo>
                  <a:pt x="9151" y="54056"/>
                </a:lnTo>
                <a:lnTo>
                  <a:pt x="8868" y="53679"/>
                </a:lnTo>
                <a:lnTo>
                  <a:pt x="8585" y="53301"/>
                </a:lnTo>
                <a:lnTo>
                  <a:pt x="8302" y="52829"/>
                </a:lnTo>
                <a:lnTo>
                  <a:pt x="8302" y="52546"/>
                </a:lnTo>
                <a:lnTo>
                  <a:pt x="8302" y="52452"/>
                </a:lnTo>
                <a:lnTo>
                  <a:pt x="8396" y="52452"/>
                </a:lnTo>
                <a:lnTo>
                  <a:pt x="7924" y="52263"/>
                </a:lnTo>
                <a:lnTo>
                  <a:pt x="7358" y="51886"/>
                </a:lnTo>
                <a:lnTo>
                  <a:pt x="6038" y="50660"/>
                </a:lnTo>
                <a:lnTo>
                  <a:pt x="5849" y="50377"/>
                </a:lnTo>
                <a:lnTo>
                  <a:pt x="5566" y="50094"/>
                </a:lnTo>
                <a:lnTo>
                  <a:pt x="5566" y="50188"/>
                </a:lnTo>
                <a:lnTo>
                  <a:pt x="4811" y="49339"/>
                </a:lnTo>
                <a:lnTo>
                  <a:pt x="4717" y="49150"/>
                </a:lnTo>
                <a:lnTo>
                  <a:pt x="5189" y="49433"/>
                </a:lnTo>
                <a:lnTo>
                  <a:pt x="5377" y="49528"/>
                </a:lnTo>
                <a:lnTo>
                  <a:pt x="5472" y="49716"/>
                </a:lnTo>
                <a:lnTo>
                  <a:pt x="5660" y="50094"/>
                </a:lnTo>
                <a:lnTo>
                  <a:pt x="5377" y="49056"/>
                </a:lnTo>
                <a:lnTo>
                  <a:pt x="5000" y="48113"/>
                </a:lnTo>
                <a:lnTo>
                  <a:pt x="4057" y="45660"/>
                </a:lnTo>
                <a:lnTo>
                  <a:pt x="3585" y="44150"/>
                </a:lnTo>
                <a:lnTo>
                  <a:pt x="3208" y="42358"/>
                </a:lnTo>
                <a:lnTo>
                  <a:pt x="3396" y="42547"/>
                </a:lnTo>
                <a:lnTo>
                  <a:pt x="3491" y="42452"/>
                </a:lnTo>
                <a:lnTo>
                  <a:pt x="3585" y="42547"/>
                </a:lnTo>
                <a:lnTo>
                  <a:pt x="3774" y="42641"/>
                </a:lnTo>
                <a:lnTo>
                  <a:pt x="3679" y="40849"/>
                </a:lnTo>
                <a:lnTo>
                  <a:pt x="3585" y="38962"/>
                </a:lnTo>
                <a:lnTo>
                  <a:pt x="3679" y="37169"/>
                </a:lnTo>
                <a:lnTo>
                  <a:pt x="3774" y="36320"/>
                </a:lnTo>
                <a:lnTo>
                  <a:pt x="4057" y="35566"/>
                </a:lnTo>
                <a:lnTo>
                  <a:pt x="4434" y="33585"/>
                </a:lnTo>
                <a:lnTo>
                  <a:pt x="4434" y="33962"/>
                </a:lnTo>
                <a:lnTo>
                  <a:pt x="4528" y="34245"/>
                </a:lnTo>
                <a:lnTo>
                  <a:pt x="4717" y="32264"/>
                </a:lnTo>
                <a:lnTo>
                  <a:pt x="5189" y="30283"/>
                </a:lnTo>
                <a:lnTo>
                  <a:pt x="5755" y="28302"/>
                </a:lnTo>
                <a:lnTo>
                  <a:pt x="6604" y="26321"/>
                </a:lnTo>
                <a:lnTo>
                  <a:pt x="7453" y="24340"/>
                </a:lnTo>
                <a:lnTo>
                  <a:pt x="8585" y="22547"/>
                </a:lnTo>
                <a:lnTo>
                  <a:pt x="9717" y="20755"/>
                </a:lnTo>
                <a:lnTo>
                  <a:pt x="10943" y="19245"/>
                </a:lnTo>
                <a:lnTo>
                  <a:pt x="10849" y="19057"/>
                </a:lnTo>
                <a:lnTo>
                  <a:pt x="10849" y="18868"/>
                </a:lnTo>
                <a:lnTo>
                  <a:pt x="11132" y="18396"/>
                </a:lnTo>
                <a:lnTo>
                  <a:pt x="11604" y="17830"/>
                </a:lnTo>
                <a:lnTo>
                  <a:pt x="12264" y="17076"/>
                </a:lnTo>
                <a:lnTo>
                  <a:pt x="14151" y="15472"/>
                </a:lnTo>
                <a:lnTo>
                  <a:pt x="16415" y="13585"/>
                </a:lnTo>
                <a:lnTo>
                  <a:pt x="18868" y="11793"/>
                </a:lnTo>
                <a:lnTo>
                  <a:pt x="21226" y="10095"/>
                </a:lnTo>
                <a:lnTo>
                  <a:pt x="23302" y="8868"/>
                </a:lnTo>
                <a:lnTo>
                  <a:pt x="24717" y="8113"/>
                </a:lnTo>
                <a:lnTo>
                  <a:pt x="24245" y="8491"/>
                </a:lnTo>
                <a:lnTo>
                  <a:pt x="23773" y="8774"/>
                </a:lnTo>
                <a:lnTo>
                  <a:pt x="24811" y="8208"/>
                </a:lnTo>
                <a:lnTo>
                  <a:pt x="25566" y="7830"/>
                </a:lnTo>
                <a:lnTo>
                  <a:pt x="27452" y="6981"/>
                </a:lnTo>
                <a:lnTo>
                  <a:pt x="27264" y="6981"/>
                </a:lnTo>
                <a:lnTo>
                  <a:pt x="26981" y="6887"/>
                </a:lnTo>
                <a:lnTo>
                  <a:pt x="27830" y="6604"/>
                </a:lnTo>
                <a:lnTo>
                  <a:pt x="29056" y="6132"/>
                </a:lnTo>
                <a:lnTo>
                  <a:pt x="28679" y="6415"/>
                </a:lnTo>
                <a:lnTo>
                  <a:pt x="29056" y="6510"/>
                </a:lnTo>
                <a:lnTo>
                  <a:pt x="28962" y="6698"/>
                </a:lnTo>
                <a:lnTo>
                  <a:pt x="30283" y="6227"/>
                </a:lnTo>
                <a:lnTo>
                  <a:pt x="31698" y="5755"/>
                </a:lnTo>
                <a:lnTo>
                  <a:pt x="33113" y="5378"/>
                </a:lnTo>
                <a:lnTo>
                  <a:pt x="33867" y="5189"/>
                </a:lnTo>
                <a:lnTo>
                  <a:pt x="34169" y="5151"/>
                </a:lnTo>
                <a:lnTo>
                  <a:pt x="34905" y="4906"/>
                </a:lnTo>
                <a:lnTo>
                  <a:pt x="35754" y="4812"/>
                </a:lnTo>
                <a:lnTo>
                  <a:pt x="36603" y="4812"/>
                </a:lnTo>
                <a:lnTo>
                  <a:pt x="37547" y="4717"/>
                </a:lnTo>
                <a:lnTo>
                  <a:pt x="37830" y="4717"/>
                </a:lnTo>
                <a:lnTo>
                  <a:pt x="38396" y="4529"/>
                </a:lnTo>
                <a:lnTo>
                  <a:pt x="38867" y="4340"/>
                </a:lnTo>
                <a:lnTo>
                  <a:pt x="38867" y="4623"/>
                </a:lnTo>
                <a:lnTo>
                  <a:pt x="42735" y="4340"/>
                </a:lnTo>
                <a:lnTo>
                  <a:pt x="43207" y="4529"/>
                </a:lnTo>
                <a:lnTo>
                  <a:pt x="43018" y="4529"/>
                </a:lnTo>
                <a:lnTo>
                  <a:pt x="43867" y="4623"/>
                </a:lnTo>
                <a:lnTo>
                  <a:pt x="44811" y="4434"/>
                </a:lnTo>
                <a:lnTo>
                  <a:pt x="45094" y="4717"/>
                </a:lnTo>
                <a:lnTo>
                  <a:pt x="45754" y="4906"/>
                </a:lnTo>
                <a:lnTo>
                  <a:pt x="47546" y="5189"/>
                </a:lnTo>
                <a:lnTo>
                  <a:pt x="49622" y="5566"/>
                </a:lnTo>
                <a:lnTo>
                  <a:pt x="51131" y="5849"/>
                </a:lnTo>
                <a:lnTo>
                  <a:pt x="49244" y="5095"/>
                </a:lnTo>
                <a:lnTo>
                  <a:pt x="46886" y="4529"/>
                </a:lnTo>
                <a:lnTo>
                  <a:pt x="44433" y="3963"/>
                </a:lnTo>
                <a:lnTo>
                  <a:pt x="41980" y="3491"/>
                </a:lnTo>
                <a:lnTo>
                  <a:pt x="39528" y="3302"/>
                </a:lnTo>
                <a:lnTo>
                  <a:pt x="37358" y="3208"/>
                </a:lnTo>
                <a:lnTo>
                  <a:pt x="36415" y="3208"/>
                </a:lnTo>
                <a:lnTo>
                  <a:pt x="35565" y="3302"/>
                </a:lnTo>
                <a:lnTo>
                  <a:pt x="34811" y="3491"/>
                </a:lnTo>
                <a:lnTo>
                  <a:pt x="34150" y="3680"/>
                </a:lnTo>
                <a:lnTo>
                  <a:pt x="33490" y="3585"/>
                </a:lnTo>
                <a:lnTo>
                  <a:pt x="32830" y="3491"/>
                </a:lnTo>
                <a:lnTo>
                  <a:pt x="31509" y="3585"/>
                </a:lnTo>
                <a:lnTo>
                  <a:pt x="30000" y="3868"/>
                </a:lnTo>
                <a:lnTo>
                  <a:pt x="28490" y="4246"/>
                </a:lnTo>
                <a:lnTo>
                  <a:pt x="26981" y="4812"/>
                </a:lnTo>
                <a:lnTo>
                  <a:pt x="25471" y="5472"/>
                </a:lnTo>
                <a:lnTo>
                  <a:pt x="23868" y="6321"/>
                </a:lnTo>
                <a:lnTo>
                  <a:pt x="22358" y="7170"/>
                </a:lnTo>
                <a:lnTo>
                  <a:pt x="20849" y="8113"/>
                </a:lnTo>
                <a:lnTo>
                  <a:pt x="19339" y="9151"/>
                </a:lnTo>
                <a:lnTo>
                  <a:pt x="17924" y="10283"/>
                </a:lnTo>
                <a:lnTo>
                  <a:pt x="16604" y="11321"/>
                </a:lnTo>
                <a:lnTo>
                  <a:pt x="14056" y="13491"/>
                </a:lnTo>
                <a:lnTo>
                  <a:pt x="12075" y="15472"/>
                </a:lnTo>
                <a:lnTo>
                  <a:pt x="9717" y="18491"/>
                </a:lnTo>
                <a:lnTo>
                  <a:pt x="10000" y="17830"/>
                </a:lnTo>
                <a:lnTo>
                  <a:pt x="10377" y="17264"/>
                </a:lnTo>
                <a:lnTo>
                  <a:pt x="9717" y="18113"/>
                </a:lnTo>
                <a:lnTo>
                  <a:pt x="9056" y="19057"/>
                </a:lnTo>
                <a:lnTo>
                  <a:pt x="9151" y="19245"/>
                </a:lnTo>
                <a:lnTo>
                  <a:pt x="8396" y="20189"/>
                </a:lnTo>
                <a:lnTo>
                  <a:pt x="9151" y="18774"/>
                </a:lnTo>
                <a:lnTo>
                  <a:pt x="8019" y="20377"/>
                </a:lnTo>
                <a:lnTo>
                  <a:pt x="7075" y="22075"/>
                </a:lnTo>
                <a:lnTo>
                  <a:pt x="6226" y="23868"/>
                </a:lnTo>
                <a:lnTo>
                  <a:pt x="5472" y="25755"/>
                </a:lnTo>
                <a:lnTo>
                  <a:pt x="4151" y="29434"/>
                </a:lnTo>
                <a:lnTo>
                  <a:pt x="2924" y="32924"/>
                </a:lnTo>
                <a:lnTo>
                  <a:pt x="3019" y="33113"/>
                </a:lnTo>
                <a:lnTo>
                  <a:pt x="2924" y="33773"/>
                </a:lnTo>
                <a:lnTo>
                  <a:pt x="2453" y="36509"/>
                </a:lnTo>
                <a:lnTo>
                  <a:pt x="1981" y="39434"/>
                </a:lnTo>
                <a:lnTo>
                  <a:pt x="1981" y="39528"/>
                </a:lnTo>
                <a:lnTo>
                  <a:pt x="1981" y="39905"/>
                </a:lnTo>
                <a:lnTo>
                  <a:pt x="1792" y="41415"/>
                </a:lnTo>
                <a:lnTo>
                  <a:pt x="1698" y="42358"/>
                </a:lnTo>
                <a:lnTo>
                  <a:pt x="1698" y="43301"/>
                </a:lnTo>
                <a:lnTo>
                  <a:pt x="1792" y="44245"/>
                </a:lnTo>
                <a:lnTo>
                  <a:pt x="1887" y="44999"/>
                </a:lnTo>
                <a:lnTo>
                  <a:pt x="2170" y="46603"/>
                </a:lnTo>
                <a:lnTo>
                  <a:pt x="1887" y="46415"/>
                </a:lnTo>
                <a:lnTo>
                  <a:pt x="1792" y="46320"/>
                </a:lnTo>
                <a:lnTo>
                  <a:pt x="1792" y="46509"/>
                </a:lnTo>
                <a:lnTo>
                  <a:pt x="1981" y="46981"/>
                </a:lnTo>
                <a:lnTo>
                  <a:pt x="1415" y="46132"/>
                </a:lnTo>
                <a:lnTo>
                  <a:pt x="1509" y="46509"/>
                </a:lnTo>
                <a:lnTo>
                  <a:pt x="1321" y="46981"/>
                </a:lnTo>
                <a:lnTo>
                  <a:pt x="472" y="45471"/>
                </a:lnTo>
                <a:lnTo>
                  <a:pt x="377" y="45565"/>
                </a:lnTo>
                <a:lnTo>
                  <a:pt x="283" y="45660"/>
                </a:lnTo>
                <a:lnTo>
                  <a:pt x="189" y="45660"/>
                </a:lnTo>
                <a:lnTo>
                  <a:pt x="0" y="45565"/>
                </a:lnTo>
                <a:lnTo>
                  <a:pt x="1038" y="47924"/>
                </a:lnTo>
                <a:lnTo>
                  <a:pt x="2264" y="50282"/>
                </a:lnTo>
                <a:lnTo>
                  <a:pt x="2075" y="49905"/>
                </a:lnTo>
                <a:lnTo>
                  <a:pt x="2170" y="49528"/>
                </a:lnTo>
                <a:lnTo>
                  <a:pt x="2736" y="50188"/>
                </a:lnTo>
                <a:lnTo>
                  <a:pt x="3208" y="50660"/>
                </a:lnTo>
                <a:lnTo>
                  <a:pt x="3396" y="50943"/>
                </a:lnTo>
                <a:lnTo>
                  <a:pt x="3396" y="51037"/>
                </a:lnTo>
                <a:lnTo>
                  <a:pt x="3302" y="50943"/>
                </a:lnTo>
                <a:lnTo>
                  <a:pt x="3585" y="51320"/>
                </a:lnTo>
                <a:lnTo>
                  <a:pt x="4623" y="53207"/>
                </a:lnTo>
                <a:lnTo>
                  <a:pt x="5755" y="55094"/>
                </a:lnTo>
                <a:lnTo>
                  <a:pt x="7075" y="56886"/>
                </a:lnTo>
                <a:lnTo>
                  <a:pt x="8585" y="58490"/>
                </a:lnTo>
                <a:lnTo>
                  <a:pt x="10189" y="59999"/>
                </a:lnTo>
                <a:lnTo>
                  <a:pt x="11792" y="61414"/>
                </a:lnTo>
                <a:lnTo>
                  <a:pt x="13585" y="62735"/>
                </a:lnTo>
                <a:lnTo>
                  <a:pt x="15471" y="63867"/>
                </a:lnTo>
                <a:lnTo>
                  <a:pt x="17641" y="64905"/>
                </a:lnTo>
                <a:lnTo>
                  <a:pt x="20000" y="65942"/>
                </a:lnTo>
                <a:lnTo>
                  <a:pt x="22358" y="66697"/>
                </a:lnTo>
                <a:lnTo>
                  <a:pt x="24811" y="67263"/>
                </a:lnTo>
                <a:lnTo>
                  <a:pt x="27264" y="67735"/>
                </a:lnTo>
                <a:lnTo>
                  <a:pt x="29811" y="68018"/>
                </a:lnTo>
                <a:lnTo>
                  <a:pt x="32264" y="68206"/>
                </a:lnTo>
                <a:lnTo>
                  <a:pt x="34811" y="68112"/>
                </a:lnTo>
                <a:lnTo>
                  <a:pt x="36981" y="67829"/>
                </a:lnTo>
                <a:lnTo>
                  <a:pt x="40471" y="67263"/>
                </a:lnTo>
                <a:lnTo>
                  <a:pt x="44056" y="66508"/>
                </a:lnTo>
                <a:lnTo>
                  <a:pt x="45565" y="66131"/>
                </a:lnTo>
                <a:lnTo>
                  <a:pt x="46509" y="65848"/>
                </a:lnTo>
                <a:lnTo>
                  <a:pt x="46509" y="65942"/>
                </a:lnTo>
                <a:lnTo>
                  <a:pt x="48018" y="65376"/>
                </a:lnTo>
                <a:lnTo>
                  <a:pt x="49527" y="64622"/>
                </a:lnTo>
                <a:lnTo>
                  <a:pt x="48867" y="64810"/>
                </a:lnTo>
                <a:lnTo>
                  <a:pt x="50754" y="63773"/>
                </a:lnTo>
                <a:lnTo>
                  <a:pt x="52546" y="62641"/>
                </a:lnTo>
                <a:lnTo>
                  <a:pt x="54244" y="61320"/>
                </a:lnTo>
                <a:lnTo>
                  <a:pt x="56037" y="59810"/>
                </a:lnTo>
                <a:lnTo>
                  <a:pt x="55282" y="60659"/>
                </a:lnTo>
                <a:lnTo>
                  <a:pt x="57263" y="59056"/>
                </a:lnTo>
                <a:lnTo>
                  <a:pt x="58112" y="58395"/>
                </a:lnTo>
                <a:lnTo>
                  <a:pt x="58207" y="58301"/>
                </a:lnTo>
                <a:lnTo>
                  <a:pt x="58112" y="58301"/>
                </a:lnTo>
                <a:lnTo>
                  <a:pt x="58584" y="57924"/>
                </a:lnTo>
                <a:lnTo>
                  <a:pt x="59056" y="57546"/>
                </a:lnTo>
                <a:lnTo>
                  <a:pt x="59999" y="56414"/>
                </a:lnTo>
                <a:lnTo>
                  <a:pt x="61414" y="55188"/>
                </a:lnTo>
                <a:lnTo>
                  <a:pt x="61131" y="55282"/>
                </a:lnTo>
                <a:lnTo>
                  <a:pt x="61508" y="54811"/>
                </a:lnTo>
                <a:lnTo>
                  <a:pt x="62735" y="53867"/>
                </a:lnTo>
                <a:lnTo>
                  <a:pt x="63867" y="52735"/>
                </a:lnTo>
                <a:lnTo>
                  <a:pt x="66131" y="50471"/>
                </a:lnTo>
                <a:lnTo>
                  <a:pt x="66131" y="50565"/>
                </a:lnTo>
                <a:lnTo>
                  <a:pt x="66320" y="50660"/>
                </a:lnTo>
                <a:lnTo>
                  <a:pt x="66414" y="50660"/>
                </a:lnTo>
                <a:lnTo>
                  <a:pt x="66603" y="50565"/>
                </a:lnTo>
                <a:lnTo>
                  <a:pt x="66603" y="50754"/>
                </a:lnTo>
                <a:lnTo>
                  <a:pt x="66508" y="50943"/>
                </a:lnTo>
                <a:lnTo>
                  <a:pt x="65848" y="51603"/>
                </a:lnTo>
                <a:lnTo>
                  <a:pt x="64999" y="52546"/>
                </a:lnTo>
                <a:lnTo>
                  <a:pt x="65376" y="52358"/>
                </a:lnTo>
                <a:lnTo>
                  <a:pt x="65848" y="52075"/>
                </a:lnTo>
                <a:lnTo>
                  <a:pt x="66697" y="51320"/>
                </a:lnTo>
                <a:lnTo>
                  <a:pt x="67546" y="50282"/>
                </a:lnTo>
                <a:lnTo>
                  <a:pt x="68301" y="49056"/>
                </a:lnTo>
                <a:lnTo>
                  <a:pt x="69055" y="47830"/>
                </a:lnTo>
                <a:lnTo>
                  <a:pt x="69716" y="46603"/>
                </a:lnTo>
                <a:lnTo>
                  <a:pt x="70565" y="44811"/>
                </a:lnTo>
                <a:lnTo>
                  <a:pt x="70282" y="45094"/>
                </a:lnTo>
                <a:lnTo>
                  <a:pt x="70942" y="43490"/>
                </a:lnTo>
                <a:lnTo>
                  <a:pt x="71037" y="43396"/>
                </a:lnTo>
                <a:lnTo>
                  <a:pt x="71697" y="41320"/>
                </a:lnTo>
                <a:lnTo>
                  <a:pt x="72263" y="39245"/>
                </a:lnTo>
                <a:lnTo>
                  <a:pt x="72640" y="37358"/>
                </a:lnTo>
                <a:lnTo>
                  <a:pt x="72923" y="35849"/>
                </a:lnTo>
                <a:lnTo>
                  <a:pt x="72829" y="36226"/>
                </a:lnTo>
                <a:lnTo>
                  <a:pt x="72735" y="36698"/>
                </a:lnTo>
                <a:lnTo>
                  <a:pt x="72452" y="36981"/>
                </a:lnTo>
                <a:lnTo>
                  <a:pt x="72169" y="37358"/>
                </a:lnTo>
                <a:lnTo>
                  <a:pt x="72263" y="36981"/>
                </a:lnTo>
                <a:lnTo>
                  <a:pt x="72452" y="36415"/>
                </a:lnTo>
                <a:lnTo>
                  <a:pt x="72452" y="35849"/>
                </a:lnTo>
                <a:lnTo>
                  <a:pt x="72357" y="35660"/>
                </a:lnTo>
                <a:lnTo>
                  <a:pt x="72263" y="35471"/>
                </a:lnTo>
                <a:lnTo>
                  <a:pt x="72640" y="33868"/>
                </a:lnTo>
                <a:lnTo>
                  <a:pt x="72735" y="33113"/>
                </a:lnTo>
                <a:lnTo>
                  <a:pt x="72735" y="32358"/>
                </a:lnTo>
                <a:lnTo>
                  <a:pt x="72923" y="33207"/>
                </a:lnTo>
                <a:lnTo>
                  <a:pt x="73018" y="34151"/>
                </a:lnTo>
                <a:lnTo>
                  <a:pt x="72923" y="32358"/>
                </a:lnTo>
                <a:lnTo>
                  <a:pt x="72923" y="31792"/>
                </a:lnTo>
                <a:lnTo>
                  <a:pt x="73112" y="30754"/>
                </a:lnTo>
                <a:lnTo>
                  <a:pt x="72829" y="31604"/>
                </a:lnTo>
                <a:lnTo>
                  <a:pt x="72735" y="30283"/>
                </a:lnTo>
                <a:lnTo>
                  <a:pt x="72546" y="28868"/>
                </a:lnTo>
                <a:lnTo>
                  <a:pt x="72357" y="27641"/>
                </a:lnTo>
                <a:lnTo>
                  <a:pt x="71980" y="26038"/>
                </a:lnTo>
                <a:lnTo>
                  <a:pt x="71414" y="24151"/>
                </a:lnTo>
                <a:lnTo>
                  <a:pt x="70754" y="22170"/>
                </a:lnTo>
                <a:lnTo>
                  <a:pt x="69905" y="20000"/>
                </a:lnTo>
                <a:lnTo>
                  <a:pt x="68867" y="18019"/>
                </a:lnTo>
                <a:lnTo>
                  <a:pt x="68301" y="16981"/>
                </a:lnTo>
                <a:lnTo>
                  <a:pt x="67735" y="16132"/>
                </a:lnTo>
                <a:lnTo>
                  <a:pt x="67074" y="15283"/>
                </a:lnTo>
                <a:lnTo>
                  <a:pt x="66414" y="14434"/>
                </a:lnTo>
                <a:lnTo>
                  <a:pt x="66508" y="14623"/>
                </a:lnTo>
                <a:lnTo>
                  <a:pt x="66414" y="14906"/>
                </a:lnTo>
                <a:lnTo>
                  <a:pt x="65754" y="14057"/>
                </a:lnTo>
                <a:lnTo>
                  <a:pt x="65093" y="13113"/>
                </a:lnTo>
                <a:lnTo>
                  <a:pt x="64537" y="12278"/>
                </a:lnTo>
                <a:lnTo>
                  <a:pt x="62924" y="10755"/>
                </a:lnTo>
                <a:lnTo>
                  <a:pt x="63018" y="10755"/>
                </a:lnTo>
                <a:lnTo>
                  <a:pt x="63018" y="10661"/>
                </a:lnTo>
                <a:lnTo>
                  <a:pt x="62924" y="10472"/>
                </a:lnTo>
                <a:lnTo>
                  <a:pt x="62263" y="9717"/>
                </a:lnTo>
                <a:lnTo>
                  <a:pt x="60376" y="7830"/>
                </a:lnTo>
                <a:lnTo>
                  <a:pt x="60754" y="8396"/>
                </a:lnTo>
                <a:lnTo>
                  <a:pt x="61131" y="8774"/>
                </a:lnTo>
                <a:lnTo>
                  <a:pt x="60376" y="8396"/>
                </a:lnTo>
                <a:lnTo>
                  <a:pt x="59716" y="7925"/>
                </a:lnTo>
                <a:lnTo>
                  <a:pt x="59087" y="7476"/>
                </a:lnTo>
                <a:lnTo>
                  <a:pt x="59810" y="8302"/>
                </a:lnTo>
                <a:lnTo>
                  <a:pt x="58678" y="7642"/>
                </a:lnTo>
                <a:lnTo>
                  <a:pt x="57641" y="6981"/>
                </a:lnTo>
                <a:lnTo>
                  <a:pt x="55471" y="5472"/>
                </a:lnTo>
                <a:lnTo>
                  <a:pt x="53301" y="4057"/>
                </a:lnTo>
                <a:lnTo>
                  <a:pt x="52169" y="3397"/>
                </a:lnTo>
                <a:lnTo>
                  <a:pt x="51037" y="2831"/>
                </a:lnTo>
                <a:lnTo>
                  <a:pt x="52075" y="2831"/>
                </a:lnTo>
                <a:lnTo>
                  <a:pt x="50660" y="1982"/>
                </a:lnTo>
                <a:lnTo>
                  <a:pt x="49811" y="1604"/>
                </a:lnTo>
                <a:lnTo>
                  <a:pt x="48867" y="1227"/>
                </a:lnTo>
                <a:lnTo>
                  <a:pt x="48018" y="849"/>
                </a:lnTo>
                <a:lnTo>
                  <a:pt x="47075" y="661"/>
                </a:lnTo>
                <a:lnTo>
                  <a:pt x="46226" y="566"/>
                </a:lnTo>
                <a:lnTo>
                  <a:pt x="45471" y="661"/>
                </a:lnTo>
                <a:lnTo>
                  <a:pt x="46226" y="849"/>
                </a:lnTo>
                <a:lnTo>
                  <a:pt x="46866" y="1215"/>
                </a:lnTo>
                <a:lnTo>
                  <a:pt x="46980" y="1227"/>
                </a:lnTo>
                <a:lnTo>
                  <a:pt x="47452" y="1416"/>
                </a:lnTo>
                <a:lnTo>
                  <a:pt x="47924" y="1510"/>
                </a:lnTo>
                <a:lnTo>
                  <a:pt x="47358" y="1321"/>
                </a:lnTo>
                <a:lnTo>
                  <a:pt x="46886" y="944"/>
                </a:lnTo>
                <a:lnTo>
                  <a:pt x="47829" y="1227"/>
                </a:lnTo>
                <a:lnTo>
                  <a:pt x="48773" y="1604"/>
                </a:lnTo>
                <a:lnTo>
                  <a:pt x="49622" y="2076"/>
                </a:lnTo>
                <a:lnTo>
                  <a:pt x="50377" y="2642"/>
                </a:lnTo>
                <a:lnTo>
                  <a:pt x="49622" y="2265"/>
                </a:lnTo>
                <a:lnTo>
                  <a:pt x="48584" y="1887"/>
                </a:lnTo>
                <a:lnTo>
                  <a:pt x="47358" y="1510"/>
                </a:lnTo>
                <a:lnTo>
                  <a:pt x="46037" y="1132"/>
                </a:lnTo>
                <a:lnTo>
                  <a:pt x="46809" y="1210"/>
                </a:lnTo>
                <a:lnTo>
                  <a:pt x="44339" y="661"/>
                </a:lnTo>
                <a:lnTo>
                  <a:pt x="44716" y="755"/>
                </a:lnTo>
                <a:lnTo>
                  <a:pt x="43113" y="472"/>
                </a:lnTo>
                <a:lnTo>
                  <a:pt x="41603" y="283"/>
                </a:lnTo>
                <a:lnTo>
                  <a:pt x="40282" y="95"/>
                </a:lnTo>
                <a:lnTo>
                  <a:pt x="3915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2293" name="Shape 84"/>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980E8FCF-A224-2445-A0BE-A2D35A172C1C}" type="slidenum">
              <a:rPr lang="en-US" altLang="en-US" sz="1000">
                <a:solidFill>
                  <a:srgbClr val="FFFFFF"/>
                </a:solidFill>
                <a:latin typeface="Sniglet" charset="-95"/>
                <a:ea typeface="Sniglet" charset="-95"/>
                <a:cs typeface="Sniglet" charset="-95"/>
                <a:sym typeface="Sniglet" charset="-95"/>
              </a:rPr>
              <a:pPr/>
              <a:t>11</a:t>
            </a:fld>
            <a:endParaRPr lang="en-US" altLang="en-US" sz="1000">
              <a:solidFill>
                <a:srgbClr val="FFFFFF"/>
              </a:solidFill>
              <a:latin typeface="Sniglet" charset="-95"/>
              <a:ea typeface="Sniglet" charset="-95"/>
              <a:cs typeface="Sniglet" charset="-95"/>
              <a:sym typeface="Sniglet" charset="-95"/>
            </a:endParaRP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hape 95"/>
          <p:cNvSpPr txBox="1">
            <a:spLocks noGrp="1"/>
          </p:cNvSpPr>
          <p:nvPr>
            <p:ph type="title"/>
          </p:nvPr>
        </p:nvSpPr>
        <p:spPr>
          <a:xfrm>
            <a:off x="-752475" y="141288"/>
            <a:ext cx="9155113" cy="314325"/>
          </a:xfrm>
        </p:spPr>
        <p:txBody>
          <a:bodyPr/>
          <a:lstStyle/>
          <a:p>
            <a:pPr algn="ctr" eaLnBrk="1" hangingPunct="1">
              <a:spcBef>
                <a:spcPct val="0"/>
              </a:spcBef>
              <a:spcAft>
                <a:spcPct val="0"/>
              </a:spcAft>
              <a:buClr>
                <a:srgbClr val="FFFFFF"/>
              </a:buClr>
            </a:pPr>
            <a:r>
              <a:rPr lang="en-US" altLang="en-US" sz="1600" i="1" dirty="0">
                <a:solidFill>
                  <a:srgbClr val="FFFFFF"/>
                </a:solidFill>
                <a:latin typeface="Walter Turncoat" charset="-95"/>
                <a:ea typeface="Walter Turncoat" charset="-95"/>
                <a:cs typeface="Walter Turncoat" charset="-95"/>
                <a:sym typeface="Walter Turncoat" charset="-95"/>
              </a:rPr>
              <a:t>1. Typical preferred</a:t>
            </a:r>
          </a:p>
        </p:txBody>
      </p:sp>
      <p:sp>
        <p:nvSpPr>
          <p:cNvPr id="13316" name="Shape 99"/>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8BE75F29-16FD-6D4F-A3D3-6BFFE3E7C59A}" type="slidenum">
              <a:rPr lang="en-US" altLang="en-US" sz="1000">
                <a:solidFill>
                  <a:srgbClr val="FFFFFF"/>
                </a:solidFill>
                <a:latin typeface="Sniglet" charset="-95"/>
                <a:ea typeface="Sniglet" charset="-95"/>
                <a:cs typeface="Sniglet" charset="-95"/>
                <a:sym typeface="Sniglet" charset="-95"/>
              </a:rPr>
              <a:pPr/>
              <a:t>12</a:t>
            </a:fld>
            <a:endParaRPr lang="en-US" altLang="en-US" sz="1000">
              <a:solidFill>
                <a:srgbClr val="FFFFFF"/>
              </a:solidFill>
              <a:latin typeface="Sniglet" charset="-95"/>
              <a:ea typeface="Sniglet" charset="-95"/>
              <a:cs typeface="Sniglet" charset="-95"/>
              <a:sym typeface="Sniglet" charset="-95"/>
            </a:endParaRPr>
          </a:p>
        </p:txBody>
      </p:sp>
      <p:grpSp>
        <p:nvGrpSpPr>
          <p:cNvPr id="2" name="Shape 233"/>
          <p:cNvGrpSpPr>
            <a:grpSpLocks/>
          </p:cNvGrpSpPr>
          <p:nvPr/>
        </p:nvGrpSpPr>
        <p:grpSpPr bwMode="auto">
          <a:xfrm flipH="1">
            <a:off x="5034858" y="1096945"/>
            <a:ext cx="1790700" cy="233363"/>
            <a:chOff x="2266178" y="2764475"/>
            <a:chExt cx="1792245" cy="232966"/>
          </a:xfrm>
        </p:grpSpPr>
        <p:sp>
          <p:nvSpPr>
            <p:cNvPr id="13421"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3422"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grpSp>
        <p:nvGrpSpPr>
          <p:cNvPr id="3" name="Shape 233"/>
          <p:cNvGrpSpPr>
            <a:grpSpLocks/>
          </p:cNvGrpSpPr>
          <p:nvPr/>
        </p:nvGrpSpPr>
        <p:grpSpPr bwMode="auto">
          <a:xfrm flipH="1">
            <a:off x="4846638" y="2943225"/>
            <a:ext cx="1790700" cy="233363"/>
            <a:chOff x="2266178" y="2764475"/>
            <a:chExt cx="1792245" cy="232966"/>
          </a:xfrm>
        </p:grpSpPr>
        <p:sp>
          <p:nvSpPr>
            <p:cNvPr id="13419"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3420"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sp>
        <p:nvSpPr>
          <p:cNvPr id="13" name="Shape 431"/>
          <p:cNvSpPr>
            <a:spLocks/>
          </p:cNvSpPr>
          <p:nvPr/>
        </p:nvSpPr>
        <p:spPr bwMode="auto">
          <a:xfrm>
            <a:off x="2173288" y="1456532"/>
            <a:ext cx="1533525" cy="214312"/>
          </a:xfrm>
          <a:custGeom>
            <a:avLst/>
            <a:gdLst>
              <a:gd name="T0" fmla="*/ 2147483647 w 67641"/>
              <a:gd name="T1" fmla="*/ 8823 h 69056"/>
              <a:gd name="T2" fmla="*/ 2147483647 w 67641"/>
              <a:gd name="T3" fmla="*/ 122493 h 69056"/>
              <a:gd name="T4" fmla="*/ 2147483647 w 67641"/>
              <a:gd name="T5" fmla="*/ 848440 h 69056"/>
              <a:gd name="T6" fmla="*/ 1894273338 w 67641"/>
              <a:gd name="T7" fmla="*/ 1653138 h 69056"/>
              <a:gd name="T8" fmla="*/ 348999486 w 67641"/>
              <a:gd name="T9" fmla="*/ 2982609 h 69056"/>
              <a:gd name="T10" fmla="*/ 274232803 w 67641"/>
              <a:gd name="T11" fmla="*/ 3245075 h 69056"/>
              <a:gd name="T12" fmla="*/ 74766706 w 67641"/>
              <a:gd name="T13" fmla="*/ 4084733 h 69056"/>
              <a:gd name="T14" fmla="*/ 1395741121 w 67641"/>
              <a:gd name="T15" fmla="*/ 5282994 h 69056"/>
              <a:gd name="T16" fmla="*/ 2147483647 w 67641"/>
              <a:gd name="T17" fmla="*/ 6131437 h 69056"/>
              <a:gd name="T18" fmla="*/ 2147483647 w 67641"/>
              <a:gd name="T19" fmla="*/ 6332627 h 69056"/>
              <a:gd name="T20" fmla="*/ 2147483647 w 67641"/>
              <a:gd name="T21" fmla="*/ 6044000 h 69056"/>
              <a:gd name="T22" fmla="*/ 2147483647 w 67641"/>
              <a:gd name="T23" fmla="*/ 5562884 h 69056"/>
              <a:gd name="T24" fmla="*/ 2147483647 w 67641"/>
              <a:gd name="T25" fmla="*/ 5090617 h 69056"/>
              <a:gd name="T26" fmla="*/ 2147483647 w 67641"/>
              <a:gd name="T27" fmla="*/ 5160590 h 69056"/>
              <a:gd name="T28" fmla="*/ 2147483647 w 67641"/>
              <a:gd name="T29" fmla="*/ 4906936 h 69056"/>
              <a:gd name="T30" fmla="*/ 2147483647 w 67641"/>
              <a:gd name="T31" fmla="*/ 4801993 h 69056"/>
              <a:gd name="T32" fmla="*/ 2147483647 w 67641"/>
              <a:gd name="T33" fmla="*/ 4539584 h 69056"/>
              <a:gd name="T34" fmla="*/ 2147483647 w 67641"/>
              <a:gd name="T35" fmla="*/ 3612437 h 69056"/>
              <a:gd name="T36" fmla="*/ 2147483647 w 67641"/>
              <a:gd name="T37" fmla="*/ 3385001 h 69056"/>
              <a:gd name="T38" fmla="*/ 2147483647 w 67641"/>
              <a:gd name="T39" fmla="*/ 2484059 h 69056"/>
              <a:gd name="T40" fmla="*/ 2147483647 w 67641"/>
              <a:gd name="T41" fmla="*/ 1959271 h 69056"/>
              <a:gd name="T42" fmla="*/ 2147483647 w 67641"/>
              <a:gd name="T43" fmla="*/ 1714412 h 69056"/>
              <a:gd name="T44" fmla="*/ 2147483647 w 67641"/>
              <a:gd name="T45" fmla="*/ 1382020 h 69056"/>
              <a:gd name="T46" fmla="*/ 2147483647 w 67641"/>
              <a:gd name="T47" fmla="*/ 1215802 h 69056"/>
              <a:gd name="T48" fmla="*/ 2147483647 w 67641"/>
              <a:gd name="T49" fmla="*/ 1574428 h 69056"/>
              <a:gd name="T50" fmla="*/ 2147483647 w 67641"/>
              <a:gd name="T51" fmla="*/ 2003064 h 69056"/>
              <a:gd name="T52" fmla="*/ 2147483647 w 67641"/>
              <a:gd name="T53" fmla="*/ 2099187 h 69056"/>
              <a:gd name="T54" fmla="*/ 2147483647 w 67641"/>
              <a:gd name="T55" fmla="*/ 2685259 h 69056"/>
              <a:gd name="T56" fmla="*/ 2147483647 w 67641"/>
              <a:gd name="T57" fmla="*/ 2798929 h 69056"/>
              <a:gd name="T58" fmla="*/ 2147483647 w 67641"/>
              <a:gd name="T59" fmla="*/ 3218829 h 69056"/>
              <a:gd name="T60" fmla="*/ 2147483647 w 67641"/>
              <a:gd name="T61" fmla="*/ 3752322 h 69056"/>
              <a:gd name="T62" fmla="*/ 2147483647 w 67641"/>
              <a:gd name="T63" fmla="*/ 4723255 h 69056"/>
              <a:gd name="T64" fmla="*/ 2147483647 w 67641"/>
              <a:gd name="T65" fmla="*/ 6052736 h 69056"/>
              <a:gd name="T66" fmla="*/ 2147483647 w 67641"/>
              <a:gd name="T67" fmla="*/ 6087681 h 69056"/>
              <a:gd name="T68" fmla="*/ 2147483647 w 67641"/>
              <a:gd name="T69" fmla="*/ 6245104 h 69056"/>
              <a:gd name="T70" fmla="*/ 2147483647 w 67641"/>
              <a:gd name="T71" fmla="*/ 6210171 h 69056"/>
              <a:gd name="T72" fmla="*/ 2147483647 w 67641"/>
              <a:gd name="T73" fmla="*/ 6131437 h 69056"/>
              <a:gd name="T74" fmla="*/ 2147483647 w 67641"/>
              <a:gd name="T75" fmla="*/ 6008971 h 69056"/>
              <a:gd name="T76" fmla="*/ 2147483647 w 67641"/>
              <a:gd name="T77" fmla="*/ 5982726 h 69056"/>
              <a:gd name="T78" fmla="*/ 2147483647 w 67641"/>
              <a:gd name="T79" fmla="*/ 5799054 h 69056"/>
              <a:gd name="T80" fmla="*/ 2147483647 w 67641"/>
              <a:gd name="T81" fmla="*/ 5492911 h 69056"/>
              <a:gd name="T82" fmla="*/ 1595208057 w 67641"/>
              <a:gd name="T83" fmla="*/ 5090617 h 69056"/>
              <a:gd name="T84" fmla="*/ 1644873558 w 67641"/>
              <a:gd name="T85" fmla="*/ 5213079 h 69056"/>
              <a:gd name="T86" fmla="*/ 1196274548 w 67641"/>
              <a:gd name="T87" fmla="*/ 4968124 h 69056"/>
              <a:gd name="T88" fmla="*/ 897208541 w 67641"/>
              <a:gd name="T89" fmla="*/ 4697009 h 69056"/>
              <a:gd name="T90" fmla="*/ 1021897548 w 67641"/>
              <a:gd name="T91" fmla="*/ 4775747 h 69056"/>
              <a:gd name="T92" fmla="*/ 1071830755 w 67641"/>
              <a:gd name="T93" fmla="*/ 4627008 h 69056"/>
              <a:gd name="T94" fmla="*/ 523365150 w 67641"/>
              <a:gd name="T95" fmla="*/ 3892325 h 69056"/>
              <a:gd name="T96" fmla="*/ 747664111 w 67641"/>
              <a:gd name="T97" fmla="*/ 3043884 h 69056"/>
              <a:gd name="T98" fmla="*/ 1470507078 w 67641"/>
              <a:gd name="T99" fmla="*/ 2116706 h 69056"/>
              <a:gd name="T100" fmla="*/ 2147483647 w 67641"/>
              <a:gd name="T101" fmla="*/ 804685 h 69056"/>
              <a:gd name="T102" fmla="*/ 2147483647 w 67641"/>
              <a:gd name="T103" fmla="*/ 384871 h 69056"/>
              <a:gd name="T104" fmla="*/ 2147483647 w 67641"/>
              <a:gd name="T105" fmla="*/ 253682 h 69056"/>
              <a:gd name="T106" fmla="*/ 2147483647 w 67641"/>
              <a:gd name="T107" fmla="*/ 104943 h 69056"/>
              <a:gd name="T108" fmla="*/ 2147483647 w 67641"/>
              <a:gd name="T109" fmla="*/ 113766 h 69056"/>
              <a:gd name="T110" fmla="*/ 2147483647 w 67641"/>
              <a:gd name="T111" fmla="*/ 70001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8" name="Shape 431"/>
          <p:cNvSpPr>
            <a:spLocks/>
          </p:cNvSpPr>
          <p:nvPr/>
        </p:nvSpPr>
        <p:spPr bwMode="auto">
          <a:xfrm>
            <a:off x="2055812" y="3378827"/>
            <a:ext cx="2840038" cy="309563"/>
          </a:xfrm>
          <a:custGeom>
            <a:avLst/>
            <a:gdLst>
              <a:gd name="T0" fmla="*/ 2147483647 w 67641"/>
              <a:gd name="T1" fmla="*/ 38462 h 69056"/>
              <a:gd name="T2" fmla="*/ 2147483647 w 67641"/>
              <a:gd name="T3" fmla="*/ 535361 h 69056"/>
              <a:gd name="T4" fmla="*/ 2147483647 w 67641"/>
              <a:gd name="T5" fmla="*/ 3708453 h 69056"/>
              <a:gd name="T6" fmla="*/ 2147483647 w 67641"/>
              <a:gd name="T7" fmla="*/ 7225639 h 69056"/>
              <a:gd name="T8" fmla="*/ 2147483647 w 67641"/>
              <a:gd name="T9" fmla="*/ 13036628 h 69056"/>
              <a:gd name="T10" fmla="*/ 2147483647 w 67641"/>
              <a:gd name="T11" fmla="*/ 14183825 h 69056"/>
              <a:gd name="T12" fmla="*/ 879640242 w 67641"/>
              <a:gd name="T13" fmla="*/ 17853815 h 69056"/>
              <a:gd name="T14" fmla="*/ 2147483647 w 67641"/>
              <a:gd name="T15" fmla="*/ 23091329 h 69056"/>
              <a:gd name="T16" fmla="*/ 2147483647 w 67641"/>
              <a:gd name="T17" fmla="*/ 26799772 h 69056"/>
              <a:gd name="T18" fmla="*/ 2147483647 w 67641"/>
              <a:gd name="T19" fmla="*/ 27679257 h 69056"/>
              <a:gd name="T20" fmla="*/ 2147483647 w 67641"/>
              <a:gd name="T21" fmla="*/ 26417642 h 69056"/>
              <a:gd name="T22" fmla="*/ 2147483647 w 67641"/>
              <a:gd name="T23" fmla="*/ 24314841 h 69056"/>
              <a:gd name="T24" fmla="*/ 2147483647 w 67641"/>
              <a:gd name="T25" fmla="*/ 22250413 h 69056"/>
              <a:gd name="T26" fmla="*/ 2147483647 w 67641"/>
              <a:gd name="T27" fmla="*/ 22556426 h 69056"/>
              <a:gd name="T28" fmla="*/ 2147483647 w 67641"/>
              <a:gd name="T29" fmla="*/ 21447583 h 69056"/>
              <a:gd name="T30" fmla="*/ 2147483647 w 67641"/>
              <a:gd name="T31" fmla="*/ 20988887 h 69056"/>
              <a:gd name="T32" fmla="*/ 2147483647 w 67641"/>
              <a:gd name="T33" fmla="*/ 19842049 h 69056"/>
              <a:gd name="T34" fmla="*/ 2147483647 w 67641"/>
              <a:gd name="T35" fmla="*/ 15789486 h 69056"/>
              <a:gd name="T36" fmla="*/ 2147483647 w 67641"/>
              <a:gd name="T37" fmla="*/ 14795411 h 69056"/>
              <a:gd name="T38" fmla="*/ 2147483647 w 67641"/>
              <a:gd name="T39" fmla="*/ 10857531 h 69056"/>
              <a:gd name="T40" fmla="*/ 2147483647 w 67641"/>
              <a:gd name="T41" fmla="*/ 8563825 h 69056"/>
              <a:gd name="T42" fmla="*/ 2147483647 w 67641"/>
              <a:gd name="T43" fmla="*/ 7493547 h 69056"/>
              <a:gd name="T44" fmla="*/ 2147483647 w 67641"/>
              <a:gd name="T45" fmla="*/ 6040696 h 69056"/>
              <a:gd name="T46" fmla="*/ 2147483647 w 67641"/>
              <a:gd name="T47" fmla="*/ 5314091 h 69056"/>
              <a:gd name="T48" fmla="*/ 2147483647 w 67641"/>
              <a:gd name="T49" fmla="*/ 6881626 h 69056"/>
              <a:gd name="T50" fmla="*/ 2147483647 w 67641"/>
              <a:gd name="T51" fmla="*/ 8755073 h 69056"/>
              <a:gd name="T52" fmla="*/ 2147483647 w 67641"/>
              <a:gd name="T53" fmla="*/ 9175307 h 69056"/>
              <a:gd name="T54" fmla="*/ 2147483647 w 67641"/>
              <a:gd name="T55" fmla="*/ 11736918 h 69056"/>
              <a:gd name="T56" fmla="*/ 2147483647 w 67641"/>
              <a:gd name="T57" fmla="*/ 12233816 h 69056"/>
              <a:gd name="T58" fmla="*/ 2147483647 w 67641"/>
              <a:gd name="T59" fmla="*/ 14069165 h 69056"/>
              <a:gd name="T60" fmla="*/ 2147483647 w 67641"/>
              <a:gd name="T61" fmla="*/ 16401044 h 69056"/>
              <a:gd name="T62" fmla="*/ 2147483647 w 67641"/>
              <a:gd name="T63" fmla="*/ 20644861 h 69056"/>
              <a:gd name="T64" fmla="*/ 2147483647 w 67641"/>
              <a:gd name="T65" fmla="*/ 26455745 h 69056"/>
              <a:gd name="T66" fmla="*/ 2147483647 w 67641"/>
              <a:gd name="T67" fmla="*/ 26608518 h 69056"/>
              <a:gd name="T68" fmla="*/ 2147483647 w 67641"/>
              <a:gd name="T69" fmla="*/ 27296661 h 69056"/>
              <a:gd name="T70" fmla="*/ 2147483647 w 67641"/>
              <a:gd name="T71" fmla="*/ 27143888 h 69056"/>
              <a:gd name="T72" fmla="*/ 2147483647 w 67641"/>
              <a:gd name="T73" fmla="*/ 26799772 h 69056"/>
              <a:gd name="T74" fmla="*/ 2147483647 w 67641"/>
              <a:gd name="T75" fmla="*/ 26264492 h 69056"/>
              <a:gd name="T76" fmla="*/ 2147483647 w 67641"/>
              <a:gd name="T77" fmla="*/ 26149822 h 69056"/>
              <a:gd name="T78" fmla="*/ 2147483647 w 67641"/>
              <a:gd name="T79" fmla="*/ 25346992 h 69056"/>
              <a:gd name="T80" fmla="*/ 2147483647 w 67641"/>
              <a:gd name="T81" fmla="*/ 24008829 h 69056"/>
              <a:gd name="T82" fmla="*/ 2147483647 w 67641"/>
              <a:gd name="T83" fmla="*/ 22250413 h 69056"/>
              <a:gd name="T84" fmla="*/ 2147483647 w 67641"/>
              <a:gd name="T85" fmla="*/ 22785765 h 69056"/>
              <a:gd name="T86" fmla="*/ 2147483647 w 67641"/>
              <a:gd name="T87" fmla="*/ 21715134 h 69056"/>
              <a:gd name="T88" fmla="*/ 2147483647 w 67641"/>
              <a:gd name="T89" fmla="*/ 20530173 h 69056"/>
              <a:gd name="T90" fmla="*/ 2147483647 w 67641"/>
              <a:gd name="T91" fmla="*/ 20874200 h 69056"/>
              <a:gd name="T92" fmla="*/ 2147483647 w 67641"/>
              <a:gd name="T93" fmla="*/ 20224161 h 69056"/>
              <a:gd name="T94" fmla="*/ 2147483647 w 67641"/>
              <a:gd name="T95" fmla="*/ 17012989 h 69056"/>
              <a:gd name="T96" fmla="*/ 2147483647 w 67641"/>
              <a:gd name="T97" fmla="*/ 13304456 h 69056"/>
              <a:gd name="T98" fmla="*/ 2147483647 w 67641"/>
              <a:gd name="T99" fmla="*/ 9251972 h 69056"/>
              <a:gd name="T100" fmla="*/ 2147483647 w 67641"/>
              <a:gd name="T101" fmla="*/ 3517204 h 69056"/>
              <a:gd name="T102" fmla="*/ 2147483647 w 67641"/>
              <a:gd name="T103" fmla="*/ 1682200 h 69056"/>
              <a:gd name="T104" fmla="*/ 2147483647 w 67641"/>
              <a:gd name="T105" fmla="*/ 1108740 h 69056"/>
              <a:gd name="T106" fmla="*/ 2147483647 w 67641"/>
              <a:gd name="T107" fmla="*/ 458696 h 69056"/>
              <a:gd name="T108" fmla="*/ 2147483647 w 67641"/>
              <a:gd name="T109" fmla="*/ 497257 h 69056"/>
              <a:gd name="T110" fmla="*/ 2147483647 w 67641"/>
              <a:gd name="T111" fmla="*/ 305932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aphicFrame>
        <p:nvGraphicFramePr>
          <p:cNvPr id="20" name="Table 19"/>
          <p:cNvGraphicFramePr>
            <a:graphicFrameLocks noGrp="1"/>
          </p:cNvGraphicFramePr>
          <p:nvPr>
            <p:extLst>
              <p:ext uri="{D42A27DB-BD31-4B8C-83A1-F6EECF244321}">
                <p14:modId xmlns:p14="http://schemas.microsoft.com/office/powerpoint/2010/main" val="231569815"/>
              </p:ext>
            </p:extLst>
          </p:nvPr>
        </p:nvGraphicFramePr>
        <p:xfrm>
          <a:off x="611981" y="1022949"/>
          <a:ext cx="7370763" cy="1176332"/>
        </p:xfrm>
        <a:graphic>
          <a:graphicData uri="http://schemas.openxmlformats.org/drawingml/2006/table">
            <a:tbl>
              <a:tblPr firstRow="1" bandRow="1">
                <a:tableStyleId>{5C22544A-7EE6-4342-B048-85BDC9FD1C3A}</a:tableStyleId>
              </a:tblPr>
              <a:tblGrid>
                <a:gridCol w="619467"/>
                <a:gridCol w="190342"/>
                <a:gridCol w="964166"/>
                <a:gridCol w="5596788"/>
              </a:tblGrid>
              <a:tr h="228931">
                <a:tc>
                  <a:txBody>
                    <a:bodyPr/>
                    <a:lstStyle/>
                    <a:p>
                      <a:r>
                        <a:rPr lang="en-US" sz="1200" dirty="0" smtClean="0">
                          <a:solidFill>
                            <a:schemeClr val="bg1"/>
                          </a:solidFill>
                          <a:latin typeface="Trebuchet MS"/>
                          <a:cs typeface="Trebuchet MS"/>
                        </a:rPr>
                        <a:t>1</a:t>
                      </a:r>
                      <a:endParaRPr lang="en-US" sz="1200" dirty="0">
                        <a:solidFill>
                          <a:schemeClr val="bg1"/>
                        </a:solidFill>
                        <a:latin typeface="Trebuchet MS"/>
                        <a:cs typeface="Trebuchet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a:solidFill>
                          <a:schemeClr val="tx1"/>
                        </a:solidFill>
                        <a:latin typeface="Trebuchet MS"/>
                        <a:cs typeface="Trebuchet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tabLst>
                          <a:tab pos="2743200" algn="ctr"/>
                          <a:tab pos="5486400" algn="r"/>
                        </a:tabLst>
                      </a:pPr>
                      <a:r>
                        <a:rPr lang="en-US" sz="1200" dirty="0" err="1">
                          <a:solidFill>
                            <a:schemeClr val="bg1"/>
                          </a:solidFill>
                          <a:effectLst/>
                          <a:latin typeface="Trebuchet MS"/>
                          <a:ea typeface="ＭＳ 明朝"/>
                          <a:cs typeface="Trebuchet MS"/>
                        </a:rPr>
                        <a:t>Fotini</a:t>
                      </a:r>
                      <a:endParaRPr lang="en-US" sz="1200" dirty="0">
                        <a:solidFill>
                          <a:schemeClr val="bg1"/>
                        </a:solidFill>
                        <a:effectLst/>
                        <a:latin typeface="Trebuchet MS"/>
                        <a:ea typeface="ＭＳ 明朝"/>
                        <a:cs typeface="Trebuchet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tabLst>
                          <a:tab pos="2743200" algn="ctr"/>
                          <a:tab pos="5486400" algn="r"/>
                        </a:tabLst>
                      </a:pPr>
                      <a:r>
                        <a:rPr lang="el-GR" sz="1200" dirty="0">
                          <a:solidFill>
                            <a:schemeClr val="bg1"/>
                          </a:solidFill>
                          <a:effectLst/>
                          <a:latin typeface="Trebuchet MS"/>
                          <a:ea typeface="ＭＳ 明朝"/>
                          <a:cs typeface="Trebuchet MS"/>
                        </a:rPr>
                        <a:t>Μ- μου δίνεις το λεμονάκι? </a:t>
                      </a:r>
                      <a:endParaRPr lang="en-US" sz="1200" dirty="0">
                        <a:solidFill>
                          <a:schemeClr val="bg1"/>
                        </a:solidFill>
                        <a:effectLst/>
                        <a:latin typeface="Trebuchet MS"/>
                        <a:ea typeface="ＭＳ 明朝"/>
                        <a:cs typeface="Trebuchet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28931">
                <a:tc>
                  <a:txBody>
                    <a:bodyPr/>
                    <a:lstStyle/>
                    <a:p>
                      <a:endParaRPr lang="en-US" sz="1200" dirty="0">
                        <a:solidFill>
                          <a:schemeClr val="bg1"/>
                        </a:solidFill>
                        <a:latin typeface="Trebuchet MS"/>
                        <a:cs typeface="Trebuchet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a:solidFill>
                          <a:schemeClr val="tx1"/>
                        </a:solidFill>
                        <a:latin typeface="Trebuchet MS"/>
                        <a:cs typeface="Trebuchet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tabLst>
                          <a:tab pos="2743200" algn="ctr"/>
                          <a:tab pos="5486400" algn="r"/>
                        </a:tabLst>
                      </a:pPr>
                      <a:r>
                        <a:rPr lang="en-US" sz="1200">
                          <a:solidFill>
                            <a:schemeClr val="tx1"/>
                          </a:solidFill>
                          <a:effectLst/>
                          <a:latin typeface="Trebuchet MS"/>
                          <a:ea typeface="ＭＳ 明朝"/>
                          <a:cs typeface="Trebuchet MS"/>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tabLst>
                          <a:tab pos="2743200" algn="ctr"/>
                          <a:tab pos="5486400" algn="r"/>
                        </a:tabLst>
                      </a:pPr>
                      <a:r>
                        <a:rPr lang="en-US" sz="1200" dirty="0">
                          <a:solidFill>
                            <a:srgbClr val="FFC000"/>
                          </a:solidFill>
                          <a:effectLst/>
                          <a:latin typeface="Trebuchet MS"/>
                          <a:ea typeface="ＭＳ 明朝"/>
                          <a:cs typeface="Trebuchet MS"/>
                        </a:rPr>
                        <a:t>C- can I have the little lemon?</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60608">
                <a:tc>
                  <a:txBody>
                    <a:bodyPr/>
                    <a:lstStyle/>
                    <a:p>
                      <a:r>
                        <a:rPr lang="en-US" sz="1200" dirty="0" smtClean="0">
                          <a:solidFill>
                            <a:schemeClr val="bg1"/>
                          </a:solidFill>
                          <a:latin typeface="Trebuchet MS"/>
                          <a:cs typeface="Trebuchet MS"/>
                        </a:rPr>
                        <a:t>2</a:t>
                      </a:r>
                      <a:endParaRPr lang="en-US" sz="1200" dirty="0">
                        <a:solidFill>
                          <a:schemeClr val="bg1"/>
                        </a:solidFill>
                        <a:latin typeface="Trebuchet MS"/>
                        <a:cs typeface="Trebuchet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a:solidFill>
                          <a:schemeClr val="tx1"/>
                        </a:solidFill>
                        <a:latin typeface="Trebuchet MS"/>
                        <a:cs typeface="Trebuchet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US" sz="1200" dirty="0" err="1">
                          <a:solidFill>
                            <a:schemeClr val="bg1"/>
                          </a:solidFill>
                          <a:effectLst/>
                          <a:latin typeface="Trebuchet MS"/>
                          <a:ea typeface="ＭＳ 明朝"/>
                          <a:cs typeface="Trebuchet MS"/>
                        </a:rPr>
                        <a:t>Chrisi</a:t>
                      </a:r>
                      <a:endParaRPr lang="en-US" sz="1200" dirty="0">
                        <a:solidFill>
                          <a:schemeClr val="bg1"/>
                        </a:solidFill>
                        <a:effectLst/>
                        <a:latin typeface="Trebuchet MS"/>
                        <a:ea typeface="ＭＳ 明朝"/>
                        <a:cs typeface="Trebuchet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US" sz="1200" dirty="0">
                          <a:solidFill>
                            <a:schemeClr val="bg1"/>
                          </a:solidFill>
                          <a:effectLst/>
                          <a:latin typeface="Trebuchet MS"/>
                          <a:ea typeface="ＭＳ 明朝"/>
                          <a:cs typeface="Trebuchet MS"/>
                        </a:rPr>
                        <a:t>Ναι </a:t>
                      </a:r>
                      <a:r>
                        <a:rPr lang="en-US" sz="1200" dirty="0" err="1">
                          <a:solidFill>
                            <a:schemeClr val="bg1"/>
                          </a:solidFill>
                          <a:effectLst/>
                          <a:latin typeface="Trebuchet MS"/>
                          <a:ea typeface="ＭＳ 明朝"/>
                          <a:cs typeface="Trebuchet MS"/>
                        </a:rPr>
                        <a:t>έλ</a:t>
                      </a:r>
                      <a:r>
                        <a:rPr lang="en-US" sz="1200" dirty="0">
                          <a:solidFill>
                            <a:schemeClr val="bg1"/>
                          </a:solidFill>
                          <a:effectLst/>
                          <a:latin typeface="Trebuchet MS"/>
                          <a:ea typeface="ＭＳ 明朝"/>
                          <a:cs typeface="Trebuchet MS"/>
                        </a:rPr>
                        <a:t>α.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28931">
                <a:tc>
                  <a:txBody>
                    <a:bodyPr/>
                    <a:lstStyle/>
                    <a:p>
                      <a:endParaRPr lang="en-US" sz="1200" dirty="0">
                        <a:solidFill>
                          <a:schemeClr val="bg1"/>
                        </a:solidFill>
                        <a:latin typeface="Trebuchet MS"/>
                        <a:cs typeface="Trebuchet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a:solidFill>
                          <a:schemeClr val="tx1"/>
                        </a:solidFill>
                        <a:latin typeface="Trebuchet MS"/>
                        <a:cs typeface="Trebuchet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US" sz="1200">
                          <a:solidFill>
                            <a:srgbClr val="FFC000"/>
                          </a:solidFill>
                          <a:effectLst/>
                          <a:latin typeface="Trebuchet MS"/>
                          <a:ea typeface="ＭＳ 明朝"/>
                          <a:cs typeface="Trebuchet MS"/>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US" sz="1200" dirty="0">
                          <a:solidFill>
                            <a:srgbClr val="FFC000"/>
                          </a:solidFill>
                          <a:effectLst/>
                          <a:latin typeface="Trebuchet MS"/>
                          <a:ea typeface="ＭＳ 明朝"/>
                          <a:cs typeface="Trebuchet MS"/>
                        </a:rPr>
                        <a:t>Yes, here it is.</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28931">
                <a:tc>
                  <a:txBody>
                    <a:bodyPr/>
                    <a:lstStyle/>
                    <a:p>
                      <a:endParaRPr lang="en-US" sz="1200">
                        <a:solidFill>
                          <a:schemeClr val="tx1"/>
                        </a:solidFill>
                        <a:latin typeface="Trebuchet MS"/>
                        <a:cs typeface="Trebuchet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a:solidFill>
                          <a:schemeClr val="tx1"/>
                        </a:solidFill>
                        <a:latin typeface="Trebuchet MS"/>
                        <a:cs typeface="Trebuchet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US" sz="1200" dirty="0">
                          <a:solidFill>
                            <a:schemeClr val="bg1"/>
                          </a:solidFill>
                          <a:effectLst/>
                          <a:latin typeface="Trebuchet MS"/>
                          <a:ea typeface="ＭＳ 明朝"/>
                          <a:cs typeface="Trebuchet MS"/>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US" sz="1200" dirty="0">
                          <a:solidFill>
                            <a:schemeClr val="bg1"/>
                          </a:solidFill>
                          <a:effectLst/>
                          <a:latin typeface="Trebuchet MS"/>
                          <a:ea typeface="ＭＳ 明朝"/>
                          <a:cs typeface="Trebuchet MS"/>
                        </a:rPr>
                        <a: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2" name="Title 1"/>
          <p:cNvSpPr txBox="1">
            <a:spLocks/>
          </p:cNvSpPr>
          <p:nvPr/>
        </p:nvSpPr>
        <p:spPr bwMode="auto">
          <a:xfrm>
            <a:off x="378934" y="406342"/>
            <a:ext cx="2091158" cy="411162"/>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algn="l" rtl="0" eaLnBrk="0" fontAlgn="base" hangingPunct="0">
              <a:spcBef>
                <a:spcPct val="0"/>
              </a:spcBef>
              <a:spcAft>
                <a:spcPct val="0"/>
              </a:spcAft>
              <a:defRPr sz="2800" b="1">
                <a:solidFill>
                  <a:schemeClr val="tx1"/>
                </a:solidFill>
                <a:latin typeface="+mj-lt"/>
                <a:ea typeface="ＭＳ Ｐゴシック" pitchFamily="-109" charset="-128"/>
                <a:cs typeface="ＭＳ Ｐゴシック" pitchFamily="-109" charset="-128"/>
              </a:defRPr>
            </a:lvl1pPr>
            <a:lvl2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2pPr>
            <a:lvl3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3pPr>
            <a:lvl4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4pPr>
            <a:lvl5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5pPr>
            <a:lvl6pPr marL="457200" algn="l" rtl="0" fontAlgn="base">
              <a:spcBef>
                <a:spcPct val="0"/>
              </a:spcBef>
              <a:spcAft>
                <a:spcPct val="0"/>
              </a:spcAft>
              <a:defRPr sz="2800" b="1">
                <a:solidFill>
                  <a:schemeClr val="tx1"/>
                </a:solidFill>
                <a:latin typeface="Arial" pitchFamily="-109" charset="0"/>
              </a:defRPr>
            </a:lvl6pPr>
            <a:lvl7pPr marL="914400" algn="l" rtl="0" fontAlgn="base">
              <a:spcBef>
                <a:spcPct val="0"/>
              </a:spcBef>
              <a:spcAft>
                <a:spcPct val="0"/>
              </a:spcAft>
              <a:defRPr sz="2800" b="1">
                <a:solidFill>
                  <a:schemeClr val="tx1"/>
                </a:solidFill>
                <a:latin typeface="Arial" pitchFamily="-109" charset="0"/>
              </a:defRPr>
            </a:lvl7pPr>
            <a:lvl8pPr marL="1371600" algn="l" rtl="0" fontAlgn="base">
              <a:spcBef>
                <a:spcPct val="0"/>
              </a:spcBef>
              <a:spcAft>
                <a:spcPct val="0"/>
              </a:spcAft>
              <a:defRPr sz="2800" b="1">
                <a:solidFill>
                  <a:schemeClr val="tx1"/>
                </a:solidFill>
                <a:latin typeface="Arial" pitchFamily="-109" charset="0"/>
              </a:defRPr>
            </a:lvl8pPr>
            <a:lvl9pPr marL="1828800" algn="l" rtl="0" fontAlgn="base">
              <a:spcBef>
                <a:spcPct val="0"/>
              </a:spcBef>
              <a:spcAft>
                <a:spcPct val="0"/>
              </a:spcAft>
              <a:defRPr sz="2800" b="1">
                <a:solidFill>
                  <a:schemeClr val="tx1"/>
                </a:solidFill>
                <a:latin typeface="Arial" pitchFamily="-109" charset="0"/>
              </a:defRPr>
            </a:lvl9pPr>
          </a:lstStyle>
          <a:p>
            <a:pPr algn="ctr" defTabSz="457200"/>
            <a:r>
              <a:rPr lang="en-US" sz="1600" i="1" dirty="0" smtClean="0">
                <a:solidFill>
                  <a:srgbClr val="FFFFFF"/>
                </a:solidFill>
                <a:latin typeface="Walter Turncoat" charset="-95"/>
                <a:ea typeface="Walter Turncoat" charset="-95"/>
                <a:cs typeface="Walter Turncoat" charset="-95"/>
              </a:rPr>
              <a:t>Extract 1</a:t>
            </a:r>
            <a:endParaRPr lang="en-US" sz="1800" dirty="0">
              <a:solidFill>
                <a:srgbClr val="374F3F"/>
              </a:solidFill>
              <a:latin typeface="Trebuchet MS" charset="0"/>
              <a:ea typeface="ＭＳ Ｐゴシック" charset="0"/>
              <a:cs typeface="Trebuchet MS" charset="0"/>
            </a:endParaRPr>
          </a:p>
        </p:txBody>
      </p:sp>
      <p:graphicFrame>
        <p:nvGraphicFramePr>
          <p:cNvPr id="23" name="Table 22"/>
          <p:cNvGraphicFramePr>
            <a:graphicFrameLocks noGrp="1"/>
          </p:cNvGraphicFramePr>
          <p:nvPr>
            <p:extLst>
              <p:ext uri="{D42A27DB-BD31-4B8C-83A1-F6EECF244321}">
                <p14:modId xmlns:p14="http://schemas.microsoft.com/office/powerpoint/2010/main" val="184951746"/>
              </p:ext>
            </p:extLst>
          </p:nvPr>
        </p:nvGraphicFramePr>
        <p:xfrm>
          <a:off x="584994" y="2698352"/>
          <a:ext cx="7370763" cy="1209212"/>
        </p:xfrm>
        <a:graphic>
          <a:graphicData uri="http://schemas.openxmlformats.org/drawingml/2006/table">
            <a:tbl>
              <a:tblPr firstRow="1" bandRow="1">
                <a:tableStyleId>{5C22544A-7EE6-4342-B048-85BDC9FD1C3A}</a:tableStyleId>
              </a:tblPr>
              <a:tblGrid>
                <a:gridCol w="619467"/>
                <a:gridCol w="190342"/>
                <a:gridCol w="964166"/>
                <a:gridCol w="5596788"/>
              </a:tblGrid>
              <a:tr h="228931">
                <a:tc>
                  <a:txBody>
                    <a:bodyPr/>
                    <a:lstStyle/>
                    <a:p>
                      <a:r>
                        <a:rPr lang="en-US" sz="1200" dirty="0" smtClean="0">
                          <a:solidFill>
                            <a:schemeClr val="bg1"/>
                          </a:solidFill>
                          <a:latin typeface="Trebuchet MS"/>
                          <a:cs typeface="Trebuchet MS"/>
                        </a:rPr>
                        <a:t>1</a:t>
                      </a:r>
                      <a:endParaRPr lang="en-US" sz="1200" dirty="0">
                        <a:solidFill>
                          <a:schemeClr val="bg1"/>
                        </a:solidFill>
                        <a:latin typeface="Trebuchet MS"/>
                        <a:cs typeface="Trebuchet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chemeClr val="bg1"/>
                        </a:solidFill>
                        <a:latin typeface="Trebuchet MS"/>
                        <a:cs typeface="Trebuchet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US" sz="1200" dirty="0" err="1">
                          <a:solidFill>
                            <a:schemeClr val="bg1"/>
                          </a:solidFill>
                          <a:effectLst/>
                          <a:latin typeface="Trebuchet MS"/>
                          <a:ea typeface="ＭＳ 明朝"/>
                          <a:cs typeface="Trebuchet MS"/>
                        </a:rPr>
                        <a:t>Amalia</a:t>
                      </a:r>
                      <a:endParaRPr lang="en-US" sz="1200" dirty="0">
                        <a:solidFill>
                          <a:schemeClr val="bg1"/>
                        </a:solidFill>
                        <a:effectLst/>
                        <a:latin typeface="Trebuchet MS"/>
                        <a:ea typeface="ＭＳ 明朝"/>
                        <a:cs typeface="Trebuchet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US" sz="1200" dirty="0">
                          <a:solidFill>
                            <a:schemeClr val="bg1"/>
                          </a:solidFill>
                          <a:effectLst/>
                          <a:latin typeface="Trebuchet MS"/>
                          <a:ea typeface="ＭＳ 明朝"/>
                          <a:cs typeface="Trebuchet MS"/>
                        </a:rPr>
                        <a:t>       [</a:t>
                      </a:r>
                      <a:r>
                        <a:rPr lang="en-US" sz="1200" dirty="0" err="1">
                          <a:solidFill>
                            <a:schemeClr val="bg1"/>
                          </a:solidFill>
                          <a:effectLst/>
                          <a:latin typeface="Trebuchet MS"/>
                          <a:ea typeface="ＭＳ 明朝"/>
                          <a:cs typeface="Trebuchet MS"/>
                        </a:rPr>
                        <a:t>Θέ</a:t>
                      </a:r>
                      <a:r>
                        <a:rPr lang="en-US" sz="1200" dirty="0">
                          <a:solidFill>
                            <a:schemeClr val="bg1"/>
                          </a:solidFill>
                          <a:effectLst/>
                          <a:latin typeface="Trebuchet MS"/>
                          <a:ea typeface="ＭＳ 明朝"/>
                          <a:cs typeface="Trebuchet MS"/>
                        </a:rPr>
                        <a:t>]</a:t>
                      </a:r>
                      <a:r>
                        <a:rPr lang="en-US" sz="1200" dirty="0" err="1">
                          <a:solidFill>
                            <a:schemeClr val="bg1"/>
                          </a:solidFill>
                          <a:effectLst/>
                          <a:latin typeface="Trebuchet MS"/>
                          <a:ea typeface="ＭＳ 明朝"/>
                          <a:cs typeface="Trebuchet MS"/>
                        </a:rPr>
                        <a:t>λεις</a:t>
                      </a:r>
                      <a:r>
                        <a:rPr lang="en-US" sz="1200" dirty="0">
                          <a:solidFill>
                            <a:schemeClr val="bg1"/>
                          </a:solidFill>
                          <a:effectLst/>
                          <a:latin typeface="Trebuchet MS"/>
                          <a:ea typeface="ＭＳ 明朝"/>
                          <a:cs typeface="Trebuchet MS"/>
                        </a:rPr>
                        <a:t> να π</a:t>
                      </a:r>
                      <a:r>
                        <a:rPr lang="en-US" sz="1200" dirty="0" err="1">
                          <a:solidFill>
                            <a:schemeClr val="bg1"/>
                          </a:solidFill>
                          <a:effectLst/>
                          <a:latin typeface="Trebuchet MS"/>
                          <a:ea typeface="ＭＳ 明朝"/>
                          <a:cs typeface="Trebuchet MS"/>
                        </a:rPr>
                        <a:t>ιεις</a:t>
                      </a:r>
                      <a:r>
                        <a:rPr lang="en-US" sz="1200" dirty="0">
                          <a:solidFill>
                            <a:schemeClr val="bg1"/>
                          </a:solidFill>
                          <a:effectLst/>
                          <a:latin typeface="Trebuchet MS"/>
                          <a:ea typeface="ＭＳ 明朝"/>
                          <a:cs typeface="Trebuchet MS"/>
                        </a:rPr>
                        <a:t> κάτι?=</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28931">
                <a:tc>
                  <a:txBody>
                    <a:bodyPr/>
                    <a:lstStyle/>
                    <a:p>
                      <a:endParaRPr lang="en-US" sz="1200">
                        <a:latin typeface="Trebuchet MS"/>
                        <a:cs typeface="Trebuchet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a:latin typeface="Trebuchet MS"/>
                        <a:cs typeface="Trebuchet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US" sz="1200">
                          <a:effectLst/>
                          <a:latin typeface="Trebuchet MS"/>
                          <a:ea typeface="ＭＳ 明朝"/>
                          <a:cs typeface="Trebuchet MS"/>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US" sz="1200" dirty="0">
                          <a:solidFill>
                            <a:srgbClr val="FFC000"/>
                          </a:solidFill>
                          <a:effectLst/>
                          <a:latin typeface="Trebuchet MS"/>
                          <a:ea typeface="ＭＳ 明朝"/>
                          <a:cs typeface="Trebuchet MS"/>
                        </a:rPr>
                        <a:t>Would you like something to drink?</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28931">
                <a:tc>
                  <a:txBody>
                    <a:bodyPr/>
                    <a:lstStyle/>
                    <a:p>
                      <a:r>
                        <a:rPr lang="en-US" sz="1200" dirty="0" smtClean="0">
                          <a:solidFill>
                            <a:schemeClr val="bg1"/>
                          </a:solidFill>
                          <a:latin typeface="Trebuchet MS"/>
                          <a:cs typeface="Trebuchet MS"/>
                        </a:rPr>
                        <a:t>2</a:t>
                      </a:r>
                      <a:endParaRPr lang="en-US" sz="1200" dirty="0">
                        <a:solidFill>
                          <a:schemeClr val="bg1"/>
                        </a:solidFill>
                        <a:latin typeface="Trebuchet MS"/>
                        <a:cs typeface="Trebuchet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chemeClr val="bg1"/>
                        </a:solidFill>
                        <a:latin typeface="Trebuchet MS"/>
                        <a:cs typeface="Trebuchet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US" sz="1200" dirty="0" err="1" smtClean="0">
                          <a:solidFill>
                            <a:schemeClr val="bg1"/>
                          </a:solidFill>
                          <a:effectLst/>
                          <a:latin typeface="Trebuchet MS"/>
                          <a:ea typeface="ＭＳ 明朝"/>
                          <a:cs typeface="Trebuchet MS"/>
                        </a:rPr>
                        <a:t>Niki</a:t>
                      </a:r>
                      <a:endParaRPr lang="en-US" sz="1200" dirty="0">
                        <a:solidFill>
                          <a:schemeClr val="bg1"/>
                        </a:solidFill>
                        <a:effectLst/>
                        <a:latin typeface="Trebuchet MS"/>
                        <a:ea typeface="ＭＳ 明朝"/>
                        <a:cs typeface="Trebuchet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US" sz="1200" dirty="0">
                          <a:solidFill>
                            <a:schemeClr val="bg1"/>
                          </a:solidFill>
                          <a:effectLst/>
                          <a:latin typeface="Trebuchet MS"/>
                          <a:ea typeface="ＭＳ 明朝"/>
                          <a:cs typeface="Trebuchet MS"/>
                        </a:rPr>
                        <a:t>&gt;</a:t>
                      </a:r>
                      <a:r>
                        <a:rPr lang="en-US" sz="1200" dirty="0">
                          <a:solidFill>
                            <a:schemeClr val="bg1"/>
                          </a:solidFill>
                          <a:effectLst/>
                          <a:latin typeface="Trebuchet MS"/>
                          <a:ea typeface="ＭＳ 明朝"/>
                          <a:cs typeface="Trebuchet MS"/>
                          <a:sym typeface="Symbol"/>
                        </a:rPr>
                        <a:t></a:t>
                      </a:r>
                      <a:r>
                        <a:rPr lang="en-US" sz="1200" u="sng" dirty="0" err="1">
                          <a:solidFill>
                            <a:schemeClr val="bg1"/>
                          </a:solidFill>
                          <a:effectLst/>
                          <a:latin typeface="Trebuchet MS"/>
                          <a:ea typeface="ＭＳ 明朝"/>
                          <a:cs typeface="Trebuchet MS"/>
                        </a:rPr>
                        <a:t>Έ</a:t>
                      </a:r>
                      <a:r>
                        <a:rPr lang="en-US" sz="1200" dirty="0" err="1">
                          <a:solidFill>
                            <a:schemeClr val="bg1"/>
                          </a:solidFill>
                          <a:effectLst/>
                          <a:latin typeface="Trebuchet MS"/>
                          <a:ea typeface="ＭＳ 明朝"/>
                          <a:cs typeface="Trebuchet MS"/>
                        </a:rPr>
                        <a:t>ν</a:t>
                      </a:r>
                      <a:r>
                        <a:rPr lang="en-US" sz="1200" dirty="0">
                          <a:solidFill>
                            <a:schemeClr val="bg1"/>
                          </a:solidFill>
                          <a:effectLst/>
                          <a:latin typeface="Trebuchet MS"/>
                          <a:ea typeface="ＭＳ 明朝"/>
                          <a:cs typeface="Trebuchet MS"/>
                        </a:rPr>
                        <a:t>α-</a:t>
                      </a:r>
                      <a:r>
                        <a:rPr lang="en-US" sz="1200" dirty="0">
                          <a:solidFill>
                            <a:schemeClr val="bg1"/>
                          </a:solidFill>
                          <a:effectLst/>
                          <a:latin typeface="Trebuchet MS"/>
                          <a:ea typeface="ＭＳ 明朝"/>
                          <a:cs typeface="Trebuchet MS"/>
                          <a:sym typeface="Symbol"/>
                        </a:rPr>
                        <a:t></a:t>
                      </a:r>
                      <a:r>
                        <a:rPr lang="en-US" sz="1200" dirty="0">
                          <a:solidFill>
                            <a:schemeClr val="bg1"/>
                          </a:solidFill>
                          <a:effectLst/>
                          <a:latin typeface="Trebuchet MS"/>
                          <a:ea typeface="ＭＳ 明朝"/>
                          <a:cs typeface="Trebuchet MS"/>
                        </a:rPr>
                        <a:t> </a:t>
                      </a:r>
                      <a:r>
                        <a:rPr lang="en-US" sz="1200" dirty="0" err="1">
                          <a:solidFill>
                            <a:schemeClr val="bg1"/>
                          </a:solidFill>
                          <a:effectLst/>
                          <a:latin typeface="Trebuchet MS"/>
                          <a:ea typeface="ＭＳ 明朝"/>
                          <a:cs typeface="Trebuchet MS"/>
                        </a:rPr>
                        <a:t>έν</a:t>
                      </a:r>
                      <a:r>
                        <a:rPr lang="en-US" sz="1200" dirty="0">
                          <a:solidFill>
                            <a:schemeClr val="bg1"/>
                          </a:solidFill>
                          <a:effectLst/>
                          <a:latin typeface="Trebuchet MS"/>
                          <a:ea typeface="ＭＳ 明朝"/>
                          <a:cs typeface="Trebuchet MS"/>
                        </a:rPr>
                        <a:t>α νε</a:t>
                      </a:r>
                      <a:r>
                        <a:rPr lang="en-US" sz="1200" u="sng" dirty="0">
                          <a:solidFill>
                            <a:schemeClr val="bg1"/>
                          </a:solidFill>
                          <a:effectLst/>
                          <a:latin typeface="Trebuchet MS"/>
                          <a:ea typeface="ＭＳ 明朝"/>
                          <a:cs typeface="Trebuchet MS"/>
                        </a:rPr>
                        <a:t>ρό</a:t>
                      </a:r>
                      <a:r>
                        <a:rPr lang="en-US" sz="1200" dirty="0">
                          <a:solidFill>
                            <a:schemeClr val="bg1"/>
                          </a:solidFill>
                          <a:effectLst/>
                          <a:latin typeface="Trebuchet MS"/>
                          <a:ea typeface="ＭＳ 明朝"/>
                          <a:cs typeface="Trebuchet MS"/>
                        </a:rPr>
                        <a:t>.&lt;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93488">
                <a:tc>
                  <a:txBody>
                    <a:bodyPr/>
                    <a:lstStyle/>
                    <a:p>
                      <a:endParaRPr lang="en-US" sz="1200">
                        <a:latin typeface="Trebuchet MS"/>
                        <a:cs typeface="Trebuchet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a:latin typeface="Trebuchet MS"/>
                        <a:cs typeface="Trebuchet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US" sz="1200">
                          <a:solidFill>
                            <a:srgbClr val="FFC000"/>
                          </a:solidFill>
                          <a:effectLst/>
                          <a:latin typeface="Trebuchet MS"/>
                          <a:ea typeface="ＭＳ 明朝"/>
                          <a:cs typeface="Trebuchet MS"/>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US" sz="1200" dirty="0">
                          <a:solidFill>
                            <a:srgbClr val="FFC000"/>
                          </a:solidFill>
                          <a:effectLst/>
                          <a:latin typeface="Trebuchet MS"/>
                          <a:ea typeface="ＭＳ 明朝"/>
                          <a:cs typeface="Trebuchet MS"/>
                        </a:rPr>
                        <a:t>A- a glass of water.</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28931">
                <a:tc>
                  <a:txBody>
                    <a:bodyPr/>
                    <a:lstStyle/>
                    <a:p>
                      <a:endParaRPr lang="en-US" sz="1200">
                        <a:latin typeface="Trebuchet MS"/>
                        <a:cs typeface="Trebuchet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a:latin typeface="Trebuchet MS"/>
                        <a:cs typeface="Trebuchet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US" sz="1200" dirty="0">
                          <a:solidFill>
                            <a:schemeClr val="bg1"/>
                          </a:solidFill>
                          <a:effectLst/>
                          <a:latin typeface="Trebuchet MS"/>
                          <a:ea typeface="ＭＳ 明朝"/>
                          <a:cs typeface="Trebuchet MS"/>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US" sz="1200" dirty="0">
                          <a:solidFill>
                            <a:schemeClr val="bg1"/>
                          </a:solidFill>
                          <a:effectLst/>
                          <a:latin typeface="Trebuchet MS"/>
                          <a:ea typeface="ＭＳ 明朝"/>
                          <a:cs typeface="Trebuchet MS"/>
                        </a:rPr>
                        <a: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TextBox 4"/>
          <p:cNvSpPr txBox="1"/>
          <p:nvPr/>
        </p:nvSpPr>
        <p:spPr>
          <a:xfrm>
            <a:off x="5283201" y="749300"/>
            <a:ext cx="85350" cy="307777"/>
          </a:xfrm>
          <a:prstGeom prst="rect">
            <a:avLst/>
          </a:prstGeom>
          <a:noFill/>
        </p:spPr>
        <p:txBody>
          <a:bodyPr wrap="square" rtlCol="0">
            <a:spAutoFit/>
          </a:bodyPr>
          <a:lstStyle/>
          <a:p>
            <a:endParaRPr lang="en-US" dirty="0"/>
          </a:p>
        </p:txBody>
      </p:sp>
      <p:sp>
        <p:nvSpPr>
          <p:cNvPr id="24" name="Title 1"/>
          <p:cNvSpPr txBox="1">
            <a:spLocks/>
          </p:cNvSpPr>
          <p:nvPr/>
        </p:nvSpPr>
        <p:spPr bwMode="auto">
          <a:xfrm>
            <a:off x="378934" y="2328858"/>
            <a:ext cx="2091158" cy="411162"/>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algn="l" rtl="0" eaLnBrk="0" fontAlgn="base" hangingPunct="0">
              <a:spcBef>
                <a:spcPct val="0"/>
              </a:spcBef>
              <a:spcAft>
                <a:spcPct val="0"/>
              </a:spcAft>
              <a:defRPr sz="2800" b="1">
                <a:solidFill>
                  <a:schemeClr val="tx1"/>
                </a:solidFill>
                <a:latin typeface="+mj-lt"/>
                <a:ea typeface="ＭＳ Ｐゴシック" pitchFamily="-109" charset="-128"/>
                <a:cs typeface="ＭＳ Ｐゴシック" pitchFamily="-109" charset="-128"/>
              </a:defRPr>
            </a:lvl1pPr>
            <a:lvl2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2pPr>
            <a:lvl3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3pPr>
            <a:lvl4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4pPr>
            <a:lvl5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5pPr>
            <a:lvl6pPr marL="457200" algn="l" rtl="0" fontAlgn="base">
              <a:spcBef>
                <a:spcPct val="0"/>
              </a:spcBef>
              <a:spcAft>
                <a:spcPct val="0"/>
              </a:spcAft>
              <a:defRPr sz="2800" b="1">
                <a:solidFill>
                  <a:schemeClr val="tx1"/>
                </a:solidFill>
                <a:latin typeface="Arial" pitchFamily="-109" charset="0"/>
              </a:defRPr>
            </a:lvl6pPr>
            <a:lvl7pPr marL="914400" algn="l" rtl="0" fontAlgn="base">
              <a:spcBef>
                <a:spcPct val="0"/>
              </a:spcBef>
              <a:spcAft>
                <a:spcPct val="0"/>
              </a:spcAft>
              <a:defRPr sz="2800" b="1">
                <a:solidFill>
                  <a:schemeClr val="tx1"/>
                </a:solidFill>
                <a:latin typeface="Arial" pitchFamily="-109" charset="0"/>
              </a:defRPr>
            </a:lvl7pPr>
            <a:lvl8pPr marL="1371600" algn="l" rtl="0" fontAlgn="base">
              <a:spcBef>
                <a:spcPct val="0"/>
              </a:spcBef>
              <a:spcAft>
                <a:spcPct val="0"/>
              </a:spcAft>
              <a:defRPr sz="2800" b="1">
                <a:solidFill>
                  <a:schemeClr val="tx1"/>
                </a:solidFill>
                <a:latin typeface="Arial" pitchFamily="-109" charset="0"/>
              </a:defRPr>
            </a:lvl8pPr>
            <a:lvl9pPr marL="1828800" algn="l" rtl="0" fontAlgn="base">
              <a:spcBef>
                <a:spcPct val="0"/>
              </a:spcBef>
              <a:spcAft>
                <a:spcPct val="0"/>
              </a:spcAft>
              <a:defRPr sz="2800" b="1">
                <a:solidFill>
                  <a:schemeClr val="tx1"/>
                </a:solidFill>
                <a:latin typeface="Arial" pitchFamily="-109" charset="0"/>
              </a:defRPr>
            </a:lvl9pPr>
          </a:lstStyle>
          <a:p>
            <a:pPr algn="ctr" defTabSz="457200"/>
            <a:r>
              <a:rPr lang="en-US" sz="1600" i="1" dirty="0" smtClean="0">
                <a:solidFill>
                  <a:srgbClr val="FFFFFF"/>
                </a:solidFill>
                <a:latin typeface="Walter Turncoat" charset="-95"/>
                <a:ea typeface="Walter Turncoat" charset="-95"/>
                <a:cs typeface="Walter Turncoat" charset="-95"/>
              </a:rPr>
              <a:t>Extract 2</a:t>
            </a:r>
            <a:endParaRPr lang="en-US" sz="1800" dirty="0">
              <a:solidFill>
                <a:srgbClr val="374F3F"/>
              </a:solidFill>
              <a:latin typeface="Trebuchet MS" charset="0"/>
              <a:ea typeface="ＭＳ Ｐゴシック" charset="0"/>
              <a:cs typeface="Trebuchet MS" charset="0"/>
            </a:endParaRPr>
          </a:p>
        </p:txBody>
      </p:sp>
      <p:sp>
        <p:nvSpPr>
          <p:cNvPr id="6" name="TextBox 5"/>
          <p:cNvSpPr txBox="1"/>
          <p:nvPr/>
        </p:nvSpPr>
        <p:spPr>
          <a:xfrm>
            <a:off x="3022600" y="3238500"/>
            <a:ext cx="184731" cy="307777"/>
          </a:xfrm>
          <a:prstGeom prst="rect">
            <a:avLst/>
          </a:prstGeom>
          <a:noFill/>
        </p:spPr>
        <p:txBody>
          <a:bodyPr wrap="none" rtlCol="0">
            <a:spAutoFit/>
          </a:bodyPr>
          <a:lstStyle/>
          <a:p>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nodeType="clickEffect">
                                  <p:stCondLst>
                                    <p:cond delay="0"/>
                                  </p:stCondLst>
                                  <p:childTnLst>
                                    <p:set>
                                      <p:cBhvr>
                                        <p:cTn id="38" dur="1" fill="hold">
                                          <p:stCondLst>
                                            <p:cond delay="0"/>
                                          </p:stCondLst>
                                        </p:cTn>
                                        <p:tgtEl>
                                          <p:spTgt spid="3"/>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13"/>
                                        </p:tgtEl>
                                        <p:attrNameLst>
                                          <p:attrName>style.visibility</p:attrName>
                                        </p:attrNameLst>
                                      </p:cBhvr>
                                      <p:to>
                                        <p:strVal val="hidden"/>
                                      </p:to>
                                    </p:set>
                                  </p:childTnLst>
                                </p:cTn>
                              </p:par>
                              <p:par>
                                <p:cTn id="41" presetID="1"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par>
                                <p:cTn id="43" presetID="1" presetClass="exit" presetSubtype="0" fill="hold" grpId="1" nodeType="withEffect">
                                  <p:stCondLst>
                                    <p:cond delay="0"/>
                                  </p:stCondLst>
                                  <p:childTnLst>
                                    <p:set>
                                      <p:cBhvr>
                                        <p:cTn id="44"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8" grpId="0" animBg="1"/>
      <p:bldP spid="18" grpId="1" animBg="1"/>
      <p:bldP spid="22" grpId="0"/>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hape 95"/>
          <p:cNvSpPr txBox="1">
            <a:spLocks noGrp="1"/>
          </p:cNvSpPr>
          <p:nvPr>
            <p:ph type="title"/>
          </p:nvPr>
        </p:nvSpPr>
        <p:spPr>
          <a:xfrm>
            <a:off x="-603464" y="166443"/>
            <a:ext cx="9155113" cy="314325"/>
          </a:xfrm>
        </p:spPr>
        <p:txBody>
          <a:bodyPr/>
          <a:lstStyle/>
          <a:p>
            <a:pPr algn="ctr" eaLnBrk="1" hangingPunct="1">
              <a:spcBef>
                <a:spcPct val="0"/>
              </a:spcBef>
              <a:spcAft>
                <a:spcPct val="0"/>
              </a:spcAft>
              <a:buClr>
                <a:srgbClr val="FFFFFF"/>
              </a:buClr>
            </a:pPr>
            <a:r>
              <a:rPr lang="en-US" altLang="en-US" sz="1600" i="1" dirty="0">
                <a:solidFill>
                  <a:srgbClr val="FFFFFF"/>
                </a:solidFill>
                <a:latin typeface="Walter Turncoat" charset="-95"/>
                <a:ea typeface="Walter Turncoat" charset="-95"/>
                <a:cs typeface="Walter Turncoat" charset="-95"/>
                <a:sym typeface="Walter Turncoat" charset="-95"/>
              </a:rPr>
              <a:t>2</a:t>
            </a:r>
            <a:r>
              <a:rPr lang="en-US" altLang="en-US" sz="1600" i="1" dirty="0" smtClean="0">
                <a:solidFill>
                  <a:srgbClr val="FFFFFF"/>
                </a:solidFill>
                <a:latin typeface="Walter Turncoat" charset="-95"/>
                <a:ea typeface="Walter Turncoat" charset="-95"/>
                <a:cs typeface="Walter Turncoat" charset="-95"/>
                <a:sym typeface="Walter Turncoat" charset="-95"/>
              </a:rPr>
              <a:t>. </a:t>
            </a:r>
            <a:r>
              <a:rPr lang="en-US" altLang="en-US" sz="1600" i="1" dirty="0">
                <a:solidFill>
                  <a:srgbClr val="FFFFFF"/>
                </a:solidFill>
                <a:latin typeface="Walter Turncoat" charset="-95"/>
                <a:ea typeface="Walter Turncoat" charset="-95"/>
                <a:cs typeface="Walter Turncoat" charset="-95"/>
                <a:sym typeface="Walter Turncoat" charset="-95"/>
              </a:rPr>
              <a:t>Typical </a:t>
            </a:r>
            <a:r>
              <a:rPr lang="en-US" altLang="en-US" sz="1600" i="1" dirty="0" err="1" smtClean="0">
                <a:solidFill>
                  <a:srgbClr val="FFFFFF"/>
                </a:solidFill>
                <a:latin typeface="Walter Turncoat" charset="-95"/>
                <a:ea typeface="Walter Turncoat" charset="-95"/>
                <a:cs typeface="Walter Turncoat" charset="-95"/>
                <a:sym typeface="Walter Turncoat" charset="-95"/>
              </a:rPr>
              <a:t>dispreferred</a:t>
            </a:r>
            <a:endParaRPr lang="en-US" altLang="en-US" sz="1600" i="1" dirty="0">
              <a:solidFill>
                <a:srgbClr val="FFFFFF"/>
              </a:solidFill>
              <a:latin typeface="Walter Turncoat" charset="-95"/>
              <a:ea typeface="Walter Turncoat" charset="-95"/>
              <a:cs typeface="Walter Turncoat" charset="-95"/>
              <a:sym typeface="Walter Turncoat" charset="-95"/>
            </a:endParaRPr>
          </a:p>
        </p:txBody>
      </p:sp>
      <p:sp>
        <p:nvSpPr>
          <p:cNvPr id="13316" name="Shape 99"/>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8BE75F29-16FD-6D4F-A3D3-6BFFE3E7C59A}" type="slidenum">
              <a:rPr lang="en-US" altLang="en-US" sz="1000">
                <a:solidFill>
                  <a:srgbClr val="FFFFFF"/>
                </a:solidFill>
                <a:latin typeface="Sniglet" charset="-95"/>
                <a:ea typeface="Sniglet" charset="-95"/>
                <a:cs typeface="Sniglet" charset="-95"/>
                <a:sym typeface="Sniglet" charset="-95"/>
              </a:rPr>
              <a:pPr/>
              <a:t>13</a:t>
            </a:fld>
            <a:endParaRPr lang="en-US" altLang="en-US" sz="1000">
              <a:solidFill>
                <a:srgbClr val="FFFFFF"/>
              </a:solidFill>
              <a:latin typeface="Sniglet" charset="-95"/>
              <a:ea typeface="Sniglet" charset="-95"/>
              <a:cs typeface="Sniglet" charset="-95"/>
              <a:sym typeface="Sniglet" charset="-95"/>
            </a:endParaRPr>
          </a:p>
        </p:txBody>
      </p:sp>
      <p:grpSp>
        <p:nvGrpSpPr>
          <p:cNvPr id="2" name="Shape 233"/>
          <p:cNvGrpSpPr>
            <a:grpSpLocks/>
          </p:cNvGrpSpPr>
          <p:nvPr/>
        </p:nvGrpSpPr>
        <p:grpSpPr bwMode="auto">
          <a:xfrm flipH="1">
            <a:off x="5839374" y="3648013"/>
            <a:ext cx="1790700" cy="233363"/>
            <a:chOff x="2266178" y="2764475"/>
            <a:chExt cx="1792245" cy="232966"/>
          </a:xfrm>
        </p:grpSpPr>
        <p:sp>
          <p:nvSpPr>
            <p:cNvPr id="13421"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3422"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grpSp>
        <p:nvGrpSpPr>
          <p:cNvPr id="3" name="Shape 233"/>
          <p:cNvGrpSpPr>
            <a:grpSpLocks/>
          </p:cNvGrpSpPr>
          <p:nvPr/>
        </p:nvGrpSpPr>
        <p:grpSpPr bwMode="auto">
          <a:xfrm flipH="1">
            <a:off x="3207331" y="2496344"/>
            <a:ext cx="1790700" cy="233363"/>
            <a:chOff x="2266178" y="2764475"/>
            <a:chExt cx="1792245" cy="232966"/>
          </a:xfrm>
        </p:grpSpPr>
        <p:sp>
          <p:nvSpPr>
            <p:cNvPr id="13419"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3420"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sp>
        <p:nvSpPr>
          <p:cNvPr id="13" name="Shape 431"/>
          <p:cNvSpPr>
            <a:spLocks/>
          </p:cNvSpPr>
          <p:nvPr/>
        </p:nvSpPr>
        <p:spPr bwMode="auto">
          <a:xfrm>
            <a:off x="1927672" y="2155333"/>
            <a:ext cx="1533525" cy="214312"/>
          </a:xfrm>
          <a:custGeom>
            <a:avLst/>
            <a:gdLst>
              <a:gd name="T0" fmla="*/ 2147483647 w 67641"/>
              <a:gd name="T1" fmla="*/ 8823 h 69056"/>
              <a:gd name="T2" fmla="*/ 2147483647 w 67641"/>
              <a:gd name="T3" fmla="*/ 122493 h 69056"/>
              <a:gd name="T4" fmla="*/ 2147483647 w 67641"/>
              <a:gd name="T5" fmla="*/ 848440 h 69056"/>
              <a:gd name="T6" fmla="*/ 1894273338 w 67641"/>
              <a:gd name="T7" fmla="*/ 1653138 h 69056"/>
              <a:gd name="T8" fmla="*/ 348999486 w 67641"/>
              <a:gd name="T9" fmla="*/ 2982609 h 69056"/>
              <a:gd name="T10" fmla="*/ 274232803 w 67641"/>
              <a:gd name="T11" fmla="*/ 3245075 h 69056"/>
              <a:gd name="T12" fmla="*/ 74766706 w 67641"/>
              <a:gd name="T13" fmla="*/ 4084733 h 69056"/>
              <a:gd name="T14" fmla="*/ 1395741121 w 67641"/>
              <a:gd name="T15" fmla="*/ 5282994 h 69056"/>
              <a:gd name="T16" fmla="*/ 2147483647 w 67641"/>
              <a:gd name="T17" fmla="*/ 6131437 h 69056"/>
              <a:gd name="T18" fmla="*/ 2147483647 w 67641"/>
              <a:gd name="T19" fmla="*/ 6332627 h 69056"/>
              <a:gd name="T20" fmla="*/ 2147483647 w 67641"/>
              <a:gd name="T21" fmla="*/ 6044000 h 69056"/>
              <a:gd name="T22" fmla="*/ 2147483647 w 67641"/>
              <a:gd name="T23" fmla="*/ 5562884 h 69056"/>
              <a:gd name="T24" fmla="*/ 2147483647 w 67641"/>
              <a:gd name="T25" fmla="*/ 5090617 h 69056"/>
              <a:gd name="T26" fmla="*/ 2147483647 w 67641"/>
              <a:gd name="T27" fmla="*/ 5160590 h 69056"/>
              <a:gd name="T28" fmla="*/ 2147483647 w 67641"/>
              <a:gd name="T29" fmla="*/ 4906936 h 69056"/>
              <a:gd name="T30" fmla="*/ 2147483647 w 67641"/>
              <a:gd name="T31" fmla="*/ 4801993 h 69056"/>
              <a:gd name="T32" fmla="*/ 2147483647 w 67641"/>
              <a:gd name="T33" fmla="*/ 4539584 h 69056"/>
              <a:gd name="T34" fmla="*/ 2147483647 w 67641"/>
              <a:gd name="T35" fmla="*/ 3612437 h 69056"/>
              <a:gd name="T36" fmla="*/ 2147483647 w 67641"/>
              <a:gd name="T37" fmla="*/ 3385001 h 69056"/>
              <a:gd name="T38" fmla="*/ 2147483647 w 67641"/>
              <a:gd name="T39" fmla="*/ 2484059 h 69056"/>
              <a:gd name="T40" fmla="*/ 2147483647 w 67641"/>
              <a:gd name="T41" fmla="*/ 1959271 h 69056"/>
              <a:gd name="T42" fmla="*/ 2147483647 w 67641"/>
              <a:gd name="T43" fmla="*/ 1714412 h 69056"/>
              <a:gd name="T44" fmla="*/ 2147483647 w 67641"/>
              <a:gd name="T45" fmla="*/ 1382020 h 69056"/>
              <a:gd name="T46" fmla="*/ 2147483647 w 67641"/>
              <a:gd name="T47" fmla="*/ 1215802 h 69056"/>
              <a:gd name="T48" fmla="*/ 2147483647 w 67641"/>
              <a:gd name="T49" fmla="*/ 1574428 h 69056"/>
              <a:gd name="T50" fmla="*/ 2147483647 w 67641"/>
              <a:gd name="T51" fmla="*/ 2003064 h 69056"/>
              <a:gd name="T52" fmla="*/ 2147483647 w 67641"/>
              <a:gd name="T53" fmla="*/ 2099187 h 69056"/>
              <a:gd name="T54" fmla="*/ 2147483647 w 67641"/>
              <a:gd name="T55" fmla="*/ 2685259 h 69056"/>
              <a:gd name="T56" fmla="*/ 2147483647 w 67641"/>
              <a:gd name="T57" fmla="*/ 2798929 h 69056"/>
              <a:gd name="T58" fmla="*/ 2147483647 w 67641"/>
              <a:gd name="T59" fmla="*/ 3218829 h 69056"/>
              <a:gd name="T60" fmla="*/ 2147483647 w 67641"/>
              <a:gd name="T61" fmla="*/ 3752322 h 69056"/>
              <a:gd name="T62" fmla="*/ 2147483647 w 67641"/>
              <a:gd name="T63" fmla="*/ 4723255 h 69056"/>
              <a:gd name="T64" fmla="*/ 2147483647 w 67641"/>
              <a:gd name="T65" fmla="*/ 6052736 h 69056"/>
              <a:gd name="T66" fmla="*/ 2147483647 w 67641"/>
              <a:gd name="T67" fmla="*/ 6087681 h 69056"/>
              <a:gd name="T68" fmla="*/ 2147483647 w 67641"/>
              <a:gd name="T69" fmla="*/ 6245104 h 69056"/>
              <a:gd name="T70" fmla="*/ 2147483647 w 67641"/>
              <a:gd name="T71" fmla="*/ 6210171 h 69056"/>
              <a:gd name="T72" fmla="*/ 2147483647 w 67641"/>
              <a:gd name="T73" fmla="*/ 6131437 h 69056"/>
              <a:gd name="T74" fmla="*/ 2147483647 w 67641"/>
              <a:gd name="T75" fmla="*/ 6008971 h 69056"/>
              <a:gd name="T76" fmla="*/ 2147483647 w 67641"/>
              <a:gd name="T77" fmla="*/ 5982726 h 69056"/>
              <a:gd name="T78" fmla="*/ 2147483647 w 67641"/>
              <a:gd name="T79" fmla="*/ 5799054 h 69056"/>
              <a:gd name="T80" fmla="*/ 2147483647 w 67641"/>
              <a:gd name="T81" fmla="*/ 5492911 h 69056"/>
              <a:gd name="T82" fmla="*/ 1595208057 w 67641"/>
              <a:gd name="T83" fmla="*/ 5090617 h 69056"/>
              <a:gd name="T84" fmla="*/ 1644873558 w 67641"/>
              <a:gd name="T85" fmla="*/ 5213079 h 69056"/>
              <a:gd name="T86" fmla="*/ 1196274548 w 67641"/>
              <a:gd name="T87" fmla="*/ 4968124 h 69056"/>
              <a:gd name="T88" fmla="*/ 897208541 w 67641"/>
              <a:gd name="T89" fmla="*/ 4697009 h 69056"/>
              <a:gd name="T90" fmla="*/ 1021897548 w 67641"/>
              <a:gd name="T91" fmla="*/ 4775747 h 69056"/>
              <a:gd name="T92" fmla="*/ 1071830755 w 67641"/>
              <a:gd name="T93" fmla="*/ 4627008 h 69056"/>
              <a:gd name="T94" fmla="*/ 523365150 w 67641"/>
              <a:gd name="T95" fmla="*/ 3892325 h 69056"/>
              <a:gd name="T96" fmla="*/ 747664111 w 67641"/>
              <a:gd name="T97" fmla="*/ 3043884 h 69056"/>
              <a:gd name="T98" fmla="*/ 1470507078 w 67641"/>
              <a:gd name="T99" fmla="*/ 2116706 h 69056"/>
              <a:gd name="T100" fmla="*/ 2147483647 w 67641"/>
              <a:gd name="T101" fmla="*/ 804685 h 69056"/>
              <a:gd name="T102" fmla="*/ 2147483647 w 67641"/>
              <a:gd name="T103" fmla="*/ 384871 h 69056"/>
              <a:gd name="T104" fmla="*/ 2147483647 w 67641"/>
              <a:gd name="T105" fmla="*/ 253682 h 69056"/>
              <a:gd name="T106" fmla="*/ 2147483647 w 67641"/>
              <a:gd name="T107" fmla="*/ 104943 h 69056"/>
              <a:gd name="T108" fmla="*/ 2147483647 w 67641"/>
              <a:gd name="T109" fmla="*/ 113766 h 69056"/>
              <a:gd name="T110" fmla="*/ 2147483647 w 67641"/>
              <a:gd name="T111" fmla="*/ 70001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8" name="Shape 431"/>
          <p:cNvSpPr>
            <a:spLocks/>
          </p:cNvSpPr>
          <p:nvPr/>
        </p:nvSpPr>
        <p:spPr bwMode="auto">
          <a:xfrm>
            <a:off x="1694946" y="4157101"/>
            <a:ext cx="2840038" cy="309563"/>
          </a:xfrm>
          <a:custGeom>
            <a:avLst/>
            <a:gdLst>
              <a:gd name="T0" fmla="*/ 2147483647 w 67641"/>
              <a:gd name="T1" fmla="*/ 38462 h 69056"/>
              <a:gd name="T2" fmla="*/ 2147483647 w 67641"/>
              <a:gd name="T3" fmla="*/ 535361 h 69056"/>
              <a:gd name="T4" fmla="*/ 2147483647 w 67641"/>
              <a:gd name="T5" fmla="*/ 3708453 h 69056"/>
              <a:gd name="T6" fmla="*/ 2147483647 w 67641"/>
              <a:gd name="T7" fmla="*/ 7225639 h 69056"/>
              <a:gd name="T8" fmla="*/ 2147483647 w 67641"/>
              <a:gd name="T9" fmla="*/ 13036628 h 69056"/>
              <a:gd name="T10" fmla="*/ 2147483647 w 67641"/>
              <a:gd name="T11" fmla="*/ 14183825 h 69056"/>
              <a:gd name="T12" fmla="*/ 879640242 w 67641"/>
              <a:gd name="T13" fmla="*/ 17853815 h 69056"/>
              <a:gd name="T14" fmla="*/ 2147483647 w 67641"/>
              <a:gd name="T15" fmla="*/ 23091329 h 69056"/>
              <a:gd name="T16" fmla="*/ 2147483647 w 67641"/>
              <a:gd name="T17" fmla="*/ 26799772 h 69056"/>
              <a:gd name="T18" fmla="*/ 2147483647 w 67641"/>
              <a:gd name="T19" fmla="*/ 27679257 h 69056"/>
              <a:gd name="T20" fmla="*/ 2147483647 w 67641"/>
              <a:gd name="T21" fmla="*/ 26417642 h 69056"/>
              <a:gd name="T22" fmla="*/ 2147483647 w 67641"/>
              <a:gd name="T23" fmla="*/ 24314841 h 69056"/>
              <a:gd name="T24" fmla="*/ 2147483647 w 67641"/>
              <a:gd name="T25" fmla="*/ 22250413 h 69056"/>
              <a:gd name="T26" fmla="*/ 2147483647 w 67641"/>
              <a:gd name="T27" fmla="*/ 22556426 h 69056"/>
              <a:gd name="T28" fmla="*/ 2147483647 w 67641"/>
              <a:gd name="T29" fmla="*/ 21447583 h 69056"/>
              <a:gd name="T30" fmla="*/ 2147483647 w 67641"/>
              <a:gd name="T31" fmla="*/ 20988887 h 69056"/>
              <a:gd name="T32" fmla="*/ 2147483647 w 67641"/>
              <a:gd name="T33" fmla="*/ 19842049 h 69056"/>
              <a:gd name="T34" fmla="*/ 2147483647 w 67641"/>
              <a:gd name="T35" fmla="*/ 15789486 h 69056"/>
              <a:gd name="T36" fmla="*/ 2147483647 w 67641"/>
              <a:gd name="T37" fmla="*/ 14795411 h 69056"/>
              <a:gd name="T38" fmla="*/ 2147483647 w 67641"/>
              <a:gd name="T39" fmla="*/ 10857531 h 69056"/>
              <a:gd name="T40" fmla="*/ 2147483647 w 67641"/>
              <a:gd name="T41" fmla="*/ 8563825 h 69056"/>
              <a:gd name="T42" fmla="*/ 2147483647 w 67641"/>
              <a:gd name="T43" fmla="*/ 7493547 h 69056"/>
              <a:gd name="T44" fmla="*/ 2147483647 w 67641"/>
              <a:gd name="T45" fmla="*/ 6040696 h 69056"/>
              <a:gd name="T46" fmla="*/ 2147483647 w 67641"/>
              <a:gd name="T47" fmla="*/ 5314091 h 69056"/>
              <a:gd name="T48" fmla="*/ 2147483647 w 67641"/>
              <a:gd name="T49" fmla="*/ 6881626 h 69056"/>
              <a:gd name="T50" fmla="*/ 2147483647 w 67641"/>
              <a:gd name="T51" fmla="*/ 8755073 h 69056"/>
              <a:gd name="T52" fmla="*/ 2147483647 w 67641"/>
              <a:gd name="T53" fmla="*/ 9175307 h 69056"/>
              <a:gd name="T54" fmla="*/ 2147483647 w 67641"/>
              <a:gd name="T55" fmla="*/ 11736918 h 69056"/>
              <a:gd name="T56" fmla="*/ 2147483647 w 67641"/>
              <a:gd name="T57" fmla="*/ 12233816 h 69056"/>
              <a:gd name="T58" fmla="*/ 2147483647 w 67641"/>
              <a:gd name="T59" fmla="*/ 14069165 h 69056"/>
              <a:gd name="T60" fmla="*/ 2147483647 w 67641"/>
              <a:gd name="T61" fmla="*/ 16401044 h 69056"/>
              <a:gd name="T62" fmla="*/ 2147483647 w 67641"/>
              <a:gd name="T63" fmla="*/ 20644861 h 69056"/>
              <a:gd name="T64" fmla="*/ 2147483647 w 67641"/>
              <a:gd name="T65" fmla="*/ 26455745 h 69056"/>
              <a:gd name="T66" fmla="*/ 2147483647 w 67641"/>
              <a:gd name="T67" fmla="*/ 26608518 h 69056"/>
              <a:gd name="T68" fmla="*/ 2147483647 w 67641"/>
              <a:gd name="T69" fmla="*/ 27296661 h 69056"/>
              <a:gd name="T70" fmla="*/ 2147483647 w 67641"/>
              <a:gd name="T71" fmla="*/ 27143888 h 69056"/>
              <a:gd name="T72" fmla="*/ 2147483647 w 67641"/>
              <a:gd name="T73" fmla="*/ 26799772 h 69056"/>
              <a:gd name="T74" fmla="*/ 2147483647 w 67641"/>
              <a:gd name="T75" fmla="*/ 26264492 h 69056"/>
              <a:gd name="T76" fmla="*/ 2147483647 w 67641"/>
              <a:gd name="T77" fmla="*/ 26149822 h 69056"/>
              <a:gd name="T78" fmla="*/ 2147483647 w 67641"/>
              <a:gd name="T79" fmla="*/ 25346992 h 69056"/>
              <a:gd name="T80" fmla="*/ 2147483647 w 67641"/>
              <a:gd name="T81" fmla="*/ 24008829 h 69056"/>
              <a:gd name="T82" fmla="*/ 2147483647 w 67641"/>
              <a:gd name="T83" fmla="*/ 22250413 h 69056"/>
              <a:gd name="T84" fmla="*/ 2147483647 w 67641"/>
              <a:gd name="T85" fmla="*/ 22785765 h 69056"/>
              <a:gd name="T86" fmla="*/ 2147483647 w 67641"/>
              <a:gd name="T87" fmla="*/ 21715134 h 69056"/>
              <a:gd name="T88" fmla="*/ 2147483647 w 67641"/>
              <a:gd name="T89" fmla="*/ 20530173 h 69056"/>
              <a:gd name="T90" fmla="*/ 2147483647 w 67641"/>
              <a:gd name="T91" fmla="*/ 20874200 h 69056"/>
              <a:gd name="T92" fmla="*/ 2147483647 w 67641"/>
              <a:gd name="T93" fmla="*/ 20224161 h 69056"/>
              <a:gd name="T94" fmla="*/ 2147483647 w 67641"/>
              <a:gd name="T95" fmla="*/ 17012989 h 69056"/>
              <a:gd name="T96" fmla="*/ 2147483647 w 67641"/>
              <a:gd name="T97" fmla="*/ 13304456 h 69056"/>
              <a:gd name="T98" fmla="*/ 2147483647 w 67641"/>
              <a:gd name="T99" fmla="*/ 9251972 h 69056"/>
              <a:gd name="T100" fmla="*/ 2147483647 w 67641"/>
              <a:gd name="T101" fmla="*/ 3517204 h 69056"/>
              <a:gd name="T102" fmla="*/ 2147483647 w 67641"/>
              <a:gd name="T103" fmla="*/ 1682200 h 69056"/>
              <a:gd name="T104" fmla="*/ 2147483647 w 67641"/>
              <a:gd name="T105" fmla="*/ 1108740 h 69056"/>
              <a:gd name="T106" fmla="*/ 2147483647 w 67641"/>
              <a:gd name="T107" fmla="*/ 458696 h 69056"/>
              <a:gd name="T108" fmla="*/ 2147483647 w 67641"/>
              <a:gd name="T109" fmla="*/ 497257 h 69056"/>
              <a:gd name="T110" fmla="*/ 2147483647 w 67641"/>
              <a:gd name="T111" fmla="*/ 305932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2" name="Title 1"/>
          <p:cNvSpPr txBox="1">
            <a:spLocks/>
          </p:cNvSpPr>
          <p:nvPr/>
        </p:nvSpPr>
        <p:spPr bwMode="auto">
          <a:xfrm>
            <a:off x="378934" y="406342"/>
            <a:ext cx="2091158" cy="411162"/>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algn="l" rtl="0" eaLnBrk="0" fontAlgn="base" hangingPunct="0">
              <a:spcBef>
                <a:spcPct val="0"/>
              </a:spcBef>
              <a:spcAft>
                <a:spcPct val="0"/>
              </a:spcAft>
              <a:defRPr sz="2800" b="1">
                <a:solidFill>
                  <a:schemeClr val="tx1"/>
                </a:solidFill>
                <a:latin typeface="+mj-lt"/>
                <a:ea typeface="ＭＳ Ｐゴシック" pitchFamily="-109" charset="-128"/>
                <a:cs typeface="ＭＳ Ｐゴシック" pitchFamily="-109" charset="-128"/>
              </a:defRPr>
            </a:lvl1pPr>
            <a:lvl2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2pPr>
            <a:lvl3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3pPr>
            <a:lvl4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4pPr>
            <a:lvl5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5pPr>
            <a:lvl6pPr marL="457200" algn="l" rtl="0" fontAlgn="base">
              <a:spcBef>
                <a:spcPct val="0"/>
              </a:spcBef>
              <a:spcAft>
                <a:spcPct val="0"/>
              </a:spcAft>
              <a:defRPr sz="2800" b="1">
                <a:solidFill>
                  <a:schemeClr val="tx1"/>
                </a:solidFill>
                <a:latin typeface="Arial" pitchFamily="-109" charset="0"/>
              </a:defRPr>
            </a:lvl6pPr>
            <a:lvl7pPr marL="914400" algn="l" rtl="0" fontAlgn="base">
              <a:spcBef>
                <a:spcPct val="0"/>
              </a:spcBef>
              <a:spcAft>
                <a:spcPct val="0"/>
              </a:spcAft>
              <a:defRPr sz="2800" b="1">
                <a:solidFill>
                  <a:schemeClr val="tx1"/>
                </a:solidFill>
                <a:latin typeface="Arial" pitchFamily="-109" charset="0"/>
              </a:defRPr>
            </a:lvl7pPr>
            <a:lvl8pPr marL="1371600" algn="l" rtl="0" fontAlgn="base">
              <a:spcBef>
                <a:spcPct val="0"/>
              </a:spcBef>
              <a:spcAft>
                <a:spcPct val="0"/>
              </a:spcAft>
              <a:defRPr sz="2800" b="1">
                <a:solidFill>
                  <a:schemeClr val="tx1"/>
                </a:solidFill>
                <a:latin typeface="Arial" pitchFamily="-109" charset="0"/>
              </a:defRPr>
            </a:lvl8pPr>
            <a:lvl9pPr marL="1828800" algn="l" rtl="0" fontAlgn="base">
              <a:spcBef>
                <a:spcPct val="0"/>
              </a:spcBef>
              <a:spcAft>
                <a:spcPct val="0"/>
              </a:spcAft>
              <a:defRPr sz="2800" b="1">
                <a:solidFill>
                  <a:schemeClr val="tx1"/>
                </a:solidFill>
                <a:latin typeface="Arial" pitchFamily="-109" charset="0"/>
              </a:defRPr>
            </a:lvl9pPr>
          </a:lstStyle>
          <a:p>
            <a:pPr algn="ctr" defTabSz="457200"/>
            <a:r>
              <a:rPr lang="en-US" sz="1600" i="1" dirty="0" smtClean="0">
                <a:solidFill>
                  <a:srgbClr val="FFFFFF"/>
                </a:solidFill>
                <a:latin typeface="Walter Turncoat" charset="-95"/>
                <a:ea typeface="Walter Turncoat" charset="-95"/>
                <a:cs typeface="Walter Turncoat" charset="-95"/>
              </a:rPr>
              <a:t>Extract 3</a:t>
            </a:r>
            <a:endParaRPr lang="en-US" sz="1800" dirty="0">
              <a:solidFill>
                <a:srgbClr val="374F3F"/>
              </a:solidFill>
              <a:latin typeface="Trebuchet MS" charset="0"/>
              <a:ea typeface="ＭＳ Ｐゴシック" charset="0"/>
              <a:cs typeface="Trebuchet MS" charset="0"/>
            </a:endParaRPr>
          </a:p>
        </p:txBody>
      </p:sp>
      <p:sp>
        <p:nvSpPr>
          <p:cNvPr id="5" name="TextBox 4"/>
          <p:cNvSpPr txBox="1"/>
          <p:nvPr/>
        </p:nvSpPr>
        <p:spPr>
          <a:xfrm>
            <a:off x="5283201" y="749300"/>
            <a:ext cx="85350" cy="307777"/>
          </a:xfrm>
          <a:prstGeom prst="rect">
            <a:avLst/>
          </a:prstGeom>
          <a:noFill/>
        </p:spPr>
        <p:txBody>
          <a:bodyPr wrap="square" rtlCol="0">
            <a:spAutoFit/>
          </a:bodyPr>
          <a:lstStyle/>
          <a:p>
            <a:endParaRPr lang="en-US" dirty="0"/>
          </a:p>
        </p:txBody>
      </p:sp>
      <p:sp>
        <p:nvSpPr>
          <p:cNvPr id="24" name="Title 1"/>
          <p:cNvSpPr txBox="1">
            <a:spLocks/>
          </p:cNvSpPr>
          <p:nvPr/>
        </p:nvSpPr>
        <p:spPr bwMode="auto">
          <a:xfrm>
            <a:off x="378934" y="2328858"/>
            <a:ext cx="2091158" cy="411162"/>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algn="l" rtl="0" eaLnBrk="0" fontAlgn="base" hangingPunct="0">
              <a:spcBef>
                <a:spcPct val="0"/>
              </a:spcBef>
              <a:spcAft>
                <a:spcPct val="0"/>
              </a:spcAft>
              <a:defRPr sz="2800" b="1">
                <a:solidFill>
                  <a:schemeClr val="tx1"/>
                </a:solidFill>
                <a:latin typeface="+mj-lt"/>
                <a:ea typeface="ＭＳ Ｐゴシック" pitchFamily="-109" charset="-128"/>
                <a:cs typeface="ＭＳ Ｐゴシック" pitchFamily="-109" charset="-128"/>
              </a:defRPr>
            </a:lvl1pPr>
            <a:lvl2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2pPr>
            <a:lvl3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3pPr>
            <a:lvl4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4pPr>
            <a:lvl5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5pPr>
            <a:lvl6pPr marL="457200" algn="l" rtl="0" fontAlgn="base">
              <a:spcBef>
                <a:spcPct val="0"/>
              </a:spcBef>
              <a:spcAft>
                <a:spcPct val="0"/>
              </a:spcAft>
              <a:defRPr sz="2800" b="1">
                <a:solidFill>
                  <a:schemeClr val="tx1"/>
                </a:solidFill>
                <a:latin typeface="Arial" pitchFamily="-109" charset="0"/>
              </a:defRPr>
            </a:lvl6pPr>
            <a:lvl7pPr marL="914400" algn="l" rtl="0" fontAlgn="base">
              <a:spcBef>
                <a:spcPct val="0"/>
              </a:spcBef>
              <a:spcAft>
                <a:spcPct val="0"/>
              </a:spcAft>
              <a:defRPr sz="2800" b="1">
                <a:solidFill>
                  <a:schemeClr val="tx1"/>
                </a:solidFill>
                <a:latin typeface="Arial" pitchFamily="-109" charset="0"/>
              </a:defRPr>
            </a:lvl7pPr>
            <a:lvl8pPr marL="1371600" algn="l" rtl="0" fontAlgn="base">
              <a:spcBef>
                <a:spcPct val="0"/>
              </a:spcBef>
              <a:spcAft>
                <a:spcPct val="0"/>
              </a:spcAft>
              <a:defRPr sz="2800" b="1">
                <a:solidFill>
                  <a:schemeClr val="tx1"/>
                </a:solidFill>
                <a:latin typeface="Arial" pitchFamily="-109" charset="0"/>
              </a:defRPr>
            </a:lvl8pPr>
            <a:lvl9pPr marL="1828800" algn="l" rtl="0" fontAlgn="base">
              <a:spcBef>
                <a:spcPct val="0"/>
              </a:spcBef>
              <a:spcAft>
                <a:spcPct val="0"/>
              </a:spcAft>
              <a:defRPr sz="2800" b="1">
                <a:solidFill>
                  <a:schemeClr val="tx1"/>
                </a:solidFill>
                <a:latin typeface="Arial" pitchFamily="-109" charset="0"/>
              </a:defRPr>
            </a:lvl9pPr>
          </a:lstStyle>
          <a:p>
            <a:pPr algn="ctr" defTabSz="457200"/>
            <a:endParaRPr lang="en-US" sz="1800" dirty="0">
              <a:solidFill>
                <a:srgbClr val="374F3F"/>
              </a:solidFill>
              <a:latin typeface="Trebuchet MS" charset="0"/>
              <a:ea typeface="ＭＳ Ｐゴシック" charset="0"/>
              <a:cs typeface="Trebuchet MS" charset="0"/>
            </a:endParaRPr>
          </a:p>
        </p:txBody>
      </p:sp>
      <p:sp>
        <p:nvSpPr>
          <p:cNvPr id="6" name="TextBox 5"/>
          <p:cNvSpPr txBox="1"/>
          <p:nvPr/>
        </p:nvSpPr>
        <p:spPr>
          <a:xfrm>
            <a:off x="3022600" y="3238500"/>
            <a:ext cx="184731" cy="307777"/>
          </a:xfrm>
          <a:prstGeom prst="rect">
            <a:avLst/>
          </a:prstGeom>
          <a:noFill/>
        </p:spPr>
        <p:txBody>
          <a:bodyPr wrap="none" rtlCol="0">
            <a:spAutoFit/>
          </a:bodyPr>
          <a:lstStyle/>
          <a:p>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996854666"/>
              </p:ext>
            </p:extLst>
          </p:nvPr>
        </p:nvGraphicFramePr>
        <p:xfrm>
          <a:off x="251692" y="672245"/>
          <a:ext cx="7810561" cy="4315680"/>
        </p:xfrm>
        <a:graphic>
          <a:graphicData uri="http://schemas.openxmlformats.org/drawingml/2006/table">
            <a:tbl>
              <a:tblPr firstRow="1" bandRow="1">
                <a:tableStyleId>{5C22544A-7EE6-4342-B048-85BDC9FD1C3A}</a:tableStyleId>
              </a:tblPr>
              <a:tblGrid>
                <a:gridCol w="656429"/>
                <a:gridCol w="201699"/>
                <a:gridCol w="1021696"/>
                <a:gridCol w="5930737"/>
              </a:tblGrid>
              <a:tr h="193380">
                <a:tc>
                  <a:txBody>
                    <a:bodyPr/>
                    <a:lstStyle/>
                    <a:p>
                      <a:pPr marR="0" algn="l" rtl="0">
                        <a:lnSpc>
                          <a:spcPct val="100000"/>
                        </a:lnSpc>
                        <a:spcBef>
                          <a:spcPts val="0"/>
                        </a:spcBef>
                        <a:spcAft>
                          <a:spcPts val="0"/>
                        </a:spcAft>
                        <a:buClr>
                          <a:srgbClr val="000000"/>
                        </a:buClr>
                        <a:buFont typeface="Arial"/>
                      </a:pPr>
                      <a:r>
                        <a:rPr lang="en-US" sz="1100" b="1" i="0" u="none" strike="noStrike" cap="none" dirty="0" smtClean="0">
                          <a:solidFill>
                            <a:schemeClr val="bg1"/>
                          </a:solidFill>
                          <a:effectLst/>
                          <a:latin typeface="Times New Roman" charset="-95"/>
                          <a:ea typeface="Times New Roman" charset="-95"/>
                          <a:cs typeface="Times New Roman" charset="-95"/>
                          <a:sym typeface="Arial"/>
                        </a:rPr>
                        <a:t>1</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en-US" sz="1100" b="1" i="0" u="none" strike="noStrike" cap="none" dirty="0" err="1" smtClean="0">
                          <a:solidFill>
                            <a:schemeClr val="bg1"/>
                          </a:solidFill>
                          <a:effectLst/>
                          <a:latin typeface="Times New Roman" charset="-95"/>
                          <a:ea typeface="Times New Roman" charset="-95"/>
                          <a:cs typeface="Times New Roman" charset="-95"/>
                          <a:sym typeface="Arial"/>
                        </a:rPr>
                        <a:t>Urania</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l-GR" sz="1100" b="1" i="0" u="none" strike="noStrike" cap="none" dirty="0">
                          <a:solidFill>
                            <a:schemeClr val="bg1"/>
                          </a:solidFill>
                          <a:effectLst/>
                          <a:latin typeface="Times New Roman" charset="-95"/>
                          <a:ea typeface="Times New Roman" charset="-95"/>
                          <a:cs typeface="Times New Roman" charset="-95"/>
                          <a:sym typeface="Arial"/>
                        </a:rPr>
                        <a:t>[(βάλω: λίγο) </a:t>
                      </a:r>
                      <a:r>
                        <a:rPr lang="el-GR" sz="1100" b="1" i="0" u="none" strike="noStrike" cap="none" dirty="0" err="1">
                          <a:solidFill>
                            <a:schemeClr val="bg1"/>
                          </a:solidFill>
                          <a:effectLst/>
                          <a:latin typeface="Times New Roman" charset="-95"/>
                          <a:ea typeface="Times New Roman" charset="-95"/>
                          <a:cs typeface="Times New Roman" charset="-95"/>
                          <a:sym typeface="Arial"/>
                        </a:rPr>
                        <a:t>χυ</a:t>
                      </a:r>
                      <a:r>
                        <a:rPr lang="el-GR" sz="1100" b="1" i="0" u="none" strike="noStrike" cap="none" dirty="0">
                          <a:solidFill>
                            <a:schemeClr val="bg1"/>
                          </a:solidFill>
                          <a:effectLst/>
                          <a:latin typeface="Times New Roman" charset="-95"/>
                          <a:ea typeface="Times New Roman" charset="-95"/>
                          <a:cs typeface="Times New Roman" charset="-95"/>
                          <a:sym typeface="Arial"/>
                        </a:rPr>
                        <a:t>]</a:t>
                      </a:r>
                      <a:r>
                        <a:rPr lang="el-GR" sz="1100" b="1" i="0" u="none" strike="noStrike" cap="none" dirty="0" err="1">
                          <a:solidFill>
                            <a:schemeClr val="bg1"/>
                          </a:solidFill>
                          <a:effectLst/>
                          <a:latin typeface="Times New Roman" charset="-95"/>
                          <a:ea typeface="Times New Roman" charset="-95"/>
                          <a:cs typeface="Times New Roman" charset="-95"/>
                          <a:sym typeface="Arial"/>
                        </a:rPr>
                        <a:t>μό</a:t>
                      </a:r>
                      <a:r>
                        <a:rPr lang="el-GR" sz="1100" b="1" i="0" u="none" strike="noStrike" cap="none" dirty="0">
                          <a:solidFill>
                            <a:schemeClr val="bg1"/>
                          </a:solidFill>
                          <a:effectLst/>
                          <a:latin typeface="Times New Roman" charset="-95"/>
                          <a:ea typeface="Times New Roman" charset="-95"/>
                          <a:cs typeface="Times New Roman" charset="-95"/>
                          <a:sym typeface="Arial"/>
                        </a:rPr>
                        <a:t>? </a:t>
                      </a:r>
                      <a:r>
                        <a:rPr lang="el-GR" sz="1100" b="1" i="0" u="none" strike="noStrike" cap="none" dirty="0" err="1">
                          <a:solidFill>
                            <a:schemeClr val="bg1"/>
                          </a:solidFill>
                          <a:effectLst/>
                          <a:latin typeface="Times New Roman" charset="-95"/>
                          <a:ea typeface="Times New Roman" charset="-95"/>
                          <a:cs typeface="Times New Roman" charset="-95"/>
                          <a:sym typeface="Arial"/>
                        </a:rPr>
                        <a:t>τώ</a:t>
                      </a:r>
                      <a:r>
                        <a:rPr lang="el-GR" sz="1100" b="1" i="0" u="none" strike="noStrike" cap="none" dirty="0">
                          <a:solidFill>
                            <a:schemeClr val="bg1"/>
                          </a:solidFill>
                          <a:effectLst/>
                          <a:latin typeface="Times New Roman" charset="-95"/>
                          <a:ea typeface="Times New Roman" charset="-95"/>
                          <a:cs typeface="Times New Roman" charset="-95"/>
                          <a:sym typeface="Arial"/>
                        </a:rPr>
                        <a:t>[</a:t>
                      </a:r>
                      <a:r>
                        <a:rPr lang="el-GR" sz="1100" b="1" i="0" u="none" strike="noStrike" cap="none" dirty="0" err="1">
                          <a:solidFill>
                            <a:schemeClr val="bg1"/>
                          </a:solidFill>
                          <a:effectLst/>
                          <a:latin typeface="Times New Roman" charset="-95"/>
                          <a:ea typeface="Times New Roman" charset="-95"/>
                          <a:cs typeface="Times New Roman" charset="-95"/>
                          <a:sym typeface="Arial"/>
                        </a:rPr>
                        <a:t>ρα</a:t>
                      </a:r>
                      <a:r>
                        <a:rPr lang="el-GR" sz="1100" b="1" i="0" u="none" strike="noStrike" cap="none" dirty="0">
                          <a:solidFill>
                            <a:schemeClr val="bg1"/>
                          </a:solidFill>
                          <a:effectLst/>
                          <a:latin typeface="Times New Roman" charset="-95"/>
                          <a:ea typeface="Times New Roman" charset="-95"/>
                          <a:cs typeface="Times New Roman" charset="-95"/>
                          <a:sym typeface="Arial"/>
                        </a:rPr>
                        <a:t>?]</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6115">
                <a:tc>
                  <a:txBody>
                    <a:bodyPr/>
                    <a:lstStyle/>
                    <a:p>
                      <a:pPr marR="0" algn="l" rtl="0">
                        <a:lnSpc>
                          <a:spcPct val="100000"/>
                        </a:lnSpc>
                        <a:spcBef>
                          <a:spcPts val="0"/>
                        </a:spcBef>
                        <a:spcAft>
                          <a:spcPts val="0"/>
                        </a:spcAft>
                        <a:buClr>
                          <a:srgbClr val="000000"/>
                        </a:buClr>
                        <a:buFont typeface="Arial"/>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en-US" sz="1100" b="1" i="0" u="none" strike="noStrike" cap="none" dirty="0">
                          <a:solidFill>
                            <a:schemeClr val="bg1"/>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(Shall I pour you some) juice? now?</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6115">
                <a:tc>
                  <a:txBody>
                    <a:bodyPr/>
                    <a:lstStyle/>
                    <a:p>
                      <a:pPr marR="0" algn="l" rtl="0">
                        <a:lnSpc>
                          <a:spcPct val="100000"/>
                        </a:lnSpc>
                        <a:spcBef>
                          <a:spcPts val="0"/>
                        </a:spcBef>
                        <a:spcAft>
                          <a:spcPts val="0"/>
                        </a:spcAft>
                        <a:buClr>
                          <a:srgbClr val="000000"/>
                        </a:buClr>
                        <a:buFont typeface="Arial"/>
                      </a:pPr>
                      <a:r>
                        <a:rPr lang="en-US" sz="1100" b="1" i="0" u="none" strike="noStrike" cap="none" dirty="0" smtClean="0">
                          <a:solidFill>
                            <a:schemeClr val="bg1"/>
                          </a:solidFill>
                          <a:effectLst/>
                          <a:latin typeface="Times New Roman" charset="-95"/>
                          <a:ea typeface="Times New Roman" charset="-95"/>
                          <a:cs typeface="Times New Roman" charset="-95"/>
                          <a:sym typeface="Arial"/>
                        </a:rPr>
                        <a:t>2</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en-US" sz="1100" b="1" i="0" u="none" strike="noStrike" cap="none" dirty="0" err="1">
                          <a:solidFill>
                            <a:schemeClr val="bg1"/>
                          </a:solidFill>
                          <a:effectLst/>
                          <a:latin typeface="Times New Roman" charset="-95"/>
                          <a:ea typeface="Times New Roman" charset="-95"/>
                          <a:cs typeface="Times New Roman" charset="-95"/>
                          <a:sym typeface="Arial"/>
                        </a:rPr>
                        <a:t>Athina</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a:t>
                      </a:r>
                      <a:r>
                        <a:rPr lang="en-US" sz="1100" b="1" i="0" u="none" strike="noStrike" cap="none" dirty="0" err="1">
                          <a:solidFill>
                            <a:schemeClr val="bg1"/>
                          </a:solidFill>
                          <a:effectLst/>
                          <a:latin typeface="Times New Roman" charset="-95"/>
                          <a:ea typeface="Times New Roman" charset="-95"/>
                          <a:cs typeface="Times New Roman" charset="-95"/>
                          <a:sym typeface="Arial"/>
                        </a:rPr>
                        <a:t>ότ</a:t>
                      </a:r>
                      <a:r>
                        <a:rPr lang="en-US" sz="1100" b="1" i="0" u="none" strike="noStrike" cap="none" dirty="0">
                          <a:solidFill>
                            <a:schemeClr val="bg1"/>
                          </a:solidFill>
                          <a:effectLst/>
                          <a:latin typeface="Times New Roman" charset="-95"/>
                          <a:ea typeface="Times New Roman" charset="-95"/>
                          <a:cs typeface="Times New Roman" charset="-95"/>
                          <a:sym typeface="Arial"/>
                        </a:rPr>
                        <a:t>αν) </a:t>
                      </a:r>
                      <a:r>
                        <a:rPr lang="en-US" sz="1100" b="1" i="0" u="none" strike="noStrike" cap="none" dirty="0" err="1">
                          <a:solidFill>
                            <a:schemeClr val="bg1"/>
                          </a:solidFill>
                          <a:effectLst/>
                          <a:latin typeface="Times New Roman" charset="-95"/>
                          <a:ea typeface="Times New Roman" charset="-95"/>
                          <a:cs typeface="Times New Roman" charset="-95"/>
                          <a:sym typeface="Arial"/>
                        </a:rPr>
                        <a:t>γινόντουσ</a:t>
                      </a:r>
                      <a:r>
                        <a:rPr lang="en-US" sz="1100" b="1" i="0" u="none" strike="noStrike" cap="none" dirty="0">
                          <a:solidFill>
                            <a:schemeClr val="bg1"/>
                          </a:solidFill>
                          <a:effectLst/>
                          <a:latin typeface="Times New Roman" charset="-95"/>
                          <a:ea typeface="Times New Roman" charset="-95"/>
                          <a:cs typeface="Times New Roman" charset="-95"/>
                          <a:sym typeface="Arial"/>
                        </a:rPr>
                        <a:t>αν]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6115">
                <a:tc>
                  <a:txBody>
                    <a:bodyPr/>
                    <a:lstStyle/>
                    <a:p>
                      <a:pPr marR="0" algn="l" rtl="0">
                        <a:lnSpc>
                          <a:spcPct val="100000"/>
                        </a:lnSpc>
                        <a:spcBef>
                          <a:spcPts val="0"/>
                        </a:spcBef>
                        <a:spcAft>
                          <a:spcPts val="0"/>
                        </a:spcAft>
                        <a:buClr>
                          <a:srgbClr val="000000"/>
                        </a:buClr>
                        <a:buFont typeface="Arial"/>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en-US" sz="1100" b="1" i="0" u="none" strike="noStrike" cap="none" dirty="0">
                          <a:solidFill>
                            <a:schemeClr val="bg1"/>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(When these happened)</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6115">
                <a:tc>
                  <a:txBody>
                    <a:bodyPr/>
                    <a:lstStyle/>
                    <a:p>
                      <a:pPr marR="0" algn="l" rtl="0">
                        <a:lnSpc>
                          <a:spcPct val="100000"/>
                        </a:lnSpc>
                        <a:spcBef>
                          <a:spcPts val="0"/>
                        </a:spcBef>
                        <a:spcAft>
                          <a:spcPts val="0"/>
                        </a:spcAft>
                        <a:buClr>
                          <a:srgbClr val="000000"/>
                        </a:buClr>
                        <a:buFont typeface="Arial"/>
                      </a:pPr>
                      <a:r>
                        <a:rPr lang="en-US" sz="1100" b="1" i="0" u="none" strike="noStrike" cap="none" dirty="0" smtClean="0">
                          <a:solidFill>
                            <a:schemeClr val="bg1"/>
                          </a:solidFill>
                          <a:effectLst/>
                          <a:latin typeface="Times New Roman" charset="-95"/>
                          <a:ea typeface="Times New Roman" charset="-95"/>
                          <a:cs typeface="Times New Roman" charset="-95"/>
                          <a:sym typeface="Arial"/>
                        </a:rPr>
                        <a:t>3</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en-US" sz="1100" b="1" i="0" u="none" strike="noStrike" cap="none" dirty="0" err="1">
                          <a:solidFill>
                            <a:schemeClr val="bg1"/>
                          </a:solidFill>
                          <a:effectLst/>
                          <a:latin typeface="Times New Roman" charset="-95"/>
                          <a:ea typeface="Times New Roman" charset="-95"/>
                          <a:cs typeface="Times New Roman" charset="-95"/>
                          <a:sym typeface="Arial"/>
                        </a:rPr>
                        <a:t>Chrisanthi</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                                       [</a:t>
                      </a:r>
                      <a:r>
                        <a:rPr lang="en-US" sz="1100" b="1" i="0" u="none" strike="noStrike" cap="none" dirty="0" err="1">
                          <a:solidFill>
                            <a:schemeClr val="bg1"/>
                          </a:solidFill>
                          <a:effectLst/>
                          <a:latin typeface="Times New Roman" charset="-95"/>
                          <a:ea typeface="Times New Roman" charset="-95"/>
                          <a:cs typeface="Times New Roman" charset="-95"/>
                          <a:sym typeface="Arial"/>
                        </a:rPr>
                        <a:t>Όχ</a:t>
                      </a:r>
                      <a:r>
                        <a:rPr lang="en-US" sz="1100" b="1" i="0" u="none" strike="noStrike" cap="none" dirty="0">
                          <a:solidFill>
                            <a:schemeClr val="bg1"/>
                          </a:solidFill>
                          <a:effectLst/>
                          <a:latin typeface="Times New Roman" charset="-95"/>
                          <a:ea typeface="Times New Roman" charset="-95"/>
                          <a:cs typeface="Times New Roman" charset="-95"/>
                          <a:sym typeface="Arial"/>
                        </a:rPr>
                        <a:t>]ι. δε θέλω.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6115">
                <a:tc>
                  <a:txBody>
                    <a:bodyPr/>
                    <a:lstStyle/>
                    <a:p>
                      <a:pPr marR="0" algn="l" rtl="0">
                        <a:lnSpc>
                          <a:spcPct val="100000"/>
                        </a:lnSpc>
                        <a:spcBef>
                          <a:spcPts val="0"/>
                        </a:spcBef>
                        <a:spcAft>
                          <a:spcPts val="0"/>
                        </a:spcAft>
                        <a:buClr>
                          <a:srgbClr val="000000"/>
                        </a:buClr>
                        <a:buFont typeface="Arial"/>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en-US" sz="1100" b="1" i="0" u="none" strike="noStrike" cap="none" dirty="0">
                          <a:solidFill>
                            <a:schemeClr val="bg1"/>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l-GR" sz="1100" b="1" i="0" u="none" strike="noStrike" cap="none" dirty="0">
                          <a:solidFill>
                            <a:schemeClr val="bg1"/>
                          </a:solidFill>
                          <a:effectLst/>
                          <a:latin typeface="Times New Roman" charset="-95"/>
                          <a:ea typeface="Times New Roman" charset="-95"/>
                          <a:cs typeface="Times New Roman" charset="-95"/>
                          <a:sym typeface="Arial"/>
                        </a:rPr>
                        <a:t>                                        </a:t>
                      </a:r>
                      <a:r>
                        <a:rPr lang="en-US" sz="1100" b="1" i="0" u="none" strike="noStrike" cap="none" dirty="0">
                          <a:solidFill>
                            <a:srgbClr val="FFC000"/>
                          </a:solidFill>
                          <a:effectLst/>
                          <a:latin typeface="Times New Roman" charset="-95"/>
                          <a:ea typeface="Times New Roman" charset="-95"/>
                          <a:cs typeface="Times New Roman" charset="-95"/>
                          <a:sym typeface="Arial"/>
                        </a:rPr>
                        <a:t>No. I don’t want to.</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6115">
                <a:tc>
                  <a:txBody>
                    <a:bodyPr/>
                    <a:lstStyle/>
                    <a:p>
                      <a:pPr marR="0" algn="l" rtl="0">
                        <a:lnSpc>
                          <a:spcPct val="100000"/>
                        </a:lnSpc>
                        <a:spcBef>
                          <a:spcPts val="0"/>
                        </a:spcBef>
                        <a:spcAft>
                          <a:spcPts val="0"/>
                        </a:spcAft>
                        <a:buClr>
                          <a:srgbClr val="000000"/>
                        </a:buClr>
                        <a:buFont typeface="Arial"/>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en-US" sz="1100" b="1" i="0" u="none" strike="noStrike" cap="none" dirty="0">
                          <a:solidFill>
                            <a:schemeClr val="bg1"/>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l-GR" sz="1100" b="1" i="0" u="none" strike="noStrike" cap="none" dirty="0">
                          <a:solidFill>
                            <a:schemeClr val="bg1"/>
                          </a:solidFill>
                          <a:effectLst/>
                          <a:latin typeface="Times New Roman" charset="-95"/>
                          <a:ea typeface="Times New Roman" charset="-95"/>
                          <a:cs typeface="Times New Roman" charset="-95"/>
                          <a:sym typeface="Arial"/>
                        </a:rPr>
                        <a:t>(.) </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6115">
                <a:tc>
                  <a:txBody>
                    <a:bodyPr/>
                    <a:lstStyle/>
                    <a:p>
                      <a:pPr marR="0" algn="l" rtl="0">
                        <a:lnSpc>
                          <a:spcPct val="100000"/>
                        </a:lnSpc>
                        <a:spcBef>
                          <a:spcPts val="0"/>
                        </a:spcBef>
                        <a:spcAft>
                          <a:spcPts val="0"/>
                        </a:spcAft>
                        <a:buClr>
                          <a:srgbClr val="000000"/>
                        </a:buClr>
                        <a:buFont typeface="Arial"/>
                      </a:pPr>
                      <a:r>
                        <a:rPr lang="en-US" sz="1100" b="1" i="0" u="none" strike="noStrike" cap="none" dirty="0" smtClean="0">
                          <a:solidFill>
                            <a:schemeClr val="bg1"/>
                          </a:solidFill>
                          <a:effectLst/>
                          <a:latin typeface="Times New Roman" charset="-95"/>
                          <a:ea typeface="Times New Roman" charset="-95"/>
                          <a:cs typeface="Times New Roman" charset="-95"/>
                          <a:sym typeface="Arial"/>
                        </a:rPr>
                        <a:t>4</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el-GR" sz="1100" b="1" i="0" u="none" strike="noStrike" cap="none" dirty="0" err="1">
                          <a:solidFill>
                            <a:schemeClr val="bg1"/>
                          </a:solidFill>
                          <a:effectLst/>
                          <a:latin typeface="Times New Roman" charset="-95"/>
                          <a:ea typeface="Times New Roman" charset="-95"/>
                          <a:cs typeface="Times New Roman" charset="-95"/>
                          <a:sym typeface="Arial"/>
                        </a:rPr>
                        <a:t>Chrisanthi</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l-GR" sz="1100" b="1" i="0" u="none" strike="noStrike" cap="none" dirty="0">
                          <a:solidFill>
                            <a:schemeClr val="bg1"/>
                          </a:solidFill>
                          <a:effectLst/>
                          <a:latin typeface="Times New Roman" charset="-95"/>
                          <a:ea typeface="Times New Roman" charset="-95"/>
                          <a:cs typeface="Times New Roman" charset="-95"/>
                          <a:sym typeface="Arial"/>
                        </a:rPr>
                        <a:t>[Δε </a:t>
                      </a:r>
                      <a:r>
                        <a:rPr lang="el-GR" sz="1100" b="1" i="0" u="none" strike="noStrike" cap="none" dirty="0" err="1">
                          <a:solidFill>
                            <a:schemeClr val="bg1"/>
                          </a:solidFill>
                          <a:effectLst/>
                          <a:latin typeface="Times New Roman" charset="-95"/>
                          <a:ea typeface="Times New Roman" charset="-95"/>
                          <a:cs typeface="Times New Roman" charset="-95"/>
                          <a:sym typeface="Arial"/>
                        </a:rPr>
                        <a:t>θέ</a:t>
                      </a:r>
                      <a:r>
                        <a:rPr lang="el-GR" sz="1100" b="1" i="0" u="none" strike="noStrike" cap="none" dirty="0">
                          <a:solidFill>
                            <a:schemeClr val="bg1"/>
                          </a:solidFill>
                          <a:effectLst/>
                          <a:latin typeface="Times New Roman" charset="-95"/>
                          <a:ea typeface="Times New Roman" charset="-95"/>
                          <a:cs typeface="Times New Roman" charset="-95"/>
                          <a:sym typeface="Arial"/>
                        </a:rPr>
                        <a:t>]</a:t>
                      </a:r>
                      <a:r>
                        <a:rPr lang="el-GR" sz="1100" b="1" i="0" u="none" strike="noStrike" cap="none" dirty="0" err="1">
                          <a:solidFill>
                            <a:schemeClr val="bg1"/>
                          </a:solidFill>
                          <a:effectLst/>
                          <a:latin typeface="Times New Roman" charset="-95"/>
                          <a:ea typeface="Times New Roman" charset="-95"/>
                          <a:cs typeface="Times New Roman" charset="-95"/>
                          <a:sym typeface="Arial"/>
                        </a:rPr>
                        <a:t>λω</a:t>
                      </a:r>
                      <a:r>
                        <a:rPr lang="el-GR" sz="1100" b="1" i="0" u="none" strike="noStrike" cap="none" dirty="0">
                          <a:solidFill>
                            <a:schemeClr val="bg1"/>
                          </a:solidFill>
                          <a:effectLst/>
                          <a:latin typeface="Times New Roman" charset="-95"/>
                          <a:ea typeface="Times New Roman" charset="-95"/>
                          <a:cs typeface="Times New Roman" charset="-95"/>
                          <a:sym typeface="Arial"/>
                        </a:rPr>
                        <a:t> (εγώ).= </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6115">
                <a:tc>
                  <a:txBody>
                    <a:bodyPr/>
                    <a:lstStyle/>
                    <a:p>
                      <a:pPr marR="0" algn="l" rtl="0">
                        <a:lnSpc>
                          <a:spcPct val="100000"/>
                        </a:lnSpc>
                        <a:spcBef>
                          <a:spcPts val="0"/>
                        </a:spcBef>
                        <a:spcAft>
                          <a:spcPts val="0"/>
                        </a:spcAft>
                        <a:buClr>
                          <a:srgbClr val="000000"/>
                        </a:buClr>
                        <a:buFont typeface="Arial"/>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el-GR" sz="1100" b="1" i="0" u="none" strike="noStrike" cap="none" dirty="0">
                          <a:solidFill>
                            <a:schemeClr val="bg1"/>
                          </a:solidFill>
                          <a:effectLst/>
                          <a:latin typeface="Times New Roman" charset="-95"/>
                          <a:ea typeface="Times New Roman" charset="-95"/>
                          <a:cs typeface="Times New Roman" charset="-95"/>
                          <a:sym typeface="Arial"/>
                        </a:rPr>
                        <a:t> </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rgbClr val="FFC000"/>
                          </a:solidFill>
                          <a:effectLst/>
                          <a:latin typeface="Times New Roman" charset="-95"/>
                          <a:ea typeface="Times New Roman" charset="-95"/>
                          <a:cs typeface="Times New Roman" charset="-95"/>
                          <a:sym typeface="Arial"/>
                        </a:rPr>
                        <a:t>Not for me.</a:t>
                      </a:r>
                      <a:endParaRPr lang="en-US" sz="1100" b="1" i="0" u="none" strike="noStrike" cap="none" dirty="0">
                        <a:solidFill>
                          <a:srgbClr val="FFC000"/>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6115">
                <a:tc>
                  <a:txBody>
                    <a:bodyPr/>
                    <a:lstStyle/>
                    <a:p>
                      <a:pPr marR="0" algn="l" rtl="0">
                        <a:lnSpc>
                          <a:spcPct val="100000"/>
                        </a:lnSpc>
                        <a:spcBef>
                          <a:spcPts val="0"/>
                        </a:spcBef>
                        <a:spcAft>
                          <a:spcPts val="0"/>
                        </a:spcAft>
                        <a:buClr>
                          <a:srgbClr val="000000"/>
                        </a:buClr>
                        <a:buFont typeface="Arial"/>
                      </a:pPr>
                      <a:r>
                        <a:rPr lang="en-US" sz="1100" b="1" i="0" u="none" strike="noStrike" cap="none" dirty="0" smtClean="0">
                          <a:solidFill>
                            <a:schemeClr val="bg1"/>
                          </a:solidFill>
                          <a:effectLst/>
                          <a:latin typeface="Times New Roman" charset="-95"/>
                          <a:ea typeface="Times New Roman" charset="-95"/>
                          <a:cs typeface="Times New Roman" charset="-95"/>
                          <a:sym typeface="Arial"/>
                        </a:rPr>
                        <a:t>5</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en-US" sz="1100" b="1" i="0" u="none" strike="noStrike" cap="none" dirty="0" err="1" smtClean="0">
                          <a:solidFill>
                            <a:schemeClr val="bg1"/>
                          </a:solidFill>
                          <a:effectLst/>
                          <a:latin typeface="Times New Roman" charset="-95"/>
                          <a:ea typeface="Times New Roman" charset="-95"/>
                          <a:cs typeface="Times New Roman" charset="-95"/>
                          <a:sym typeface="Arial"/>
                        </a:rPr>
                        <a:t>Urania</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l-GR" sz="1100" b="1" i="0" u="none" strike="noStrike" cap="none" dirty="0">
                          <a:solidFill>
                            <a:schemeClr val="bg1"/>
                          </a:solidFill>
                          <a:effectLst/>
                          <a:latin typeface="Times New Roman" charset="-95"/>
                          <a:ea typeface="Times New Roman" charset="-95"/>
                          <a:cs typeface="Times New Roman" charset="-95"/>
                          <a:sym typeface="Arial"/>
                        </a:rPr>
                        <a:t>[Εσύ?] </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6115">
                <a:tc>
                  <a:txBody>
                    <a:bodyPr/>
                    <a:lstStyle/>
                    <a:p>
                      <a:pPr marR="0" algn="l" rtl="0">
                        <a:lnSpc>
                          <a:spcPct val="100000"/>
                        </a:lnSpc>
                        <a:spcBef>
                          <a:spcPts val="0"/>
                        </a:spcBef>
                        <a:spcAft>
                          <a:spcPts val="0"/>
                        </a:spcAft>
                        <a:buClr>
                          <a:srgbClr val="000000"/>
                        </a:buClr>
                        <a:buFont typeface="Arial"/>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el-GR" sz="1100" b="1" i="0" u="none" strike="noStrike" cap="none" dirty="0">
                          <a:solidFill>
                            <a:schemeClr val="bg1"/>
                          </a:solidFill>
                          <a:effectLst/>
                          <a:latin typeface="Times New Roman" charset="-95"/>
                          <a:ea typeface="Times New Roman" charset="-95"/>
                          <a:cs typeface="Times New Roman" charset="-95"/>
                          <a:sym typeface="Arial"/>
                        </a:rPr>
                        <a:t> </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Do you?</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6115">
                <a:tc>
                  <a:txBody>
                    <a:bodyPr/>
                    <a:lstStyle/>
                    <a:p>
                      <a:pPr marR="0" algn="l" rtl="0">
                        <a:lnSpc>
                          <a:spcPct val="100000"/>
                        </a:lnSpc>
                        <a:spcBef>
                          <a:spcPts val="0"/>
                        </a:spcBef>
                        <a:spcAft>
                          <a:spcPts val="0"/>
                        </a:spcAft>
                        <a:buClr>
                          <a:srgbClr val="000000"/>
                        </a:buClr>
                        <a:buFont typeface="Arial"/>
                      </a:pPr>
                      <a:r>
                        <a:rPr lang="en-US" sz="1100" b="1" i="0" u="none" strike="noStrike" cap="none" dirty="0" smtClean="0">
                          <a:solidFill>
                            <a:schemeClr val="bg1"/>
                          </a:solidFill>
                          <a:effectLst/>
                          <a:latin typeface="Times New Roman" charset="-95"/>
                          <a:ea typeface="Times New Roman" charset="-95"/>
                          <a:cs typeface="Times New Roman" charset="-95"/>
                          <a:sym typeface="Arial"/>
                        </a:rPr>
                        <a:t>6</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en-US" sz="1100" b="1" i="0" u="none" strike="noStrike" cap="none" dirty="0" err="1">
                          <a:solidFill>
                            <a:schemeClr val="bg1"/>
                          </a:solidFill>
                          <a:effectLst/>
                          <a:latin typeface="Times New Roman" charset="-95"/>
                          <a:ea typeface="Times New Roman" charset="-95"/>
                          <a:cs typeface="Times New Roman" charset="-95"/>
                          <a:sym typeface="Arial"/>
                        </a:rPr>
                        <a:t>Athina</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l-GR" sz="1100" b="1" i="0" u="none" strike="noStrike" cap="none" dirty="0">
                          <a:solidFill>
                            <a:schemeClr val="bg1"/>
                          </a:solidFill>
                          <a:effectLst/>
                          <a:latin typeface="Times New Roman" charset="-95"/>
                          <a:ea typeface="Times New Roman" charset="-95"/>
                          <a:cs typeface="Times New Roman" charset="-95"/>
                          <a:sym typeface="Arial"/>
                        </a:rPr>
                        <a:t>=Ούτε. </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6115">
                <a:tc>
                  <a:txBody>
                    <a:bodyPr/>
                    <a:lstStyle/>
                    <a:p>
                      <a:pPr marR="0" algn="l" rtl="0">
                        <a:lnSpc>
                          <a:spcPct val="100000"/>
                        </a:lnSpc>
                        <a:spcBef>
                          <a:spcPts val="0"/>
                        </a:spcBef>
                        <a:spcAft>
                          <a:spcPts val="0"/>
                        </a:spcAft>
                        <a:buClr>
                          <a:srgbClr val="000000"/>
                        </a:buClr>
                        <a:buFont typeface="Arial"/>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el-GR" sz="1100" b="1" i="0" u="none" strike="noStrike" cap="none" dirty="0">
                          <a:solidFill>
                            <a:schemeClr val="bg1"/>
                          </a:solidFill>
                          <a:effectLst/>
                          <a:latin typeface="Times New Roman" charset="-95"/>
                          <a:ea typeface="Times New Roman" charset="-95"/>
                          <a:cs typeface="Times New Roman" charset="-95"/>
                          <a:sym typeface="Arial"/>
                        </a:rPr>
                        <a:t> </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Me neither.</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6115">
                <a:tc>
                  <a:txBody>
                    <a:bodyPr/>
                    <a:lstStyle/>
                    <a:p>
                      <a:pPr marR="0" algn="l" rtl="0">
                        <a:lnSpc>
                          <a:spcPct val="100000"/>
                        </a:lnSpc>
                        <a:spcBef>
                          <a:spcPts val="0"/>
                        </a:spcBef>
                        <a:spcAft>
                          <a:spcPts val="0"/>
                        </a:spcAft>
                        <a:buClr>
                          <a:srgbClr val="000000"/>
                        </a:buClr>
                        <a:buFont typeface="Arial"/>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el-GR" sz="1100" b="1" i="0" u="none" strike="noStrike" cap="none" dirty="0">
                          <a:solidFill>
                            <a:schemeClr val="bg1"/>
                          </a:solidFill>
                          <a:effectLst/>
                          <a:latin typeface="Times New Roman" charset="-95"/>
                          <a:ea typeface="Times New Roman" charset="-95"/>
                          <a:cs typeface="Times New Roman" charset="-95"/>
                          <a:sym typeface="Arial"/>
                        </a:rPr>
                        <a:t> </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l-GR" sz="1100" b="1" i="0" u="none" strike="noStrike" cap="none" dirty="0">
                          <a:solidFill>
                            <a:schemeClr val="bg1"/>
                          </a:solidFill>
                          <a:effectLst/>
                          <a:latin typeface="Times New Roman" charset="-95"/>
                          <a:ea typeface="Times New Roman" charset="-95"/>
                          <a:cs typeface="Times New Roman" charset="-95"/>
                          <a:sym typeface="Arial"/>
                        </a:rPr>
                        <a:t>(0.7) </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6115">
                <a:tc>
                  <a:txBody>
                    <a:bodyPr/>
                    <a:lstStyle/>
                    <a:p>
                      <a:pPr marR="0" algn="l" rtl="0">
                        <a:lnSpc>
                          <a:spcPct val="100000"/>
                        </a:lnSpc>
                        <a:spcBef>
                          <a:spcPts val="0"/>
                        </a:spcBef>
                        <a:spcAft>
                          <a:spcPts val="0"/>
                        </a:spcAft>
                        <a:buClr>
                          <a:srgbClr val="000000"/>
                        </a:buClr>
                        <a:buFont typeface="Arial"/>
                      </a:pPr>
                      <a:r>
                        <a:rPr lang="en-US" sz="1100" b="1" i="0" u="none" strike="noStrike" cap="none" dirty="0" smtClean="0">
                          <a:solidFill>
                            <a:schemeClr val="bg1"/>
                          </a:solidFill>
                          <a:effectLst/>
                          <a:latin typeface="Times New Roman" charset="-95"/>
                          <a:ea typeface="Times New Roman" charset="-95"/>
                          <a:cs typeface="Times New Roman" charset="-95"/>
                          <a:sym typeface="Arial"/>
                        </a:rPr>
                        <a:t>7</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en-US" sz="1100" b="1" i="0" u="none" strike="noStrike" cap="none" dirty="0" err="1" smtClean="0">
                          <a:solidFill>
                            <a:schemeClr val="bg1"/>
                          </a:solidFill>
                          <a:effectLst/>
                          <a:latin typeface="Times New Roman" charset="-95"/>
                          <a:ea typeface="Times New Roman" charset="-95"/>
                          <a:cs typeface="Times New Roman" charset="-95"/>
                          <a:sym typeface="Arial"/>
                        </a:rPr>
                        <a:t>Urania</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l-GR" sz="1100" b="1" i="0" u="none" strike="noStrike" cap="none" dirty="0">
                          <a:solidFill>
                            <a:schemeClr val="bg1"/>
                          </a:solidFill>
                          <a:effectLst/>
                          <a:latin typeface="Times New Roman" charset="-95"/>
                          <a:ea typeface="Times New Roman" charset="-95"/>
                          <a:cs typeface="Times New Roman" charset="-95"/>
                          <a:sym typeface="Arial"/>
                        </a:rPr>
                        <a:t>.</a:t>
                      </a:r>
                      <a:r>
                        <a:rPr lang="en-US" sz="1100" b="1" i="0" u="none" strike="noStrike" cap="none" dirty="0">
                          <a:solidFill>
                            <a:schemeClr val="bg1"/>
                          </a:solidFill>
                          <a:effectLst/>
                          <a:latin typeface="Times New Roman" charset="-95"/>
                          <a:ea typeface="Times New Roman" charset="-95"/>
                          <a:cs typeface="Times New Roman" charset="-95"/>
                          <a:sym typeface="Arial"/>
                        </a:rPr>
                        <a:t>h</a:t>
                      </a:r>
                      <a:r>
                        <a:rPr lang="el-GR" sz="1100" b="1" i="0" u="none" strike="noStrike" cap="none" dirty="0">
                          <a:solidFill>
                            <a:schemeClr val="bg1"/>
                          </a:solidFill>
                          <a:effectLst/>
                          <a:latin typeface="Times New Roman" charset="-95"/>
                          <a:ea typeface="Times New Roman" charset="-95"/>
                          <a:cs typeface="Times New Roman" charset="-95"/>
                          <a:sym typeface="Arial"/>
                        </a:rPr>
                        <a:t> Παιδιά &gt;είναι πολύ ωραίος.&lt; είναι </a:t>
                      </a:r>
                      <a:r>
                        <a:rPr lang="el-GR" sz="1100" b="1" i="0" u="none" strike="noStrike" cap="none" dirty="0" err="1">
                          <a:solidFill>
                            <a:schemeClr val="bg1"/>
                          </a:solidFill>
                          <a:effectLst/>
                          <a:latin typeface="Times New Roman" charset="-95"/>
                          <a:ea typeface="Times New Roman" charset="-95"/>
                          <a:cs typeface="Times New Roman" charset="-95"/>
                          <a:sym typeface="Arial"/>
                        </a:rPr>
                        <a:t>Λάιφ</a:t>
                      </a:r>
                      <a:r>
                        <a:rPr lang="el-GR" sz="1100" b="1" i="0" u="none" strike="noStrike" cap="none" dirty="0">
                          <a:solidFill>
                            <a:schemeClr val="bg1"/>
                          </a:solidFill>
                          <a:effectLst/>
                          <a:latin typeface="Times New Roman" charset="-95"/>
                          <a:ea typeface="Times New Roman" charset="-95"/>
                          <a:cs typeface="Times New Roman" charset="-95"/>
                          <a:sym typeface="Arial"/>
                        </a:rPr>
                        <a:t>. </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6115">
                <a:tc>
                  <a:txBody>
                    <a:bodyPr/>
                    <a:lstStyle/>
                    <a:p>
                      <a:pPr marR="0" algn="l" rtl="0">
                        <a:lnSpc>
                          <a:spcPct val="100000"/>
                        </a:lnSpc>
                        <a:spcBef>
                          <a:spcPts val="0"/>
                        </a:spcBef>
                        <a:spcAft>
                          <a:spcPts val="0"/>
                        </a:spcAft>
                        <a:buClr>
                          <a:srgbClr val="000000"/>
                        </a:buClr>
                        <a:buFont typeface="Arial"/>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el-GR" sz="1100" b="1" i="0" u="none" strike="noStrike" cap="none" dirty="0">
                          <a:solidFill>
                            <a:schemeClr val="bg1"/>
                          </a:solidFill>
                          <a:effectLst/>
                          <a:latin typeface="Times New Roman" charset="-95"/>
                          <a:ea typeface="Times New Roman" charset="-95"/>
                          <a:cs typeface="Times New Roman" charset="-95"/>
                          <a:sym typeface="Arial"/>
                        </a:rPr>
                        <a:t> </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.h It’s very tasty kids. It’s Life.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6115">
                <a:tc>
                  <a:txBody>
                    <a:bodyPr/>
                    <a:lstStyle/>
                    <a:p>
                      <a:pPr marR="0" algn="l" rtl="0">
                        <a:lnSpc>
                          <a:spcPct val="100000"/>
                        </a:lnSpc>
                        <a:spcBef>
                          <a:spcPts val="0"/>
                        </a:spcBef>
                        <a:spcAft>
                          <a:spcPts val="0"/>
                        </a:spcAft>
                        <a:buClr>
                          <a:srgbClr val="000000"/>
                        </a:buClr>
                        <a:buFont typeface="Arial"/>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en-US" sz="1100" b="1" i="0" u="none" strike="noStrike" cap="none">
                          <a:solidFill>
                            <a:schemeClr val="bg1"/>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(0.5)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6115">
                <a:tc>
                  <a:txBody>
                    <a:bodyPr/>
                    <a:lstStyle/>
                    <a:p>
                      <a:pPr marR="0" algn="l" rtl="0">
                        <a:lnSpc>
                          <a:spcPct val="100000"/>
                        </a:lnSpc>
                        <a:spcBef>
                          <a:spcPts val="0"/>
                        </a:spcBef>
                        <a:spcAft>
                          <a:spcPts val="0"/>
                        </a:spcAft>
                        <a:buClr>
                          <a:srgbClr val="000000"/>
                        </a:buClr>
                        <a:buFont typeface="Arial"/>
                      </a:pPr>
                      <a:r>
                        <a:rPr lang="en-US" sz="1100" b="1" i="0" u="none" strike="noStrike" cap="none" dirty="0" smtClean="0">
                          <a:solidFill>
                            <a:schemeClr val="bg1"/>
                          </a:solidFill>
                          <a:effectLst/>
                          <a:latin typeface="Times New Roman" charset="-95"/>
                          <a:ea typeface="Times New Roman" charset="-95"/>
                          <a:cs typeface="Times New Roman" charset="-95"/>
                          <a:sym typeface="Arial"/>
                        </a:rPr>
                        <a:t>8</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en-US" sz="1100" b="1" i="0" u="none" strike="noStrike" cap="none">
                          <a:solidFill>
                            <a:schemeClr val="bg1"/>
                          </a:solidFill>
                          <a:effectLst/>
                          <a:latin typeface="Times New Roman" charset="-95"/>
                          <a:ea typeface="Times New Roman" charset="-95"/>
                          <a:cs typeface="Times New Roman" charset="-95"/>
                          <a:sym typeface="Arial"/>
                        </a:rPr>
                        <a:t>Chrisanthi</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((γελάκι)) [Εγώ] </a:t>
                      </a:r>
                      <a:r>
                        <a:rPr lang="en-US" sz="1100" b="1" i="0" u="none" strike="noStrike" cap="none" dirty="0" err="1">
                          <a:solidFill>
                            <a:schemeClr val="bg1"/>
                          </a:solidFill>
                          <a:effectLst/>
                          <a:latin typeface="Times New Roman" charset="-95"/>
                          <a:ea typeface="Times New Roman" charset="-95"/>
                          <a:cs typeface="Times New Roman" charset="-95"/>
                          <a:sym typeface="Arial"/>
                        </a:rPr>
                        <a:t>στύ</a:t>
                      </a:r>
                      <a:r>
                        <a:rPr lang="en-US" sz="1100" b="1" i="0" u="none" strike="noStrike" cap="none" dirty="0">
                          <a:solidFill>
                            <a:schemeClr val="bg1"/>
                          </a:solidFill>
                          <a:effectLst/>
                          <a:latin typeface="Times New Roman" charset="-95"/>
                          <a:ea typeface="Times New Roman" charset="-95"/>
                          <a:cs typeface="Times New Roman" charset="-95"/>
                          <a:sym typeface="Arial"/>
                        </a:rPr>
                        <a:t>βω π</a:t>
                      </a:r>
                      <a:r>
                        <a:rPr lang="en-US" sz="1100" b="1" i="0" u="none" strike="noStrike" cap="none" dirty="0" err="1">
                          <a:solidFill>
                            <a:schemeClr val="bg1"/>
                          </a:solidFill>
                          <a:effectLst/>
                          <a:latin typeface="Times New Roman" charset="-95"/>
                          <a:ea typeface="Times New Roman" charset="-95"/>
                          <a:cs typeface="Times New Roman" charset="-95"/>
                          <a:sym typeface="Arial"/>
                        </a:rPr>
                        <a:t>ορτοκάλι</a:t>
                      </a:r>
                      <a:r>
                        <a:rPr lang="en-US" sz="1100" b="1" i="0" u="none" strike="noStrike" cap="none" dirty="0">
                          <a:solidFill>
                            <a:schemeClr val="bg1"/>
                          </a:solidFill>
                          <a:effectLst/>
                          <a:latin typeface="Times New Roman" charset="-95"/>
                          <a:ea typeface="Times New Roman" charset="-95"/>
                          <a:cs typeface="Times New Roman" charset="-95"/>
                          <a:sym typeface="Arial"/>
                        </a:rPr>
                        <a:t>α.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6115">
                <a:tc>
                  <a:txBody>
                    <a:bodyPr/>
                    <a:lstStyle/>
                    <a:p>
                      <a:pPr marR="0" algn="l" rtl="0">
                        <a:lnSpc>
                          <a:spcPct val="100000"/>
                        </a:lnSpc>
                        <a:spcBef>
                          <a:spcPts val="0"/>
                        </a:spcBef>
                        <a:spcAft>
                          <a:spcPts val="0"/>
                        </a:spcAft>
                        <a:buClr>
                          <a:srgbClr val="000000"/>
                        </a:buClr>
                        <a:buFont typeface="Arial"/>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en-US" sz="1100" b="1" i="0" u="none" strike="noStrike" cap="none">
                          <a:solidFill>
                            <a:schemeClr val="bg1"/>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l-GR" sz="1100" b="1" i="0" u="none" strike="noStrike" cap="none" dirty="0">
                          <a:solidFill>
                            <a:srgbClr val="FFC000"/>
                          </a:solidFill>
                          <a:effectLst/>
                          <a:latin typeface="Times New Roman" charset="-95"/>
                          <a:ea typeface="Times New Roman" charset="-95"/>
                          <a:cs typeface="Times New Roman" charset="-95"/>
                          <a:sym typeface="Arial"/>
                        </a:rPr>
                        <a:t>((</a:t>
                      </a:r>
                      <a:r>
                        <a:rPr lang="en-US" sz="1100" b="1" i="0" u="none" strike="noStrike" cap="none" dirty="0">
                          <a:solidFill>
                            <a:srgbClr val="FFC000"/>
                          </a:solidFill>
                          <a:effectLst/>
                          <a:latin typeface="Times New Roman" charset="-95"/>
                          <a:ea typeface="Times New Roman" charset="-95"/>
                          <a:cs typeface="Times New Roman" charset="-95"/>
                          <a:sym typeface="Arial"/>
                        </a:rPr>
                        <a:t>giggle</a:t>
                      </a:r>
                      <a:r>
                        <a:rPr lang="el-GR" sz="1100" b="1" i="0" u="none" strike="noStrike" cap="none" dirty="0">
                          <a:solidFill>
                            <a:srgbClr val="FFC000"/>
                          </a:solidFill>
                          <a:effectLst/>
                          <a:latin typeface="Times New Roman" charset="-95"/>
                          <a:ea typeface="Times New Roman" charset="-95"/>
                          <a:cs typeface="Times New Roman" charset="-95"/>
                          <a:sym typeface="Arial"/>
                        </a:rPr>
                        <a:t>)). </a:t>
                      </a:r>
                      <a:r>
                        <a:rPr lang="en-US" sz="1100" b="1" i="0" u="none" strike="noStrike" cap="none" dirty="0">
                          <a:solidFill>
                            <a:srgbClr val="FFC000"/>
                          </a:solidFill>
                          <a:effectLst/>
                          <a:latin typeface="Times New Roman" charset="-95"/>
                          <a:ea typeface="Times New Roman" charset="-95"/>
                          <a:cs typeface="Times New Roman" charset="-95"/>
                          <a:sym typeface="Arial"/>
                        </a:rPr>
                        <a:t>I juice oranges.</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6115">
                <a:tc>
                  <a:txBody>
                    <a:bodyPr/>
                    <a:lstStyle/>
                    <a:p>
                      <a:pPr marR="0" algn="l" rtl="0">
                        <a:lnSpc>
                          <a:spcPct val="100000"/>
                        </a:lnSpc>
                        <a:spcBef>
                          <a:spcPts val="0"/>
                        </a:spcBef>
                        <a:spcAft>
                          <a:spcPts val="0"/>
                        </a:spcAft>
                        <a:buClr>
                          <a:srgbClr val="000000"/>
                        </a:buClr>
                        <a:buFont typeface="Arial"/>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en-US" sz="1100" b="1" i="0" u="none" strike="noStrike" cap="none" dirty="0">
                          <a:solidFill>
                            <a:schemeClr val="bg1"/>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                  ((giggle))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6115">
                <a:tc>
                  <a:txBody>
                    <a:bodyPr/>
                    <a:lstStyle/>
                    <a:p>
                      <a:pPr marR="0" algn="l" rtl="0">
                        <a:lnSpc>
                          <a:spcPct val="100000"/>
                        </a:lnSpc>
                        <a:spcBef>
                          <a:spcPts val="0"/>
                        </a:spcBef>
                        <a:spcAft>
                          <a:spcPts val="0"/>
                        </a:spcAft>
                        <a:buClr>
                          <a:srgbClr val="000000"/>
                        </a:buClr>
                        <a:buFont typeface="Arial"/>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el-GR" sz="1100" b="1" i="0" u="none" strike="noStrike" cap="none">
                          <a:solidFill>
                            <a:schemeClr val="bg1"/>
                          </a:solidFill>
                          <a:effectLst/>
                          <a:latin typeface="Times New Roman" charset="-95"/>
                          <a:ea typeface="Times New Roman" charset="-95"/>
                          <a:cs typeface="Times New Roman" charset="-95"/>
                          <a:sym typeface="Arial"/>
                        </a:rPr>
                        <a:t> </a:t>
                      </a: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l-GR" sz="1100" b="1" i="0" u="none" strike="noStrike" cap="none" dirty="0">
                          <a:solidFill>
                            <a:schemeClr val="bg1"/>
                          </a:solidFill>
                          <a:effectLst/>
                          <a:latin typeface="Times New Roman" charset="-95"/>
                          <a:ea typeface="Times New Roman" charset="-95"/>
                          <a:cs typeface="Times New Roman" charset="-95"/>
                          <a:sym typeface="Arial"/>
                        </a:rPr>
                        <a:t>(0.5) </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1" name="Shape 431"/>
          <p:cNvSpPr>
            <a:spLocks/>
          </p:cNvSpPr>
          <p:nvPr/>
        </p:nvSpPr>
        <p:spPr bwMode="auto">
          <a:xfrm>
            <a:off x="3207331" y="1482238"/>
            <a:ext cx="1533525" cy="214312"/>
          </a:xfrm>
          <a:custGeom>
            <a:avLst/>
            <a:gdLst>
              <a:gd name="T0" fmla="*/ 2147483647 w 67641"/>
              <a:gd name="T1" fmla="*/ 8823 h 69056"/>
              <a:gd name="T2" fmla="*/ 2147483647 w 67641"/>
              <a:gd name="T3" fmla="*/ 122493 h 69056"/>
              <a:gd name="T4" fmla="*/ 2147483647 w 67641"/>
              <a:gd name="T5" fmla="*/ 848440 h 69056"/>
              <a:gd name="T6" fmla="*/ 1894273338 w 67641"/>
              <a:gd name="T7" fmla="*/ 1653138 h 69056"/>
              <a:gd name="T8" fmla="*/ 348999486 w 67641"/>
              <a:gd name="T9" fmla="*/ 2982609 h 69056"/>
              <a:gd name="T10" fmla="*/ 274232803 w 67641"/>
              <a:gd name="T11" fmla="*/ 3245075 h 69056"/>
              <a:gd name="T12" fmla="*/ 74766706 w 67641"/>
              <a:gd name="T13" fmla="*/ 4084733 h 69056"/>
              <a:gd name="T14" fmla="*/ 1395741121 w 67641"/>
              <a:gd name="T15" fmla="*/ 5282994 h 69056"/>
              <a:gd name="T16" fmla="*/ 2147483647 w 67641"/>
              <a:gd name="T17" fmla="*/ 6131437 h 69056"/>
              <a:gd name="T18" fmla="*/ 2147483647 w 67641"/>
              <a:gd name="T19" fmla="*/ 6332627 h 69056"/>
              <a:gd name="T20" fmla="*/ 2147483647 w 67641"/>
              <a:gd name="T21" fmla="*/ 6044000 h 69056"/>
              <a:gd name="T22" fmla="*/ 2147483647 w 67641"/>
              <a:gd name="T23" fmla="*/ 5562884 h 69056"/>
              <a:gd name="T24" fmla="*/ 2147483647 w 67641"/>
              <a:gd name="T25" fmla="*/ 5090617 h 69056"/>
              <a:gd name="T26" fmla="*/ 2147483647 w 67641"/>
              <a:gd name="T27" fmla="*/ 5160590 h 69056"/>
              <a:gd name="T28" fmla="*/ 2147483647 w 67641"/>
              <a:gd name="T29" fmla="*/ 4906936 h 69056"/>
              <a:gd name="T30" fmla="*/ 2147483647 w 67641"/>
              <a:gd name="T31" fmla="*/ 4801993 h 69056"/>
              <a:gd name="T32" fmla="*/ 2147483647 w 67641"/>
              <a:gd name="T33" fmla="*/ 4539584 h 69056"/>
              <a:gd name="T34" fmla="*/ 2147483647 w 67641"/>
              <a:gd name="T35" fmla="*/ 3612437 h 69056"/>
              <a:gd name="T36" fmla="*/ 2147483647 w 67641"/>
              <a:gd name="T37" fmla="*/ 3385001 h 69056"/>
              <a:gd name="T38" fmla="*/ 2147483647 w 67641"/>
              <a:gd name="T39" fmla="*/ 2484059 h 69056"/>
              <a:gd name="T40" fmla="*/ 2147483647 w 67641"/>
              <a:gd name="T41" fmla="*/ 1959271 h 69056"/>
              <a:gd name="T42" fmla="*/ 2147483647 w 67641"/>
              <a:gd name="T43" fmla="*/ 1714412 h 69056"/>
              <a:gd name="T44" fmla="*/ 2147483647 w 67641"/>
              <a:gd name="T45" fmla="*/ 1382020 h 69056"/>
              <a:gd name="T46" fmla="*/ 2147483647 w 67641"/>
              <a:gd name="T47" fmla="*/ 1215802 h 69056"/>
              <a:gd name="T48" fmla="*/ 2147483647 w 67641"/>
              <a:gd name="T49" fmla="*/ 1574428 h 69056"/>
              <a:gd name="T50" fmla="*/ 2147483647 w 67641"/>
              <a:gd name="T51" fmla="*/ 2003064 h 69056"/>
              <a:gd name="T52" fmla="*/ 2147483647 w 67641"/>
              <a:gd name="T53" fmla="*/ 2099187 h 69056"/>
              <a:gd name="T54" fmla="*/ 2147483647 w 67641"/>
              <a:gd name="T55" fmla="*/ 2685259 h 69056"/>
              <a:gd name="T56" fmla="*/ 2147483647 w 67641"/>
              <a:gd name="T57" fmla="*/ 2798929 h 69056"/>
              <a:gd name="T58" fmla="*/ 2147483647 w 67641"/>
              <a:gd name="T59" fmla="*/ 3218829 h 69056"/>
              <a:gd name="T60" fmla="*/ 2147483647 w 67641"/>
              <a:gd name="T61" fmla="*/ 3752322 h 69056"/>
              <a:gd name="T62" fmla="*/ 2147483647 w 67641"/>
              <a:gd name="T63" fmla="*/ 4723255 h 69056"/>
              <a:gd name="T64" fmla="*/ 2147483647 w 67641"/>
              <a:gd name="T65" fmla="*/ 6052736 h 69056"/>
              <a:gd name="T66" fmla="*/ 2147483647 w 67641"/>
              <a:gd name="T67" fmla="*/ 6087681 h 69056"/>
              <a:gd name="T68" fmla="*/ 2147483647 w 67641"/>
              <a:gd name="T69" fmla="*/ 6245104 h 69056"/>
              <a:gd name="T70" fmla="*/ 2147483647 w 67641"/>
              <a:gd name="T71" fmla="*/ 6210171 h 69056"/>
              <a:gd name="T72" fmla="*/ 2147483647 w 67641"/>
              <a:gd name="T73" fmla="*/ 6131437 h 69056"/>
              <a:gd name="T74" fmla="*/ 2147483647 w 67641"/>
              <a:gd name="T75" fmla="*/ 6008971 h 69056"/>
              <a:gd name="T76" fmla="*/ 2147483647 w 67641"/>
              <a:gd name="T77" fmla="*/ 5982726 h 69056"/>
              <a:gd name="T78" fmla="*/ 2147483647 w 67641"/>
              <a:gd name="T79" fmla="*/ 5799054 h 69056"/>
              <a:gd name="T80" fmla="*/ 2147483647 w 67641"/>
              <a:gd name="T81" fmla="*/ 5492911 h 69056"/>
              <a:gd name="T82" fmla="*/ 1595208057 w 67641"/>
              <a:gd name="T83" fmla="*/ 5090617 h 69056"/>
              <a:gd name="T84" fmla="*/ 1644873558 w 67641"/>
              <a:gd name="T85" fmla="*/ 5213079 h 69056"/>
              <a:gd name="T86" fmla="*/ 1196274548 w 67641"/>
              <a:gd name="T87" fmla="*/ 4968124 h 69056"/>
              <a:gd name="T88" fmla="*/ 897208541 w 67641"/>
              <a:gd name="T89" fmla="*/ 4697009 h 69056"/>
              <a:gd name="T90" fmla="*/ 1021897548 w 67641"/>
              <a:gd name="T91" fmla="*/ 4775747 h 69056"/>
              <a:gd name="T92" fmla="*/ 1071830755 w 67641"/>
              <a:gd name="T93" fmla="*/ 4627008 h 69056"/>
              <a:gd name="T94" fmla="*/ 523365150 w 67641"/>
              <a:gd name="T95" fmla="*/ 3892325 h 69056"/>
              <a:gd name="T96" fmla="*/ 747664111 w 67641"/>
              <a:gd name="T97" fmla="*/ 3043884 h 69056"/>
              <a:gd name="T98" fmla="*/ 1470507078 w 67641"/>
              <a:gd name="T99" fmla="*/ 2116706 h 69056"/>
              <a:gd name="T100" fmla="*/ 2147483647 w 67641"/>
              <a:gd name="T101" fmla="*/ 804685 h 69056"/>
              <a:gd name="T102" fmla="*/ 2147483647 w 67641"/>
              <a:gd name="T103" fmla="*/ 384871 h 69056"/>
              <a:gd name="T104" fmla="*/ 2147483647 w 67641"/>
              <a:gd name="T105" fmla="*/ 253682 h 69056"/>
              <a:gd name="T106" fmla="*/ 2147483647 w 67641"/>
              <a:gd name="T107" fmla="*/ 104943 h 69056"/>
              <a:gd name="T108" fmla="*/ 2147483647 w 67641"/>
              <a:gd name="T109" fmla="*/ 113766 h 69056"/>
              <a:gd name="T110" fmla="*/ 2147483647 w 67641"/>
              <a:gd name="T111" fmla="*/ 70001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5" name="Shape 431"/>
          <p:cNvSpPr>
            <a:spLocks/>
          </p:cNvSpPr>
          <p:nvPr/>
        </p:nvSpPr>
        <p:spPr bwMode="auto">
          <a:xfrm>
            <a:off x="1703329" y="2995486"/>
            <a:ext cx="1533525" cy="214312"/>
          </a:xfrm>
          <a:custGeom>
            <a:avLst/>
            <a:gdLst>
              <a:gd name="T0" fmla="*/ 2147483647 w 67641"/>
              <a:gd name="T1" fmla="*/ 8823 h 69056"/>
              <a:gd name="T2" fmla="*/ 2147483647 w 67641"/>
              <a:gd name="T3" fmla="*/ 122493 h 69056"/>
              <a:gd name="T4" fmla="*/ 2147483647 w 67641"/>
              <a:gd name="T5" fmla="*/ 848440 h 69056"/>
              <a:gd name="T6" fmla="*/ 1894273338 w 67641"/>
              <a:gd name="T7" fmla="*/ 1653138 h 69056"/>
              <a:gd name="T8" fmla="*/ 348999486 w 67641"/>
              <a:gd name="T9" fmla="*/ 2982609 h 69056"/>
              <a:gd name="T10" fmla="*/ 274232803 w 67641"/>
              <a:gd name="T11" fmla="*/ 3245075 h 69056"/>
              <a:gd name="T12" fmla="*/ 74766706 w 67641"/>
              <a:gd name="T13" fmla="*/ 4084733 h 69056"/>
              <a:gd name="T14" fmla="*/ 1395741121 w 67641"/>
              <a:gd name="T15" fmla="*/ 5282994 h 69056"/>
              <a:gd name="T16" fmla="*/ 2147483647 w 67641"/>
              <a:gd name="T17" fmla="*/ 6131437 h 69056"/>
              <a:gd name="T18" fmla="*/ 2147483647 w 67641"/>
              <a:gd name="T19" fmla="*/ 6332627 h 69056"/>
              <a:gd name="T20" fmla="*/ 2147483647 w 67641"/>
              <a:gd name="T21" fmla="*/ 6044000 h 69056"/>
              <a:gd name="T22" fmla="*/ 2147483647 w 67641"/>
              <a:gd name="T23" fmla="*/ 5562884 h 69056"/>
              <a:gd name="T24" fmla="*/ 2147483647 w 67641"/>
              <a:gd name="T25" fmla="*/ 5090617 h 69056"/>
              <a:gd name="T26" fmla="*/ 2147483647 w 67641"/>
              <a:gd name="T27" fmla="*/ 5160590 h 69056"/>
              <a:gd name="T28" fmla="*/ 2147483647 w 67641"/>
              <a:gd name="T29" fmla="*/ 4906936 h 69056"/>
              <a:gd name="T30" fmla="*/ 2147483647 w 67641"/>
              <a:gd name="T31" fmla="*/ 4801993 h 69056"/>
              <a:gd name="T32" fmla="*/ 2147483647 w 67641"/>
              <a:gd name="T33" fmla="*/ 4539584 h 69056"/>
              <a:gd name="T34" fmla="*/ 2147483647 w 67641"/>
              <a:gd name="T35" fmla="*/ 3612437 h 69056"/>
              <a:gd name="T36" fmla="*/ 2147483647 w 67641"/>
              <a:gd name="T37" fmla="*/ 3385001 h 69056"/>
              <a:gd name="T38" fmla="*/ 2147483647 w 67641"/>
              <a:gd name="T39" fmla="*/ 2484059 h 69056"/>
              <a:gd name="T40" fmla="*/ 2147483647 w 67641"/>
              <a:gd name="T41" fmla="*/ 1959271 h 69056"/>
              <a:gd name="T42" fmla="*/ 2147483647 w 67641"/>
              <a:gd name="T43" fmla="*/ 1714412 h 69056"/>
              <a:gd name="T44" fmla="*/ 2147483647 w 67641"/>
              <a:gd name="T45" fmla="*/ 1382020 h 69056"/>
              <a:gd name="T46" fmla="*/ 2147483647 w 67641"/>
              <a:gd name="T47" fmla="*/ 1215802 h 69056"/>
              <a:gd name="T48" fmla="*/ 2147483647 w 67641"/>
              <a:gd name="T49" fmla="*/ 1574428 h 69056"/>
              <a:gd name="T50" fmla="*/ 2147483647 w 67641"/>
              <a:gd name="T51" fmla="*/ 2003064 h 69056"/>
              <a:gd name="T52" fmla="*/ 2147483647 w 67641"/>
              <a:gd name="T53" fmla="*/ 2099187 h 69056"/>
              <a:gd name="T54" fmla="*/ 2147483647 w 67641"/>
              <a:gd name="T55" fmla="*/ 2685259 h 69056"/>
              <a:gd name="T56" fmla="*/ 2147483647 w 67641"/>
              <a:gd name="T57" fmla="*/ 2798929 h 69056"/>
              <a:gd name="T58" fmla="*/ 2147483647 w 67641"/>
              <a:gd name="T59" fmla="*/ 3218829 h 69056"/>
              <a:gd name="T60" fmla="*/ 2147483647 w 67641"/>
              <a:gd name="T61" fmla="*/ 3752322 h 69056"/>
              <a:gd name="T62" fmla="*/ 2147483647 w 67641"/>
              <a:gd name="T63" fmla="*/ 4723255 h 69056"/>
              <a:gd name="T64" fmla="*/ 2147483647 w 67641"/>
              <a:gd name="T65" fmla="*/ 6052736 h 69056"/>
              <a:gd name="T66" fmla="*/ 2147483647 w 67641"/>
              <a:gd name="T67" fmla="*/ 6087681 h 69056"/>
              <a:gd name="T68" fmla="*/ 2147483647 w 67641"/>
              <a:gd name="T69" fmla="*/ 6245104 h 69056"/>
              <a:gd name="T70" fmla="*/ 2147483647 w 67641"/>
              <a:gd name="T71" fmla="*/ 6210171 h 69056"/>
              <a:gd name="T72" fmla="*/ 2147483647 w 67641"/>
              <a:gd name="T73" fmla="*/ 6131437 h 69056"/>
              <a:gd name="T74" fmla="*/ 2147483647 w 67641"/>
              <a:gd name="T75" fmla="*/ 6008971 h 69056"/>
              <a:gd name="T76" fmla="*/ 2147483647 w 67641"/>
              <a:gd name="T77" fmla="*/ 5982726 h 69056"/>
              <a:gd name="T78" fmla="*/ 2147483647 w 67641"/>
              <a:gd name="T79" fmla="*/ 5799054 h 69056"/>
              <a:gd name="T80" fmla="*/ 2147483647 w 67641"/>
              <a:gd name="T81" fmla="*/ 5492911 h 69056"/>
              <a:gd name="T82" fmla="*/ 1595208057 w 67641"/>
              <a:gd name="T83" fmla="*/ 5090617 h 69056"/>
              <a:gd name="T84" fmla="*/ 1644873558 w 67641"/>
              <a:gd name="T85" fmla="*/ 5213079 h 69056"/>
              <a:gd name="T86" fmla="*/ 1196274548 w 67641"/>
              <a:gd name="T87" fmla="*/ 4968124 h 69056"/>
              <a:gd name="T88" fmla="*/ 897208541 w 67641"/>
              <a:gd name="T89" fmla="*/ 4697009 h 69056"/>
              <a:gd name="T90" fmla="*/ 1021897548 w 67641"/>
              <a:gd name="T91" fmla="*/ 4775747 h 69056"/>
              <a:gd name="T92" fmla="*/ 1071830755 w 67641"/>
              <a:gd name="T93" fmla="*/ 4627008 h 69056"/>
              <a:gd name="T94" fmla="*/ 523365150 w 67641"/>
              <a:gd name="T95" fmla="*/ 3892325 h 69056"/>
              <a:gd name="T96" fmla="*/ 747664111 w 67641"/>
              <a:gd name="T97" fmla="*/ 3043884 h 69056"/>
              <a:gd name="T98" fmla="*/ 1470507078 w 67641"/>
              <a:gd name="T99" fmla="*/ 2116706 h 69056"/>
              <a:gd name="T100" fmla="*/ 2147483647 w 67641"/>
              <a:gd name="T101" fmla="*/ 804685 h 69056"/>
              <a:gd name="T102" fmla="*/ 2147483647 w 67641"/>
              <a:gd name="T103" fmla="*/ 384871 h 69056"/>
              <a:gd name="T104" fmla="*/ 2147483647 w 67641"/>
              <a:gd name="T105" fmla="*/ 253682 h 69056"/>
              <a:gd name="T106" fmla="*/ 2147483647 w 67641"/>
              <a:gd name="T107" fmla="*/ 104943 h 69056"/>
              <a:gd name="T108" fmla="*/ 2147483647 w 67641"/>
              <a:gd name="T109" fmla="*/ 113766 h 69056"/>
              <a:gd name="T110" fmla="*/ 2147483647 w 67641"/>
              <a:gd name="T111" fmla="*/ 70001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nvGrpSpPr>
          <p:cNvPr id="27" name="Shape 233"/>
          <p:cNvGrpSpPr>
            <a:grpSpLocks/>
          </p:cNvGrpSpPr>
          <p:nvPr/>
        </p:nvGrpSpPr>
        <p:grpSpPr bwMode="auto">
          <a:xfrm flipH="1">
            <a:off x="4846638" y="772286"/>
            <a:ext cx="1790700" cy="233363"/>
            <a:chOff x="2266178" y="2764475"/>
            <a:chExt cx="1792245" cy="232966"/>
          </a:xfrm>
        </p:grpSpPr>
        <p:sp>
          <p:nvSpPr>
            <p:cNvPr id="28"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9"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spTree>
    <p:extLst>
      <p:ext uri="{BB962C8B-B14F-4D97-AF65-F5344CB8AC3E}">
        <p14:creationId xmlns:p14="http://schemas.microsoft.com/office/powerpoint/2010/main" val="1169749815"/>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nodeType="clickEffect">
                                  <p:stCondLst>
                                    <p:cond delay="0"/>
                                  </p:stCondLst>
                                  <p:childTnLst>
                                    <p:animEffect transition="out" filter="blinds(horizontal)">
                                      <p:cBhvr>
                                        <p:cTn id="10" dur="500"/>
                                        <p:tgtEl>
                                          <p:spTgt spid="27"/>
                                        </p:tgtEl>
                                      </p:cBhvr>
                                    </p:animEffect>
                                    <p:set>
                                      <p:cBhvr>
                                        <p:cTn id="11" dur="1" fill="hold">
                                          <p:stCondLst>
                                            <p:cond delay="499"/>
                                          </p:stCondLst>
                                        </p:cTn>
                                        <p:tgtEl>
                                          <p:spTgt spid="27"/>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3" presetClass="exit" presetSubtype="10" fill="hold" grpId="1" nodeType="clickEffect">
                                  <p:stCondLst>
                                    <p:cond delay="0"/>
                                  </p:stCondLst>
                                  <p:childTnLst>
                                    <p:animEffect transition="out" filter="blinds(horizontal)">
                                      <p:cBhvr>
                                        <p:cTn id="19" dur="500"/>
                                        <p:tgtEl>
                                          <p:spTgt spid="21"/>
                                        </p:tgtEl>
                                      </p:cBhvr>
                                    </p:animEffect>
                                    <p:set>
                                      <p:cBhvr>
                                        <p:cTn id="20" dur="1" fill="hold">
                                          <p:stCondLst>
                                            <p:cond delay="499"/>
                                          </p:stCondLst>
                                        </p:cTn>
                                        <p:tgtEl>
                                          <p:spTgt spid="21"/>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3" presetClass="exit" presetSubtype="10" fill="hold" grpId="1" nodeType="clickEffect">
                                  <p:stCondLst>
                                    <p:cond delay="0"/>
                                  </p:stCondLst>
                                  <p:childTnLst>
                                    <p:animEffect transition="out" filter="blinds(horizontal)">
                                      <p:cBhvr>
                                        <p:cTn id="28" dur="500"/>
                                        <p:tgtEl>
                                          <p:spTgt spid="13"/>
                                        </p:tgtEl>
                                      </p:cBhvr>
                                    </p:animEffect>
                                    <p:set>
                                      <p:cBhvr>
                                        <p:cTn id="29" dur="1" fill="hold">
                                          <p:stCondLst>
                                            <p:cond delay="499"/>
                                          </p:stCondLst>
                                        </p:cTn>
                                        <p:tgtEl>
                                          <p:spTgt spid="13"/>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3" presetClass="exit" presetSubtype="10" fill="hold" nodeType="clickEffect">
                                  <p:stCondLst>
                                    <p:cond delay="0"/>
                                  </p:stCondLst>
                                  <p:childTnLst>
                                    <p:animEffect transition="out" filter="blinds(horizontal)">
                                      <p:cBhvr>
                                        <p:cTn id="37" dur="500"/>
                                        <p:tgtEl>
                                          <p:spTgt spid="3"/>
                                        </p:tgtEl>
                                      </p:cBhvr>
                                    </p:animEffect>
                                    <p:set>
                                      <p:cBhvr>
                                        <p:cTn id="38" dur="1" fill="hold">
                                          <p:stCondLst>
                                            <p:cond delay="499"/>
                                          </p:stCondLst>
                                        </p:cTn>
                                        <p:tgtEl>
                                          <p:spTgt spid="3"/>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3" presetClass="exit" presetSubtype="10" fill="hold" grpId="1" nodeType="clickEffect">
                                  <p:stCondLst>
                                    <p:cond delay="0"/>
                                  </p:stCondLst>
                                  <p:childTnLst>
                                    <p:animEffect transition="out" filter="blinds(horizontal)">
                                      <p:cBhvr>
                                        <p:cTn id="46" dur="500"/>
                                        <p:tgtEl>
                                          <p:spTgt spid="25"/>
                                        </p:tgtEl>
                                      </p:cBhvr>
                                    </p:animEffect>
                                    <p:set>
                                      <p:cBhvr>
                                        <p:cTn id="47" dur="1" fill="hold">
                                          <p:stCondLst>
                                            <p:cond delay="499"/>
                                          </p:stCondLst>
                                        </p:cTn>
                                        <p:tgtEl>
                                          <p:spTgt spid="25"/>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2"/>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3" presetClass="exit" presetSubtype="10" fill="hold" nodeType="clickEffect">
                                  <p:stCondLst>
                                    <p:cond delay="0"/>
                                  </p:stCondLst>
                                  <p:childTnLst>
                                    <p:animEffect transition="out" filter="blinds(horizontal)">
                                      <p:cBhvr>
                                        <p:cTn id="55" dur="500"/>
                                        <p:tgtEl>
                                          <p:spTgt spid="2"/>
                                        </p:tgtEl>
                                      </p:cBhvr>
                                    </p:animEffect>
                                    <p:set>
                                      <p:cBhvr>
                                        <p:cTn id="56" dur="1" fill="hold">
                                          <p:stCondLst>
                                            <p:cond delay="499"/>
                                          </p:stCondLst>
                                        </p:cTn>
                                        <p:tgtEl>
                                          <p:spTgt spid="2"/>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3" presetClass="exit" presetSubtype="10" fill="hold" grpId="1" nodeType="clickEffect">
                                  <p:stCondLst>
                                    <p:cond delay="0"/>
                                  </p:stCondLst>
                                  <p:childTnLst>
                                    <p:animEffect transition="out" filter="blinds(horizontal)">
                                      <p:cBhvr>
                                        <p:cTn id="64" dur="500"/>
                                        <p:tgtEl>
                                          <p:spTgt spid="18"/>
                                        </p:tgtEl>
                                      </p:cBhvr>
                                    </p:animEffect>
                                    <p:set>
                                      <p:cBhvr>
                                        <p:cTn id="65"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8" grpId="0" animBg="1"/>
      <p:bldP spid="18" grpId="1" animBg="1"/>
      <p:bldP spid="21" grpId="0" animBg="1"/>
      <p:bldP spid="21" grpId="1" animBg="1"/>
      <p:bldP spid="25" grpId="0" animBg="1"/>
      <p:bldP spid="25"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hape 95"/>
          <p:cNvSpPr txBox="1">
            <a:spLocks noGrp="1"/>
          </p:cNvSpPr>
          <p:nvPr>
            <p:ph type="title"/>
          </p:nvPr>
        </p:nvSpPr>
        <p:spPr>
          <a:xfrm>
            <a:off x="-603464" y="166443"/>
            <a:ext cx="9155113" cy="314325"/>
          </a:xfrm>
        </p:spPr>
        <p:txBody>
          <a:bodyPr/>
          <a:lstStyle/>
          <a:p>
            <a:pPr algn="ctr" eaLnBrk="1" hangingPunct="1">
              <a:spcBef>
                <a:spcPct val="0"/>
              </a:spcBef>
              <a:spcAft>
                <a:spcPct val="0"/>
              </a:spcAft>
              <a:buClr>
                <a:srgbClr val="FFFFFF"/>
              </a:buClr>
            </a:pPr>
            <a:r>
              <a:rPr lang="en-US" altLang="en-US" sz="1600" i="1" dirty="0">
                <a:solidFill>
                  <a:srgbClr val="FFFFFF"/>
                </a:solidFill>
                <a:latin typeface="Walter Turncoat" charset="-95"/>
                <a:ea typeface="Walter Turncoat" charset="-95"/>
                <a:cs typeface="Walter Turncoat" charset="-95"/>
                <a:sym typeface="Walter Turncoat" charset="-95"/>
              </a:rPr>
              <a:t>2</a:t>
            </a:r>
            <a:r>
              <a:rPr lang="en-US" altLang="en-US" sz="1600" i="1" dirty="0" smtClean="0">
                <a:solidFill>
                  <a:srgbClr val="FFFFFF"/>
                </a:solidFill>
                <a:latin typeface="Walter Turncoat" charset="-95"/>
                <a:ea typeface="Walter Turncoat" charset="-95"/>
                <a:cs typeface="Walter Turncoat" charset="-95"/>
                <a:sym typeface="Walter Turncoat" charset="-95"/>
              </a:rPr>
              <a:t>. </a:t>
            </a:r>
            <a:r>
              <a:rPr lang="en-US" altLang="en-US" sz="1600" i="1" dirty="0">
                <a:solidFill>
                  <a:srgbClr val="FFFFFF"/>
                </a:solidFill>
                <a:latin typeface="Walter Turncoat" charset="-95"/>
                <a:ea typeface="Walter Turncoat" charset="-95"/>
                <a:cs typeface="Walter Turncoat" charset="-95"/>
                <a:sym typeface="Walter Turncoat" charset="-95"/>
              </a:rPr>
              <a:t>Typical </a:t>
            </a:r>
            <a:r>
              <a:rPr lang="en-US" altLang="en-US" sz="1600" i="1" dirty="0" err="1" smtClean="0">
                <a:solidFill>
                  <a:srgbClr val="FFFFFF"/>
                </a:solidFill>
                <a:latin typeface="Walter Turncoat" charset="-95"/>
                <a:ea typeface="Walter Turncoat" charset="-95"/>
                <a:cs typeface="Walter Turncoat" charset="-95"/>
                <a:sym typeface="Walter Turncoat" charset="-95"/>
              </a:rPr>
              <a:t>dispreferred</a:t>
            </a:r>
            <a:endParaRPr lang="en-US" altLang="en-US" sz="1600" i="1" dirty="0">
              <a:solidFill>
                <a:srgbClr val="FFFFFF"/>
              </a:solidFill>
              <a:latin typeface="Walter Turncoat" charset="-95"/>
              <a:ea typeface="Walter Turncoat" charset="-95"/>
              <a:cs typeface="Walter Turncoat" charset="-95"/>
              <a:sym typeface="Walter Turncoat" charset="-95"/>
            </a:endParaRPr>
          </a:p>
        </p:txBody>
      </p:sp>
      <p:sp>
        <p:nvSpPr>
          <p:cNvPr id="13316" name="Shape 99"/>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8BE75F29-16FD-6D4F-A3D3-6BFFE3E7C59A}" type="slidenum">
              <a:rPr lang="en-US" altLang="en-US" sz="1000">
                <a:solidFill>
                  <a:srgbClr val="FFFFFF"/>
                </a:solidFill>
                <a:latin typeface="Sniglet" charset="-95"/>
                <a:ea typeface="Sniglet" charset="-95"/>
                <a:cs typeface="Sniglet" charset="-95"/>
                <a:sym typeface="Sniglet" charset="-95"/>
              </a:rPr>
              <a:pPr/>
              <a:t>14</a:t>
            </a:fld>
            <a:endParaRPr lang="en-US" altLang="en-US" sz="1000">
              <a:solidFill>
                <a:srgbClr val="FFFFFF"/>
              </a:solidFill>
              <a:latin typeface="Sniglet" charset="-95"/>
              <a:ea typeface="Sniglet" charset="-95"/>
              <a:cs typeface="Sniglet" charset="-95"/>
              <a:sym typeface="Sniglet" charset="-95"/>
            </a:endParaRPr>
          </a:p>
        </p:txBody>
      </p:sp>
      <p:grpSp>
        <p:nvGrpSpPr>
          <p:cNvPr id="3" name="Shape 233"/>
          <p:cNvGrpSpPr>
            <a:grpSpLocks/>
          </p:cNvGrpSpPr>
          <p:nvPr/>
        </p:nvGrpSpPr>
        <p:grpSpPr bwMode="auto">
          <a:xfrm flipH="1">
            <a:off x="5246152" y="3720770"/>
            <a:ext cx="1790700" cy="233363"/>
            <a:chOff x="2266178" y="2764475"/>
            <a:chExt cx="1792245" cy="232966"/>
          </a:xfrm>
        </p:grpSpPr>
        <p:sp>
          <p:nvSpPr>
            <p:cNvPr id="13419"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3420"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sp>
        <p:nvSpPr>
          <p:cNvPr id="13" name="Shape 431"/>
          <p:cNvSpPr>
            <a:spLocks/>
          </p:cNvSpPr>
          <p:nvPr/>
        </p:nvSpPr>
        <p:spPr bwMode="auto">
          <a:xfrm flipV="1">
            <a:off x="3788622" y="2985103"/>
            <a:ext cx="1533525" cy="212525"/>
          </a:xfrm>
          <a:custGeom>
            <a:avLst/>
            <a:gdLst>
              <a:gd name="T0" fmla="*/ 2147483647 w 67641"/>
              <a:gd name="T1" fmla="*/ 8823 h 69056"/>
              <a:gd name="T2" fmla="*/ 2147483647 w 67641"/>
              <a:gd name="T3" fmla="*/ 122493 h 69056"/>
              <a:gd name="T4" fmla="*/ 2147483647 w 67641"/>
              <a:gd name="T5" fmla="*/ 848440 h 69056"/>
              <a:gd name="T6" fmla="*/ 1894273338 w 67641"/>
              <a:gd name="T7" fmla="*/ 1653138 h 69056"/>
              <a:gd name="T8" fmla="*/ 348999486 w 67641"/>
              <a:gd name="T9" fmla="*/ 2982609 h 69056"/>
              <a:gd name="T10" fmla="*/ 274232803 w 67641"/>
              <a:gd name="T11" fmla="*/ 3245075 h 69056"/>
              <a:gd name="T12" fmla="*/ 74766706 w 67641"/>
              <a:gd name="T13" fmla="*/ 4084733 h 69056"/>
              <a:gd name="T14" fmla="*/ 1395741121 w 67641"/>
              <a:gd name="T15" fmla="*/ 5282994 h 69056"/>
              <a:gd name="T16" fmla="*/ 2147483647 w 67641"/>
              <a:gd name="T17" fmla="*/ 6131437 h 69056"/>
              <a:gd name="T18" fmla="*/ 2147483647 w 67641"/>
              <a:gd name="T19" fmla="*/ 6332627 h 69056"/>
              <a:gd name="T20" fmla="*/ 2147483647 w 67641"/>
              <a:gd name="T21" fmla="*/ 6044000 h 69056"/>
              <a:gd name="T22" fmla="*/ 2147483647 w 67641"/>
              <a:gd name="T23" fmla="*/ 5562884 h 69056"/>
              <a:gd name="T24" fmla="*/ 2147483647 w 67641"/>
              <a:gd name="T25" fmla="*/ 5090617 h 69056"/>
              <a:gd name="T26" fmla="*/ 2147483647 w 67641"/>
              <a:gd name="T27" fmla="*/ 5160590 h 69056"/>
              <a:gd name="T28" fmla="*/ 2147483647 w 67641"/>
              <a:gd name="T29" fmla="*/ 4906936 h 69056"/>
              <a:gd name="T30" fmla="*/ 2147483647 w 67641"/>
              <a:gd name="T31" fmla="*/ 4801993 h 69056"/>
              <a:gd name="T32" fmla="*/ 2147483647 w 67641"/>
              <a:gd name="T33" fmla="*/ 4539584 h 69056"/>
              <a:gd name="T34" fmla="*/ 2147483647 w 67641"/>
              <a:gd name="T35" fmla="*/ 3612437 h 69056"/>
              <a:gd name="T36" fmla="*/ 2147483647 w 67641"/>
              <a:gd name="T37" fmla="*/ 3385001 h 69056"/>
              <a:gd name="T38" fmla="*/ 2147483647 w 67641"/>
              <a:gd name="T39" fmla="*/ 2484059 h 69056"/>
              <a:gd name="T40" fmla="*/ 2147483647 w 67641"/>
              <a:gd name="T41" fmla="*/ 1959271 h 69056"/>
              <a:gd name="T42" fmla="*/ 2147483647 w 67641"/>
              <a:gd name="T43" fmla="*/ 1714412 h 69056"/>
              <a:gd name="T44" fmla="*/ 2147483647 w 67641"/>
              <a:gd name="T45" fmla="*/ 1382020 h 69056"/>
              <a:gd name="T46" fmla="*/ 2147483647 w 67641"/>
              <a:gd name="T47" fmla="*/ 1215802 h 69056"/>
              <a:gd name="T48" fmla="*/ 2147483647 w 67641"/>
              <a:gd name="T49" fmla="*/ 1574428 h 69056"/>
              <a:gd name="T50" fmla="*/ 2147483647 w 67641"/>
              <a:gd name="T51" fmla="*/ 2003064 h 69056"/>
              <a:gd name="T52" fmla="*/ 2147483647 w 67641"/>
              <a:gd name="T53" fmla="*/ 2099187 h 69056"/>
              <a:gd name="T54" fmla="*/ 2147483647 w 67641"/>
              <a:gd name="T55" fmla="*/ 2685259 h 69056"/>
              <a:gd name="T56" fmla="*/ 2147483647 w 67641"/>
              <a:gd name="T57" fmla="*/ 2798929 h 69056"/>
              <a:gd name="T58" fmla="*/ 2147483647 w 67641"/>
              <a:gd name="T59" fmla="*/ 3218829 h 69056"/>
              <a:gd name="T60" fmla="*/ 2147483647 w 67641"/>
              <a:gd name="T61" fmla="*/ 3752322 h 69056"/>
              <a:gd name="T62" fmla="*/ 2147483647 w 67641"/>
              <a:gd name="T63" fmla="*/ 4723255 h 69056"/>
              <a:gd name="T64" fmla="*/ 2147483647 w 67641"/>
              <a:gd name="T65" fmla="*/ 6052736 h 69056"/>
              <a:gd name="T66" fmla="*/ 2147483647 w 67641"/>
              <a:gd name="T67" fmla="*/ 6087681 h 69056"/>
              <a:gd name="T68" fmla="*/ 2147483647 w 67641"/>
              <a:gd name="T69" fmla="*/ 6245104 h 69056"/>
              <a:gd name="T70" fmla="*/ 2147483647 w 67641"/>
              <a:gd name="T71" fmla="*/ 6210171 h 69056"/>
              <a:gd name="T72" fmla="*/ 2147483647 w 67641"/>
              <a:gd name="T73" fmla="*/ 6131437 h 69056"/>
              <a:gd name="T74" fmla="*/ 2147483647 w 67641"/>
              <a:gd name="T75" fmla="*/ 6008971 h 69056"/>
              <a:gd name="T76" fmla="*/ 2147483647 w 67641"/>
              <a:gd name="T77" fmla="*/ 5982726 h 69056"/>
              <a:gd name="T78" fmla="*/ 2147483647 w 67641"/>
              <a:gd name="T79" fmla="*/ 5799054 h 69056"/>
              <a:gd name="T80" fmla="*/ 2147483647 w 67641"/>
              <a:gd name="T81" fmla="*/ 5492911 h 69056"/>
              <a:gd name="T82" fmla="*/ 1595208057 w 67641"/>
              <a:gd name="T83" fmla="*/ 5090617 h 69056"/>
              <a:gd name="T84" fmla="*/ 1644873558 w 67641"/>
              <a:gd name="T85" fmla="*/ 5213079 h 69056"/>
              <a:gd name="T86" fmla="*/ 1196274548 w 67641"/>
              <a:gd name="T87" fmla="*/ 4968124 h 69056"/>
              <a:gd name="T88" fmla="*/ 897208541 w 67641"/>
              <a:gd name="T89" fmla="*/ 4697009 h 69056"/>
              <a:gd name="T90" fmla="*/ 1021897548 w 67641"/>
              <a:gd name="T91" fmla="*/ 4775747 h 69056"/>
              <a:gd name="T92" fmla="*/ 1071830755 w 67641"/>
              <a:gd name="T93" fmla="*/ 4627008 h 69056"/>
              <a:gd name="T94" fmla="*/ 523365150 w 67641"/>
              <a:gd name="T95" fmla="*/ 3892325 h 69056"/>
              <a:gd name="T96" fmla="*/ 747664111 w 67641"/>
              <a:gd name="T97" fmla="*/ 3043884 h 69056"/>
              <a:gd name="T98" fmla="*/ 1470507078 w 67641"/>
              <a:gd name="T99" fmla="*/ 2116706 h 69056"/>
              <a:gd name="T100" fmla="*/ 2147483647 w 67641"/>
              <a:gd name="T101" fmla="*/ 804685 h 69056"/>
              <a:gd name="T102" fmla="*/ 2147483647 w 67641"/>
              <a:gd name="T103" fmla="*/ 384871 h 69056"/>
              <a:gd name="T104" fmla="*/ 2147483647 w 67641"/>
              <a:gd name="T105" fmla="*/ 253682 h 69056"/>
              <a:gd name="T106" fmla="*/ 2147483647 w 67641"/>
              <a:gd name="T107" fmla="*/ 104943 h 69056"/>
              <a:gd name="T108" fmla="*/ 2147483647 w 67641"/>
              <a:gd name="T109" fmla="*/ 113766 h 69056"/>
              <a:gd name="T110" fmla="*/ 2147483647 w 67641"/>
              <a:gd name="T111" fmla="*/ 70001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2" name="Title 1"/>
          <p:cNvSpPr txBox="1">
            <a:spLocks/>
          </p:cNvSpPr>
          <p:nvPr/>
        </p:nvSpPr>
        <p:spPr bwMode="auto">
          <a:xfrm>
            <a:off x="378934" y="406342"/>
            <a:ext cx="2091158" cy="411162"/>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algn="l" rtl="0" eaLnBrk="0" fontAlgn="base" hangingPunct="0">
              <a:spcBef>
                <a:spcPct val="0"/>
              </a:spcBef>
              <a:spcAft>
                <a:spcPct val="0"/>
              </a:spcAft>
              <a:defRPr sz="2800" b="1">
                <a:solidFill>
                  <a:schemeClr val="tx1"/>
                </a:solidFill>
                <a:latin typeface="+mj-lt"/>
                <a:ea typeface="ＭＳ Ｐゴシック" pitchFamily="-109" charset="-128"/>
                <a:cs typeface="ＭＳ Ｐゴシック" pitchFamily="-109" charset="-128"/>
              </a:defRPr>
            </a:lvl1pPr>
            <a:lvl2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2pPr>
            <a:lvl3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3pPr>
            <a:lvl4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4pPr>
            <a:lvl5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5pPr>
            <a:lvl6pPr marL="457200" algn="l" rtl="0" fontAlgn="base">
              <a:spcBef>
                <a:spcPct val="0"/>
              </a:spcBef>
              <a:spcAft>
                <a:spcPct val="0"/>
              </a:spcAft>
              <a:defRPr sz="2800" b="1">
                <a:solidFill>
                  <a:schemeClr val="tx1"/>
                </a:solidFill>
                <a:latin typeface="Arial" pitchFamily="-109" charset="0"/>
              </a:defRPr>
            </a:lvl6pPr>
            <a:lvl7pPr marL="914400" algn="l" rtl="0" fontAlgn="base">
              <a:spcBef>
                <a:spcPct val="0"/>
              </a:spcBef>
              <a:spcAft>
                <a:spcPct val="0"/>
              </a:spcAft>
              <a:defRPr sz="2800" b="1">
                <a:solidFill>
                  <a:schemeClr val="tx1"/>
                </a:solidFill>
                <a:latin typeface="Arial" pitchFamily="-109" charset="0"/>
              </a:defRPr>
            </a:lvl7pPr>
            <a:lvl8pPr marL="1371600" algn="l" rtl="0" fontAlgn="base">
              <a:spcBef>
                <a:spcPct val="0"/>
              </a:spcBef>
              <a:spcAft>
                <a:spcPct val="0"/>
              </a:spcAft>
              <a:defRPr sz="2800" b="1">
                <a:solidFill>
                  <a:schemeClr val="tx1"/>
                </a:solidFill>
                <a:latin typeface="Arial" pitchFamily="-109" charset="0"/>
              </a:defRPr>
            </a:lvl8pPr>
            <a:lvl9pPr marL="1828800" algn="l" rtl="0" fontAlgn="base">
              <a:spcBef>
                <a:spcPct val="0"/>
              </a:spcBef>
              <a:spcAft>
                <a:spcPct val="0"/>
              </a:spcAft>
              <a:defRPr sz="2800" b="1">
                <a:solidFill>
                  <a:schemeClr val="tx1"/>
                </a:solidFill>
                <a:latin typeface="Arial" pitchFamily="-109" charset="0"/>
              </a:defRPr>
            </a:lvl9pPr>
          </a:lstStyle>
          <a:p>
            <a:pPr algn="ctr" defTabSz="457200"/>
            <a:r>
              <a:rPr lang="en-US" sz="1600" i="1" dirty="0" smtClean="0">
                <a:solidFill>
                  <a:srgbClr val="FFFFFF"/>
                </a:solidFill>
                <a:latin typeface="Walter Turncoat" charset="-95"/>
                <a:ea typeface="Walter Turncoat" charset="-95"/>
                <a:cs typeface="Walter Turncoat" charset="-95"/>
              </a:rPr>
              <a:t>Extract 3</a:t>
            </a:r>
            <a:endParaRPr lang="en-US" sz="1800" dirty="0">
              <a:solidFill>
                <a:srgbClr val="374F3F"/>
              </a:solidFill>
              <a:latin typeface="Trebuchet MS" charset="0"/>
              <a:ea typeface="ＭＳ Ｐゴシック" charset="0"/>
              <a:cs typeface="Trebuchet MS" charset="0"/>
            </a:endParaRPr>
          </a:p>
        </p:txBody>
      </p:sp>
      <p:sp>
        <p:nvSpPr>
          <p:cNvPr id="5" name="TextBox 4"/>
          <p:cNvSpPr txBox="1"/>
          <p:nvPr/>
        </p:nvSpPr>
        <p:spPr>
          <a:xfrm>
            <a:off x="5283201" y="749300"/>
            <a:ext cx="85350" cy="307777"/>
          </a:xfrm>
          <a:prstGeom prst="rect">
            <a:avLst/>
          </a:prstGeom>
          <a:noFill/>
        </p:spPr>
        <p:txBody>
          <a:bodyPr wrap="square" rtlCol="0">
            <a:spAutoFit/>
          </a:bodyPr>
          <a:lstStyle/>
          <a:p>
            <a:endParaRPr lang="en-US" dirty="0"/>
          </a:p>
        </p:txBody>
      </p:sp>
      <p:sp>
        <p:nvSpPr>
          <p:cNvPr id="24" name="Title 1"/>
          <p:cNvSpPr txBox="1">
            <a:spLocks/>
          </p:cNvSpPr>
          <p:nvPr/>
        </p:nvSpPr>
        <p:spPr bwMode="auto">
          <a:xfrm>
            <a:off x="6569235" y="2196127"/>
            <a:ext cx="2091158" cy="411162"/>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algn="l" rtl="0" eaLnBrk="0" fontAlgn="base" hangingPunct="0">
              <a:spcBef>
                <a:spcPct val="0"/>
              </a:spcBef>
              <a:spcAft>
                <a:spcPct val="0"/>
              </a:spcAft>
              <a:defRPr sz="2800" b="1">
                <a:solidFill>
                  <a:schemeClr val="tx1"/>
                </a:solidFill>
                <a:latin typeface="+mj-lt"/>
                <a:ea typeface="ＭＳ Ｐゴシック" pitchFamily="-109" charset="-128"/>
                <a:cs typeface="ＭＳ Ｐゴシック" pitchFamily="-109" charset="-128"/>
              </a:defRPr>
            </a:lvl1pPr>
            <a:lvl2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2pPr>
            <a:lvl3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3pPr>
            <a:lvl4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4pPr>
            <a:lvl5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5pPr>
            <a:lvl6pPr marL="457200" algn="l" rtl="0" fontAlgn="base">
              <a:spcBef>
                <a:spcPct val="0"/>
              </a:spcBef>
              <a:spcAft>
                <a:spcPct val="0"/>
              </a:spcAft>
              <a:defRPr sz="2800" b="1">
                <a:solidFill>
                  <a:schemeClr val="tx1"/>
                </a:solidFill>
                <a:latin typeface="Arial" pitchFamily="-109" charset="0"/>
              </a:defRPr>
            </a:lvl6pPr>
            <a:lvl7pPr marL="914400" algn="l" rtl="0" fontAlgn="base">
              <a:spcBef>
                <a:spcPct val="0"/>
              </a:spcBef>
              <a:spcAft>
                <a:spcPct val="0"/>
              </a:spcAft>
              <a:defRPr sz="2800" b="1">
                <a:solidFill>
                  <a:schemeClr val="tx1"/>
                </a:solidFill>
                <a:latin typeface="Arial" pitchFamily="-109" charset="0"/>
              </a:defRPr>
            </a:lvl7pPr>
            <a:lvl8pPr marL="1371600" algn="l" rtl="0" fontAlgn="base">
              <a:spcBef>
                <a:spcPct val="0"/>
              </a:spcBef>
              <a:spcAft>
                <a:spcPct val="0"/>
              </a:spcAft>
              <a:defRPr sz="2800" b="1">
                <a:solidFill>
                  <a:schemeClr val="tx1"/>
                </a:solidFill>
                <a:latin typeface="Arial" pitchFamily="-109" charset="0"/>
              </a:defRPr>
            </a:lvl8pPr>
            <a:lvl9pPr marL="1828800" algn="l" rtl="0" fontAlgn="base">
              <a:spcBef>
                <a:spcPct val="0"/>
              </a:spcBef>
              <a:spcAft>
                <a:spcPct val="0"/>
              </a:spcAft>
              <a:defRPr sz="2800" b="1">
                <a:solidFill>
                  <a:schemeClr val="tx1"/>
                </a:solidFill>
                <a:latin typeface="Arial" pitchFamily="-109" charset="0"/>
              </a:defRPr>
            </a:lvl9pPr>
          </a:lstStyle>
          <a:p>
            <a:pPr algn="ctr" defTabSz="457200"/>
            <a:endParaRPr lang="en-US" sz="1800" dirty="0">
              <a:solidFill>
                <a:srgbClr val="374F3F"/>
              </a:solidFill>
              <a:latin typeface="Trebuchet MS" charset="0"/>
              <a:ea typeface="ＭＳ Ｐゴシック" charset="0"/>
              <a:cs typeface="Trebuchet MS" charset="0"/>
            </a:endParaRPr>
          </a:p>
        </p:txBody>
      </p:sp>
      <p:sp>
        <p:nvSpPr>
          <p:cNvPr id="6" name="TextBox 5"/>
          <p:cNvSpPr txBox="1"/>
          <p:nvPr/>
        </p:nvSpPr>
        <p:spPr>
          <a:xfrm>
            <a:off x="3022600" y="3238500"/>
            <a:ext cx="184731" cy="307777"/>
          </a:xfrm>
          <a:prstGeom prst="rect">
            <a:avLst/>
          </a:prstGeom>
          <a:noFill/>
        </p:spPr>
        <p:txBody>
          <a:bodyPr wrap="none" rtlCol="0">
            <a:spAutoFit/>
          </a:bodyPr>
          <a:lstStyle/>
          <a:p>
            <a:endParaRPr lang="en-US" dirty="0"/>
          </a:p>
        </p:txBody>
      </p:sp>
      <p:sp>
        <p:nvSpPr>
          <p:cNvPr id="21" name="Shape 431"/>
          <p:cNvSpPr>
            <a:spLocks/>
          </p:cNvSpPr>
          <p:nvPr/>
        </p:nvSpPr>
        <p:spPr bwMode="auto">
          <a:xfrm>
            <a:off x="2140531" y="1981815"/>
            <a:ext cx="2456869" cy="214312"/>
          </a:xfrm>
          <a:custGeom>
            <a:avLst/>
            <a:gdLst>
              <a:gd name="T0" fmla="*/ 2147483647 w 67641"/>
              <a:gd name="T1" fmla="*/ 8823 h 69056"/>
              <a:gd name="T2" fmla="*/ 2147483647 w 67641"/>
              <a:gd name="T3" fmla="*/ 122493 h 69056"/>
              <a:gd name="T4" fmla="*/ 2147483647 w 67641"/>
              <a:gd name="T5" fmla="*/ 848440 h 69056"/>
              <a:gd name="T6" fmla="*/ 1894273338 w 67641"/>
              <a:gd name="T7" fmla="*/ 1653138 h 69056"/>
              <a:gd name="T8" fmla="*/ 348999486 w 67641"/>
              <a:gd name="T9" fmla="*/ 2982609 h 69056"/>
              <a:gd name="T10" fmla="*/ 274232803 w 67641"/>
              <a:gd name="T11" fmla="*/ 3245075 h 69056"/>
              <a:gd name="T12" fmla="*/ 74766706 w 67641"/>
              <a:gd name="T13" fmla="*/ 4084733 h 69056"/>
              <a:gd name="T14" fmla="*/ 1395741121 w 67641"/>
              <a:gd name="T15" fmla="*/ 5282994 h 69056"/>
              <a:gd name="T16" fmla="*/ 2147483647 w 67641"/>
              <a:gd name="T17" fmla="*/ 6131437 h 69056"/>
              <a:gd name="T18" fmla="*/ 2147483647 w 67641"/>
              <a:gd name="T19" fmla="*/ 6332627 h 69056"/>
              <a:gd name="T20" fmla="*/ 2147483647 w 67641"/>
              <a:gd name="T21" fmla="*/ 6044000 h 69056"/>
              <a:gd name="T22" fmla="*/ 2147483647 w 67641"/>
              <a:gd name="T23" fmla="*/ 5562884 h 69056"/>
              <a:gd name="T24" fmla="*/ 2147483647 w 67641"/>
              <a:gd name="T25" fmla="*/ 5090617 h 69056"/>
              <a:gd name="T26" fmla="*/ 2147483647 w 67641"/>
              <a:gd name="T27" fmla="*/ 5160590 h 69056"/>
              <a:gd name="T28" fmla="*/ 2147483647 w 67641"/>
              <a:gd name="T29" fmla="*/ 4906936 h 69056"/>
              <a:gd name="T30" fmla="*/ 2147483647 w 67641"/>
              <a:gd name="T31" fmla="*/ 4801993 h 69056"/>
              <a:gd name="T32" fmla="*/ 2147483647 w 67641"/>
              <a:gd name="T33" fmla="*/ 4539584 h 69056"/>
              <a:gd name="T34" fmla="*/ 2147483647 w 67641"/>
              <a:gd name="T35" fmla="*/ 3612437 h 69056"/>
              <a:gd name="T36" fmla="*/ 2147483647 w 67641"/>
              <a:gd name="T37" fmla="*/ 3385001 h 69056"/>
              <a:gd name="T38" fmla="*/ 2147483647 w 67641"/>
              <a:gd name="T39" fmla="*/ 2484059 h 69056"/>
              <a:gd name="T40" fmla="*/ 2147483647 w 67641"/>
              <a:gd name="T41" fmla="*/ 1959271 h 69056"/>
              <a:gd name="T42" fmla="*/ 2147483647 w 67641"/>
              <a:gd name="T43" fmla="*/ 1714412 h 69056"/>
              <a:gd name="T44" fmla="*/ 2147483647 w 67641"/>
              <a:gd name="T45" fmla="*/ 1382020 h 69056"/>
              <a:gd name="T46" fmla="*/ 2147483647 w 67641"/>
              <a:gd name="T47" fmla="*/ 1215802 h 69056"/>
              <a:gd name="T48" fmla="*/ 2147483647 w 67641"/>
              <a:gd name="T49" fmla="*/ 1574428 h 69056"/>
              <a:gd name="T50" fmla="*/ 2147483647 w 67641"/>
              <a:gd name="T51" fmla="*/ 2003064 h 69056"/>
              <a:gd name="T52" fmla="*/ 2147483647 w 67641"/>
              <a:gd name="T53" fmla="*/ 2099187 h 69056"/>
              <a:gd name="T54" fmla="*/ 2147483647 w 67641"/>
              <a:gd name="T55" fmla="*/ 2685259 h 69056"/>
              <a:gd name="T56" fmla="*/ 2147483647 w 67641"/>
              <a:gd name="T57" fmla="*/ 2798929 h 69056"/>
              <a:gd name="T58" fmla="*/ 2147483647 w 67641"/>
              <a:gd name="T59" fmla="*/ 3218829 h 69056"/>
              <a:gd name="T60" fmla="*/ 2147483647 w 67641"/>
              <a:gd name="T61" fmla="*/ 3752322 h 69056"/>
              <a:gd name="T62" fmla="*/ 2147483647 w 67641"/>
              <a:gd name="T63" fmla="*/ 4723255 h 69056"/>
              <a:gd name="T64" fmla="*/ 2147483647 w 67641"/>
              <a:gd name="T65" fmla="*/ 6052736 h 69056"/>
              <a:gd name="T66" fmla="*/ 2147483647 w 67641"/>
              <a:gd name="T67" fmla="*/ 6087681 h 69056"/>
              <a:gd name="T68" fmla="*/ 2147483647 w 67641"/>
              <a:gd name="T69" fmla="*/ 6245104 h 69056"/>
              <a:gd name="T70" fmla="*/ 2147483647 w 67641"/>
              <a:gd name="T71" fmla="*/ 6210171 h 69056"/>
              <a:gd name="T72" fmla="*/ 2147483647 w 67641"/>
              <a:gd name="T73" fmla="*/ 6131437 h 69056"/>
              <a:gd name="T74" fmla="*/ 2147483647 w 67641"/>
              <a:gd name="T75" fmla="*/ 6008971 h 69056"/>
              <a:gd name="T76" fmla="*/ 2147483647 w 67641"/>
              <a:gd name="T77" fmla="*/ 5982726 h 69056"/>
              <a:gd name="T78" fmla="*/ 2147483647 w 67641"/>
              <a:gd name="T79" fmla="*/ 5799054 h 69056"/>
              <a:gd name="T80" fmla="*/ 2147483647 w 67641"/>
              <a:gd name="T81" fmla="*/ 5492911 h 69056"/>
              <a:gd name="T82" fmla="*/ 1595208057 w 67641"/>
              <a:gd name="T83" fmla="*/ 5090617 h 69056"/>
              <a:gd name="T84" fmla="*/ 1644873558 w 67641"/>
              <a:gd name="T85" fmla="*/ 5213079 h 69056"/>
              <a:gd name="T86" fmla="*/ 1196274548 w 67641"/>
              <a:gd name="T87" fmla="*/ 4968124 h 69056"/>
              <a:gd name="T88" fmla="*/ 897208541 w 67641"/>
              <a:gd name="T89" fmla="*/ 4697009 h 69056"/>
              <a:gd name="T90" fmla="*/ 1021897548 w 67641"/>
              <a:gd name="T91" fmla="*/ 4775747 h 69056"/>
              <a:gd name="T92" fmla="*/ 1071830755 w 67641"/>
              <a:gd name="T93" fmla="*/ 4627008 h 69056"/>
              <a:gd name="T94" fmla="*/ 523365150 w 67641"/>
              <a:gd name="T95" fmla="*/ 3892325 h 69056"/>
              <a:gd name="T96" fmla="*/ 747664111 w 67641"/>
              <a:gd name="T97" fmla="*/ 3043884 h 69056"/>
              <a:gd name="T98" fmla="*/ 1470507078 w 67641"/>
              <a:gd name="T99" fmla="*/ 2116706 h 69056"/>
              <a:gd name="T100" fmla="*/ 2147483647 w 67641"/>
              <a:gd name="T101" fmla="*/ 804685 h 69056"/>
              <a:gd name="T102" fmla="*/ 2147483647 w 67641"/>
              <a:gd name="T103" fmla="*/ 384871 h 69056"/>
              <a:gd name="T104" fmla="*/ 2147483647 w 67641"/>
              <a:gd name="T105" fmla="*/ 253682 h 69056"/>
              <a:gd name="T106" fmla="*/ 2147483647 w 67641"/>
              <a:gd name="T107" fmla="*/ 104943 h 69056"/>
              <a:gd name="T108" fmla="*/ 2147483647 w 67641"/>
              <a:gd name="T109" fmla="*/ 113766 h 69056"/>
              <a:gd name="T110" fmla="*/ 2147483647 w 67641"/>
              <a:gd name="T111" fmla="*/ 70001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nvGrpSpPr>
          <p:cNvPr id="27" name="Shape 233"/>
          <p:cNvGrpSpPr>
            <a:grpSpLocks/>
          </p:cNvGrpSpPr>
          <p:nvPr/>
        </p:nvGrpSpPr>
        <p:grpSpPr bwMode="auto">
          <a:xfrm flipH="1">
            <a:off x="4846638" y="772286"/>
            <a:ext cx="1790700" cy="233363"/>
            <a:chOff x="2266178" y="2764475"/>
            <a:chExt cx="1792245" cy="232966"/>
          </a:xfrm>
        </p:grpSpPr>
        <p:sp>
          <p:nvSpPr>
            <p:cNvPr id="28"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9"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graphicFrame>
        <p:nvGraphicFramePr>
          <p:cNvPr id="31" name="Table 30"/>
          <p:cNvGraphicFramePr>
            <a:graphicFrameLocks noGrp="1"/>
          </p:cNvGraphicFramePr>
          <p:nvPr>
            <p:extLst>
              <p:ext uri="{D42A27DB-BD31-4B8C-83A1-F6EECF244321}">
                <p14:modId xmlns:p14="http://schemas.microsoft.com/office/powerpoint/2010/main" val="1745698258"/>
              </p:ext>
            </p:extLst>
          </p:nvPr>
        </p:nvGraphicFramePr>
        <p:xfrm>
          <a:off x="259129" y="768437"/>
          <a:ext cx="8076467" cy="4299177"/>
        </p:xfrm>
        <a:graphic>
          <a:graphicData uri="http://schemas.openxmlformats.org/drawingml/2006/table">
            <a:tbl>
              <a:tblPr firstRow="1" bandRow="1"/>
              <a:tblGrid>
                <a:gridCol w="678777"/>
                <a:gridCol w="208566"/>
                <a:gridCol w="1056479"/>
                <a:gridCol w="6132645"/>
              </a:tblGrid>
              <a:tr h="161990">
                <a:tc>
                  <a:txBody>
                    <a:bodyPr/>
                    <a:lstStyle>
                      <a:lvl1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9</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err="1" smtClean="0">
                          <a:solidFill>
                            <a:schemeClr val="bg1"/>
                          </a:solidFill>
                          <a:effectLst/>
                          <a:latin typeface="Times New Roman" charset="-95"/>
                          <a:ea typeface="Times New Roman" charset="-95"/>
                          <a:cs typeface="Times New Roman" charset="-95"/>
                          <a:sym typeface="Arial"/>
                        </a:rPr>
                        <a:t>Uurania</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1" i="0" u="none" strike="noStrike" cap="none">
                          <a:solidFill>
                            <a:schemeClr val="lt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l-GR" sz="1100" b="1" i="0" u="none" strike="noStrike" cap="none" dirty="0">
                          <a:solidFill>
                            <a:schemeClr val="bg1"/>
                          </a:solidFill>
                          <a:effectLst/>
                          <a:latin typeface="Times New Roman" charset="-95"/>
                          <a:ea typeface="Times New Roman" charset="-95"/>
                          <a:cs typeface="Times New Roman" charset="-95"/>
                          <a:sym typeface="Arial"/>
                        </a:rPr>
                        <a:t>.</a:t>
                      </a:r>
                      <a:r>
                        <a:rPr lang="en-US" sz="1100" b="1" i="0" u="none" strike="noStrike" cap="none" dirty="0">
                          <a:solidFill>
                            <a:schemeClr val="bg1"/>
                          </a:solidFill>
                          <a:effectLst/>
                          <a:latin typeface="Times New Roman" charset="-95"/>
                          <a:ea typeface="Times New Roman" charset="-95"/>
                          <a:cs typeface="Times New Roman" charset="-95"/>
                          <a:sym typeface="Arial"/>
                        </a:rPr>
                        <a:t>h K</a:t>
                      </a:r>
                      <a:r>
                        <a:rPr lang="el-GR" sz="1100" b="1" i="0" u="none" strike="noStrike" cap="none" dirty="0">
                          <a:solidFill>
                            <a:schemeClr val="bg1"/>
                          </a:solidFill>
                          <a:effectLst/>
                          <a:latin typeface="Times New Roman" charset="-95"/>
                          <a:ea typeface="Times New Roman" charset="-95"/>
                          <a:cs typeface="Times New Roman" charset="-95"/>
                          <a:sym typeface="Arial"/>
                        </a:rPr>
                        <a:t>αλά κάνεις. </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96942">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l-GR" sz="1100" b="1" i="0" u="none" strike="noStrike" cap="none" dirty="0">
                          <a:solidFill>
                            <a:srgbClr val="FFC000"/>
                          </a:solidFill>
                          <a:effectLst/>
                          <a:latin typeface="Times New Roman" charset="-95"/>
                          <a:ea typeface="Times New Roman" charset="-95"/>
                          <a:cs typeface="Times New Roman" charset="-95"/>
                          <a:sym typeface="Arial"/>
                        </a:rPr>
                        <a:t>.</a:t>
                      </a:r>
                      <a:r>
                        <a:rPr lang="en-US" sz="1100" b="1" i="0" u="none" strike="noStrike" cap="none" dirty="0">
                          <a:solidFill>
                            <a:srgbClr val="FFC000"/>
                          </a:solidFill>
                          <a:effectLst/>
                          <a:latin typeface="Times New Roman" charset="-95"/>
                          <a:ea typeface="Times New Roman" charset="-95"/>
                          <a:cs typeface="Times New Roman" charset="-95"/>
                          <a:sym typeface="Arial"/>
                        </a:rPr>
                        <a:t>h Well done.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94833">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l-GR" sz="1100" b="1" i="0" u="none" strike="noStrike" cap="none" dirty="0">
                          <a:solidFill>
                            <a:schemeClr val="bg1"/>
                          </a:solidFill>
                          <a:effectLst/>
                          <a:latin typeface="Times New Roman" charset="-95"/>
                          <a:ea typeface="Times New Roman" charset="-95"/>
                          <a:cs typeface="Times New Roman" charset="-95"/>
                          <a:sym typeface="Arial"/>
                        </a:rPr>
                        <a:t> </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l-GR" sz="1100" b="1" i="0" u="none" strike="noStrike" cap="none" dirty="0">
                          <a:solidFill>
                            <a:schemeClr val="bg1"/>
                          </a:solidFill>
                          <a:effectLst/>
                          <a:latin typeface="Times New Roman" charset="-95"/>
                          <a:ea typeface="Times New Roman" charset="-95"/>
                          <a:cs typeface="Times New Roman" charset="-95"/>
                          <a:sym typeface="Arial"/>
                        </a:rPr>
                        <a:t>(0.6) </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94833">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10</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err="1">
                          <a:solidFill>
                            <a:schemeClr val="bg1"/>
                          </a:solidFill>
                          <a:effectLst/>
                          <a:latin typeface="Times New Roman" charset="-95"/>
                          <a:ea typeface="Times New Roman" charset="-95"/>
                          <a:cs typeface="Times New Roman" charset="-95"/>
                          <a:sym typeface="Arial"/>
                        </a:rPr>
                        <a:t>Chrisanthi</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l-GR" sz="1100" b="1" i="0" u="none" strike="noStrike" cap="none" dirty="0">
                          <a:solidFill>
                            <a:schemeClr val="bg1"/>
                          </a:solidFill>
                          <a:effectLst/>
                          <a:latin typeface="Times New Roman" charset="-95"/>
                          <a:ea typeface="Times New Roman" charset="-95"/>
                          <a:cs typeface="Times New Roman" charset="-95"/>
                          <a:sym typeface="Arial"/>
                        </a:rPr>
                        <a:t>°Τώρα τελευταία. </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94833">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l-GR" sz="1100" b="1" i="0" u="none" strike="noStrike" cap="none" dirty="0">
                          <a:solidFill>
                            <a:schemeClr val="bg1"/>
                          </a:solidFill>
                          <a:effectLst/>
                          <a:latin typeface="Times New Roman" charset="-95"/>
                          <a:ea typeface="Times New Roman" charset="-95"/>
                          <a:cs typeface="Times New Roman" charset="-95"/>
                          <a:sym typeface="Arial"/>
                        </a:rPr>
                        <a:t> </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Recently.</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94833">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l-GR" sz="1100" b="1" i="0" u="none" strike="noStrike" cap="none">
                          <a:solidFill>
                            <a:schemeClr val="bg1"/>
                          </a:solidFill>
                          <a:effectLst/>
                          <a:latin typeface="Times New Roman" charset="-95"/>
                          <a:ea typeface="Times New Roman" charset="-95"/>
                          <a:cs typeface="Times New Roman" charset="-95"/>
                          <a:sym typeface="Arial"/>
                        </a:rPr>
                        <a:t> </a:t>
                      </a: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((a recording problem between the turns))</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9961">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11</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err="1">
                          <a:solidFill>
                            <a:schemeClr val="bg1"/>
                          </a:solidFill>
                          <a:effectLst/>
                          <a:latin typeface="Times New Roman" charset="-95"/>
                          <a:ea typeface="Times New Roman" charset="-95"/>
                          <a:cs typeface="Times New Roman" charset="-95"/>
                          <a:sym typeface="Arial"/>
                        </a:rPr>
                        <a:t>Athina</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l-GR" sz="1100" b="1" i="0" u="none" strike="noStrike" cap="none" dirty="0">
                          <a:solidFill>
                            <a:schemeClr val="bg1"/>
                          </a:solidFill>
                          <a:effectLst/>
                          <a:latin typeface="Times New Roman" charset="-95"/>
                          <a:ea typeface="Times New Roman" charset="-95"/>
                          <a:cs typeface="Times New Roman" charset="-95"/>
                          <a:sym typeface="Arial"/>
                        </a:rPr>
                        <a:t>(...) πολύ μ’ αρέσει ο φυσικός χυμός. </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94833">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a:solidFill>
                            <a:schemeClr val="bg1"/>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 I like very much natural juice.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94833">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a:solidFill>
                            <a:schemeClr val="bg1"/>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(1.1)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94833">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12</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err="1">
                          <a:solidFill>
                            <a:schemeClr val="bg1"/>
                          </a:solidFill>
                          <a:effectLst/>
                          <a:latin typeface="Times New Roman" charset="-95"/>
                          <a:ea typeface="Times New Roman" charset="-95"/>
                          <a:cs typeface="Times New Roman" charset="-95"/>
                          <a:sym typeface="Arial"/>
                        </a:rPr>
                        <a:t>Athina</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l-GR" sz="1100" b="1" i="0" u="none" strike="noStrike" cap="none" dirty="0">
                          <a:solidFill>
                            <a:schemeClr val="bg1"/>
                          </a:solidFill>
                          <a:effectLst/>
                          <a:latin typeface="Times New Roman" charset="-95"/>
                          <a:ea typeface="Times New Roman" charset="-95"/>
                          <a:cs typeface="Times New Roman" charset="-95"/>
                          <a:sym typeface="Arial"/>
                        </a:rPr>
                        <a:t>Και δεν είναι, τίποτα. πολύ απλό </a:t>
                      </a:r>
                      <a:r>
                        <a:rPr lang="el-GR" sz="1100" b="1" i="0" u="none" strike="noStrike" cap="none" dirty="0" err="1">
                          <a:solidFill>
                            <a:schemeClr val="bg1"/>
                          </a:solidFill>
                          <a:effectLst/>
                          <a:latin typeface="Times New Roman" charset="-95"/>
                          <a:ea typeface="Times New Roman" charset="-95"/>
                          <a:cs typeface="Times New Roman" charset="-95"/>
                          <a:sym typeface="Arial"/>
                        </a:rPr>
                        <a:t>εί</a:t>
                      </a:r>
                      <a:r>
                        <a:rPr lang="el-GR" sz="1100" b="1" i="0" u="none" strike="noStrike" cap="none" dirty="0">
                          <a:solidFill>
                            <a:schemeClr val="bg1"/>
                          </a:solidFill>
                          <a:effectLst/>
                          <a:latin typeface="Times New Roman" charset="-95"/>
                          <a:ea typeface="Times New Roman" charset="-95"/>
                          <a:cs typeface="Times New Roman" charset="-95"/>
                          <a:sym typeface="Arial"/>
                        </a:rPr>
                        <a:t>[ναι.] τρακ τρακ, °τρία </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94833">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a:solidFill>
                            <a:schemeClr val="bg1"/>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And it’s nothing. It’s very simple. ((a simulation sound)) three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94833">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13</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err="1" smtClean="0">
                          <a:solidFill>
                            <a:schemeClr val="bg1"/>
                          </a:solidFill>
                          <a:effectLst/>
                          <a:latin typeface="Times New Roman" charset="-95"/>
                          <a:ea typeface="Times New Roman" charset="-95"/>
                          <a:cs typeface="Times New Roman" charset="-95"/>
                          <a:sym typeface="Arial"/>
                        </a:rPr>
                        <a:t>Chrishan</a:t>
                      </a:r>
                      <a:r>
                        <a:rPr lang="en-US" sz="1100" b="1" i="0" u="none" strike="noStrike" cap="none" dirty="0" smtClean="0">
                          <a:solidFill>
                            <a:schemeClr val="bg1"/>
                          </a:solidFill>
                          <a:effectLst/>
                          <a:latin typeface="Times New Roman" charset="-95"/>
                          <a:ea typeface="Times New Roman" charset="-95"/>
                          <a:cs typeface="Times New Roman" charset="-95"/>
                          <a:sym typeface="Arial"/>
                        </a:rPr>
                        <a:t>.</a:t>
                      </a:r>
                      <a:r>
                        <a:rPr lang="en-US" sz="1100" b="1" i="0" u="none" strike="noStrike" cap="none" dirty="0">
                          <a:solidFill>
                            <a:schemeClr val="bg1"/>
                          </a:solidFill>
                          <a:effectLst/>
                          <a:latin typeface="Times New Roman" charset="-95"/>
                          <a:ea typeface="Times New Roman" charset="-95"/>
                          <a:cs typeface="Times New Roman" charset="-95"/>
                          <a:sym typeface="Arial"/>
                        </a:rPr>
                        <a: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                                                        [°(</a:t>
                      </a:r>
                      <a:r>
                        <a:rPr lang="en-US" sz="1100" b="1" i="0" u="none" strike="noStrike" cap="none" dirty="0" err="1">
                          <a:solidFill>
                            <a:schemeClr val="bg1"/>
                          </a:solidFill>
                          <a:effectLst/>
                          <a:latin typeface="Times New Roman" charset="-95"/>
                          <a:ea typeface="Times New Roman" charset="-95"/>
                          <a:cs typeface="Times New Roman" charset="-95"/>
                          <a:sym typeface="Arial"/>
                        </a:rPr>
                        <a:t>Ν</a:t>
                      </a:r>
                      <a:r>
                        <a:rPr lang="en-US" sz="1100" b="1" i="0" u="none" strike="noStrike" cap="none" dirty="0">
                          <a:solidFill>
                            <a:schemeClr val="bg1"/>
                          </a:solidFill>
                          <a:effectLst/>
                          <a:latin typeface="Times New Roman" charset="-95"/>
                          <a:ea typeface="Times New Roman" charset="-95"/>
                          <a:cs typeface="Times New Roman" charset="-95"/>
                          <a:sym typeface="Arial"/>
                        </a:rPr>
                        <a:t>α</a:t>
                      </a:r>
                      <a:r>
                        <a:rPr lang="en-US" sz="1100" b="1" i="0" u="none" strike="noStrike" cap="none" dirty="0" err="1">
                          <a:solidFill>
                            <a:schemeClr val="bg1"/>
                          </a:solidFill>
                          <a:effectLst/>
                          <a:latin typeface="Times New Roman" charset="-95"/>
                          <a:ea typeface="Times New Roman" charset="-95"/>
                          <a:cs typeface="Times New Roman" charset="-95"/>
                          <a:sym typeface="Arial"/>
                        </a:rPr>
                        <a:t>ι</a:t>
                      </a:r>
                      <a:r>
                        <a:rPr lang="en-US" sz="1100" b="1" i="0" u="none" strike="noStrike" cap="none" dirty="0">
                          <a:solidFill>
                            <a:schemeClr val="bg1"/>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94833">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                                                           Yes</a:t>
                      </a:r>
                      <a:r>
                        <a:rPr lang="el-GR" sz="1100" b="1" i="0" u="none" strike="noStrike" cap="none" dirty="0">
                          <a:solidFill>
                            <a:srgbClr val="FFC000"/>
                          </a:solidFill>
                          <a:effectLst/>
                          <a:latin typeface="Times New Roman" charset="-95"/>
                          <a:ea typeface="Times New Roman" charset="-95"/>
                          <a:cs typeface="Times New Roman" charset="-95"/>
                          <a:sym typeface="Arial"/>
                        </a:rPr>
                        <a:t>.  </a:t>
                      </a:r>
                      <a:endParaRPr lang="en-US" sz="1100" b="1" i="0" u="none" strike="noStrike" cap="none" dirty="0">
                        <a:solidFill>
                          <a:srgbClr val="FFC000"/>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94833">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14</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a:solidFill>
                            <a:schemeClr val="bg1"/>
                          </a:solidFill>
                          <a:effectLst/>
                          <a:latin typeface="Times New Roman" charset="-95"/>
                          <a:ea typeface="Times New Roman" charset="-95"/>
                          <a:cs typeface="Times New Roman" charset="-95"/>
                          <a:sym typeface="Arial"/>
                        </a:rPr>
                        <a:t>Athina</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l-GR" sz="1100" b="1" i="0" u="none" strike="noStrike" cap="none" dirty="0">
                          <a:solidFill>
                            <a:schemeClr val="bg1"/>
                          </a:solidFill>
                          <a:effectLst/>
                          <a:latin typeface="Times New Roman" charset="-95"/>
                          <a:ea typeface="Times New Roman" charset="-95"/>
                          <a:cs typeface="Times New Roman" charset="-95"/>
                          <a:sym typeface="Arial"/>
                        </a:rPr>
                        <a:t>πορτοκάλια,° (.) .</a:t>
                      </a:r>
                      <a:r>
                        <a:rPr lang="en-US" sz="1100" b="1" i="0" u="none" strike="noStrike" cap="none" dirty="0" err="1">
                          <a:solidFill>
                            <a:schemeClr val="bg1"/>
                          </a:solidFill>
                          <a:effectLst/>
                          <a:latin typeface="Times New Roman" charset="-95"/>
                          <a:ea typeface="Times New Roman" charset="-95"/>
                          <a:cs typeface="Times New Roman" charset="-95"/>
                          <a:sym typeface="Arial"/>
                        </a:rPr>
                        <a:t>hh</a:t>
                      </a:r>
                      <a:r>
                        <a:rPr lang="el-GR" sz="1100" b="1" i="0" u="none" strike="noStrike" cap="none" dirty="0">
                          <a:solidFill>
                            <a:schemeClr val="bg1"/>
                          </a:solidFill>
                          <a:effectLst/>
                          <a:latin typeface="Times New Roman" charset="-95"/>
                          <a:ea typeface="Times New Roman" charset="-95"/>
                          <a:cs typeface="Times New Roman" charset="-95"/>
                          <a:sym typeface="Arial"/>
                        </a:rPr>
                        <a:t> (.) δε [</a:t>
                      </a:r>
                      <a:r>
                        <a:rPr lang="el-GR" sz="1100" b="1" i="0" u="none" strike="noStrike" cap="none" dirty="0" err="1">
                          <a:solidFill>
                            <a:schemeClr val="bg1"/>
                          </a:solidFill>
                          <a:effectLst/>
                          <a:latin typeface="Times New Roman" charset="-95"/>
                          <a:ea typeface="Times New Roman" charset="-95"/>
                          <a:cs typeface="Times New Roman" charset="-95"/>
                          <a:sym typeface="Arial"/>
                        </a:rPr>
                        <a:t>συγκρίνε</a:t>
                      </a:r>
                      <a:r>
                        <a:rPr lang="el-GR" sz="1100" b="1" i="0" u="none" strike="noStrike" cap="none" dirty="0">
                          <a:solidFill>
                            <a:schemeClr val="bg1"/>
                          </a:solidFill>
                          <a:effectLst/>
                          <a:latin typeface="Times New Roman" charset="-95"/>
                          <a:ea typeface="Times New Roman" charset="-95"/>
                          <a:cs typeface="Times New Roman" charset="-95"/>
                          <a:sym typeface="Arial"/>
                        </a:rPr>
                        <a:t>]</a:t>
                      </a:r>
                      <a:r>
                        <a:rPr lang="el-GR" sz="1100" b="1" i="0" u="none" strike="noStrike" cap="none" dirty="0" err="1">
                          <a:solidFill>
                            <a:schemeClr val="bg1"/>
                          </a:solidFill>
                          <a:effectLst/>
                          <a:latin typeface="Times New Roman" charset="-95"/>
                          <a:ea typeface="Times New Roman" charset="-95"/>
                          <a:cs typeface="Times New Roman" charset="-95"/>
                          <a:sym typeface="Arial"/>
                        </a:rPr>
                        <a:t>ται</a:t>
                      </a:r>
                      <a:r>
                        <a:rPr lang="el-GR" sz="1100" b="1" i="0" u="none" strike="noStrike" cap="none" dirty="0">
                          <a:solidFill>
                            <a:schemeClr val="bg1"/>
                          </a:solidFill>
                          <a:effectLst/>
                          <a:latin typeface="Times New Roman" charset="-95"/>
                          <a:ea typeface="Times New Roman" charset="-95"/>
                          <a:cs typeface="Times New Roman" charset="-95"/>
                          <a:sym typeface="Arial"/>
                        </a:rPr>
                        <a:t>. άμα </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94833">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l-GR" sz="1100" b="1" i="0" u="none" strike="noStrike" cap="none" dirty="0">
                          <a:solidFill>
                            <a:schemeClr val="bg1"/>
                          </a:solidFill>
                          <a:effectLst/>
                          <a:latin typeface="Times New Roman" charset="-95"/>
                          <a:ea typeface="Times New Roman" charset="-95"/>
                          <a:cs typeface="Times New Roman" charset="-95"/>
                          <a:sym typeface="Arial"/>
                        </a:rPr>
                        <a:t> </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oranges, (.) .</a:t>
                      </a:r>
                      <a:r>
                        <a:rPr lang="en-US" sz="1100" b="1" i="0" u="none" strike="noStrike" cap="none" dirty="0" err="1">
                          <a:solidFill>
                            <a:srgbClr val="FFC000"/>
                          </a:solidFill>
                          <a:effectLst/>
                          <a:latin typeface="Times New Roman" charset="-95"/>
                          <a:ea typeface="Times New Roman" charset="-95"/>
                          <a:cs typeface="Times New Roman" charset="-95"/>
                          <a:sym typeface="Arial"/>
                        </a:rPr>
                        <a:t>hh</a:t>
                      </a:r>
                      <a:r>
                        <a:rPr lang="en-US" sz="1100" b="1" i="0" u="none" strike="noStrike" cap="none" dirty="0">
                          <a:solidFill>
                            <a:srgbClr val="FFC000"/>
                          </a:solidFill>
                          <a:effectLst/>
                          <a:latin typeface="Times New Roman" charset="-95"/>
                          <a:ea typeface="Times New Roman" charset="-95"/>
                          <a:cs typeface="Times New Roman" charset="-95"/>
                          <a:sym typeface="Arial"/>
                        </a:rPr>
                        <a:t> (.) nothing compares to natural juice if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94833">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15</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err="1">
                          <a:solidFill>
                            <a:schemeClr val="bg1"/>
                          </a:solidFill>
                          <a:effectLst/>
                          <a:latin typeface="Times New Roman" charset="-95"/>
                          <a:ea typeface="Times New Roman" charset="-95"/>
                          <a:cs typeface="Times New Roman" charset="-95"/>
                          <a:sym typeface="Arial"/>
                        </a:rPr>
                        <a:t>U</a:t>
                      </a:r>
                      <a:r>
                        <a:rPr lang="en-US" sz="1100" b="1" i="0" u="none" strike="noStrike" cap="none" dirty="0" err="1" smtClean="0">
                          <a:solidFill>
                            <a:schemeClr val="bg1"/>
                          </a:solidFill>
                          <a:effectLst/>
                          <a:latin typeface="Times New Roman" charset="-95"/>
                          <a:ea typeface="Times New Roman" charset="-95"/>
                          <a:cs typeface="Times New Roman" charset="-95"/>
                          <a:sym typeface="Arial"/>
                        </a:rPr>
                        <a:t>urania</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l-GR" sz="1100" b="1" i="0" u="none" strike="noStrike" cap="none" dirty="0">
                          <a:solidFill>
                            <a:schemeClr val="bg1"/>
                          </a:solidFill>
                          <a:effectLst/>
                          <a:latin typeface="Times New Roman" charset="-95"/>
                          <a:ea typeface="Times New Roman" charset="-95"/>
                          <a:cs typeface="Times New Roman" charset="-95"/>
                          <a:sym typeface="Arial"/>
                        </a:rPr>
                        <a:t>                                          [°(Ε βέβαια.)] </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94833">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                                             (Of course.)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94833">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16</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err="1">
                          <a:solidFill>
                            <a:schemeClr val="bg1"/>
                          </a:solidFill>
                          <a:effectLst/>
                          <a:latin typeface="Times New Roman" charset="-95"/>
                          <a:ea typeface="Times New Roman" charset="-95"/>
                          <a:cs typeface="Times New Roman" charset="-95"/>
                          <a:sym typeface="Arial"/>
                        </a:rPr>
                        <a:t>Athina</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l-GR" sz="1100" b="1" i="0" u="none" strike="noStrike" cap="none" dirty="0">
                          <a:solidFill>
                            <a:schemeClr val="bg1"/>
                          </a:solidFill>
                          <a:effectLst/>
                          <a:latin typeface="Times New Roman" charset="-95"/>
                          <a:ea typeface="Times New Roman" charset="-95"/>
                          <a:cs typeface="Times New Roman" charset="-95"/>
                          <a:sym typeface="Arial"/>
                        </a:rPr>
                        <a:t>συ[</a:t>
                      </a:r>
                      <a:r>
                        <a:rPr lang="el-GR" sz="1100" b="1" i="0" u="none" strike="noStrike" cap="none" dirty="0" err="1">
                          <a:solidFill>
                            <a:schemeClr val="bg1"/>
                          </a:solidFill>
                          <a:effectLst/>
                          <a:latin typeface="Times New Roman" charset="-95"/>
                          <a:ea typeface="Times New Roman" charset="-95"/>
                          <a:cs typeface="Times New Roman" charset="-95"/>
                          <a:sym typeface="Arial"/>
                        </a:rPr>
                        <a:t>νηθίσεις</a:t>
                      </a:r>
                      <a:r>
                        <a:rPr lang="el-GR" sz="1100" b="1" i="0" u="none" strike="noStrike" cap="none" dirty="0">
                          <a:solidFill>
                            <a:schemeClr val="bg1"/>
                          </a:solidFill>
                          <a:effectLst/>
                          <a:latin typeface="Times New Roman" charset="-95"/>
                          <a:ea typeface="Times New Roman" charset="-95"/>
                          <a:cs typeface="Times New Roman" charset="-95"/>
                          <a:sym typeface="Arial"/>
                        </a:rPr>
                        <a:t> λίγο] έτσι δυο τρεις φορές </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94833">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l-GR" sz="1100" b="1" i="0" u="none" strike="noStrike" cap="none" dirty="0">
                          <a:solidFill>
                            <a:schemeClr val="bg1"/>
                          </a:solidFill>
                          <a:effectLst/>
                          <a:latin typeface="Times New Roman" charset="-95"/>
                          <a:ea typeface="Times New Roman" charset="-95"/>
                          <a:cs typeface="Times New Roman" charset="-95"/>
                          <a:sym typeface="Arial"/>
                        </a:rPr>
                        <a:t> </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you get used to it, if you take oranges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94833">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      ((she clears her throat))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94833">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17</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err="1">
                          <a:solidFill>
                            <a:schemeClr val="bg1"/>
                          </a:solidFill>
                          <a:effectLst/>
                          <a:latin typeface="Times New Roman" charset="-95"/>
                          <a:ea typeface="Times New Roman" charset="-95"/>
                          <a:cs typeface="Times New Roman" charset="-95"/>
                          <a:sym typeface="Arial"/>
                        </a:rPr>
                        <a:t>Athina</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π</a:t>
                      </a:r>
                      <a:r>
                        <a:rPr lang="en-US" sz="1100" b="1" i="0" u="none" strike="noStrike" cap="none" dirty="0" err="1">
                          <a:solidFill>
                            <a:schemeClr val="bg1"/>
                          </a:solidFill>
                          <a:effectLst/>
                          <a:latin typeface="Times New Roman" charset="-95"/>
                          <a:ea typeface="Times New Roman" charset="-95"/>
                          <a:cs typeface="Times New Roman" charset="-95"/>
                          <a:sym typeface="Arial"/>
                        </a:rPr>
                        <a:t>άρεις</a:t>
                      </a:r>
                      <a:r>
                        <a:rPr lang="en-US" sz="1100" b="1" i="0" u="none" strike="noStrike" cap="none" dirty="0">
                          <a:solidFill>
                            <a:schemeClr val="bg1"/>
                          </a:solidFill>
                          <a:effectLst/>
                          <a:latin typeface="Times New Roman" charset="-95"/>
                          <a:ea typeface="Times New Roman" charset="-95"/>
                          <a:cs typeface="Times New Roman" charset="-95"/>
                          <a:sym typeface="Arial"/>
                        </a:rPr>
                        <a:t> π</a:t>
                      </a:r>
                      <a:r>
                        <a:rPr lang="en-US" sz="1100" b="1" i="0" u="none" strike="noStrike" cap="none" dirty="0" err="1">
                          <a:solidFill>
                            <a:schemeClr val="bg1"/>
                          </a:solidFill>
                          <a:effectLst/>
                          <a:latin typeface="Times New Roman" charset="-95"/>
                          <a:ea typeface="Times New Roman" charset="-95"/>
                          <a:cs typeface="Times New Roman" charset="-95"/>
                          <a:sym typeface="Arial"/>
                        </a:rPr>
                        <a:t>ορτοκάλι</a:t>
                      </a:r>
                      <a:r>
                        <a:rPr lang="en-US" sz="1100" b="1" i="0" u="none" strike="noStrike" cap="none" dirty="0">
                          <a:solidFill>
                            <a:schemeClr val="bg1"/>
                          </a:solidFill>
                          <a:effectLst/>
                          <a:latin typeface="Times New Roman" charset="-95"/>
                          <a:ea typeface="Times New Roman" charset="-95"/>
                          <a:cs typeface="Times New Roman" charset="-95"/>
                          <a:sym typeface="Arial"/>
                        </a:rPr>
                        <a:t>α,=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65107">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rgbClr val="FFC000"/>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rgbClr val="FFC000"/>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ea typeface=""/>
                          <a:cs typeface=""/>
                          <a:sym typeface="Arial"/>
                        </a:defRPr>
                      </a:lvl9p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two or three times</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344685634"/>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nodeType="clickEffect">
                                  <p:stCondLst>
                                    <p:cond delay="0"/>
                                  </p:stCondLst>
                                  <p:childTnLst>
                                    <p:animEffect transition="out" filter="blinds(horizontal)">
                                      <p:cBhvr>
                                        <p:cTn id="10" dur="500"/>
                                        <p:tgtEl>
                                          <p:spTgt spid="27"/>
                                        </p:tgtEl>
                                      </p:cBhvr>
                                    </p:animEffect>
                                    <p:set>
                                      <p:cBhvr>
                                        <p:cTn id="11" dur="1" fill="hold">
                                          <p:stCondLst>
                                            <p:cond delay="499"/>
                                          </p:stCondLst>
                                        </p:cTn>
                                        <p:tgtEl>
                                          <p:spTgt spid="27"/>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3" presetClass="exit" presetSubtype="10" fill="hold" grpId="1" nodeType="clickEffect">
                                  <p:stCondLst>
                                    <p:cond delay="0"/>
                                  </p:stCondLst>
                                  <p:childTnLst>
                                    <p:animEffect transition="out" filter="blinds(horizontal)">
                                      <p:cBhvr>
                                        <p:cTn id="19" dur="500"/>
                                        <p:tgtEl>
                                          <p:spTgt spid="21"/>
                                        </p:tgtEl>
                                      </p:cBhvr>
                                    </p:animEffect>
                                    <p:set>
                                      <p:cBhvr>
                                        <p:cTn id="20" dur="1" fill="hold">
                                          <p:stCondLst>
                                            <p:cond delay="499"/>
                                          </p:stCondLst>
                                        </p:cTn>
                                        <p:tgtEl>
                                          <p:spTgt spid="21"/>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3" presetClass="exit" presetSubtype="10" fill="hold" grpId="1" nodeType="clickEffect">
                                  <p:stCondLst>
                                    <p:cond delay="0"/>
                                  </p:stCondLst>
                                  <p:childTnLst>
                                    <p:animEffect transition="out" filter="blinds(horizontal)">
                                      <p:cBhvr>
                                        <p:cTn id="28" dur="500"/>
                                        <p:tgtEl>
                                          <p:spTgt spid="13"/>
                                        </p:tgtEl>
                                      </p:cBhvr>
                                    </p:animEffect>
                                    <p:set>
                                      <p:cBhvr>
                                        <p:cTn id="29" dur="1" fill="hold">
                                          <p:stCondLst>
                                            <p:cond delay="499"/>
                                          </p:stCondLst>
                                        </p:cTn>
                                        <p:tgtEl>
                                          <p:spTgt spid="13"/>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3" presetClass="exit" presetSubtype="10" fill="hold" nodeType="clickEffect">
                                  <p:stCondLst>
                                    <p:cond delay="0"/>
                                  </p:stCondLst>
                                  <p:childTnLst>
                                    <p:animEffect transition="out" filter="blinds(horizontal)">
                                      <p:cBhvr>
                                        <p:cTn id="37" dur="500"/>
                                        <p:tgtEl>
                                          <p:spTgt spid="3"/>
                                        </p:tgtEl>
                                      </p:cBhvr>
                                    </p:animEffect>
                                    <p:set>
                                      <p:cBhvr>
                                        <p:cTn id="38"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21" grpId="0" animBg="1"/>
      <p:bldP spid="21"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hape 95"/>
          <p:cNvSpPr txBox="1">
            <a:spLocks noGrp="1"/>
          </p:cNvSpPr>
          <p:nvPr>
            <p:ph type="title"/>
          </p:nvPr>
        </p:nvSpPr>
        <p:spPr>
          <a:xfrm>
            <a:off x="-603464" y="166443"/>
            <a:ext cx="9155113" cy="314325"/>
          </a:xfrm>
        </p:spPr>
        <p:txBody>
          <a:bodyPr/>
          <a:lstStyle/>
          <a:p>
            <a:pPr algn="ctr" eaLnBrk="1" hangingPunct="1">
              <a:spcBef>
                <a:spcPct val="0"/>
              </a:spcBef>
              <a:spcAft>
                <a:spcPct val="0"/>
              </a:spcAft>
              <a:buClr>
                <a:srgbClr val="FFFFFF"/>
              </a:buClr>
            </a:pPr>
            <a:r>
              <a:rPr lang="en-US" altLang="en-US" sz="1600" i="1" dirty="0">
                <a:solidFill>
                  <a:srgbClr val="FFFFFF"/>
                </a:solidFill>
                <a:latin typeface="Walter Turncoat" charset="-95"/>
                <a:ea typeface="Walter Turncoat" charset="-95"/>
                <a:cs typeface="Walter Turncoat" charset="-95"/>
                <a:sym typeface="Walter Turncoat" charset="-95"/>
              </a:rPr>
              <a:t>2</a:t>
            </a:r>
            <a:r>
              <a:rPr lang="en-US" altLang="en-US" sz="1600" i="1" dirty="0" smtClean="0">
                <a:solidFill>
                  <a:srgbClr val="FFFFFF"/>
                </a:solidFill>
                <a:latin typeface="Walter Turncoat" charset="-95"/>
                <a:ea typeface="Walter Turncoat" charset="-95"/>
                <a:cs typeface="Walter Turncoat" charset="-95"/>
                <a:sym typeface="Walter Turncoat" charset="-95"/>
              </a:rPr>
              <a:t>. </a:t>
            </a:r>
            <a:r>
              <a:rPr lang="en-US" altLang="en-US" sz="1600" i="1" dirty="0">
                <a:solidFill>
                  <a:srgbClr val="FFFFFF"/>
                </a:solidFill>
                <a:latin typeface="Walter Turncoat" charset="-95"/>
                <a:ea typeface="Walter Turncoat" charset="-95"/>
                <a:cs typeface="Walter Turncoat" charset="-95"/>
                <a:sym typeface="Walter Turncoat" charset="-95"/>
              </a:rPr>
              <a:t>Typical </a:t>
            </a:r>
            <a:r>
              <a:rPr lang="en-US" altLang="en-US" sz="1600" i="1" dirty="0" err="1" smtClean="0">
                <a:solidFill>
                  <a:srgbClr val="FFFFFF"/>
                </a:solidFill>
                <a:latin typeface="Walter Turncoat" charset="-95"/>
                <a:ea typeface="Walter Turncoat" charset="-95"/>
                <a:cs typeface="Walter Turncoat" charset="-95"/>
                <a:sym typeface="Walter Turncoat" charset="-95"/>
              </a:rPr>
              <a:t>dispreferred</a:t>
            </a:r>
            <a:endParaRPr lang="en-US" altLang="en-US" sz="1600" i="1" dirty="0">
              <a:solidFill>
                <a:srgbClr val="FFFFFF"/>
              </a:solidFill>
              <a:latin typeface="Walter Turncoat" charset="-95"/>
              <a:ea typeface="Walter Turncoat" charset="-95"/>
              <a:cs typeface="Walter Turncoat" charset="-95"/>
              <a:sym typeface="Walter Turncoat" charset="-95"/>
            </a:endParaRPr>
          </a:p>
        </p:txBody>
      </p:sp>
      <p:sp>
        <p:nvSpPr>
          <p:cNvPr id="13316" name="Shape 99"/>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8BE75F29-16FD-6D4F-A3D3-6BFFE3E7C59A}" type="slidenum">
              <a:rPr lang="en-US" altLang="en-US" sz="1000">
                <a:solidFill>
                  <a:srgbClr val="FFFFFF"/>
                </a:solidFill>
                <a:latin typeface="Sniglet" charset="-95"/>
                <a:ea typeface="Sniglet" charset="-95"/>
                <a:cs typeface="Sniglet" charset="-95"/>
                <a:sym typeface="Sniglet" charset="-95"/>
              </a:rPr>
              <a:pPr/>
              <a:t>15</a:t>
            </a:fld>
            <a:endParaRPr lang="en-US" altLang="en-US" sz="1000">
              <a:solidFill>
                <a:srgbClr val="FFFFFF"/>
              </a:solidFill>
              <a:latin typeface="Sniglet" charset="-95"/>
              <a:ea typeface="Sniglet" charset="-95"/>
              <a:cs typeface="Sniglet" charset="-95"/>
              <a:sym typeface="Sniglet" charset="-95"/>
            </a:endParaRPr>
          </a:p>
        </p:txBody>
      </p:sp>
      <p:sp>
        <p:nvSpPr>
          <p:cNvPr id="22" name="Title 1"/>
          <p:cNvSpPr txBox="1">
            <a:spLocks/>
          </p:cNvSpPr>
          <p:nvPr/>
        </p:nvSpPr>
        <p:spPr bwMode="auto">
          <a:xfrm>
            <a:off x="378934" y="406342"/>
            <a:ext cx="2091158" cy="411162"/>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algn="l" rtl="0" eaLnBrk="0" fontAlgn="base" hangingPunct="0">
              <a:spcBef>
                <a:spcPct val="0"/>
              </a:spcBef>
              <a:spcAft>
                <a:spcPct val="0"/>
              </a:spcAft>
              <a:defRPr sz="2800" b="1">
                <a:solidFill>
                  <a:schemeClr val="tx1"/>
                </a:solidFill>
                <a:latin typeface="+mj-lt"/>
                <a:ea typeface="ＭＳ Ｐゴシック" pitchFamily="-109" charset="-128"/>
                <a:cs typeface="ＭＳ Ｐゴシック" pitchFamily="-109" charset="-128"/>
              </a:defRPr>
            </a:lvl1pPr>
            <a:lvl2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2pPr>
            <a:lvl3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3pPr>
            <a:lvl4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4pPr>
            <a:lvl5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5pPr>
            <a:lvl6pPr marL="457200" algn="l" rtl="0" fontAlgn="base">
              <a:spcBef>
                <a:spcPct val="0"/>
              </a:spcBef>
              <a:spcAft>
                <a:spcPct val="0"/>
              </a:spcAft>
              <a:defRPr sz="2800" b="1">
                <a:solidFill>
                  <a:schemeClr val="tx1"/>
                </a:solidFill>
                <a:latin typeface="Arial" pitchFamily="-109" charset="0"/>
              </a:defRPr>
            </a:lvl6pPr>
            <a:lvl7pPr marL="914400" algn="l" rtl="0" fontAlgn="base">
              <a:spcBef>
                <a:spcPct val="0"/>
              </a:spcBef>
              <a:spcAft>
                <a:spcPct val="0"/>
              </a:spcAft>
              <a:defRPr sz="2800" b="1">
                <a:solidFill>
                  <a:schemeClr val="tx1"/>
                </a:solidFill>
                <a:latin typeface="Arial" pitchFamily="-109" charset="0"/>
              </a:defRPr>
            </a:lvl7pPr>
            <a:lvl8pPr marL="1371600" algn="l" rtl="0" fontAlgn="base">
              <a:spcBef>
                <a:spcPct val="0"/>
              </a:spcBef>
              <a:spcAft>
                <a:spcPct val="0"/>
              </a:spcAft>
              <a:defRPr sz="2800" b="1">
                <a:solidFill>
                  <a:schemeClr val="tx1"/>
                </a:solidFill>
                <a:latin typeface="Arial" pitchFamily="-109" charset="0"/>
              </a:defRPr>
            </a:lvl8pPr>
            <a:lvl9pPr marL="1828800" algn="l" rtl="0" fontAlgn="base">
              <a:spcBef>
                <a:spcPct val="0"/>
              </a:spcBef>
              <a:spcAft>
                <a:spcPct val="0"/>
              </a:spcAft>
              <a:defRPr sz="2800" b="1">
                <a:solidFill>
                  <a:schemeClr val="tx1"/>
                </a:solidFill>
                <a:latin typeface="Arial" pitchFamily="-109" charset="0"/>
              </a:defRPr>
            </a:lvl9pPr>
          </a:lstStyle>
          <a:p>
            <a:pPr algn="ctr" defTabSz="457200"/>
            <a:r>
              <a:rPr lang="en-US" sz="1600" i="1" dirty="0" smtClean="0">
                <a:solidFill>
                  <a:srgbClr val="FFFFFF"/>
                </a:solidFill>
                <a:latin typeface="Walter Turncoat" charset="-95"/>
                <a:ea typeface="Walter Turncoat" charset="-95"/>
                <a:cs typeface="Walter Turncoat" charset="-95"/>
              </a:rPr>
              <a:t>Extract 3</a:t>
            </a:r>
            <a:endParaRPr lang="en-US" sz="1800" dirty="0">
              <a:solidFill>
                <a:srgbClr val="374F3F"/>
              </a:solidFill>
              <a:latin typeface="Trebuchet MS" charset="0"/>
              <a:ea typeface="ＭＳ Ｐゴシック" charset="0"/>
              <a:cs typeface="Trebuchet MS" charset="0"/>
            </a:endParaRPr>
          </a:p>
        </p:txBody>
      </p:sp>
      <p:sp>
        <p:nvSpPr>
          <p:cNvPr id="5" name="TextBox 4"/>
          <p:cNvSpPr txBox="1"/>
          <p:nvPr/>
        </p:nvSpPr>
        <p:spPr>
          <a:xfrm>
            <a:off x="5283201" y="749300"/>
            <a:ext cx="85350" cy="307777"/>
          </a:xfrm>
          <a:prstGeom prst="rect">
            <a:avLst/>
          </a:prstGeom>
          <a:noFill/>
        </p:spPr>
        <p:txBody>
          <a:bodyPr wrap="square" rtlCol="0">
            <a:spAutoFit/>
          </a:bodyPr>
          <a:lstStyle/>
          <a:p>
            <a:endParaRPr lang="en-US" dirty="0"/>
          </a:p>
        </p:txBody>
      </p:sp>
      <p:sp>
        <p:nvSpPr>
          <p:cNvPr id="6" name="TextBox 5"/>
          <p:cNvSpPr txBox="1"/>
          <p:nvPr/>
        </p:nvSpPr>
        <p:spPr>
          <a:xfrm>
            <a:off x="3022600" y="3238500"/>
            <a:ext cx="184731" cy="307777"/>
          </a:xfrm>
          <a:prstGeom prst="rect">
            <a:avLst/>
          </a:prstGeom>
          <a:noFill/>
        </p:spPr>
        <p:txBody>
          <a:bodyPr wrap="none" rtlCol="0">
            <a:spAutoFit/>
          </a:bodyPr>
          <a:lstStyle/>
          <a:p>
            <a:endParaRPr lang="en-US" dirty="0"/>
          </a:p>
        </p:txBody>
      </p:sp>
      <p:sp>
        <p:nvSpPr>
          <p:cNvPr id="21" name="Shape 431"/>
          <p:cNvSpPr>
            <a:spLocks/>
          </p:cNvSpPr>
          <p:nvPr/>
        </p:nvSpPr>
        <p:spPr bwMode="auto">
          <a:xfrm>
            <a:off x="1727916" y="1811268"/>
            <a:ext cx="2456869" cy="214312"/>
          </a:xfrm>
          <a:custGeom>
            <a:avLst/>
            <a:gdLst>
              <a:gd name="T0" fmla="*/ 2147483647 w 67641"/>
              <a:gd name="T1" fmla="*/ 8823 h 69056"/>
              <a:gd name="T2" fmla="*/ 2147483647 w 67641"/>
              <a:gd name="T3" fmla="*/ 122493 h 69056"/>
              <a:gd name="T4" fmla="*/ 2147483647 w 67641"/>
              <a:gd name="T5" fmla="*/ 848440 h 69056"/>
              <a:gd name="T6" fmla="*/ 1894273338 w 67641"/>
              <a:gd name="T7" fmla="*/ 1653138 h 69056"/>
              <a:gd name="T8" fmla="*/ 348999486 w 67641"/>
              <a:gd name="T9" fmla="*/ 2982609 h 69056"/>
              <a:gd name="T10" fmla="*/ 274232803 w 67641"/>
              <a:gd name="T11" fmla="*/ 3245075 h 69056"/>
              <a:gd name="T12" fmla="*/ 74766706 w 67641"/>
              <a:gd name="T13" fmla="*/ 4084733 h 69056"/>
              <a:gd name="T14" fmla="*/ 1395741121 w 67641"/>
              <a:gd name="T15" fmla="*/ 5282994 h 69056"/>
              <a:gd name="T16" fmla="*/ 2147483647 w 67641"/>
              <a:gd name="T17" fmla="*/ 6131437 h 69056"/>
              <a:gd name="T18" fmla="*/ 2147483647 w 67641"/>
              <a:gd name="T19" fmla="*/ 6332627 h 69056"/>
              <a:gd name="T20" fmla="*/ 2147483647 w 67641"/>
              <a:gd name="T21" fmla="*/ 6044000 h 69056"/>
              <a:gd name="T22" fmla="*/ 2147483647 w 67641"/>
              <a:gd name="T23" fmla="*/ 5562884 h 69056"/>
              <a:gd name="T24" fmla="*/ 2147483647 w 67641"/>
              <a:gd name="T25" fmla="*/ 5090617 h 69056"/>
              <a:gd name="T26" fmla="*/ 2147483647 w 67641"/>
              <a:gd name="T27" fmla="*/ 5160590 h 69056"/>
              <a:gd name="T28" fmla="*/ 2147483647 w 67641"/>
              <a:gd name="T29" fmla="*/ 4906936 h 69056"/>
              <a:gd name="T30" fmla="*/ 2147483647 w 67641"/>
              <a:gd name="T31" fmla="*/ 4801993 h 69056"/>
              <a:gd name="T32" fmla="*/ 2147483647 w 67641"/>
              <a:gd name="T33" fmla="*/ 4539584 h 69056"/>
              <a:gd name="T34" fmla="*/ 2147483647 w 67641"/>
              <a:gd name="T35" fmla="*/ 3612437 h 69056"/>
              <a:gd name="T36" fmla="*/ 2147483647 w 67641"/>
              <a:gd name="T37" fmla="*/ 3385001 h 69056"/>
              <a:gd name="T38" fmla="*/ 2147483647 w 67641"/>
              <a:gd name="T39" fmla="*/ 2484059 h 69056"/>
              <a:gd name="T40" fmla="*/ 2147483647 w 67641"/>
              <a:gd name="T41" fmla="*/ 1959271 h 69056"/>
              <a:gd name="T42" fmla="*/ 2147483647 w 67641"/>
              <a:gd name="T43" fmla="*/ 1714412 h 69056"/>
              <a:gd name="T44" fmla="*/ 2147483647 w 67641"/>
              <a:gd name="T45" fmla="*/ 1382020 h 69056"/>
              <a:gd name="T46" fmla="*/ 2147483647 w 67641"/>
              <a:gd name="T47" fmla="*/ 1215802 h 69056"/>
              <a:gd name="T48" fmla="*/ 2147483647 w 67641"/>
              <a:gd name="T49" fmla="*/ 1574428 h 69056"/>
              <a:gd name="T50" fmla="*/ 2147483647 w 67641"/>
              <a:gd name="T51" fmla="*/ 2003064 h 69056"/>
              <a:gd name="T52" fmla="*/ 2147483647 w 67641"/>
              <a:gd name="T53" fmla="*/ 2099187 h 69056"/>
              <a:gd name="T54" fmla="*/ 2147483647 w 67641"/>
              <a:gd name="T55" fmla="*/ 2685259 h 69056"/>
              <a:gd name="T56" fmla="*/ 2147483647 w 67641"/>
              <a:gd name="T57" fmla="*/ 2798929 h 69056"/>
              <a:gd name="T58" fmla="*/ 2147483647 w 67641"/>
              <a:gd name="T59" fmla="*/ 3218829 h 69056"/>
              <a:gd name="T60" fmla="*/ 2147483647 w 67641"/>
              <a:gd name="T61" fmla="*/ 3752322 h 69056"/>
              <a:gd name="T62" fmla="*/ 2147483647 w 67641"/>
              <a:gd name="T63" fmla="*/ 4723255 h 69056"/>
              <a:gd name="T64" fmla="*/ 2147483647 w 67641"/>
              <a:gd name="T65" fmla="*/ 6052736 h 69056"/>
              <a:gd name="T66" fmla="*/ 2147483647 w 67641"/>
              <a:gd name="T67" fmla="*/ 6087681 h 69056"/>
              <a:gd name="T68" fmla="*/ 2147483647 w 67641"/>
              <a:gd name="T69" fmla="*/ 6245104 h 69056"/>
              <a:gd name="T70" fmla="*/ 2147483647 w 67641"/>
              <a:gd name="T71" fmla="*/ 6210171 h 69056"/>
              <a:gd name="T72" fmla="*/ 2147483647 w 67641"/>
              <a:gd name="T73" fmla="*/ 6131437 h 69056"/>
              <a:gd name="T74" fmla="*/ 2147483647 w 67641"/>
              <a:gd name="T75" fmla="*/ 6008971 h 69056"/>
              <a:gd name="T76" fmla="*/ 2147483647 w 67641"/>
              <a:gd name="T77" fmla="*/ 5982726 h 69056"/>
              <a:gd name="T78" fmla="*/ 2147483647 w 67641"/>
              <a:gd name="T79" fmla="*/ 5799054 h 69056"/>
              <a:gd name="T80" fmla="*/ 2147483647 w 67641"/>
              <a:gd name="T81" fmla="*/ 5492911 h 69056"/>
              <a:gd name="T82" fmla="*/ 1595208057 w 67641"/>
              <a:gd name="T83" fmla="*/ 5090617 h 69056"/>
              <a:gd name="T84" fmla="*/ 1644873558 w 67641"/>
              <a:gd name="T85" fmla="*/ 5213079 h 69056"/>
              <a:gd name="T86" fmla="*/ 1196274548 w 67641"/>
              <a:gd name="T87" fmla="*/ 4968124 h 69056"/>
              <a:gd name="T88" fmla="*/ 897208541 w 67641"/>
              <a:gd name="T89" fmla="*/ 4697009 h 69056"/>
              <a:gd name="T90" fmla="*/ 1021897548 w 67641"/>
              <a:gd name="T91" fmla="*/ 4775747 h 69056"/>
              <a:gd name="T92" fmla="*/ 1071830755 w 67641"/>
              <a:gd name="T93" fmla="*/ 4627008 h 69056"/>
              <a:gd name="T94" fmla="*/ 523365150 w 67641"/>
              <a:gd name="T95" fmla="*/ 3892325 h 69056"/>
              <a:gd name="T96" fmla="*/ 747664111 w 67641"/>
              <a:gd name="T97" fmla="*/ 3043884 h 69056"/>
              <a:gd name="T98" fmla="*/ 1470507078 w 67641"/>
              <a:gd name="T99" fmla="*/ 2116706 h 69056"/>
              <a:gd name="T100" fmla="*/ 2147483647 w 67641"/>
              <a:gd name="T101" fmla="*/ 804685 h 69056"/>
              <a:gd name="T102" fmla="*/ 2147483647 w 67641"/>
              <a:gd name="T103" fmla="*/ 384871 h 69056"/>
              <a:gd name="T104" fmla="*/ 2147483647 w 67641"/>
              <a:gd name="T105" fmla="*/ 253682 h 69056"/>
              <a:gd name="T106" fmla="*/ 2147483647 w 67641"/>
              <a:gd name="T107" fmla="*/ 104943 h 69056"/>
              <a:gd name="T108" fmla="*/ 2147483647 w 67641"/>
              <a:gd name="T109" fmla="*/ 113766 h 69056"/>
              <a:gd name="T110" fmla="*/ 2147483647 w 67641"/>
              <a:gd name="T111" fmla="*/ 70001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nvGrpSpPr>
          <p:cNvPr id="27" name="Shape 233"/>
          <p:cNvGrpSpPr>
            <a:grpSpLocks/>
          </p:cNvGrpSpPr>
          <p:nvPr/>
        </p:nvGrpSpPr>
        <p:grpSpPr bwMode="auto">
          <a:xfrm flipH="1">
            <a:off x="5852359" y="1310083"/>
            <a:ext cx="1790700" cy="233363"/>
            <a:chOff x="2266178" y="2764475"/>
            <a:chExt cx="1792245" cy="232966"/>
          </a:xfrm>
        </p:grpSpPr>
        <p:sp>
          <p:nvSpPr>
            <p:cNvPr id="28"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9"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graphicFrame>
        <p:nvGraphicFramePr>
          <p:cNvPr id="19" name="Table 18"/>
          <p:cNvGraphicFramePr>
            <a:graphicFrameLocks noGrp="1"/>
          </p:cNvGraphicFramePr>
          <p:nvPr>
            <p:extLst>
              <p:ext uri="{D42A27DB-BD31-4B8C-83A1-F6EECF244321}">
                <p14:modId xmlns:p14="http://schemas.microsoft.com/office/powerpoint/2010/main" val="1525159316"/>
              </p:ext>
            </p:extLst>
          </p:nvPr>
        </p:nvGraphicFramePr>
        <p:xfrm>
          <a:off x="378934" y="863072"/>
          <a:ext cx="7611702" cy="1553125"/>
        </p:xfrm>
        <a:graphic>
          <a:graphicData uri="http://schemas.openxmlformats.org/drawingml/2006/table">
            <a:tbl>
              <a:tblPr firstRow="1" bandRow="1">
                <a:tableStyleId>{5C22544A-7EE6-4342-B048-85BDC9FD1C3A}</a:tableStyleId>
              </a:tblPr>
              <a:tblGrid>
                <a:gridCol w="639716"/>
                <a:gridCol w="196564"/>
                <a:gridCol w="995683"/>
                <a:gridCol w="5779739"/>
              </a:tblGrid>
              <a:tr h="221875">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18</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err="1">
                          <a:solidFill>
                            <a:schemeClr val="bg1"/>
                          </a:solidFill>
                          <a:effectLst/>
                          <a:latin typeface="Times New Roman" charset="-95"/>
                          <a:ea typeface="Times New Roman" charset="-95"/>
                          <a:cs typeface="Times New Roman" charset="-95"/>
                          <a:sym typeface="Arial"/>
                        </a:rPr>
                        <a:t>Ourania</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a:t>
                      </a:r>
                      <a:r>
                        <a:rPr lang="en-US" sz="1100" b="1" i="0" u="none" strike="noStrike" cap="none" dirty="0" err="1">
                          <a:solidFill>
                            <a:schemeClr val="bg1"/>
                          </a:solidFill>
                          <a:effectLst/>
                          <a:latin typeface="Times New Roman" charset="-95"/>
                          <a:ea typeface="Times New Roman" charset="-95"/>
                          <a:cs typeface="Times New Roman" charset="-95"/>
                          <a:sym typeface="Arial"/>
                        </a:rPr>
                        <a:t>Ν</a:t>
                      </a:r>
                      <a:r>
                        <a:rPr lang="en-US" sz="1100" b="1" i="0" u="none" strike="noStrike" cap="none" dirty="0">
                          <a:solidFill>
                            <a:schemeClr val="bg1"/>
                          </a:solidFill>
                          <a:effectLst/>
                          <a:latin typeface="Times New Roman" charset="-95"/>
                          <a:ea typeface="Times New Roman" charset="-95"/>
                          <a:cs typeface="Times New Roman" charset="-95"/>
                          <a:sym typeface="Arial"/>
                        </a:rPr>
                        <a:t>α</a:t>
                      </a:r>
                      <a:r>
                        <a:rPr lang="en-US" sz="1100" b="1" i="0" u="none" strike="noStrike" cap="none" dirty="0" err="1">
                          <a:solidFill>
                            <a:schemeClr val="bg1"/>
                          </a:solidFill>
                          <a:effectLst/>
                          <a:latin typeface="Times New Roman" charset="-95"/>
                          <a:ea typeface="Times New Roman" charset="-95"/>
                          <a:cs typeface="Times New Roman" charset="-95"/>
                          <a:sym typeface="Arial"/>
                        </a:rPr>
                        <a:t>ι</a:t>
                      </a:r>
                      <a:r>
                        <a:rPr lang="en-US" sz="1100" b="1" i="0" u="none" strike="noStrike" cap="none" dirty="0">
                          <a:solidFill>
                            <a:schemeClr val="bg1"/>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21875">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rgbClr val="FFC000"/>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rgbClr val="FFC000"/>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Yes.</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21875">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19</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err="1">
                          <a:solidFill>
                            <a:schemeClr val="bg1"/>
                          </a:solidFill>
                          <a:effectLst/>
                          <a:latin typeface="Times New Roman" charset="-95"/>
                          <a:ea typeface="Times New Roman" charset="-95"/>
                          <a:cs typeface="Times New Roman" charset="-95"/>
                          <a:sym typeface="Arial"/>
                        </a:rPr>
                        <a:t>Athina</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l-GR" sz="1100" b="1" i="0" u="none" strike="noStrike" cap="none" dirty="0">
                          <a:solidFill>
                            <a:schemeClr val="bg1"/>
                          </a:solidFill>
                          <a:effectLst/>
                          <a:latin typeface="Times New Roman" charset="-95"/>
                          <a:ea typeface="Times New Roman" charset="-95"/>
                          <a:cs typeface="Times New Roman" charset="-95"/>
                          <a:sym typeface="Arial"/>
                        </a:rPr>
                        <a:t>δε μπορείς μετά να το πιεις αυτό. </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21875">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rgbClr val="FFC000"/>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rgbClr val="FFC000"/>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a:solidFill>
                            <a:srgbClr val="FFC000"/>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then you can’t drink that.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21875">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20</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err="1">
                          <a:solidFill>
                            <a:schemeClr val="bg1"/>
                          </a:solidFill>
                          <a:effectLst/>
                          <a:latin typeface="Times New Roman" charset="-95"/>
                          <a:ea typeface="Times New Roman" charset="-95"/>
                          <a:cs typeface="Times New Roman" charset="-95"/>
                          <a:sym typeface="Arial"/>
                        </a:rPr>
                        <a:t>Ourania</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.h </a:t>
                      </a:r>
                      <a:r>
                        <a:rPr lang="en-US" sz="1100" b="1" i="0" u="none" strike="noStrike" cap="none" dirty="0">
                          <a:solidFill>
                            <a:schemeClr val="bg1"/>
                          </a:solidFill>
                          <a:effectLst/>
                          <a:latin typeface="Times New Roman" charset="-95"/>
                          <a:ea typeface="Times New Roman" charset="-95"/>
                          <a:cs typeface="Times New Roman" charset="-95"/>
                          <a:sym typeface="Symbol"/>
                        </a:rPr>
                        <a:t></a:t>
                      </a:r>
                      <a:r>
                        <a:rPr lang="en-US" sz="1100" b="1" i="0" u="none" strike="noStrike" cap="none" dirty="0">
                          <a:solidFill>
                            <a:schemeClr val="bg1"/>
                          </a:solidFill>
                          <a:effectLst/>
                          <a:latin typeface="Times New Roman" charset="-95"/>
                          <a:ea typeface="Times New Roman" charset="-95"/>
                          <a:cs typeface="Times New Roman" charset="-95"/>
                          <a:sym typeface="Arial"/>
                        </a:rPr>
                        <a:t>Το ξέρω.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21875">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rgbClr val="FFC000"/>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rgbClr val="FFC000"/>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a:solidFill>
                            <a:srgbClr val="FFC000"/>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.h I know.</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21875">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rgbClr val="FFC000"/>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rgbClr val="FFC000"/>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(0.8)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760457504"/>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nodeType="clickEffect">
                                  <p:stCondLst>
                                    <p:cond delay="0"/>
                                  </p:stCondLst>
                                  <p:childTnLst>
                                    <p:animEffect transition="out" filter="blinds(horizontal)">
                                      <p:cBhvr>
                                        <p:cTn id="10" dur="500"/>
                                        <p:tgtEl>
                                          <p:spTgt spid="27"/>
                                        </p:tgtEl>
                                      </p:cBhvr>
                                    </p:animEffect>
                                    <p:set>
                                      <p:cBhvr>
                                        <p:cTn id="11" dur="1" fill="hold">
                                          <p:stCondLst>
                                            <p:cond delay="499"/>
                                          </p:stCondLst>
                                        </p:cTn>
                                        <p:tgtEl>
                                          <p:spTgt spid="27"/>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3" presetClass="exit" presetSubtype="10" fill="hold" grpId="1" nodeType="clickEffect">
                                  <p:stCondLst>
                                    <p:cond delay="0"/>
                                  </p:stCondLst>
                                  <p:childTnLst>
                                    <p:animEffect transition="out" filter="blinds(horizontal)">
                                      <p:cBhvr>
                                        <p:cTn id="19" dur="500"/>
                                        <p:tgtEl>
                                          <p:spTgt spid="21"/>
                                        </p:tgtEl>
                                      </p:cBhvr>
                                    </p:animEffect>
                                    <p:set>
                                      <p:cBhvr>
                                        <p:cTn id="20" dur="1" fill="hold">
                                          <p:stCondLst>
                                            <p:cond delay="4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1"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hape 95"/>
          <p:cNvSpPr txBox="1">
            <a:spLocks noGrp="1"/>
          </p:cNvSpPr>
          <p:nvPr>
            <p:ph type="title"/>
          </p:nvPr>
        </p:nvSpPr>
        <p:spPr>
          <a:xfrm>
            <a:off x="-603464" y="166443"/>
            <a:ext cx="9155113" cy="314325"/>
          </a:xfrm>
        </p:spPr>
        <p:txBody>
          <a:bodyPr/>
          <a:lstStyle/>
          <a:p>
            <a:pPr algn="ctr" eaLnBrk="1" hangingPunct="1">
              <a:spcBef>
                <a:spcPct val="0"/>
              </a:spcBef>
              <a:spcAft>
                <a:spcPct val="0"/>
              </a:spcAft>
              <a:buClr>
                <a:srgbClr val="FFFFFF"/>
              </a:buClr>
            </a:pPr>
            <a:r>
              <a:rPr lang="en-US" altLang="en-US" sz="1600" i="1" dirty="0" smtClean="0">
                <a:solidFill>
                  <a:srgbClr val="FFFFFF"/>
                </a:solidFill>
                <a:latin typeface="Walter Turncoat" charset="-95"/>
                <a:ea typeface="Walter Turncoat" charset="-95"/>
                <a:cs typeface="Walter Turncoat" charset="-95"/>
                <a:sym typeface="Walter Turncoat" charset="-95"/>
              </a:rPr>
              <a:t>3. Preferred that continue the activity</a:t>
            </a:r>
            <a:endParaRPr lang="en-US" altLang="en-US" sz="1600" i="1" dirty="0">
              <a:solidFill>
                <a:srgbClr val="FFFFFF"/>
              </a:solidFill>
              <a:latin typeface="Walter Turncoat" charset="-95"/>
              <a:ea typeface="Walter Turncoat" charset="-95"/>
              <a:cs typeface="Walter Turncoat" charset="-95"/>
              <a:sym typeface="Walter Turncoat" charset="-95"/>
            </a:endParaRPr>
          </a:p>
        </p:txBody>
      </p:sp>
      <p:sp>
        <p:nvSpPr>
          <p:cNvPr id="13316" name="Shape 99"/>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8BE75F29-16FD-6D4F-A3D3-6BFFE3E7C59A}" type="slidenum">
              <a:rPr lang="en-US" altLang="en-US" sz="1000">
                <a:solidFill>
                  <a:srgbClr val="FFFFFF"/>
                </a:solidFill>
                <a:latin typeface="Sniglet" charset="-95"/>
                <a:ea typeface="Sniglet" charset="-95"/>
                <a:cs typeface="Sniglet" charset="-95"/>
                <a:sym typeface="Sniglet" charset="-95"/>
              </a:rPr>
              <a:pPr/>
              <a:t>16</a:t>
            </a:fld>
            <a:endParaRPr lang="en-US" altLang="en-US" sz="1000">
              <a:solidFill>
                <a:srgbClr val="FFFFFF"/>
              </a:solidFill>
              <a:latin typeface="Sniglet" charset="-95"/>
              <a:ea typeface="Sniglet" charset="-95"/>
              <a:cs typeface="Sniglet" charset="-95"/>
              <a:sym typeface="Sniglet" charset="-95"/>
            </a:endParaRPr>
          </a:p>
        </p:txBody>
      </p:sp>
      <p:sp>
        <p:nvSpPr>
          <p:cNvPr id="22" name="Title 1"/>
          <p:cNvSpPr txBox="1">
            <a:spLocks/>
          </p:cNvSpPr>
          <p:nvPr/>
        </p:nvSpPr>
        <p:spPr bwMode="auto">
          <a:xfrm>
            <a:off x="378934" y="406342"/>
            <a:ext cx="2091158" cy="411162"/>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algn="l" rtl="0" eaLnBrk="0" fontAlgn="base" hangingPunct="0">
              <a:spcBef>
                <a:spcPct val="0"/>
              </a:spcBef>
              <a:spcAft>
                <a:spcPct val="0"/>
              </a:spcAft>
              <a:defRPr sz="2800" b="1">
                <a:solidFill>
                  <a:schemeClr val="tx1"/>
                </a:solidFill>
                <a:latin typeface="+mj-lt"/>
                <a:ea typeface="ＭＳ Ｐゴシック" pitchFamily="-109" charset="-128"/>
                <a:cs typeface="ＭＳ Ｐゴシック" pitchFamily="-109" charset="-128"/>
              </a:defRPr>
            </a:lvl1pPr>
            <a:lvl2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2pPr>
            <a:lvl3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3pPr>
            <a:lvl4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4pPr>
            <a:lvl5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5pPr>
            <a:lvl6pPr marL="457200" algn="l" rtl="0" fontAlgn="base">
              <a:spcBef>
                <a:spcPct val="0"/>
              </a:spcBef>
              <a:spcAft>
                <a:spcPct val="0"/>
              </a:spcAft>
              <a:defRPr sz="2800" b="1">
                <a:solidFill>
                  <a:schemeClr val="tx1"/>
                </a:solidFill>
                <a:latin typeface="Arial" pitchFamily="-109" charset="0"/>
              </a:defRPr>
            </a:lvl6pPr>
            <a:lvl7pPr marL="914400" algn="l" rtl="0" fontAlgn="base">
              <a:spcBef>
                <a:spcPct val="0"/>
              </a:spcBef>
              <a:spcAft>
                <a:spcPct val="0"/>
              </a:spcAft>
              <a:defRPr sz="2800" b="1">
                <a:solidFill>
                  <a:schemeClr val="tx1"/>
                </a:solidFill>
                <a:latin typeface="Arial" pitchFamily="-109" charset="0"/>
              </a:defRPr>
            </a:lvl7pPr>
            <a:lvl8pPr marL="1371600" algn="l" rtl="0" fontAlgn="base">
              <a:spcBef>
                <a:spcPct val="0"/>
              </a:spcBef>
              <a:spcAft>
                <a:spcPct val="0"/>
              </a:spcAft>
              <a:defRPr sz="2800" b="1">
                <a:solidFill>
                  <a:schemeClr val="tx1"/>
                </a:solidFill>
                <a:latin typeface="Arial" pitchFamily="-109" charset="0"/>
              </a:defRPr>
            </a:lvl8pPr>
            <a:lvl9pPr marL="1828800" algn="l" rtl="0" fontAlgn="base">
              <a:spcBef>
                <a:spcPct val="0"/>
              </a:spcBef>
              <a:spcAft>
                <a:spcPct val="0"/>
              </a:spcAft>
              <a:defRPr sz="2800" b="1">
                <a:solidFill>
                  <a:schemeClr val="tx1"/>
                </a:solidFill>
                <a:latin typeface="Arial" pitchFamily="-109" charset="0"/>
              </a:defRPr>
            </a:lvl9pPr>
          </a:lstStyle>
          <a:p>
            <a:pPr algn="ctr" defTabSz="457200"/>
            <a:r>
              <a:rPr lang="en-US" sz="1600" i="1" dirty="0" smtClean="0">
                <a:solidFill>
                  <a:srgbClr val="FFFFFF"/>
                </a:solidFill>
                <a:latin typeface="Walter Turncoat" charset="-95"/>
                <a:ea typeface="Walter Turncoat" charset="-95"/>
                <a:cs typeface="Walter Turncoat" charset="-95"/>
              </a:rPr>
              <a:t>Extract 4</a:t>
            </a:r>
            <a:endParaRPr lang="en-US" sz="1800" dirty="0">
              <a:solidFill>
                <a:srgbClr val="374F3F"/>
              </a:solidFill>
              <a:latin typeface="Trebuchet MS" charset="0"/>
              <a:ea typeface="ＭＳ Ｐゴシック" charset="0"/>
              <a:cs typeface="Trebuchet MS" charset="0"/>
            </a:endParaRPr>
          </a:p>
        </p:txBody>
      </p:sp>
      <p:sp>
        <p:nvSpPr>
          <p:cNvPr id="5" name="TextBox 4"/>
          <p:cNvSpPr txBox="1"/>
          <p:nvPr/>
        </p:nvSpPr>
        <p:spPr>
          <a:xfrm>
            <a:off x="5283201" y="749300"/>
            <a:ext cx="85350" cy="307777"/>
          </a:xfrm>
          <a:prstGeom prst="rect">
            <a:avLst/>
          </a:prstGeom>
          <a:noFill/>
        </p:spPr>
        <p:txBody>
          <a:bodyPr wrap="square" rtlCol="0">
            <a:spAutoFit/>
          </a:bodyPr>
          <a:lstStyle/>
          <a:p>
            <a:endParaRPr lang="en-US" dirty="0"/>
          </a:p>
        </p:txBody>
      </p:sp>
      <p:sp>
        <p:nvSpPr>
          <p:cNvPr id="6" name="TextBox 5"/>
          <p:cNvSpPr txBox="1"/>
          <p:nvPr/>
        </p:nvSpPr>
        <p:spPr>
          <a:xfrm>
            <a:off x="3022600" y="3238500"/>
            <a:ext cx="184731" cy="307777"/>
          </a:xfrm>
          <a:prstGeom prst="rect">
            <a:avLst/>
          </a:prstGeom>
          <a:noFill/>
        </p:spPr>
        <p:txBody>
          <a:bodyPr wrap="none" rtlCol="0">
            <a:spAutoFit/>
          </a:bodyPr>
          <a:lstStyle/>
          <a:p>
            <a:endParaRPr lang="en-US" dirty="0"/>
          </a:p>
        </p:txBody>
      </p:sp>
      <p:sp>
        <p:nvSpPr>
          <p:cNvPr id="21" name="Shape 431"/>
          <p:cNvSpPr>
            <a:spLocks/>
          </p:cNvSpPr>
          <p:nvPr/>
        </p:nvSpPr>
        <p:spPr bwMode="auto">
          <a:xfrm>
            <a:off x="1424513" y="1883481"/>
            <a:ext cx="2456869" cy="214312"/>
          </a:xfrm>
          <a:custGeom>
            <a:avLst/>
            <a:gdLst>
              <a:gd name="T0" fmla="*/ 2147483647 w 67641"/>
              <a:gd name="T1" fmla="*/ 8823 h 69056"/>
              <a:gd name="T2" fmla="*/ 2147483647 w 67641"/>
              <a:gd name="T3" fmla="*/ 122493 h 69056"/>
              <a:gd name="T4" fmla="*/ 2147483647 w 67641"/>
              <a:gd name="T5" fmla="*/ 848440 h 69056"/>
              <a:gd name="T6" fmla="*/ 1894273338 w 67641"/>
              <a:gd name="T7" fmla="*/ 1653138 h 69056"/>
              <a:gd name="T8" fmla="*/ 348999486 w 67641"/>
              <a:gd name="T9" fmla="*/ 2982609 h 69056"/>
              <a:gd name="T10" fmla="*/ 274232803 w 67641"/>
              <a:gd name="T11" fmla="*/ 3245075 h 69056"/>
              <a:gd name="T12" fmla="*/ 74766706 w 67641"/>
              <a:gd name="T13" fmla="*/ 4084733 h 69056"/>
              <a:gd name="T14" fmla="*/ 1395741121 w 67641"/>
              <a:gd name="T15" fmla="*/ 5282994 h 69056"/>
              <a:gd name="T16" fmla="*/ 2147483647 w 67641"/>
              <a:gd name="T17" fmla="*/ 6131437 h 69056"/>
              <a:gd name="T18" fmla="*/ 2147483647 w 67641"/>
              <a:gd name="T19" fmla="*/ 6332627 h 69056"/>
              <a:gd name="T20" fmla="*/ 2147483647 w 67641"/>
              <a:gd name="T21" fmla="*/ 6044000 h 69056"/>
              <a:gd name="T22" fmla="*/ 2147483647 w 67641"/>
              <a:gd name="T23" fmla="*/ 5562884 h 69056"/>
              <a:gd name="T24" fmla="*/ 2147483647 w 67641"/>
              <a:gd name="T25" fmla="*/ 5090617 h 69056"/>
              <a:gd name="T26" fmla="*/ 2147483647 w 67641"/>
              <a:gd name="T27" fmla="*/ 5160590 h 69056"/>
              <a:gd name="T28" fmla="*/ 2147483647 w 67641"/>
              <a:gd name="T29" fmla="*/ 4906936 h 69056"/>
              <a:gd name="T30" fmla="*/ 2147483647 w 67641"/>
              <a:gd name="T31" fmla="*/ 4801993 h 69056"/>
              <a:gd name="T32" fmla="*/ 2147483647 w 67641"/>
              <a:gd name="T33" fmla="*/ 4539584 h 69056"/>
              <a:gd name="T34" fmla="*/ 2147483647 w 67641"/>
              <a:gd name="T35" fmla="*/ 3612437 h 69056"/>
              <a:gd name="T36" fmla="*/ 2147483647 w 67641"/>
              <a:gd name="T37" fmla="*/ 3385001 h 69056"/>
              <a:gd name="T38" fmla="*/ 2147483647 w 67641"/>
              <a:gd name="T39" fmla="*/ 2484059 h 69056"/>
              <a:gd name="T40" fmla="*/ 2147483647 w 67641"/>
              <a:gd name="T41" fmla="*/ 1959271 h 69056"/>
              <a:gd name="T42" fmla="*/ 2147483647 w 67641"/>
              <a:gd name="T43" fmla="*/ 1714412 h 69056"/>
              <a:gd name="T44" fmla="*/ 2147483647 w 67641"/>
              <a:gd name="T45" fmla="*/ 1382020 h 69056"/>
              <a:gd name="T46" fmla="*/ 2147483647 w 67641"/>
              <a:gd name="T47" fmla="*/ 1215802 h 69056"/>
              <a:gd name="T48" fmla="*/ 2147483647 w 67641"/>
              <a:gd name="T49" fmla="*/ 1574428 h 69056"/>
              <a:gd name="T50" fmla="*/ 2147483647 w 67641"/>
              <a:gd name="T51" fmla="*/ 2003064 h 69056"/>
              <a:gd name="T52" fmla="*/ 2147483647 w 67641"/>
              <a:gd name="T53" fmla="*/ 2099187 h 69056"/>
              <a:gd name="T54" fmla="*/ 2147483647 w 67641"/>
              <a:gd name="T55" fmla="*/ 2685259 h 69056"/>
              <a:gd name="T56" fmla="*/ 2147483647 w 67641"/>
              <a:gd name="T57" fmla="*/ 2798929 h 69056"/>
              <a:gd name="T58" fmla="*/ 2147483647 w 67641"/>
              <a:gd name="T59" fmla="*/ 3218829 h 69056"/>
              <a:gd name="T60" fmla="*/ 2147483647 w 67641"/>
              <a:gd name="T61" fmla="*/ 3752322 h 69056"/>
              <a:gd name="T62" fmla="*/ 2147483647 w 67641"/>
              <a:gd name="T63" fmla="*/ 4723255 h 69056"/>
              <a:gd name="T64" fmla="*/ 2147483647 w 67641"/>
              <a:gd name="T65" fmla="*/ 6052736 h 69056"/>
              <a:gd name="T66" fmla="*/ 2147483647 w 67641"/>
              <a:gd name="T67" fmla="*/ 6087681 h 69056"/>
              <a:gd name="T68" fmla="*/ 2147483647 w 67641"/>
              <a:gd name="T69" fmla="*/ 6245104 h 69056"/>
              <a:gd name="T70" fmla="*/ 2147483647 w 67641"/>
              <a:gd name="T71" fmla="*/ 6210171 h 69056"/>
              <a:gd name="T72" fmla="*/ 2147483647 w 67641"/>
              <a:gd name="T73" fmla="*/ 6131437 h 69056"/>
              <a:gd name="T74" fmla="*/ 2147483647 w 67641"/>
              <a:gd name="T75" fmla="*/ 6008971 h 69056"/>
              <a:gd name="T76" fmla="*/ 2147483647 w 67641"/>
              <a:gd name="T77" fmla="*/ 5982726 h 69056"/>
              <a:gd name="T78" fmla="*/ 2147483647 w 67641"/>
              <a:gd name="T79" fmla="*/ 5799054 h 69056"/>
              <a:gd name="T80" fmla="*/ 2147483647 w 67641"/>
              <a:gd name="T81" fmla="*/ 5492911 h 69056"/>
              <a:gd name="T82" fmla="*/ 1595208057 w 67641"/>
              <a:gd name="T83" fmla="*/ 5090617 h 69056"/>
              <a:gd name="T84" fmla="*/ 1644873558 w 67641"/>
              <a:gd name="T85" fmla="*/ 5213079 h 69056"/>
              <a:gd name="T86" fmla="*/ 1196274548 w 67641"/>
              <a:gd name="T87" fmla="*/ 4968124 h 69056"/>
              <a:gd name="T88" fmla="*/ 897208541 w 67641"/>
              <a:gd name="T89" fmla="*/ 4697009 h 69056"/>
              <a:gd name="T90" fmla="*/ 1021897548 w 67641"/>
              <a:gd name="T91" fmla="*/ 4775747 h 69056"/>
              <a:gd name="T92" fmla="*/ 1071830755 w 67641"/>
              <a:gd name="T93" fmla="*/ 4627008 h 69056"/>
              <a:gd name="T94" fmla="*/ 523365150 w 67641"/>
              <a:gd name="T95" fmla="*/ 3892325 h 69056"/>
              <a:gd name="T96" fmla="*/ 747664111 w 67641"/>
              <a:gd name="T97" fmla="*/ 3043884 h 69056"/>
              <a:gd name="T98" fmla="*/ 1470507078 w 67641"/>
              <a:gd name="T99" fmla="*/ 2116706 h 69056"/>
              <a:gd name="T100" fmla="*/ 2147483647 w 67641"/>
              <a:gd name="T101" fmla="*/ 804685 h 69056"/>
              <a:gd name="T102" fmla="*/ 2147483647 w 67641"/>
              <a:gd name="T103" fmla="*/ 384871 h 69056"/>
              <a:gd name="T104" fmla="*/ 2147483647 w 67641"/>
              <a:gd name="T105" fmla="*/ 253682 h 69056"/>
              <a:gd name="T106" fmla="*/ 2147483647 w 67641"/>
              <a:gd name="T107" fmla="*/ 104943 h 69056"/>
              <a:gd name="T108" fmla="*/ 2147483647 w 67641"/>
              <a:gd name="T109" fmla="*/ 113766 h 69056"/>
              <a:gd name="T110" fmla="*/ 2147483647 w 67641"/>
              <a:gd name="T111" fmla="*/ 70001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nvGrpSpPr>
          <p:cNvPr id="27" name="Shape 233"/>
          <p:cNvGrpSpPr>
            <a:grpSpLocks/>
          </p:cNvGrpSpPr>
          <p:nvPr/>
        </p:nvGrpSpPr>
        <p:grpSpPr bwMode="auto">
          <a:xfrm flipH="1">
            <a:off x="4297363" y="1124525"/>
            <a:ext cx="1790700" cy="233363"/>
            <a:chOff x="2266178" y="2764475"/>
            <a:chExt cx="1792245" cy="232966"/>
          </a:xfrm>
        </p:grpSpPr>
        <p:sp>
          <p:nvSpPr>
            <p:cNvPr id="28"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9"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graphicFrame>
        <p:nvGraphicFramePr>
          <p:cNvPr id="12" name="Table 11"/>
          <p:cNvGraphicFramePr>
            <a:graphicFrameLocks noGrp="1"/>
          </p:cNvGraphicFramePr>
          <p:nvPr>
            <p:extLst>
              <p:ext uri="{D42A27DB-BD31-4B8C-83A1-F6EECF244321}">
                <p14:modId xmlns:p14="http://schemas.microsoft.com/office/powerpoint/2010/main" val="1238694735"/>
              </p:ext>
            </p:extLst>
          </p:nvPr>
        </p:nvGraphicFramePr>
        <p:xfrm>
          <a:off x="128587" y="817504"/>
          <a:ext cx="7902575" cy="1567632"/>
        </p:xfrm>
        <a:graphic>
          <a:graphicData uri="http://schemas.openxmlformats.org/drawingml/2006/table">
            <a:tbl>
              <a:tblPr firstRow="1" bandRow="1">
                <a:tableStyleId>{5C22544A-7EE6-4342-B048-85BDC9FD1C3A}</a:tableStyleId>
              </a:tblPr>
              <a:tblGrid>
                <a:gridCol w="664162"/>
                <a:gridCol w="204075"/>
                <a:gridCol w="1047876"/>
                <a:gridCol w="5986462"/>
              </a:tblGrid>
              <a:tr h="232650">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rgbClr val="FFC000"/>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rgbClr val="FFC000"/>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a:solidFill>
                            <a:srgbClr val="FFC000"/>
                          </a:solidFill>
                          <a:effectLst/>
                          <a:latin typeface="Times New Roman" charset="-95"/>
                          <a:ea typeface="Times New Roman" charset="-95"/>
                          <a:cs typeface="Times New Roman" charset="-95"/>
                          <a:sym typeface="Arial"/>
                        </a:rPr>
                        <a:t>(1.9)</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78168">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1</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Katia</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err="1">
                          <a:solidFill>
                            <a:schemeClr val="bg1"/>
                          </a:solidFill>
                          <a:effectLst/>
                          <a:latin typeface="Times New Roman" charset="-95"/>
                          <a:ea typeface="Times New Roman" charset="-95"/>
                          <a:cs typeface="Times New Roman" charset="-95"/>
                          <a:sym typeface="Arial"/>
                        </a:rPr>
                        <a:t>Θες</a:t>
                      </a:r>
                      <a:r>
                        <a:rPr lang="en-US" sz="1100" b="1" i="0" u="none" strike="noStrike" cap="none" dirty="0">
                          <a:solidFill>
                            <a:schemeClr val="bg1"/>
                          </a:solidFill>
                          <a:effectLst/>
                          <a:latin typeface="Times New Roman" charset="-95"/>
                          <a:ea typeface="Times New Roman" charset="-95"/>
                          <a:cs typeface="Times New Roman" charset="-95"/>
                          <a:sym typeface="Arial"/>
                        </a:rPr>
                        <a:t> κα</a:t>
                      </a:r>
                      <a:r>
                        <a:rPr lang="en-US" sz="1100" b="1" i="0" u="none" strike="noStrike" cap="none" dirty="0" err="1">
                          <a:solidFill>
                            <a:schemeClr val="bg1"/>
                          </a:solidFill>
                          <a:effectLst/>
                          <a:latin typeface="Times New Roman" charset="-95"/>
                          <a:ea typeface="Times New Roman" charset="-95"/>
                          <a:cs typeface="Times New Roman" charset="-95"/>
                          <a:sym typeface="Arial"/>
                        </a:rPr>
                        <a:t>φέ</a:t>
                      </a:r>
                      <a:r>
                        <a:rPr lang="en-US" sz="1100" b="1" i="0" u="none" strike="noStrike" cap="none" dirty="0">
                          <a:solidFill>
                            <a:schemeClr val="bg1"/>
                          </a:solidFill>
                          <a:effectLst/>
                          <a:latin typeface="Times New Roman" charset="-95"/>
                          <a:ea typeface="Times New Roman" charset="-95"/>
                          <a:cs typeface="Times New Roman" charset="-95"/>
                          <a:sym typeface="Arial"/>
                        </a:rPr>
                        <a: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78168">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rgbClr val="FFC000"/>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rgbClr val="FFC000"/>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Would you like some coffee?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22310">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(1.2)</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78168">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2</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err="1">
                          <a:solidFill>
                            <a:schemeClr val="bg1"/>
                          </a:solidFill>
                          <a:effectLst/>
                          <a:latin typeface="Times New Roman" charset="-95"/>
                          <a:ea typeface="Times New Roman" charset="-95"/>
                          <a:cs typeface="Times New Roman" charset="-95"/>
                          <a:sym typeface="Arial"/>
                        </a:rPr>
                        <a:t>Zoi</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a:t>
                      </a:r>
                      <a:r>
                        <a:rPr lang="en-US" sz="1100" b="1" i="0" u="none" strike="noStrike" cap="none" dirty="0">
                          <a:solidFill>
                            <a:schemeClr val="bg1"/>
                          </a:solidFill>
                          <a:effectLst/>
                          <a:latin typeface="Times New Roman" charset="-95"/>
                          <a:ea typeface="Times New Roman" charset="-95"/>
                          <a:cs typeface="Times New Roman" charset="-95"/>
                          <a:sym typeface="Symbol"/>
                        </a:rPr>
                        <a:t></a:t>
                      </a:r>
                      <a:r>
                        <a:rPr lang="en-US" sz="1100" b="1" i="0" u="none" strike="noStrike" cap="none" dirty="0">
                          <a:solidFill>
                            <a:schemeClr val="bg1"/>
                          </a:solidFill>
                          <a:effectLst/>
                          <a:latin typeface="Times New Roman" charset="-95"/>
                          <a:ea typeface="Times New Roman" charset="-95"/>
                          <a:cs typeface="Times New Roman" charset="-95"/>
                          <a:sym typeface="Arial"/>
                        </a:rPr>
                        <a:t>Ναι.]</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78168">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rgbClr val="FFC000"/>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rgbClr val="FFC000"/>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a:solidFill>
                            <a:srgbClr val="FFC000"/>
                          </a:solidFill>
                          <a:effectLst/>
                          <a:latin typeface="Times New Roman" charset="-95"/>
                          <a:ea typeface="Times New Roman" charset="-95"/>
                          <a:cs typeface="Times New Roman" charset="-95"/>
                          <a:sym typeface="Arial"/>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Yes.</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869161198"/>
              </p:ext>
            </p:extLst>
          </p:nvPr>
        </p:nvGraphicFramePr>
        <p:xfrm>
          <a:off x="128587" y="2385136"/>
          <a:ext cx="8380413" cy="2489060"/>
        </p:xfrm>
        <a:graphic>
          <a:graphicData uri="http://schemas.openxmlformats.org/drawingml/2006/table">
            <a:tbl>
              <a:tblPr firstRow="1" bandRow="1">
                <a:tableStyleId>{5C22544A-7EE6-4342-B048-85BDC9FD1C3A}</a:tableStyleId>
              </a:tblPr>
              <a:tblGrid>
                <a:gridCol w="544514"/>
                <a:gridCol w="317500"/>
                <a:gridCol w="1016000"/>
                <a:gridCol w="6502399"/>
              </a:tblGrid>
              <a:tr h="190331">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3</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bg1"/>
                        </a:solidFill>
                        <a:latin typeface="Trebuchet MS"/>
                        <a:cs typeface="Trebuchet MS"/>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Katia</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l-GR" sz="1100" b="1" i="0" u="none" strike="noStrike" cap="none" dirty="0">
                          <a:solidFill>
                            <a:schemeClr val="bg1"/>
                          </a:solidFill>
                          <a:effectLst/>
                          <a:latin typeface="Times New Roman" charset="-95"/>
                          <a:ea typeface="Times New Roman" charset="-95"/>
                          <a:cs typeface="Times New Roman" charset="-95"/>
                          <a:sym typeface="Arial"/>
                        </a:rPr>
                        <a:t>[  Ε-   ]   έχουμε </a:t>
                      </a:r>
                      <a:r>
                        <a:rPr lang="en-US" sz="1100" b="1" i="0" u="none" strike="noStrike" cap="none" dirty="0">
                          <a:solidFill>
                            <a:schemeClr val="bg1"/>
                          </a:solidFill>
                          <a:effectLst/>
                          <a:latin typeface="Times New Roman" charset="-95"/>
                          <a:ea typeface="Times New Roman" charset="-95"/>
                          <a:cs typeface="Times New Roman" charset="-95"/>
                          <a:sym typeface="Symbol"/>
                        </a:rPr>
                        <a:t></a:t>
                      </a:r>
                      <a:r>
                        <a:rPr lang="el-GR" sz="1100" b="1" i="0" u="none" strike="noStrike" cap="none" dirty="0">
                          <a:solidFill>
                            <a:schemeClr val="bg1"/>
                          </a:solidFill>
                          <a:effectLst/>
                          <a:latin typeface="Times New Roman" charset="-95"/>
                          <a:ea typeface="Times New Roman" charset="-95"/>
                          <a:cs typeface="Times New Roman" charset="-95"/>
                          <a:sym typeface="Arial"/>
                        </a:rPr>
                        <a:t>και </a:t>
                      </a:r>
                      <a:r>
                        <a:rPr lang="el-GR" sz="1100" b="1" i="0" u="none" strike="noStrike" cap="none" dirty="0" err="1">
                          <a:solidFill>
                            <a:schemeClr val="bg1"/>
                          </a:solidFill>
                          <a:effectLst/>
                          <a:latin typeface="Times New Roman" charset="-95"/>
                          <a:ea typeface="Times New Roman" charset="-95"/>
                          <a:cs typeface="Times New Roman" charset="-95"/>
                          <a:sym typeface="Arial"/>
                        </a:rPr>
                        <a:t>ντεκα</a:t>
                      </a:r>
                      <a:r>
                        <a:rPr lang="el-GR" sz="1100" b="1" i="0" u="none" strike="noStrike" cap="none" dirty="0">
                          <a:solidFill>
                            <a:schemeClr val="bg1"/>
                          </a:solidFill>
                          <a:effectLst/>
                          <a:latin typeface="Times New Roman" charset="-95"/>
                          <a:ea typeface="Times New Roman" charset="-95"/>
                          <a:cs typeface="Times New Roman" charset="-95"/>
                          <a:sym typeface="Arial"/>
                        </a:rPr>
                        <a:t>[</a:t>
                      </a:r>
                      <a:r>
                        <a:rPr lang="el-GR" sz="1100" b="1" i="0" u="none" strike="noStrike" cap="none" dirty="0" err="1">
                          <a:solidFill>
                            <a:schemeClr val="bg1"/>
                          </a:solidFill>
                          <a:effectLst/>
                          <a:latin typeface="Times New Roman" charset="-95"/>
                          <a:ea typeface="Times New Roman" charset="-95"/>
                          <a:cs typeface="Times New Roman" charset="-95"/>
                          <a:sym typeface="Arial"/>
                        </a:rPr>
                        <a:t>φεϊνέ</a:t>
                      </a:r>
                      <a:r>
                        <a:rPr lang="el-GR" sz="1100" b="1" i="0" u="none" strike="noStrike" cap="none" dirty="0">
                          <a:solidFill>
                            <a:schemeClr val="bg1"/>
                          </a:solidFill>
                          <a:effectLst/>
                          <a:latin typeface="Times New Roman" charset="-95"/>
                          <a:ea typeface="Times New Roman" charset="-95"/>
                          <a:cs typeface="Times New Roman" charset="-95"/>
                          <a:sym typeface="Arial"/>
                        </a:rPr>
                        <a:t>.        ]  </a:t>
                      </a:r>
                      <a:r>
                        <a:rPr lang="en-US" sz="1100" b="1" i="0" u="none" strike="noStrike" cap="none" dirty="0">
                          <a:solidFill>
                            <a:schemeClr val="bg1"/>
                          </a:solidFill>
                          <a:effectLst/>
                          <a:latin typeface="Times New Roman" charset="-95"/>
                          <a:ea typeface="Times New Roman" charset="-95"/>
                          <a:cs typeface="Times New Roman" charset="-95"/>
                          <a:sym typeface="Symbol"/>
                        </a:rPr>
                        <a:t></a:t>
                      </a:r>
                      <a:r>
                        <a:rPr lang="en-US" sz="1100" b="1" i="0" u="none" strike="noStrike" cap="none" dirty="0" err="1">
                          <a:solidFill>
                            <a:schemeClr val="bg1"/>
                          </a:solidFill>
                          <a:effectLst/>
                          <a:latin typeface="Times New Roman" charset="-95"/>
                          <a:ea typeface="Times New Roman" charset="-95"/>
                          <a:cs typeface="Times New Roman" charset="-95"/>
                          <a:sym typeface="Arial"/>
                        </a:rPr>
                        <a:t>έχουμε</a:t>
                      </a:r>
                      <a:r>
                        <a:rPr lang="en-US" sz="1100" b="1" i="0" u="none" strike="noStrike" cap="none" dirty="0">
                          <a:solidFill>
                            <a:schemeClr val="bg1"/>
                          </a:solidFill>
                          <a:effectLst/>
                          <a:latin typeface="Times New Roman" charset="-95"/>
                          <a:ea typeface="Times New Roman" charset="-95"/>
                          <a:cs typeface="Times New Roman" charset="-95"/>
                          <a:sym typeface="Arial"/>
                        </a:rPr>
                        <a:t> </a:t>
                      </a:r>
                      <a:r>
                        <a:rPr lang="en-US" sz="1100" b="1" i="0" u="none" strike="noStrike" cap="none" dirty="0" err="1">
                          <a:solidFill>
                            <a:schemeClr val="bg1"/>
                          </a:solidFill>
                          <a:effectLst/>
                          <a:latin typeface="Times New Roman" charset="-95"/>
                          <a:ea typeface="Times New Roman" charset="-95"/>
                          <a:cs typeface="Times New Roman" charset="-95"/>
                          <a:sym typeface="Arial"/>
                        </a:rPr>
                        <a:t>κ</a:t>
                      </a:r>
                      <a:r>
                        <a:rPr lang="en-US" sz="1100" b="1" i="0" u="none" strike="noStrike" cap="none" dirty="0">
                          <a:solidFill>
                            <a:schemeClr val="bg1"/>
                          </a:solidFill>
                          <a:effectLst/>
                          <a:latin typeface="Times New Roman" charset="-95"/>
                          <a:ea typeface="Times New Roman" charset="-95"/>
                          <a:cs typeface="Times New Roman" charset="-95"/>
                          <a:sym typeface="Arial"/>
                        </a:rPr>
                        <a:t>α</a:t>
                      </a:r>
                      <a:r>
                        <a:rPr lang="en-US" sz="1100" b="1" i="0" u="none" strike="noStrike" cap="none" dirty="0" err="1">
                          <a:solidFill>
                            <a:schemeClr val="bg1"/>
                          </a:solidFill>
                          <a:effectLst/>
                          <a:latin typeface="Times New Roman" charset="-95"/>
                          <a:ea typeface="Times New Roman" charset="-95"/>
                          <a:cs typeface="Times New Roman" charset="-95"/>
                          <a:sym typeface="Arial"/>
                        </a:rPr>
                        <a:t>ι</a:t>
                      </a:r>
                      <a:r>
                        <a:rPr lang="en-US" sz="1100" b="1" i="0" u="none" strike="noStrike" cap="none" dirty="0">
                          <a:solidFill>
                            <a:schemeClr val="bg1"/>
                          </a:solidFill>
                          <a:effectLst/>
                          <a:latin typeface="Times New Roman" charset="-95"/>
                          <a:ea typeface="Times New Roman" charset="-95"/>
                          <a:cs typeface="Times New Roman" charset="-95"/>
                          <a:sym typeface="Arial"/>
                        </a:rPr>
                        <a:t> </a:t>
                      </a:r>
                      <a:r>
                        <a:rPr lang="en-US" sz="1100" b="1" i="0" u="none" strike="noStrike" cap="none" dirty="0" err="1">
                          <a:solidFill>
                            <a:schemeClr val="bg1"/>
                          </a:solidFill>
                          <a:effectLst/>
                          <a:latin typeface="Times New Roman" charset="-95"/>
                          <a:ea typeface="Times New Roman" charset="-95"/>
                          <a:cs typeface="Times New Roman" charset="-95"/>
                          <a:sym typeface="Arial"/>
                        </a:rPr>
                        <a:t>τσά:ι</a:t>
                      </a:r>
                      <a:r>
                        <a:rPr lang="en-US" sz="1100" b="1" i="0" u="none" strike="noStrike" cap="none" dirty="0">
                          <a:solidFill>
                            <a:schemeClr val="bg1"/>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27570">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rgbClr val="FFC000"/>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a:solidFill>
                          <a:srgbClr val="000000"/>
                        </a:solidFill>
                        <a:latin typeface="Trebuchet MS"/>
                        <a:cs typeface="Trebuchet MS"/>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w- we have decaffeinated as well. we have also tea.</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27570">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4</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a:solidFill>
                          <a:schemeClr val="bg1"/>
                        </a:solidFill>
                        <a:latin typeface="Trebuchet MS"/>
                        <a:cs typeface="Trebuchet MS"/>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err="1">
                          <a:solidFill>
                            <a:schemeClr val="bg1"/>
                          </a:solidFill>
                          <a:effectLst/>
                          <a:latin typeface="Times New Roman" charset="-95"/>
                          <a:ea typeface="Times New Roman" charset="-95"/>
                          <a:cs typeface="Times New Roman" charset="-95"/>
                          <a:sym typeface="Arial"/>
                        </a:rPr>
                        <a:t>Zoi</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                                     </a:t>
                      </a:r>
                      <a:r>
                        <a:rPr lang="en-US" sz="1100" b="1" i="0" u="none" strike="noStrike" cap="none" dirty="0" smtClean="0">
                          <a:solidFill>
                            <a:schemeClr val="bg1"/>
                          </a:solidFill>
                          <a:effectLst/>
                          <a:latin typeface="Times New Roman" charset="-95"/>
                          <a:ea typeface="Times New Roman" charset="-95"/>
                          <a:cs typeface="Times New Roman" charset="-95"/>
                          <a:sym typeface="Arial"/>
                        </a:rPr>
                        <a:t>          </a:t>
                      </a:r>
                      <a:r>
                        <a:rPr lang="en-US" sz="1100" b="1" i="0" u="none" strike="noStrike" cap="none" dirty="0">
                          <a:solidFill>
                            <a:schemeClr val="bg1"/>
                          </a:solidFill>
                          <a:effectLst/>
                          <a:latin typeface="Times New Roman" charset="-95"/>
                          <a:ea typeface="Times New Roman" charset="-95"/>
                          <a:cs typeface="Times New Roman" charset="-95"/>
                          <a:sym typeface="Arial"/>
                        </a:rPr>
                        <a:t>[&gt;Ναι ναι.&lt;]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27570">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rgbClr val="FFC000"/>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a:solidFill>
                          <a:srgbClr val="000000"/>
                        </a:solidFill>
                        <a:latin typeface="Trebuchet MS"/>
                        <a:cs typeface="Trebuchet MS"/>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l-GR" sz="1100" b="1" i="0" u="none" strike="noStrike" cap="none" dirty="0">
                          <a:solidFill>
                            <a:srgbClr val="FFC000"/>
                          </a:solidFill>
                          <a:effectLst/>
                          <a:latin typeface="Times New Roman" charset="-95"/>
                          <a:ea typeface="Times New Roman" charset="-95"/>
                          <a:cs typeface="Times New Roman" charset="-95"/>
                          <a:sym typeface="Arial"/>
                        </a:rPr>
                        <a:t>                                               </a:t>
                      </a:r>
                      <a:r>
                        <a:rPr lang="en-US" sz="1100" b="1" i="0" u="none" strike="noStrike" cap="none" dirty="0" smtClean="0">
                          <a:solidFill>
                            <a:srgbClr val="FFC000"/>
                          </a:solidFill>
                          <a:effectLst/>
                          <a:latin typeface="Times New Roman" charset="-95"/>
                          <a:ea typeface="Times New Roman" charset="-95"/>
                          <a:cs typeface="Times New Roman" charset="-95"/>
                          <a:sym typeface="Arial"/>
                        </a:rPr>
                        <a:t> </a:t>
                      </a:r>
                      <a:r>
                        <a:rPr lang="el-GR" sz="1100" b="1" i="0" u="none" strike="noStrike" cap="none" dirty="0" smtClean="0">
                          <a:solidFill>
                            <a:srgbClr val="FFC000"/>
                          </a:solidFill>
                          <a:effectLst/>
                          <a:latin typeface="Times New Roman" charset="-95"/>
                          <a:ea typeface="Times New Roman" charset="-95"/>
                          <a:cs typeface="Times New Roman" charset="-95"/>
                          <a:sym typeface="Arial"/>
                        </a:rPr>
                        <a:t>   </a:t>
                      </a:r>
                      <a:r>
                        <a:rPr lang="en-US" sz="1100" b="1" i="0" u="none" strike="noStrike" cap="none" dirty="0">
                          <a:solidFill>
                            <a:srgbClr val="FFC000"/>
                          </a:solidFill>
                          <a:effectLst/>
                          <a:latin typeface="Times New Roman" charset="-95"/>
                          <a:ea typeface="Times New Roman" charset="-95"/>
                          <a:cs typeface="Times New Roman" charset="-95"/>
                          <a:sym typeface="Arial"/>
                        </a:rPr>
                        <a:t>Yes</a:t>
                      </a:r>
                      <a:r>
                        <a:rPr lang="el-GR" sz="1100" b="1" i="0" u="none" strike="noStrike" cap="none" dirty="0">
                          <a:solidFill>
                            <a:srgbClr val="FFC000"/>
                          </a:solidFill>
                          <a:effectLst/>
                          <a:latin typeface="Times New Roman" charset="-95"/>
                          <a:ea typeface="Times New Roman" charset="-95"/>
                          <a:cs typeface="Times New Roman" charset="-95"/>
                          <a:sym typeface="Arial"/>
                        </a:rPr>
                        <a:t>. </a:t>
                      </a:r>
                      <a:r>
                        <a:rPr lang="en-US" sz="1100" b="1" i="0" u="none" strike="noStrike" cap="none" dirty="0">
                          <a:solidFill>
                            <a:srgbClr val="FFC000"/>
                          </a:solidFill>
                          <a:effectLst/>
                          <a:latin typeface="Times New Roman" charset="-95"/>
                          <a:ea typeface="Times New Roman" charset="-95"/>
                          <a:cs typeface="Times New Roman" charset="-95"/>
                          <a:sym typeface="Arial"/>
                        </a:rPr>
                        <a: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27570">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5</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a:solidFill>
                          <a:schemeClr val="bg1"/>
                        </a:solidFill>
                        <a:latin typeface="Trebuchet MS"/>
                        <a:cs typeface="Trebuchet MS"/>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Katia</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Symbol"/>
                        </a:rPr>
                        <a:t></a:t>
                      </a:r>
                      <a:r>
                        <a:rPr lang="el-GR" sz="1100" b="1" i="0" u="none" strike="noStrike" cap="none" dirty="0">
                          <a:solidFill>
                            <a:schemeClr val="bg1"/>
                          </a:solidFill>
                          <a:effectLst/>
                          <a:latin typeface="Times New Roman" charset="-95"/>
                          <a:ea typeface="Times New Roman" charset="-95"/>
                          <a:cs typeface="Times New Roman" charset="-95"/>
                          <a:sym typeface="Arial"/>
                        </a:rPr>
                        <a:t>άμα </a:t>
                      </a:r>
                      <a:r>
                        <a:rPr lang="el-GR" sz="1100" b="1" i="0" u="none" strike="noStrike" cap="none" dirty="0" err="1">
                          <a:solidFill>
                            <a:schemeClr val="bg1"/>
                          </a:solidFill>
                          <a:effectLst/>
                          <a:latin typeface="Times New Roman" charset="-95"/>
                          <a:ea typeface="Times New Roman" charset="-95"/>
                          <a:cs typeface="Times New Roman" charset="-95"/>
                          <a:sym typeface="Arial"/>
                        </a:rPr>
                        <a:t>θε:ς</a:t>
                      </a:r>
                      <a:r>
                        <a:rPr lang="el-GR" sz="1100" b="1" i="0" u="none" strike="noStrike" cap="none" dirty="0">
                          <a:solidFill>
                            <a:schemeClr val="bg1"/>
                          </a:solidFill>
                          <a:effectLst/>
                          <a:latin typeface="Times New Roman" charset="-95"/>
                          <a:ea typeface="Times New Roman" charset="-95"/>
                          <a:cs typeface="Times New Roman" charset="-95"/>
                          <a:sym typeface="Arial"/>
                        </a:rPr>
                        <a:t>.</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27570">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rgbClr val="FFC000"/>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a:solidFill>
                          <a:srgbClr val="000000"/>
                        </a:solidFill>
                        <a:latin typeface="Trebuchet MS"/>
                        <a:cs typeface="Trebuchet MS"/>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l-GR" sz="1100" b="1" i="0" u="none" strike="noStrike" cap="none">
                          <a:solidFill>
                            <a:srgbClr val="FFC000"/>
                          </a:solidFill>
                          <a:effectLst/>
                          <a:latin typeface="Times New Roman" charset="-95"/>
                          <a:ea typeface="Times New Roman" charset="-95"/>
                          <a:cs typeface="Times New Roman" charset="-95"/>
                          <a:sym typeface="Arial"/>
                        </a:rPr>
                        <a:t> </a:t>
                      </a:r>
                      <a:endParaRPr lang="en-US" sz="1100" b="1" i="0" u="none" strike="noStrike" cap="none">
                        <a:solidFill>
                          <a:srgbClr val="FFC000"/>
                        </a:solidFill>
                        <a:effectLst/>
                        <a:latin typeface="Times New Roman" charset="-95"/>
                        <a:ea typeface="Times New Roman" charset="-95"/>
                        <a:cs typeface="Times New Roman" charset="-95"/>
                        <a:sym typeface="Aria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If you want</a:t>
                      </a:r>
                      <a:r>
                        <a:rPr lang="el-GR" sz="1100" b="1" i="0" u="none" strike="noStrike" cap="none" dirty="0">
                          <a:solidFill>
                            <a:srgbClr val="FFC000"/>
                          </a:solidFill>
                          <a:effectLst/>
                          <a:latin typeface="Times New Roman" charset="-95"/>
                          <a:ea typeface="Times New Roman" charset="-95"/>
                          <a:cs typeface="Times New Roman" charset="-95"/>
                          <a:sym typeface="Arial"/>
                        </a:rPr>
                        <a:t>.</a:t>
                      </a:r>
                      <a:endParaRPr lang="en-US" sz="1100" b="1" i="0" u="none" strike="noStrike" cap="none" dirty="0">
                        <a:solidFill>
                          <a:srgbClr val="FFC000"/>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27570">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6</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a:solidFill>
                          <a:schemeClr val="bg1"/>
                        </a:solidFill>
                        <a:latin typeface="Trebuchet MS"/>
                        <a:cs typeface="Trebuchet MS"/>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err="1">
                          <a:solidFill>
                            <a:schemeClr val="bg1"/>
                          </a:solidFill>
                          <a:effectLst/>
                          <a:latin typeface="Times New Roman" charset="-95"/>
                          <a:ea typeface="Times New Roman" charset="-95"/>
                          <a:cs typeface="Times New Roman" charset="-95"/>
                          <a:sym typeface="Arial"/>
                        </a:rPr>
                        <a:t>Philio</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err="1">
                          <a:solidFill>
                            <a:schemeClr val="bg1"/>
                          </a:solidFill>
                          <a:effectLst/>
                          <a:latin typeface="Times New Roman" charset="-95"/>
                          <a:ea typeface="Times New Roman" charset="-95"/>
                          <a:cs typeface="Times New Roman" charset="-95"/>
                          <a:sym typeface="Arial"/>
                        </a:rPr>
                        <a:t>Βρ</a:t>
                      </a:r>
                      <a:r>
                        <a:rPr lang="en-US" sz="1100" b="1" i="0" u="none" strike="noStrike" cap="none" dirty="0">
                          <a:solidFill>
                            <a:schemeClr val="bg1"/>
                          </a:solidFill>
                          <a:effectLst/>
                          <a:latin typeface="Times New Roman" charset="-95"/>
                          <a:ea typeface="Times New Roman" charset="-95"/>
                          <a:cs typeface="Times New Roman" charset="-95"/>
                          <a:sym typeface="Arial"/>
                        </a:rPr>
                        <a:t>α[στάρι.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27570">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bg1"/>
                        </a:solidFill>
                        <a:latin typeface="Trebuchet MS"/>
                        <a:cs typeface="Trebuchet MS"/>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Boiled one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27570">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7</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a:solidFill>
                          <a:schemeClr val="bg1"/>
                        </a:solidFill>
                        <a:latin typeface="Trebuchet MS"/>
                        <a:cs typeface="Trebuchet MS"/>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a:solidFill>
                            <a:schemeClr val="bg1"/>
                          </a:solidFill>
                          <a:effectLst/>
                          <a:latin typeface="Times New Roman" charset="-95"/>
                          <a:ea typeface="Times New Roman" charset="-95"/>
                          <a:cs typeface="Times New Roman" charset="-95"/>
                          <a:sym typeface="Arial"/>
                        </a:rPr>
                        <a:t>Zoi</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       [&gt;</a:t>
                      </a:r>
                      <a:r>
                        <a:rPr lang="en-US" sz="1100" b="1" i="0" u="none" strike="noStrike" cap="none" dirty="0" err="1">
                          <a:solidFill>
                            <a:schemeClr val="bg1"/>
                          </a:solidFill>
                          <a:effectLst/>
                          <a:latin typeface="Times New Roman" charset="-95"/>
                          <a:ea typeface="Times New Roman" charset="-95"/>
                          <a:cs typeface="Times New Roman" charset="-95"/>
                          <a:sym typeface="Arial"/>
                        </a:rPr>
                        <a:t>Δεν</a:t>
                      </a:r>
                      <a:r>
                        <a:rPr lang="en-US" sz="1100" b="1" i="0" u="none" strike="noStrike" cap="none" dirty="0">
                          <a:solidFill>
                            <a:schemeClr val="bg1"/>
                          </a:solidFill>
                          <a:effectLst/>
                          <a:latin typeface="Times New Roman" charset="-95"/>
                          <a:ea typeface="Times New Roman" charset="-95"/>
                          <a:cs typeface="Times New Roman" charset="-95"/>
                          <a:sym typeface="Arial"/>
                        </a:rPr>
                        <a:t>^ </a:t>
                      </a:r>
                      <a:r>
                        <a:rPr lang="en-US" sz="1100" b="1" i="0" u="none" strike="noStrike" cap="none" dirty="0" err="1">
                          <a:solidFill>
                            <a:schemeClr val="bg1"/>
                          </a:solidFill>
                          <a:effectLst/>
                          <a:latin typeface="Times New Roman" charset="-95"/>
                          <a:ea typeface="Times New Roman" charset="-95"/>
                          <a:cs typeface="Times New Roman" charset="-95"/>
                          <a:sym typeface="Arial"/>
                        </a:rPr>
                        <a:t>μ</a:t>
                      </a:r>
                      <a:r>
                        <a:rPr lang="en-US" sz="1100" b="1" i="0" u="none" strike="noStrike" cap="none" dirty="0">
                          <a:solidFill>
                            <a:schemeClr val="bg1"/>
                          </a:solidFill>
                          <a:effectLst/>
                          <a:latin typeface="Times New Roman" charset="-95"/>
                          <a:ea typeface="Times New Roman" charset="-95"/>
                          <a:cs typeface="Times New Roman" charset="-95"/>
                          <a:sym typeface="Arial"/>
                        </a:rPr>
                        <a:t>π</a:t>
                      </a:r>
                      <a:r>
                        <a:rPr lang="en-US" sz="1100" b="1" i="0" u="none" strike="noStrike" cap="none" dirty="0" err="1">
                          <a:solidFill>
                            <a:schemeClr val="bg1"/>
                          </a:solidFill>
                          <a:effectLst/>
                          <a:latin typeface="Times New Roman" charset="-95"/>
                          <a:ea typeface="Times New Roman" charset="-95"/>
                          <a:cs typeface="Times New Roman" charset="-95"/>
                          <a:sym typeface="Arial"/>
                        </a:rPr>
                        <a:t>ίνω</a:t>
                      </a:r>
                      <a:r>
                        <a:rPr lang="en-US" sz="1100" b="1" i="0" u="none" strike="noStrike" cap="none" dirty="0">
                          <a:solidFill>
                            <a:schemeClr val="bg1"/>
                          </a:solidFill>
                          <a:effectLst/>
                          <a:latin typeface="Times New Roman" charset="-95"/>
                          <a:ea typeface="Times New Roman" charset="-95"/>
                          <a:cs typeface="Times New Roman" charset="-95"/>
                          <a:sym typeface="Arial"/>
                        </a:rPr>
                        <a:t>&lt;] </a:t>
                      </a:r>
                      <a:r>
                        <a:rPr lang="en-US" sz="1100" b="1" i="0" u="none" strike="noStrike" cap="none" dirty="0" err="1">
                          <a:solidFill>
                            <a:schemeClr val="bg1"/>
                          </a:solidFill>
                          <a:effectLst/>
                          <a:latin typeface="Times New Roman" charset="-95"/>
                          <a:ea typeface="Times New Roman" charset="-95"/>
                          <a:cs typeface="Times New Roman" charset="-95"/>
                          <a:sym typeface="Arial"/>
                        </a:rPr>
                        <a:t>συχνά</a:t>
                      </a:r>
                      <a:r>
                        <a:rPr lang="en-US" sz="1100" b="1" i="0" u="none" strike="noStrike" cap="none" dirty="0">
                          <a:solidFill>
                            <a:schemeClr val="bg1"/>
                          </a:solidFill>
                          <a:effectLst/>
                          <a:latin typeface="Times New Roman" charset="-95"/>
                          <a:ea typeface="Times New Roman" charset="-95"/>
                          <a:cs typeface="Times New Roman" charset="-95"/>
                          <a:sym typeface="Arial"/>
                        </a:rPr>
                        <a: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27570">
                <a:tc>
                  <a:txBody>
                    <a:bodyPr/>
                    <a:lstStyle/>
                    <a:p>
                      <a:endParaRPr lang="en-US" sz="1400">
                        <a:solidFill>
                          <a:schemeClr val="bg1"/>
                        </a:solidFill>
                        <a:latin typeface="Trebuchet MS"/>
                        <a:cs typeface="Trebuchet MS"/>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a:solidFill>
                          <a:srgbClr val="000000"/>
                        </a:solidFill>
                        <a:latin typeface="Trebuchet MS"/>
                        <a:cs typeface="Trebuchet MS"/>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a:solidFill>
                            <a:srgbClr val="FFC000"/>
                          </a:solidFill>
                          <a:effectLst/>
                          <a:latin typeface="Times New Roman" charset="-95"/>
                          <a:ea typeface="Times New Roman" charset="-95"/>
                          <a:cs typeface="Times New Roman" charset="-95"/>
                          <a:sym typeface="Arial"/>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       [I don’t drink] </a:t>
                      </a:r>
                      <a:r>
                        <a:rPr lang="en-US" sz="1100" b="1" i="0" u="none" strike="noStrike" cap="none" dirty="0" smtClean="0">
                          <a:solidFill>
                            <a:srgbClr val="FFC000"/>
                          </a:solidFill>
                          <a:effectLst/>
                          <a:latin typeface="Times New Roman" charset="-95"/>
                          <a:ea typeface="Times New Roman" charset="-95"/>
                          <a:cs typeface="Times New Roman" charset="-95"/>
                          <a:sym typeface="Arial"/>
                        </a:rPr>
                        <a:t>often</a:t>
                      </a:r>
                      <a:endParaRPr lang="en-US" sz="1100" b="1" i="0" u="none" strike="noStrike" cap="none" dirty="0">
                        <a:solidFill>
                          <a:srgbClr val="FFC000"/>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27570">
                <a:tc>
                  <a:txBody>
                    <a:bodyPr/>
                    <a:lstStyle/>
                    <a:p>
                      <a:endParaRPr lang="en-US" sz="1400" dirty="0">
                        <a:solidFill>
                          <a:schemeClr val="bg1"/>
                        </a:solidFill>
                        <a:latin typeface="Trebuchet MS"/>
                        <a:cs typeface="Trebuchet MS"/>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a:solidFill>
                          <a:srgbClr val="000000"/>
                        </a:solidFill>
                        <a:latin typeface="Trebuchet MS"/>
                        <a:cs typeface="Trebuchet MS"/>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(0.8)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4" name="Shape 233"/>
          <p:cNvGrpSpPr>
            <a:grpSpLocks/>
          </p:cNvGrpSpPr>
          <p:nvPr/>
        </p:nvGrpSpPr>
        <p:grpSpPr bwMode="auto">
          <a:xfrm flipH="1">
            <a:off x="4572000" y="2886791"/>
            <a:ext cx="1790700" cy="233363"/>
            <a:chOff x="2266178" y="2764475"/>
            <a:chExt cx="1792245" cy="232966"/>
          </a:xfrm>
        </p:grpSpPr>
        <p:sp>
          <p:nvSpPr>
            <p:cNvPr id="15"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6"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sp>
        <p:nvSpPr>
          <p:cNvPr id="17" name="Shape 431"/>
          <p:cNvSpPr>
            <a:spLocks/>
          </p:cNvSpPr>
          <p:nvPr/>
        </p:nvSpPr>
        <p:spPr bwMode="auto">
          <a:xfrm>
            <a:off x="1623005" y="4240111"/>
            <a:ext cx="2456869" cy="214312"/>
          </a:xfrm>
          <a:custGeom>
            <a:avLst/>
            <a:gdLst>
              <a:gd name="T0" fmla="*/ 2147483647 w 67641"/>
              <a:gd name="T1" fmla="*/ 8823 h 69056"/>
              <a:gd name="T2" fmla="*/ 2147483647 w 67641"/>
              <a:gd name="T3" fmla="*/ 122493 h 69056"/>
              <a:gd name="T4" fmla="*/ 2147483647 w 67641"/>
              <a:gd name="T5" fmla="*/ 848440 h 69056"/>
              <a:gd name="T6" fmla="*/ 1894273338 w 67641"/>
              <a:gd name="T7" fmla="*/ 1653138 h 69056"/>
              <a:gd name="T8" fmla="*/ 348999486 w 67641"/>
              <a:gd name="T9" fmla="*/ 2982609 h 69056"/>
              <a:gd name="T10" fmla="*/ 274232803 w 67641"/>
              <a:gd name="T11" fmla="*/ 3245075 h 69056"/>
              <a:gd name="T12" fmla="*/ 74766706 w 67641"/>
              <a:gd name="T13" fmla="*/ 4084733 h 69056"/>
              <a:gd name="T14" fmla="*/ 1395741121 w 67641"/>
              <a:gd name="T15" fmla="*/ 5282994 h 69056"/>
              <a:gd name="T16" fmla="*/ 2147483647 w 67641"/>
              <a:gd name="T17" fmla="*/ 6131437 h 69056"/>
              <a:gd name="T18" fmla="*/ 2147483647 w 67641"/>
              <a:gd name="T19" fmla="*/ 6332627 h 69056"/>
              <a:gd name="T20" fmla="*/ 2147483647 w 67641"/>
              <a:gd name="T21" fmla="*/ 6044000 h 69056"/>
              <a:gd name="T22" fmla="*/ 2147483647 w 67641"/>
              <a:gd name="T23" fmla="*/ 5562884 h 69056"/>
              <a:gd name="T24" fmla="*/ 2147483647 w 67641"/>
              <a:gd name="T25" fmla="*/ 5090617 h 69056"/>
              <a:gd name="T26" fmla="*/ 2147483647 w 67641"/>
              <a:gd name="T27" fmla="*/ 5160590 h 69056"/>
              <a:gd name="T28" fmla="*/ 2147483647 w 67641"/>
              <a:gd name="T29" fmla="*/ 4906936 h 69056"/>
              <a:gd name="T30" fmla="*/ 2147483647 w 67641"/>
              <a:gd name="T31" fmla="*/ 4801993 h 69056"/>
              <a:gd name="T32" fmla="*/ 2147483647 w 67641"/>
              <a:gd name="T33" fmla="*/ 4539584 h 69056"/>
              <a:gd name="T34" fmla="*/ 2147483647 w 67641"/>
              <a:gd name="T35" fmla="*/ 3612437 h 69056"/>
              <a:gd name="T36" fmla="*/ 2147483647 w 67641"/>
              <a:gd name="T37" fmla="*/ 3385001 h 69056"/>
              <a:gd name="T38" fmla="*/ 2147483647 w 67641"/>
              <a:gd name="T39" fmla="*/ 2484059 h 69056"/>
              <a:gd name="T40" fmla="*/ 2147483647 w 67641"/>
              <a:gd name="T41" fmla="*/ 1959271 h 69056"/>
              <a:gd name="T42" fmla="*/ 2147483647 w 67641"/>
              <a:gd name="T43" fmla="*/ 1714412 h 69056"/>
              <a:gd name="T44" fmla="*/ 2147483647 w 67641"/>
              <a:gd name="T45" fmla="*/ 1382020 h 69056"/>
              <a:gd name="T46" fmla="*/ 2147483647 w 67641"/>
              <a:gd name="T47" fmla="*/ 1215802 h 69056"/>
              <a:gd name="T48" fmla="*/ 2147483647 w 67641"/>
              <a:gd name="T49" fmla="*/ 1574428 h 69056"/>
              <a:gd name="T50" fmla="*/ 2147483647 w 67641"/>
              <a:gd name="T51" fmla="*/ 2003064 h 69056"/>
              <a:gd name="T52" fmla="*/ 2147483647 w 67641"/>
              <a:gd name="T53" fmla="*/ 2099187 h 69056"/>
              <a:gd name="T54" fmla="*/ 2147483647 w 67641"/>
              <a:gd name="T55" fmla="*/ 2685259 h 69056"/>
              <a:gd name="T56" fmla="*/ 2147483647 w 67641"/>
              <a:gd name="T57" fmla="*/ 2798929 h 69056"/>
              <a:gd name="T58" fmla="*/ 2147483647 w 67641"/>
              <a:gd name="T59" fmla="*/ 3218829 h 69056"/>
              <a:gd name="T60" fmla="*/ 2147483647 w 67641"/>
              <a:gd name="T61" fmla="*/ 3752322 h 69056"/>
              <a:gd name="T62" fmla="*/ 2147483647 w 67641"/>
              <a:gd name="T63" fmla="*/ 4723255 h 69056"/>
              <a:gd name="T64" fmla="*/ 2147483647 w 67641"/>
              <a:gd name="T65" fmla="*/ 6052736 h 69056"/>
              <a:gd name="T66" fmla="*/ 2147483647 w 67641"/>
              <a:gd name="T67" fmla="*/ 6087681 h 69056"/>
              <a:gd name="T68" fmla="*/ 2147483647 w 67641"/>
              <a:gd name="T69" fmla="*/ 6245104 h 69056"/>
              <a:gd name="T70" fmla="*/ 2147483647 w 67641"/>
              <a:gd name="T71" fmla="*/ 6210171 h 69056"/>
              <a:gd name="T72" fmla="*/ 2147483647 w 67641"/>
              <a:gd name="T73" fmla="*/ 6131437 h 69056"/>
              <a:gd name="T74" fmla="*/ 2147483647 w 67641"/>
              <a:gd name="T75" fmla="*/ 6008971 h 69056"/>
              <a:gd name="T76" fmla="*/ 2147483647 w 67641"/>
              <a:gd name="T77" fmla="*/ 5982726 h 69056"/>
              <a:gd name="T78" fmla="*/ 2147483647 w 67641"/>
              <a:gd name="T79" fmla="*/ 5799054 h 69056"/>
              <a:gd name="T80" fmla="*/ 2147483647 w 67641"/>
              <a:gd name="T81" fmla="*/ 5492911 h 69056"/>
              <a:gd name="T82" fmla="*/ 1595208057 w 67641"/>
              <a:gd name="T83" fmla="*/ 5090617 h 69056"/>
              <a:gd name="T84" fmla="*/ 1644873558 w 67641"/>
              <a:gd name="T85" fmla="*/ 5213079 h 69056"/>
              <a:gd name="T86" fmla="*/ 1196274548 w 67641"/>
              <a:gd name="T87" fmla="*/ 4968124 h 69056"/>
              <a:gd name="T88" fmla="*/ 897208541 w 67641"/>
              <a:gd name="T89" fmla="*/ 4697009 h 69056"/>
              <a:gd name="T90" fmla="*/ 1021897548 w 67641"/>
              <a:gd name="T91" fmla="*/ 4775747 h 69056"/>
              <a:gd name="T92" fmla="*/ 1071830755 w 67641"/>
              <a:gd name="T93" fmla="*/ 4627008 h 69056"/>
              <a:gd name="T94" fmla="*/ 523365150 w 67641"/>
              <a:gd name="T95" fmla="*/ 3892325 h 69056"/>
              <a:gd name="T96" fmla="*/ 747664111 w 67641"/>
              <a:gd name="T97" fmla="*/ 3043884 h 69056"/>
              <a:gd name="T98" fmla="*/ 1470507078 w 67641"/>
              <a:gd name="T99" fmla="*/ 2116706 h 69056"/>
              <a:gd name="T100" fmla="*/ 2147483647 w 67641"/>
              <a:gd name="T101" fmla="*/ 804685 h 69056"/>
              <a:gd name="T102" fmla="*/ 2147483647 w 67641"/>
              <a:gd name="T103" fmla="*/ 384871 h 69056"/>
              <a:gd name="T104" fmla="*/ 2147483647 w 67641"/>
              <a:gd name="T105" fmla="*/ 253682 h 69056"/>
              <a:gd name="T106" fmla="*/ 2147483647 w 67641"/>
              <a:gd name="T107" fmla="*/ 104943 h 69056"/>
              <a:gd name="T108" fmla="*/ 2147483647 w 67641"/>
              <a:gd name="T109" fmla="*/ 113766 h 69056"/>
              <a:gd name="T110" fmla="*/ 2147483647 w 67641"/>
              <a:gd name="T111" fmla="*/ 70001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8" name="Shape 431"/>
          <p:cNvSpPr>
            <a:spLocks/>
          </p:cNvSpPr>
          <p:nvPr/>
        </p:nvSpPr>
        <p:spPr bwMode="auto">
          <a:xfrm>
            <a:off x="2011176" y="2393805"/>
            <a:ext cx="3716524" cy="278674"/>
          </a:xfrm>
          <a:custGeom>
            <a:avLst/>
            <a:gdLst>
              <a:gd name="T0" fmla="*/ 2147483647 w 67641"/>
              <a:gd name="T1" fmla="*/ 8823 h 69056"/>
              <a:gd name="T2" fmla="*/ 2147483647 w 67641"/>
              <a:gd name="T3" fmla="*/ 122493 h 69056"/>
              <a:gd name="T4" fmla="*/ 2147483647 w 67641"/>
              <a:gd name="T5" fmla="*/ 848440 h 69056"/>
              <a:gd name="T6" fmla="*/ 1894273338 w 67641"/>
              <a:gd name="T7" fmla="*/ 1653138 h 69056"/>
              <a:gd name="T8" fmla="*/ 348999486 w 67641"/>
              <a:gd name="T9" fmla="*/ 2982609 h 69056"/>
              <a:gd name="T10" fmla="*/ 274232803 w 67641"/>
              <a:gd name="T11" fmla="*/ 3245075 h 69056"/>
              <a:gd name="T12" fmla="*/ 74766706 w 67641"/>
              <a:gd name="T13" fmla="*/ 4084733 h 69056"/>
              <a:gd name="T14" fmla="*/ 1395741121 w 67641"/>
              <a:gd name="T15" fmla="*/ 5282994 h 69056"/>
              <a:gd name="T16" fmla="*/ 2147483647 w 67641"/>
              <a:gd name="T17" fmla="*/ 6131437 h 69056"/>
              <a:gd name="T18" fmla="*/ 2147483647 w 67641"/>
              <a:gd name="T19" fmla="*/ 6332627 h 69056"/>
              <a:gd name="T20" fmla="*/ 2147483647 w 67641"/>
              <a:gd name="T21" fmla="*/ 6044000 h 69056"/>
              <a:gd name="T22" fmla="*/ 2147483647 w 67641"/>
              <a:gd name="T23" fmla="*/ 5562884 h 69056"/>
              <a:gd name="T24" fmla="*/ 2147483647 w 67641"/>
              <a:gd name="T25" fmla="*/ 5090617 h 69056"/>
              <a:gd name="T26" fmla="*/ 2147483647 w 67641"/>
              <a:gd name="T27" fmla="*/ 5160590 h 69056"/>
              <a:gd name="T28" fmla="*/ 2147483647 w 67641"/>
              <a:gd name="T29" fmla="*/ 4906936 h 69056"/>
              <a:gd name="T30" fmla="*/ 2147483647 w 67641"/>
              <a:gd name="T31" fmla="*/ 4801993 h 69056"/>
              <a:gd name="T32" fmla="*/ 2147483647 w 67641"/>
              <a:gd name="T33" fmla="*/ 4539584 h 69056"/>
              <a:gd name="T34" fmla="*/ 2147483647 w 67641"/>
              <a:gd name="T35" fmla="*/ 3612437 h 69056"/>
              <a:gd name="T36" fmla="*/ 2147483647 w 67641"/>
              <a:gd name="T37" fmla="*/ 3385001 h 69056"/>
              <a:gd name="T38" fmla="*/ 2147483647 w 67641"/>
              <a:gd name="T39" fmla="*/ 2484059 h 69056"/>
              <a:gd name="T40" fmla="*/ 2147483647 w 67641"/>
              <a:gd name="T41" fmla="*/ 1959271 h 69056"/>
              <a:gd name="T42" fmla="*/ 2147483647 w 67641"/>
              <a:gd name="T43" fmla="*/ 1714412 h 69056"/>
              <a:gd name="T44" fmla="*/ 2147483647 w 67641"/>
              <a:gd name="T45" fmla="*/ 1382020 h 69056"/>
              <a:gd name="T46" fmla="*/ 2147483647 w 67641"/>
              <a:gd name="T47" fmla="*/ 1215802 h 69056"/>
              <a:gd name="T48" fmla="*/ 2147483647 w 67641"/>
              <a:gd name="T49" fmla="*/ 1574428 h 69056"/>
              <a:gd name="T50" fmla="*/ 2147483647 w 67641"/>
              <a:gd name="T51" fmla="*/ 2003064 h 69056"/>
              <a:gd name="T52" fmla="*/ 2147483647 w 67641"/>
              <a:gd name="T53" fmla="*/ 2099187 h 69056"/>
              <a:gd name="T54" fmla="*/ 2147483647 w 67641"/>
              <a:gd name="T55" fmla="*/ 2685259 h 69056"/>
              <a:gd name="T56" fmla="*/ 2147483647 w 67641"/>
              <a:gd name="T57" fmla="*/ 2798929 h 69056"/>
              <a:gd name="T58" fmla="*/ 2147483647 w 67641"/>
              <a:gd name="T59" fmla="*/ 3218829 h 69056"/>
              <a:gd name="T60" fmla="*/ 2147483647 w 67641"/>
              <a:gd name="T61" fmla="*/ 3752322 h 69056"/>
              <a:gd name="T62" fmla="*/ 2147483647 w 67641"/>
              <a:gd name="T63" fmla="*/ 4723255 h 69056"/>
              <a:gd name="T64" fmla="*/ 2147483647 w 67641"/>
              <a:gd name="T65" fmla="*/ 6052736 h 69056"/>
              <a:gd name="T66" fmla="*/ 2147483647 w 67641"/>
              <a:gd name="T67" fmla="*/ 6087681 h 69056"/>
              <a:gd name="T68" fmla="*/ 2147483647 w 67641"/>
              <a:gd name="T69" fmla="*/ 6245104 h 69056"/>
              <a:gd name="T70" fmla="*/ 2147483647 w 67641"/>
              <a:gd name="T71" fmla="*/ 6210171 h 69056"/>
              <a:gd name="T72" fmla="*/ 2147483647 w 67641"/>
              <a:gd name="T73" fmla="*/ 6131437 h 69056"/>
              <a:gd name="T74" fmla="*/ 2147483647 w 67641"/>
              <a:gd name="T75" fmla="*/ 6008971 h 69056"/>
              <a:gd name="T76" fmla="*/ 2147483647 w 67641"/>
              <a:gd name="T77" fmla="*/ 5982726 h 69056"/>
              <a:gd name="T78" fmla="*/ 2147483647 w 67641"/>
              <a:gd name="T79" fmla="*/ 5799054 h 69056"/>
              <a:gd name="T80" fmla="*/ 2147483647 w 67641"/>
              <a:gd name="T81" fmla="*/ 5492911 h 69056"/>
              <a:gd name="T82" fmla="*/ 1595208057 w 67641"/>
              <a:gd name="T83" fmla="*/ 5090617 h 69056"/>
              <a:gd name="T84" fmla="*/ 1644873558 w 67641"/>
              <a:gd name="T85" fmla="*/ 5213079 h 69056"/>
              <a:gd name="T86" fmla="*/ 1196274548 w 67641"/>
              <a:gd name="T87" fmla="*/ 4968124 h 69056"/>
              <a:gd name="T88" fmla="*/ 897208541 w 67641"/>
              <a:gd name="T89" fmla="*/ 4697009 h 69056"/>
              <a:gd name="T90" fmla="*/ 1021897548 w 67641"/>
              <a:gd name="T91" fmla="*/ 4775747 h 69056"/>
              <a:gd name="T92" fmla="*/ 1071830755 w 67641"/>
              <a:gd name="T93" fmla="*/ 4627008 h 69056"/>
              <a:gd name="T94" fmla="*/ 523365150 w 67641"/>
              <a:gd name="T95" fmla="*/ 3892325 h 69056"/>
              <a:gd name="T96" fmla="*/ 747664111 w 67641"/>
              <a:gd name="T97" fmla="*/ 3043884 h 69056"/>
              <a:gd name="T98" fmla="*/ 1470507078 w 67641"/>
              <a:gd name="T99" fmla="*/ 2116706 h 69056"/>
              <a:gd name="T100" fmla="*/ 2147483647 w 67641"/>
              <a:gd name="T101" fmla="*/ 804685 h 69056"/>
              <a:gd name="T102" fmla="*/ 2147483647 w 67641"/>
              <a:gd name="T103" fmla="*/ 384871 h 69056"/>
              <a:gd name="T104" fmla="*/ 2147483647 w 67641"/>
              <a:gd name="T105" fmla="*/ 253682 h 69056"/>
              <a:gd name="T106" fmla="*/ 2147483647 w 67641"/>
              <a:gd name="T107" fmla="*/ 104943 h 69056"/>
              <a:gd name="T108" fmla="*/ 2147483647 w 67641"/>
              <a:gd name="T109" fmla="*/ 113766 h 69056"/>
              <a:gd name="T110" fmla="*/ 2147483647 w 67641"/>
              <a:gd name="T111" fmla="*/ 70001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Tree>
    <p:extLst>
      <p:ext uri="{BB962C8B-B14F-4D97-AF65-F5344CB8AC3E}">
        <p14:creationId xmlns:p14="http://schemas.microsoft.com/office/powerpoint/2010/main" val="119842733"/>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nodeType="clickEffect">
                                  <p:stCondLst>
                                    <p:cond delay="0"/>
                                  </p:stCondLst>
                                  <p:childTnLst>
                                    <p:animEffect transition="out" filter="blinds(horizontal)">
                                      <p:cBhvr>
                                        <p:cTn id="10" dur="500"/>
                                        <p:tgtEl>
                                          <p:spTgt spid="27"/>
                                        </p:tgtEl>
                                      </p:cBhvr>
                                    </p:animEffect>
                                    <p:set>
                                      <p:cBhvr>
                                        <p:cTn id="11" dur="1" fill="hold">
                                          <p:stCondLst>
                                            <p:cond delay="499"/>
                                          </p:stCondLst>
                                        </p:cTn>
                                        <p:tgtEl>
                                          <p:spTgt spid="27"/>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3" presetClass="exit" presetSubtype="10" fill="hold" grpId="1" nodeType="clickEffect">
                                  <p:stCondLst>
                                    <p:cond delay="0"/>
                                  </p:stCondLst>
                                  <p:childTnLst>
                                    <p:animEffect transition="out" filter="blinds(horizontal)">
                                      <p:cBhvr>
                                        <p:cTn id="19" dur="500"/>
                                        <p:tgtEl>
                                          <p:spTgt spid="21"/>
                                        </p:tgtEl>
                                      </p:cBhvr>
                                    </p:animEffect>
                                    <p:set>
                                      <p:cBhvr>
                                        <p:cTn id="20" dur="1" fill="hold">
                                          <p:stCondLst>
                                            <p:cond delay="499"/>
                                          </p:stCondLst>
                                        </p:cTn>
                                        <p:tgtEl>
                                          <p:spTgt spid="21"/>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3" presetClass="exit" presetSubtype="10" fill="hold" nodeType="clickEffect">
                                  <p:stCondLst>
                                    <p:cond delay="0"/>
                                  </p:stCondLst>
                                  <p:childTnLst>
                                    <p:animEffect transition="out" filter="blinds(horizontal)">
                                      <p:cBhvr>
                                        <p:cTn id="32" dur="500"/>
                                        <p:tgtEl>
                                          <p:spTgt spid="14"/>
                                        </p:tgtEl>
                                      </p:cBhvr>
                                    </p:animEffect>
                                    <p:set>
                                      <p:cBhvr>
                                        <p:cTn id="33" dur="1" fill="hold">
                                          <p:stCondLst>
                                            <p:cond delay="499"/>
                                          </p:stCondLst>
                                        </p:cTn>
                                        <p:tgtEl>
                                          <p:spTgt spid="14"/>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3" presetClass="exit" presetSubtype="10" fill="hold" grpId="1" nodeType="clickEffect">
                                  <p:stCondLst>
                                    <p:cond delay="0"/>
                                  </p:stCondLst>
                                  <p:childTnLst>
                                    <p:animEffect transition="out" filter="blinds(horizontal)">
                                      <p:cBhvr>
                                        <p:cTn id="41" dur="500"/>
                                        <p:tgtEl>
                                          <p:spTgt spid="17"/>
                                        </p:tgtEl>
                                      </p:cBhvr>
                                    </p:animEffect>
                                    <p:set>
                                      <p:cBhvr>
                                        <p:cTn id="42" dur="1" fill="hold">
                                          <p:stCondLst>
                                            <p:cond delay="499"/>
                                          </p:stCondLst>
                                        </p:cTn>
                                        <p:tgtEl>
                                          <p:spTgt spid="17"/>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3" presetClass="exit" presetSubtype="10" fill="hold" grpId="1" nodeType="clickEffect">
                                  <p:stCondLst>
                                    <p:cond delay="0"/>
                                  </p:stCondLst>
                                  <p:childTnLst>
                                    <p:animEffect transition="out" filter="blinds(horizontal)">
                                      <p:cBhvr>
                                        <p:cTn id="46" dur="500"/>
                                        <p:tgtEl>
                                          <p:spTgt spid="18"/>
                                        </p:tgtEl>
                                      </p:cBhvr>
                                    </p:animEffect>
                                    <p:set>
                                      <p:cBhvr>
                                        <p:cTn id="47"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1" grpId="1" animBg="1"/>
      <p:bldP spid="17" grpId="0" animBg="1"/>
      <p:bldP spid="17" grpId="1" animBg="1"/>
      <p:bldP spid="18" grpId="0" animBg="1"/>
      <p:bldP spid="18"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hape 95"/>
          <p:cNvSpPr txBox="1">
            <a:spLocks noGrp="1"/>
          </p:cNvSpPr>
          <p:nvPr>
            <p:ph type="title"/>
          </p:nvPr>
        </p:nvSpPr>
        <p:spPr>
          <a:xfrm>
            <a:off x="-603464" y="166443"/>
            <a:ext cx="9155113" cy="314325"/>
          </a:xfrm>
        </p:spPr>
        <p:txBody>
          <a:bodyPr/>
          <a:lstStyle/>
          <a:p>
            <a:pPr algn="ctr" eaLnBrk="1" hangingPunct="1">
              <a:spcBef>
                <a:spcPct val="0"/>
              </a:spcBef>
              <a:spcAft>
                <a:spcPct val="0"/>
              </a:spcAft>
              <a:buClr>
                <a:srgbClr val="FFFFFF"/>
              </a:buClr>
            </a:pPr>
            <a:r>
              <a:rPr lang="en-US" altLang="en-US" sz="1600" i="1" dirty="0">
                <a:solidFill>
                  <a:srgbClr val="FFFFFF"/>
                </a:solidFill>
                <a:latin typeface="Walter Turncoat" charset="-95"/>
                <a:ea typeface="Walter Turncoat" charset="-95"/>
                <a:cs typeface="Walter Turncoat" charset="-95"/>
                <a:sym typeface="Walter Turncoat" charset="-95"/>
              </a:rPr>
              <a:t>3</a:t>
            </a:r>
            <a:r>
              <a:rPr lang="en-US" altLang="en-US" sz="1600" i="1" dirty="0" smtClean="0">
                <a:solidFill>
                  <a:srgbClr val="FFFFFF"/>
                </a:solidFill>
                <a:latin typeface="Walter Turncoat" charset="-95"/>
                <a:ea typeface="Walter Turncoat" charset="-95"/>
                <a:cs typeface="Walter Turncoat" charset="-95"/>
                <a:sym typeface="Walter Turncoat" charset="-95"/>
              </a:rPr>
              <a:t>. Preferred that continue the activity</a:t>
            </a:r>
            <a:endParaRPr lang="en-US" altLang="en-US" sz="1600" i="1" dirty="0">
              <a:solidFill>
                <a:srgbClr val="FFFFFF"/>
              </a:solidFill>
              <a:latin typeface="Walter Turncoat" charset="-95"/>
              <a:ea typeface="Walter Turncoat" charset="-95"/>
              <a:cs typeface="Walter Turncoat" charset="-95"/>
              <a:sym typeface="Walter Turncoat" charset="-95"/>
            </a:endParaRPr>
          </a:p>
        </p:txBody>
      </p:sp>
      <p:sp>
        <p:nvSpPr>
          <p:cNvPr id="13316" name="Shape 99"/>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8BE75F29-16FD-6D4F-A3D3-6BFFE3E7C59A}" type="slidenum">
              <a:rPr lang="en-US" altLang="en-US" sz="1000">
                <a:solidFill>
                  <a:srgbClr val="FFFFFF"/>
                </a:solidFill>
                <a:latin typeface="Sniglet" charset="-95"/>
                <a:ea typeface="Sniglet" charset="-95"/>
                <a:cs typeface="Sniglet" charset="-95"/>
                <a:sym typeface="Sniglet" charset="-95"/>
              </a:rPr>
              <a:pPr/>
              <a:t>17</a:t>
            </a:fld>
            <a:endParaRPr lang="en-US" altLang="en-US" sz="1000">
              <a:solidFill>
                <a:srgbClr val="FFFFFF"/>
              </a:solidFill>
              <a:latin typeface="Sniglet" charset="-95"/>
              <a:ea typeface="Sniglet" charset="-95"/>
              <a:cs typeface="Sniglet" charset="-95"/>
              <a:sym typeface="Sniglet" charset="-95"/>
            </a:endParaRPr>
          </a:p>
        </p:txBody>
      </p:sp>
      <p:sp>
        <p:nvSpPr>
          <p:cNvPr id="22" name="Title 1"/>
          <p:cNvSpPr txBox="1">
            <a:spLocks/>
          </p:cNvSpPr>
          <p:nvPr/>
        </p:nvSpPr>
        <p:spPr bwMode="auto">
          <a:xfrm>
            <a:off x="378934" y="406342"/>
            <a:ext cx="2091158" cy="411162"/>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algn="l" rtl="0" eaLnBrk="0" fontAlgn="base" hangingPunct="0">
              <a:spcBef>
                <a:spcPct val="0"/>
              </a:spcBef>
              <a:spcAft>
                <a:spcPct val="0"/>
              </a:spcAft>
              <a:defRPr sz="2800" b="1">
                <a:solidFill>
                  <a:schemeClr val="tx1"/>
                </a:solidFill>
                <a:latin typeface="+mj-lt"/>
                <a:ea typeface="ＭＳ Ｐゴシック" pitchFamily="-109" charset="-128"/>
                <a:cs typeface="ＭＳ Ｐゴシック" pitchFamily="-109" charset="-128"/>
              </a:defRPr>
            </a:lvl1pPr>
            <a:lvl2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2pPr>
            <a:lvl3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3pPr>
            <a:lvl4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4pPr>
            <a:lvl5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5pPr>
            <a:lvl6pPr marL="457200" algn="l" rtl="0" fontAlgn="base">
              <a:spcBef>
                <a:spcPct val="0"/>
              </a:spcBef>
              <a:spcAft>
                <a:spcPct val="0"/>
              </a:spcAft>
              <a:defRPr sz="2800" b="1">
                <a:solidFill>
                  <a:schemeClr val="tx1"/>
                </a:solidFill>
                <a:latin typeface="Arial" pitchFamily="-109" charset="0"/>
              </a:defRPr>
            </a:lvl6pPr>
            <a:lvl7pPr marL="914400" algn="l" rtl="0" fontAlgn="base">
              <a:spcBef>
                <a:spcPct val="0"/>
              </a:spcBef>
              <a:spcAft>
                <a:spcPct val="0"/>
              </a:spcAft>
              <a:defRPr sz="2800" b="1">
                <a:solidFill>
                  <a:schemeClr val="tx1"/>
                </a:solidFill>
                <a:latin typeface="Arial" pitchFamily="-109" charset="0"/>
              </a:defRPr>
            </a:lvl7pPr>
            <a:lvl8pPr marL="1371600" algn="l" rtl="0" fontAlgn="base">
              <a:spcBef>
                <a:spcPct val="0"/>
              </a:spcBef>
              <a:spcAft>
                <a:spcPct val="0"/>
              </a:spcAft>
              <a:defRPr sz="2800" b="1">
                <a:solidFill>
                  <a:schemeClr val="tx1"/>
                </a:solidFill>
                <a:latin typeface="Arial" pitchFamily="-109" charset="0"/>
              </a:defRPr>
            </a:lvl8pPr>
            <a:lvl9pPr marL="1828800" algn="l" rtl="0" fontAlgn="base">
              <a:spcBef>
                <a:spcPct val="0"/>
              </a:spcBef>
              <a:spcAft>
                <a:spcPct val="0"/>
              </a:spcAft>
              <a:defRPr sz="2800" b="1">
                <a:solidFill>
                  <a:schemeClr val="tx1"/>
                </a:solidFill>
                <a:latin typeface="Arial" pitchFamily="-109" charset="0"/>
              </a:defRPr>
            </a:lvl9pPr>
          </a:lstStyle>
          <a:p>
            <a:pPr algn="ctr" defTabSz="457200"/>
            <a:r>
              <a:rPr lang="en-US" sz="1600" i="1" dirty="0" smtClean="0">
                <a:solidFill>
                  <a:srgbClr val="FFFFFF"/>
                </a:solidFill>
                <a:latin typeface="Walter Turncoat" charset="-95"/>
                <a:ea typeface="Walter Turncoat" charset="-95"/>
                <a:cs typeface="Walter Turncoat" charset="-95"/>
              </a:rPr>
              <a:t>Extract 5</a:t>
            </a:r>
            <a:endParaRPr lang="en-US" sz="1800" dirty="0">
              <a:solidFill>
                <a:srgbClr val="374F3F"/>
              </a:solidFill>
              <a:latin typeface="Trebuchet MS" charset="0"/>
              <a:ea typeface="ＭＳ Ｐゴシック" charset="0"/>
              <a:cs typeface="Trebuchet MS" charset="0"/>
            </a:endParaRPr>
          </a:p>
        </p:txBody>
      </p:sp>
      <p:sp>
        <p:nvSpPr>
          <p:cNvPr id="5" name="TextBox 4"/>
          <p:cNvSpPr txBox="1"/>
          <p:nvPr/>
        </p:nvSpPr>
        <p:spPr>
          <a:xfrm>
            <a:off x="5283201" y="749300"/>
            <a:ext cx="85350" cy="307777"/>
          </a:xfrm>
          <a:prstGeom prst="rect">
            <a:avLst/>
          </a:prstGeom>
          <a:noFill/>
        </p:spPr>
        <p:txBody>
          <a:bodyPr wrap="square" rtlCol="0">
            <a:spAutoFit/>
          </a:bodyPr>
          <a:lstStyle/>
          <a:p>
            <a:endParaRPr lang="en-US" dirty="0"/>
          </a:p>
        </p:txBody>
      </p:sp>
      <p:sp>
        <p:nvSpPr>
          <p:cNvPr id="6" name="TextBox 5"/>
          <p:cNvSpPr txBox="1"/>
          <p:nvPr/>
        </p:nvSpPr>
        <p:spPr>
          <a:xfrm>
            <a:off x="3022600" y="3238500"/>
            <a:ext cx="184731" cy="307777"/>
          </a:xfrm>
          <a:prstGeom prst="rect">
            <a:avLst/>
          </a:prstGeom>
          <a:noFill/>
        </p:spPr>
        <p:txBody>
          <a:bodyPr wrap="none" rtlCol="0">
            <a:spAutoFit/>
          </a:bodyPr>
          <a:lstStyle/>
          <a:p>
            <a:endParaRPr lang="en-US" dirty="0"/>
          </a:p>
        </p:txBody>
      </p:sp>
      <p:sp>
        <p:nvSpPr>
          <p:cNvPr id="21" name="Shape 431"/>
          <p:cNvSpPr>
            <a:spLocks/>
          </p:cNvSpPr>
          <p:nvPr/>
        </p:nvSpPr>
        <p:spPr bwMode="auto">
          <a:xfrm>
            <a:off x="2781833" y="1823464"/>
            <a:ext cx="1475149" cy="225692"/>
          </a:xfrm>
          <a:custGeom>
            <a:avLst/>
            <a:gdLst>
              <a:gd name="T0" fmla="*/ 2147483647 w 67641"/>
              <a:gd name="T1" fmla="*/ 8823 h 69056"/>
              <a:gd name="T2" fmla="*/ 2147483647 w 67641"/>
              <a:gd name="T3" fmla="*/ 122493 h 69056"/>
              <a:gd name="T4" fmla="*/ 2147483647 w 67641"/>
              <a:gd name="T5" fmla="*/ 848440 h 69056"/>
              <a:gd name="T6" fmla="*/ 1894273338 w 67641"/>
              <a:gd name="T7" fmla="*/ 1653138 h 69056"/>
              <a:gd name="T8" fmla="*/ 348999486 w 67641"/>
              <a:gd name="T9" fmla="*/ 2982609 h 69056"/>
              <a:gd name="T10" fmla="*/ 274232803 w 67641"/>
              <a:gd name="T11" fmla="*/ 3245075 h 69056"/>
              <a:gd name="T12" fmla="*/ 74766706 w 67641"/>
              <a:gd name="T13" fmla="*/ 4084733 h 69056"/>
              <a:gd name="T14" fmla="*/ 1395741121 w 67641"/>
              <a:gd name="T15" fmla="*/ 5282994 h 69056"/>
              <a:gd name="T16" fmla="*/ 2147483647 w 67641"/>
              <a:gd name="T17" fmla="*/ 6131437 h 69056"/>
              <a:gd name="T18" fmla="*/ 2147483647 w 67641"/>
              <a:gd name="T19" fmla="*/ 6332627 h 69056"/>
              <a:gd name="T20" fmla="*/ 2147483647 w 67641"/>
              <a:gd name="T21" fmla="*/ 6044000 h 69056"/>
              <a:gd name="T22" fmla="*/ 2147483647 w 67641"/>
              <a:gd name="T23" fmla="*/ 5562884 h 69056"/>
              <a:gd name="T24" fmla="*/ 2147483647 w 67641"/>
              <a:gd name="T25" fmla="*/ 5090617 h 69056"/>
              <a:gd name="T26" fmla="*/ 2147483647 w 67641"/>
              <a:gd name="T27" fmla="*/ 5160590 h 69056"/>
              <a:gd name="T28" fmla="*/ 2147483647 w 67641"/>
              <a:gd name="T29" fmla="*/ 4906936 h 69056"/>
              <a:gd name="T30" fmla="*/ 2147483647 w 67641"/>
              <a:gd name="T31" fmla="*/ 4801993 h 69056"/>
              <a:gd name="T32" fmla="*/ 2147483647 w 67641"/>
              <a:gd name="T33" fmla="*/ 4539584 h 69056"/>
              <a:gd name="T34" fmla="*/ 2147483647 w 67641"/>
              <a:gd name="T35" fmla="*/ 3612437 h 69056"/>
              <a:gd name="T36" fmla="*/ 2147483647 w 67641"/>
              <a:gd name="T37" fmla="*/ 3385001 h 69056"/>
              <a:gd name="T38" fmla="*/ 2147483647 w 67641"/>
              <a:gd name="T39" fmla="*/ 2484059 h 69056"/>
              <a:gd name="T40" fmla="*/ 2147483647 w 67641"/>
              <a:gd name="T41" fmla="*/ 1959271 h 69056"/>
              <a:gd name="T42" fmla="*/ 2147483647 w 67641"/>
              <a:gd name="T43" fmla="*/ 1714412 h 69056"/>
              <a:gd name="T44" fmla="*/ 2147483647 w 67641"/>
              <a:gd name="T45" fmla="*/ 1382020 h 69056"/>
              <a:gd name="T46" fmla="*/ 2147483647 w 67641"/>
              <a:gd name="T47" fmla="*/ 1215802 h 69056"/>
              <a:gd name="T48" fmla="*/ 2147483647 w 67641"/>
              <a:gd name="T49" fmla="*/ 1574428 h 69056"/>
              <a:gd name="T50" fmla="*/ 2147483647 w 67641"/>
              <a:gd name="T51" fmla="*/ 2003064 h 69056"/>
              <a:gd name="T52" fmla="*/ 2147483647 w 67641"/>
              <a:gd name="T53" fmla="*/ 2099187 h 69056"/>
              <a:gd name="T54" fmla="*/ 2147483647 w 67641"/>
              <a:gd name="T55" fmla="*/ 2685259 h 69056"/>
              <a:gd name="T56" fmla="*/ 2147483647 w 67641"/>
              <a:gd name="T57" fmla="*/ 2798929 h 69056"/>
              <a:gd name="T58" fmla="*/ 2147483647 w 67641"/>
              <a:gd name="T59" fmla="*/ 3218829 h 69056"/>
              <a:gd name="T60" fmla="*/ 2147483647 w 67641"/>
              <a:gd name="T61" fmla="*/ 3752322 h 69056"/>
              <a:gd name="T62" fmla="*/ 2147483647 w 67641"/>
              <a:gd name="T63" fmla="*/ 4723255 h 69056"/>
              <a:gd name="T64" fmla="*/ 2147483647 w 67641"/>
              <a:gd name="T65" fmla="*/ 6052736 h 69056"/>
              <a:gd name="T66" fmla="*/ 2147483647 w 67641"/>
              <a:gd name="T67" fmla="*/ 6087681 h 69056"/>
              <a:gd name="T68" fmla="*/ 2147483647 w 67641"/>
              <a:gd name="T69" fmla="*/ 6245104 h 69056"/>
              <a:gd name="T70" fmla="*/ 2147483647 w 67641"/>
              <a:gd name="T71" fmla="*/ 6210171 h 69056"/>
              <a:gd name="T72" fmla="*/ 2147483647 w 67641"/>
              <a:gd name="T73" fmla="*/ 6131437 h 69056"/>
              <a:gd name="T74" fmla="*/ 2147483647 w 67641"/>
              <a:gd name="T75" fmla="*/ 6008971 h 69056"/>
              <a:gd name="T76" fmla="*/ 2147483647 w 67641"/>
              <a:gd name="T77" fmla="*/ 5982726 h 69056"/>
              <a:gd name="T78" fmla="*/ 2147483647 w 67641"/>
              <a:gd name="T79" fmla="*/ 5799054 h 69056"/>
              <a:gd name="T80" fmla="*/ 2147483647 w 67641"/>
              <a:gd name="T81" fmla="*/ 5492911 h 69056"/>
              <a:gd name="T82" fmla="*/ 1595208057 w 67641"/>
              <a:gd name="T83" fmla="*/ 5090617 h 69056"/>
              <a:gd name="T84" fmla="*/ 1644873558 w 67641"/>
              <a:gd name="T85" fmla="*/ 5213079 h 69056"/>
              <a:gd name="T86" fmla="*/ 1196274548 w 67641"/>
              <a:gd name="T87" fmla="*/ 4968124 h 69056"/>
              <a:gd name="T88" fmla="*/ 897208541 w 67641"/>
              <a:gd name="T89" fmla="*/ 4697009 h 69056"/>
              <a:gd name="T90" fmla="*/ 1021897548 w 67641"/>
              <a:gd name="T91" fmla="*/ 4775747 h 69056"/>
              <a:gd name="T92" fmla="*/ 1071830755 w 67641"/>
              <a:gd name="T93" fmla="*/ 4627008 h 69056"/>
              <a:gd name="T94" fmla="*/ 523365150 w 67641"/>
              <a:gd name="T95" fmla="*/ 3892325 h 69056"/>
              <a:gd name="T96" fmla="*/ 747664111 w 67641"/>
              <a:gd name="T97" fmla="*/ 3043884 h 69056"/>
              <a:gd name="T98" fmla="*/ 1470507078 w 67641"/>
              <a:gd name="T99" fmla="*/ 2116706 h 69056"/>
              <a:gd name="T100" fmla="*/ 2147483647 w 67641"/>
              <a:gd name="T101" fmla="*/ 804685 h 69056"/>
              <a:gd name="T102" fmla="*/ 2147483647 w 67641"/>
              <a:gd name="T103" fmla="*/ 384871 h 69056"/>
              <a:gd name="T104" fmla="*/ 2147483647 w 67641"/>
              <a:gd name="T105" fmla="*/ 253682 h 69056"/>
              <a:gd name="T106" fmla="*/ 2147483647 w 67641"/>
              <a:gd name="T107" fmla="*/ 104943 h 69056"/>
              <a:gd name="T108" fmla="*/ 2147483647 w 67641"/>
              <a:gd name="T109" fmla="*/ 113766 h 69056"/>
              <a:gd name="T110" fmla="*/ 2147483647 w 67641"/>
              <a:gd name="T111" fmla="*/ 70001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nvGrpSpPr>
          <p:cNvPr id="27" name="Shape 233"/>
          <p:cNvGrpSpPr>
            <a:grpSpLocks/>
          </p:cNvGrpSpPr>
          <p:nvPr/>
        </p:nvGrpSpPr>
        <p:grpSpPr bwMode="auto">
          <a:xfrm flipH="1">
            <a:off x="6532563" y="817504"/>
            <a:ext cx="1790700" cy="233363"/>
            <a:chOff x="2266178" y="2764475"/>
            <a:chExt cx="1792245" cy="232966"/>
          </a:xfrm>
        </p:grpSpPr>
        <p:sp>
          <p:nvSpPr>
            <p:cNvPr id="28"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9"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grpSp>
        <p:nvGrpSpPr>
          <p:cNvPr id="14" name="Shape 233"/>
          <p:cNvGrpSpPr>
            <a:grpSpLocks/>
          </p:cNvGrpSpPr>
          <p:nvPr/>
        </p:nvGrpSpPr>
        <p:grpSpPr bwMode="auto">
          <a:xfrm flipH="1">
            <a:off x="5731323" y="2463994"/>
            <a:ext cx="1790700" cy="233363"/>
            <a:chOff x="2266178" y="2764475"/>
            <a:chExt cx="1792245" cy="232966"/>
          </a:xfrm>
          <a:solidFill>
            <a:srgbClr val="FF0000"/>
          </a:solidFill>
        </p:grpSpPr>
        <p:sp>
          <p:nvSpPr>
            <p:cNvPr id="15"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6"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sp>
        <p:nvSpPr>
          <p:cNvPr id="17" name="Shape 431"/>
          <p:cNvSpPr>
            <a:spLocks/>
          </p:cNvSpPr>
          <p:nvPr/>
        </p:nvSpPr>
        <p:spPr bwMode="auto">
          <a:xfrm>
            <a:off x="1696031" y="3112732"/>
            <a:ext cx="2456869" cy="214312"/>
          </a:xfrm>
          <a:custGeom>
            <a:avLst/>
            <a:gdLst>
              <a:gd name="T0" fmla="*/ 2147483647 w 67641"/>
              <a:gd name="T1" fmla="*/ 8823 h 69056"/>
              <a:gd name="T2" fmla="*/ 2147483647 w 67641"/>
              <a:gd name="T3" fmla="*/ 122493 h 69056"/>
              <a:gd name="T4" fmla="*/ 2147483647 w 67641"/>
              <a:gd name="T5" fmla="*/ 848440 h 69056"/>
              <a:gd name="T6" fmla="*/ 1894273338 w 67641"/>
              <a:gd name="T7" fmla="*/ 1653138 h 69056"/>
              <a:gd name="T8" fmla="*/ 348999486 w 67641"/>
              <a:gd name="T9" fmla="*/ 2982609 h 69056"/>
              <a:gd name="T10" fmla="*/ 274232803 w 67641"/>
              <a:gd name="T11" fmla="*/ 3245075 h 69056"/>
              <a:gd name="T12" fmla="*/ 74766706 w 67641"/>
              <a:gd name="T13" fmla="*/ 4084733 h 69056"/>
              <a:gd name="T14" fmla="*/ 1395741121 w 67641"/>
              <a:gd name="T15" fmla="*/ 5282994 h 69056"/>
              <a:gd name="T16" fmla="*/ 2147483647 w 67641"/>
              <a:gd name="T17" fmla="*/ 6131437 h 69056"/>
              <a:gd name="T18" fmla="*/ 2147483647 w 67641"/>
              <a:gd name="T19" fmla="*/ 6332627 h 69056"/>
              <a:gd name="T20" fmla="*/ 2147483647 w 67641"/>
              <a:gd name="T21" fmla="*/ 6044000 h 69056"/>
              <a:gd name="T22" fmla="*/ 2147483647 w 67641"/>
              <a:gd name="T23" fmla="*/ 5562884 h 69056"/>
              <a:gd name="T24" fmla="*/ 2147483647 w 67641"/>
              <a:gd name="T25" fmla="*/ 5090617 h 69056"/>
              <a:gd name="T26" fmla="*/ 2147483647 w 67641"/>
              <a:gd name="T27" fmla="*/ 5160590 h 69056"/>
              <a:gd name="T28" fmla="*/ 2147483647 w 67641"/>
              <a:gd name="T29" fmla="*/ 4906936 h 69056"/>
              <a:gd name="T30" fmla="*/ 2147483647 w 67641"/>
              <a:gd name="T31" fmla="*/ 4801993 h 69056"/>
              <a:gd name="T32" fmla="*/ 2147483647 w 67641"/>
              <a:gd name="T33" fmla="*/ 4539584 h 69056"/>
              <a:gd name="T34" fmla="*/ 2147483647 w 67641"/>
              <a:gd name="T35" fmla="*/ 3612437 h 69056"/>
              <a:gd name="T36" fmla="*/ 2147483647 w 67641"/>
              <a:gd name="T37" fmla="*/ 3385001 h 69056"/>
              <a:gd name="T38" fmla="*/ 2147483647 w 67641"/>
              <a:gd name="T39" fmla="*/ 2484059 h 69056"/>
              <a:gd name="T40" fmla="*/ 2147483647 w 67641"/>
              <a:gd name="T41" fmla="*/ 1959271 h 69056"/>
              <a:gd name="T42" fmla="*/ 2147483647 w 67641"/>
              <a:gd name="T43" fmla="*/ 1714412 h 69056"/>
              <a:gd name="T44" fmla="*/ 2147483647 w 67641"/>
              <a:gd name="T45" fmla="*/ 1382020 h 69056"/>
              <a:gd name="T46" fmla="*/ 2147483647 w 67641"/>
              <a:gd name="T47" fmla="*/ 1215802 h 69056"/>
              <a:gd name="T48" fmla="*/ 2147483647 w 67641"/>
              <a:gd name="T49" fmla="*/ 1574428 h 69056"/>
              <a:gd name="T50" fmla="*/ 2147483647 w 67641"/>
              <a:gd name="T51" fmla="*/ 2003064 h 69056"/>
              <a:gd name="T52" fmla="*/ 2147483647 w 67641"/>
              <a:gd name="T53" fmla="*/ 2099187 h 69056"/>
              <a:gd name="T54" fmla="*/ 2147483647 w 67641"/>
              <a:gd name="T55" fmla="*/ 2685259 h 69056"/>
              <a:gd name="T56" fmla="*/ 2147483647 w 67641"/>
              <a:gd name="T57" fmla="*/ 2798929 h 69056"/>
              <a:gd name="T58" fmla="*/ 2147483647 w 67641"/>
              <a:gd name="T59" fmla="*/ 3218829 h 69056"/>
              <a:gd name="T60" fmla="*/ 2147483647 w 67641"/>
              <a:gd name="T61" fmla="*/ 3752322 h 69056"/>
              <a:gd name="T62" fmla="*/ 2147483647 w 67641"/>
              <a:gd name="T63" fmla="*/ 4723255 h 69056"/>
              <a:gd name="T64" fmla="*/ 2147483647 w 67641"/>
              <a:gd name="T65" fmla="*/ 6052736 h 69056"/>
              <a:gd name="T66" fmla="*/ 2147483647 w 67641"/>
              <a:gd name="T67" fmla="*/ 6087681 h 69056"/>
              <a:gd name="T68" fmla="*/ 2147483647 w 67641"/>
              <a:gd name="T69" fmla="*/ 6245104 h 69056"/>
              <a:gd name="T70" fmla="*/ 2147483647 w 67641"/>
              <a:gd name="T71" fmla="*/ 6210171 h 69056"/>
              <a:gd name="T72" fmla="*/ 2147483647 w 67641"/>
              <a:gd name="T73" fmla="*/ 6131437 h 69056"/>
              <a:gd name="T74" fmla="*/ 2147483647 w 67641"/>
              <a:gd name="T75" fmla="*/ 6008971 h 69056"/>
              <a:gd name="T76" fmla="*/ 2147483647 w 67641"/>
              <a:gd name="T77" fmla="*/ 5982726 h 69056"/>
              <a:gd name="T78" fmla="*/ 2147483647 w 67641"/>
              <a:gd name="T79" fmla="*/ 5799054 h 69056"/>
              <a:gd name="T80" fmla="*/ 2147483647 w 67641"/>
              <a:gd name="T81" fmla="*/ 5492911 h 69056"/>
              <a:gd name="T82" fmla="*/ 1595208057 w 67641"/>
              <a:gd name="T83" fmla="*/ 5090617 h 69056"/>
              <a:gd name="T84" fmla="*/ 1644873558 w 67641"/>
              <a:gd name="T85" fmla="*/ 5213079 h 69056"/>
              <a:gd name="T86" fmla="*/ 1196274548 w 67641"/>
              <a:gd name="T87" fmla="*/ 4968124 h 69056"/>
              <a:gd name="T88" fmla="*/ 897208541 w 67641"/>
              <a:gd name="T89" fmla="*/ 4697009 h 69056"/>
              <a:gd name="T90" fmla="*/ 1021897548 w 67641"/>
              <a:gd name="T91" fmla="*/ 4775747 h 69056"/>
              <a:gd name="T92" fmla="*/ 1071830755 w 67641"/>
              <a:gd name="T93" fmla="*/ 4627008 h 69056"/>
              <a:gd name="T94" fmla="*/ 523365150 w 67641"/>
              <a:gd name="T95" fmla="*/ 3892325 h 69056"/>
              <a:gd name="T96" fmla="*/ 747664111 w 67641"/>
              <a:gd name="T97" fmla="*/ 3043884 h 69056"/>
              <a:gd name="T98" fmla="*/ 1470507078 w 67641"/>
              <a:gd name="T99" fmla="*/ 2116706 h 69056"/>
              <a:gd name="T100" fmla="*/ 2147483647 w 67641"/>
              <a:gd name="T101" fmla="*/ 804685 h 69056"/>
              <a:gd name="T102" fmla="*/ 2147483647 w 67641"/>
              <a:gd name="T103" fmla="*/ 384871 h 69056"/>
              <a:gd name="T104" fmla="*/ 2147483647 w 67641"/>
              <a:gd name="T105" fmla="*/ 253682 h 69056"/>
              <a:gd name="T106" fmla="*/ 2147483647 w 67641"/>
              <a:gd name="T107" fmla="*/ 104943 h 69056"/>
              <a:gd name="T108" fmla="*/ 2147483647 w 67641"/>
              <a:gd name="T109" fmla="*/ 113766 h 69056"/>
              <a:gd name="T110" fmla="*/ 2147483647 w 67641"/>
              <a:gd name="T111" fmla="*/ 70001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aphicFrame>
        <p:nvGraphicFramePr>
          <p:cNvPr id="19" name="Table 18"/>
          <p:cNvGraphicFramePr>
            <a:graphicFrameLocks noGrp="1"/>
          </p:cNvGraphicFramePr>
          <p:nvPr>
            <p:extLst>
              <p:ext uri="{D42A27DB-BD31-4B8C-83A1-F6EECF244321}">
                <p14:modId xmlns:p14="http://schemas.microsoft.com/office/powerpoint/2010/main" val="1680730859"/>
              </p:ext>
            </p:extLst>
          </p:nvPr>
        </p:nvGraphicFramePr>
        <p:xfrm>
          <a:off x="335905" y="817504"/>
          <a:ext cx="7922915" cy="1615151"/>
        </p:xfrm>
        <a:graphic>
          <a:graphicData uri="http://schemas.openxmlformats.org/drawingml/2006/table">
            <a:tbl>
              <a:tblPr firstRow="1" bandRow="1">
                <a:tableStyleId>{5C22544A-7EE6-4342-B048-85BDC9FD1C3A}</a:tableStyleId>
              </a:tblPr>
              <a:tblGrid>
                <a:gridCol w="665872"/>
                <a:gridCol w="204601"/>
                <a:gridCol w="1036392"/>
                <a:gridCol w="6016050"/>
              </a:tblGrid>
              <a:tr h="156235">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1</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err="1" smtClean="0">
                          <a:solidFill>
                            <a:schemeClr val="bg1"/>
                          </a:solidFill>
                          <a:effectLst/>
                          <a:latin typeface="Times New Roman" charset="-95"/>
                          <a:ea typeface="Times New Roman" charset="-95"/>
                          <a:cs typeface="Times New Roman" charset="-95"/>
                          <a:sym typeface="Arial"/>
                        </a:rPr>
                        <a:t>Thanasis</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                    [&gt;</a:t>
                      </a:r>
                      <a:r>
                        <a:rPr lang="en-US" sz="1100" b="1" i="0" u="none" strike="noStrike" cap="none" dirty="0">
                          <a:solidFill>
                            <a:schemeClr val="bg1"/>
                          </a:solidFill>
                          <a:effectLst/>
                          <a:latin typeface="Times New Roman" charset="-95"/>
                          <a:ea typeface="Times New Roman" charset="-95"/>
                          <a:cs typeface="Times New Roman" charset="-95"/>
                          <a:sym typeface="Symbol"/>
                        </a:rPr>
                        <a:t></a:t>
                      </a:r>
                      <a:r>
                        <a:rPr lang="en-US" sz="1100" b="1" i="0" u="none" strike="noStrike" cap="none" dirty="0">
                          <a:solidFill>
                            <a:schemeClr val="bg1"/>
                          </a:solidFill>
                          <a:effectLst/>
                          <a:latin typeface="Times New Roman" charset="-95"/>
                          <a:ea typeface="Times New Roman" charset="-95"/>
                          <a:cs typeface="Times New Roman" charset="-95"/>
                          <a:sym typeface="Arial"/>
                        </a:rPr>
                        <a:t>Να σου κάνω μια </a:t>
                      </a:r>
                      <a:r>
                        <a:rPr lang="en-US" sz="1100" b="1" i="0" u="none" strike="noStrike" cap="none" dirty="0" err="1">
                          <a:solidFill>
                            <a:schemeClr val="bg1"/>
                          </a:solidFill>
                          <a:effectLst/>
                          <a:latin typeface="Times New Roman" charset="-95"/>
                          <a:ea typeface="Times New Roman" charset="-95"/>
                          <a:cs typeface="Times New Roman" charset="-95"/>
                          <a:sym typeface="Arial"/>
                        </a:rPr>
                        <a:t>τράκ</a:t>
                      </a:r>
                      <a:r>
                        <a:rPr lang="en-US" sz="1100" b="1" i="0" u="none" strike="noStrike" cap="none" dirty="0">
                          <a:solidFill>
                            <a:schemeClr val="bg1"/>
                          </a:solidFill>
                          <a:effectLst/>
                          <a:latin typeface="Times New Roman" charset="-95"/>
                          <a:ea typeface="Times New Roman" charset="-95"/>
                          <a:cs typeface="Times New Roman" charset="-95"/>
                          <a:sym typeface="Arial"/>
                        </a:rPr>
                        <a:t>α¿&lt;]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6235">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rgbClr val="FFC000"/>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rgbClr val="FFC000"/>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rgbClr val="FFC000"/>
                          </a:solidFill>
                          <a:effectLst/>
                          <a:latin typeface="Times New Roman" charset="-95"/>
                          <a:ea typeface="Times New Roman" charset="-95"/>
                          <a:cs typeface="Times New Roman" charset="-95"/>
                          <a:sym typeface="Arial"/>
                        </a:rPr>
                        <a:t>                       Can </a:t>
                      </a:r>
                      <a:r>
                        <a:rPr lang="en-US" sz="1100" b="1" i="0" u="none" strike="noStrike" cap="none" dirty="0">
                          <a:solidFill>
                            <a:srgbClr val="FFC000"/>
                          </a:solidFill>
                          <a:effectLst/>
                          <a:latin typeface="Times New Roman" charset="-95"/>
                          <a:ea typeface="Times New Roman" charset="-95"/>
                          <a:cs typeface="Times New Roman" charset="-95"/>
                          <a:sym typeface="Arial"/>
                        </a:rPr>
                        <a:t>I borrow a </a:t>
                      </a:r>
                      <a:r>
                        <a:rPr lang="en-US" sz="1100" b="1" i="0" u="none" strike="noStrike" cap="none" dirty="0" smtClean="0">
                          <a:solidFill>
                            <a:srgbClr val="FFC000"/>
                          </a:solidFill>
                          <a:effectLst/>
                          <a:latin typeface="Times New Roman" charset="-95"/>
                          <a:ea typeface="Times New Roman" charset="-95"/>
                          <a:cs typeface="Times New Roman" charset="-95"/>
                          <a:sym typeface="Arial"/>
                        </a:rPr>
                        <a:t>cigarette from you?</a:t>
                      </a:r>
                      <a:endParaRPr lang="en-US" sz="1100" b="1" i="0" u="none" strike="noStrike" cap="none" dirty="0">
                        <a:solidFill>
                          <a:srgbClr val="FFC000"/>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6235">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2</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err="1" smtClean="0">
                          <a:solidFill>
                            <a:schemeClr val="bg1"/>
                          </a:solidFill>
                          <a:effectLst/>
                          <a:latin typeface="Times New Roman" charset="-95"/>
                          <a:ea typeface="Times New Roman" charset="-95"/>
                          <a:cs typeface="Times New Roman" charset="-95"/>
                          <a:sym typeface="Arial"/>
                        </a:rPr>
                        <a:t>Anestis</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                                     [Δε σ’ το  </a:t>
                      </a:r>
                      <a:r>
                        <a:rPr lang="en-US" sz="1100" b="1" i="0" u="none" strike="noStrike" cap="none" dirty="0" err="1">
                          <a:solidFill>
                            <a:schemeClr val="bg1"/>
                          </a:solidFill>
                          <a:effectLst/>
                          <a:latin typeface="Times New Roman" charset="-95"/>
                          <a:ea typeface="Times New Roman" charset="-95"/>
                          <a:cs typeface="Times New Roman" charset="-95"/>
                          <a:sym typeface="Arial"/>
                        </a:rPr>
                        <a:t>εί</a:t>
                      </a:r>
                      <a:r>
                        <a:rPr lang="en-US" sz="1100" b="1" i="0" u="none" strike="noStrike" cap="none" dirty="0">
                          <a:solidFill>
                            <a:schemeClr val="bg1"/>
                          </a:solidFill>
                          <a:effectLst/>
                          <a:latin typeface="Times New Roman" charset="-95"/>
                          <a:ea typeface="Times New Roman" charset="-95"/>
                          <a:cs typeface="Times New Roman" charset="-95"/>
                          <a:sym typeface="Arial"/>
                        </a:rPr>
                        <a:t>]πα?</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6235">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rgbClr val="FFC000"/>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rgbClr val="FFC000"/>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rgbClr val="FFC000"/>
                          </a:solidFill>
                          <a:effectLst/>
                          <a:latin typeface="Times New Roman" charset="-95"/>
                          <a:ea typeface="Times New Roman" charset="-95"/>
                          <a:cs typeface="Times New Roman" charset="-95"/>
                          <a:sym typeface="Arial"/>
                        </a:rPr>
                        <a:t>                                     Didn’t I tell </a:t>
                      </a:r>
                      <a:r>
                        <a:rPr lang="en-US" sz="1100" b="1" i="0" u="none" strike="noStrike" cap="none" dirty="0">
                          <a:solidFill>
                            <a:srgbClr val="FFC000"/>
                          </a:solidFill>
                          <a:effectLst/>
                          <a:latin typeface="Times New Roman" charset="-95"/>
                          <a:ea typeface="Times New Roman" charset="-95"/>
                          <a:cs typeface="Times New Roman" charset="-95"/>
                          <a:sym typeface="Arial"/>
                        </a:rPr>
                        <a:t>you?</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6235">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3</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Christina</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Να </a:t>
                      </a:r>
                      <a:r>
                        <a:rPr lang="en-US" sz="1100" b="1" i="0" u="none" strike="noStrike" cap="none" dirty="0" err="1">
                          <a:solidFill>
                            <a:schemeClr val="bg1"/>
                          </a:solidFill>
                          <a:effectLst/>
                          <a:latin typeface="Times New Roman" charset="-95"/>
                          <a:ea typeface="Times New Roman" charset="-95"/>
                          <a:cs typeface="Times New Roman" charset="-95"/>
                          <a:sym typeface="Arial"/>
                        </a:rPr>
                        <a:t>γράψουνε</a:t>
                      </a:r>
                      <a:r>
                        <a:rPr lang="en-US" sz="1100" b="1" i="0" u="none" strike="noStrike" cap="none" dirty="0">
                          <a:solidFill>
                            <a:schemeClr val="bg1"/>
                          </a:solidFill>
                          <a:effectLst/>
                          <a:latin typeface="Times New Roman" charset="-95"/>
                          <a:ea typeface="Times New Roman" charset="-95"/>
                          <a:cs typeface="Times New Roman" charset="-95"/>
                          <a:sym typeface="Arial"/>
                        </a:rPr>
                        <a:t> ε[</a:t>
                      </a:r>
                      <a:r>
                        <a:rPr lang="en-US" sz="1100" b="1" i="0" u="none" strike="noStrike" cap="none" dirty="0" err="1">
                          <a:solidFill>
                            <a:schemeClr val="bg1"/>
                          </a:solidFill>
                          <a:effectLst/>
                          <a:latin typeface="Times New Roman" charset="-95"/>
                          <a:ea typeface="Times New Roman" charset="-95"/>
                          <a:cs typeface="Times New Roman" charset="-95"/>
                          <a:sym typeface="Arial"/>
                        </a:rPr>
                        <a:t>κείν</a:t>
                      </a:r>
                      <a:r>
                        <a:rPr lang="en-US" sz="1100" b="1" i="0" u="none" strike="noStrike" cap="none" dirty="0">
                          <a:solidFill>
                            <a:schemeClr val="bg1"/>
                          </a:solidFill>
                          <a:effectLst/>
                          <a:latin typeface="Times New Roman" charset="-95"/>
                          <a:ea typeface="Times New Roman" charset="-95"/>
                          <a:cs typeface="Times New Roman" charset="-95"/>
                          <a:sym typeface="Arial"/>
                        </a:rPr>
                        <a:t>α κει?  α  ναι.] [&gt;εκείνο  το &lt;  ξέρω.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6235">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rgbClr val="FFC000"/>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rgbClr val="FFC000"/>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They should write these over there? Really? I know that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6235">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4</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err="1" smtClean="0">
                          <a:solidFill>
                            <a:schemeClr val="bg1"/>
                          </a:solidFill>
                          <a:effectLst/>
                          <a:latin typeface="Times New Roman" charset="-95"/>
                          <a:ea typeface="Times New Roman" charset="-95"/>
                          <a:cs typeface="Times New Roman" charset="-95"/>
                          <a:sym typeface="Arial"/>
                        </a:rPr>
                        <a:t>Anestis</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                         [    Ν:αι.   ναι:.   ]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74031">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a:solidFill>
                            <a:schemeClr val="bg1"/>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                            Yes,       yes</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6235">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                           ((in a laughing tone))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1501761055"/>
              </p:ext>
            </p:extLst>
          </p:nvPr>
        </p:nvGraphicFramePr>
        <p:xfrm>
          <a:off x="317500" y="2432655"/>
          <a:ext cx="7370389" cy="2671476"/>
        </p:xfrm>
        <a:graphic>
          <a:graphicData uri="http://schemas.openxmlformats.org/drawingml/2006/table">
            <a:tbl>
              <a:tblPr firstRow="1" bandRow="1">
                <a:tableStyleId>{5C22544A-7EE6-4342-B048-85BDC9FD1C3A}</a:tableStyleId>
              </a:tblPr>
              <a:tblGrid>
                <a:gridCol w="619436"/>
                <a:gridCol w="190332"/>
                <a:gridCol w="964117"/>
                <a:gridCol w="5596504"/>
              </a:tblGrid>
              <a:tr h="167135">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5</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err="1" smtClean="0">
                          <a:solidFill>
                            <a:schemeClr val="bg1"/>
                          </a:solidFill>
                          <a:effectLst/>
                          <a:latin typeface="Times New Roman" charset="-95"/>
                          <a:ea typeface="Times New Roman" charset="-95"/>
                          <a:cs typeface="Times New Roman" charset="-95"/>
                          <a:sym typeface="Arial"/>
                        </a:rPr>
                        <a:t>Thanasis</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                                                 [&gt;Να κάνω μια </a:t>
                      </a:r>
                      <a:r>
                        <a:rPr lang="en-US" sz="1100" b="1" i="0" u="none" strike="noStrike" cap="none" dirty="0" err="1">
                          <a:solidFill>
                            <a:schemeClr val="bg1"/>
                          </a:solidFill>
                          <a:effectLst/>
                          <a:latin typeface="Times New Roman" charset="-95"/>
                          <a:ea typeface="Times New Roman" charset="-95"/>
                          <a:cs typeface="Times New Roman" charset="-95"/>
                          <a:sym typeface="Arial"/>
                        </a:rPr>
                        <a:t>τράκ</a:t>
                      </a:r>
                      <a:r>
                        <a:rPr lang="en-US" sz="1100" b="1" i="0" u="none" strike="noStrike" cap="none" dirty="0">
                          <a:solidFill>
                            <a:schemeClr val="bg1"/>
                          </a:solidFill>
                          <a:effectLst/>
                          <a:latin typeface="Times New Roman" charset="-95"/>
                          <a:ea typeface="Times New Roman" charset="-95"/>
                          <a:cs typeface="Times New Roman" charset="-95"/>
                          <a:sym typeface="Arial"/>
                        </a:rPr>
                        <a:t>α?&lt;]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63979">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                                             </a:t>
                      </a:r>
                      <a:r>
                        <a:rPr lang="en-US" sz="1100" b="1" i="0" u="none" strike="noStrike" cap="none" dirty="0" smtClean="0">
                          <a:solidFill>
                            <a:schemeClr val="bg1"/>
                          </a:solidFill>
                          <a:effectLst/>
                          <a:latin typeface="Times New Roman" charset="-95"/>
                          <a:ea typeface="Times New Roman" charset="-95"/>
                          <a:cs typeface="Times New Roman" charset="-95"/>
                          <a:sym typeface="Arial"/>
                        </a:rPr>
                        <a:t>   Can </a:t>
                      </a:r>
                      <a:r>
                        <a:rPr lang="en-US" sz="1100" b="1" i="0" u="none" strike="noStrike" cap="none" dirty="0">
                          <a:solidFill>
                            <a:schemeClr val="bg1"/>
                          </a:solidFill>
                          <a:effectLst/>
                          <a:latin typeface="Times New Roman" charset="-95"/>
                          <a:ea typeface="Times New Roman" charset="-95"/>
                          <a:cs typeface="Times New Roman" charset="-95"/>
                          <a:sym typeface="Arial"/>
                        </a:rPr>
                        <a:t>I borrow a cigarette</a:t>
                      </a:r>
                      <a:r>
                        <a:rPr lang="en-US" sz="1100" b="1" i="0" u="none" strike="noStrike" cap="none" dirty="0" smtClean="0">
                          <a:solidFill>
                            <a:schemeClr val="bg1"/>
                          </a:solidFill>
                          <a:effectLst/>
                          <a:latin typeface="Times New Roman" charset="-95"/>
                          <a:ea typeface="Times New Roman" charset="-95"/>
                          <a:cs typeface="Times New Roman" charset="-95"/>
                          <a:sym typeface="Arial"/>
                        </a:rPr>
                        <a:t>?</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80713">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a:solidFill>
                            <a:schemeClr val="bg1"/>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63979">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a:solidFill>
                            <a:schemeClr val="bg1"/>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((some noise during the silence))</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80713">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6</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err="1" smtClean="0">
                          <a:solidFill>
                            <a:schemeClr val="bg1"/>
                          </a:solidFill>
                          <a:effectLst/>
                          <a:latin typeface="Times New Roman" charset="-95"/>
                          <a:ea typeface="Times New Roman" charset="-95"/>
                          <a:cs typeface="Times New Roman" charset="-95"/>
                          <a:sym typeface="Arial"/>
                        </a:rPr>
                        <a:t>Anestis</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&gt;</a:t>
                      </a:r>
                      <a:r>
                        <a:rPr lang="en-US" sz="1100" b="1" i="0" u="none" strike="noStrike" cap="none" dirty="0">
                          <a:solidFill>
                            <a:schemeClr val="bg1"/>
                          </a:solidFill>
                          <a:effectLst/>
                          <a:latin typeface="Times New Roman" charset="-95"/>
                          <a:ea typeface="Times New Roman" charset="-95"/>
                          <a:cs typeface="Times New Roman" charset="-95"/>
                          <a:sym typeface="Symbol"/>
                        </a:rPr>
                        <a:t></a:t>
                      </a:r>
                      <a:r>
                        <a:rPr lang="en-US" sz="1100" b="1" i="0" u="none" strike="noStrike" cap="none" dirty="0">
                          <a:solidFill>
                            <a:schemeClr val="bg1"/>
                          </a:solidFill>
                          <a:effectLst/>
                          <a:latin typeface="Times New Roman" charset="-95"/>
                          <a:ea typeface="Times New Roman" charset="-95"/>
                          <a:cs typeface="Times New Roman" charset="-95"/>
                          <a:sym typeface="Arial"/>
                        </a:rPr>
                        <a:t>Ναι κάνε.&lt;=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80713">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a:solidFill>
                            <a:schemeClr val="bg1"/>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Yes of course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80713">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7</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Telis</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 Κάνε  βρε.]</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80713">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a:solidFill>
                            <a:schemeClr val="bg1"/>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Of </a:t>
                      </a:r>
                      <a:r>
                        <a:rPr lang="en-US" sz="1100" b="1" i="0" u="none" strike="noStrike" cap="none" dirty="0">
                          <a:solidFill>
                            <a:schemeClr val="bg1"/>
                          </a:solidFill>
                          <a:effectLst/>
                          <a:latin typeface="Times New Roman" charset="-95"/>
                          <a:ea typeface="Times New Roman" charset="-95"/>
                          <a:cs typeface="Times New Roman" charset="-95"/>
                          <a:sym typeface="Arial"/>
                        </a:rPr>
                        <a:t>course you can</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80713">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8</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Christina</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a:t>
                      </a:r>
                      <a:r>
                        <a:rPr lang="en-US" sz="1100" b="1" i="0" u="none" strike="noStrike" cap="none" dirty="0" err="1">
                          <a:solidFill>
                            <a:schemeClr val="bg1"/>
                          </a:solidFill>
                          <a:effectLst/>
                          <a:latin typeface="Times New Roman" charset="-95"/>
                          <a:ea typeface="Times New Roman" charset="-95"/>
                          <a:cs typeface="Times New Roman" charset="-95"/>
                          <a:sym typeface="Arial"/>
                        </a:rPr>
                        <a:t>Κάνε</a:t>
                      </a:r>
                      <a:r>
                        <a:rPr lang="en-US" sz="1100" b="1" i="0" u="none" strike="noStrike" cap="none" dirty="0">
                          <a:solidFill>
                            <a:schemeClr val="bg1"/>
                          </a:solidFill>
                          <a:effectLst/>
                          <a:latin typeface="Times New Roman" charset="-95"/>
                          <a:ea typeface="Times New Roman" charset="-95"/>
                          <a:cs typeface="Times New Roman" charset="-95"/>
                          <a:sym typeface="Arial"/>
                        </a:rPr>
                        <a:t> </a:t>
                      </a:r>
                      <a:r>
                        <a:rPr lang="en-US" sz="1100" b="1" i="0" u="none" strike="noStrike" cap="none" dirty="0" err="1">
                          <a:solidFill>
                            <a:schemeClr val="bg1"/>
                          </a:solidFill>
                          <a:effectLst/>
                          <a:latin typeface="Times New Roman" charset="-95"/>
                          <a:ea typeface="Times New Roman" charset="-95"/>
                          <a:cs typeface="Times New Roman" charset="-95"/>
                          <a:sym typeface="Arial"/>
                        </a:rPr>
                        <a:t>κι</a:t>
                      </a:r>
                      <a:r>
                        <a:rPr lang="en-US" sz="1100" b="1" i="0" u="none" strike="noStrike" cap="none" dirty="0">
                          <a:solidFill>
                            <a:schemeClr val="bg1"/>
                          </a:solidFill>
                          <a:effectLst/>
                          <a:latin typeface="Times New Roman" charset="-95"/>
                          <a:ea typeface="Times New Roman" charset="-95"/>
                          <a:cs typeface="Times New Roman" charset="-95"/>
                          <a:sym typeface="Arial"/>
                        </a:rPr>
                        <a:t> από] </a:t>
                      </a:r>
                      <a:r>
                        <a:rPr lang="en-US" sz="1100" b="1" i="0" u="none" strike="noStrike" cap="none" dirty="0" err="1">
                          <a:solidFill>
                            <a:schemeClr val="bg1"/>
                          </a:solidFill>
                          <a:effectLst/>
                          <a:latin typeface="Times New Roman" charset="-95"/>
                          <a:ea typeface="Times New Roman" charset="-95"/>
                          <a:cs typeface="Times New Roman" charset="-95"/>
                          <a:sym typeface="Arial"/>
                        </a:rPr>
                        <a:t>μέν</a:t>
                      </a:r>
                      <a:r>
                        <a:rPr lang="en-US" sz="1100" b="1" i="0" u="none" strike="noStrike" cap="none" dirty="0">
                          <a:solidFill>
                            <a:schemeClr val="bg1"/>
                          </a:solidFill>
                          <a:effectLst/>
                          <a:latin typeface="Times New Roman" charset="-95"/>
                          <a:ea typeface="Times New Roman" charset="-95"/>
                          <a:cs typeface="Times New Roman" charset="-95"/>
                          <a:sym typeface="Arial"/>
                        </a:rPr>
                        <a:t>α &gt;</a:t>
                      </a:r>
                      <a:r>
                        <a:rPr lang="en-US" sz="1100" b="1" i="0" u="none" strike="noStrike" cap="none" dirty="0">
                          <a:solidFill>
                            <a:schemeClr val="bg1"/>
                          </a:solidFill>
                          <a:effectLst/>
                          <a:latin typeface="Times New Roman" charset="-95"/>
                          <a:ea typeface="Times New Roman" charset="-95"/>
                          <a:cs typeface="Times New Roman" charset="-95"/>
                          <a:sym typeface="Symbol"/>
                        </a:rPr>
                        <a:t></a:t>
                      </a:r>
                      <a:r>
                        <a:rPr lang="en-US" sz="1100" b="1" i="0" u="none" strike="noStrike" cap="none" dirty="0">
                          <a:solidFill>
                            <a:schemeClr val="bg1"/>
                          </a:solidFill>
                          <a:effectLst/>
                          <a:latin typeface="Times New Roman" charset="-95"/>
                          <a:ea typeface="Times New Roman" charset="-95"/>
                          <a:cs typeface="Times New Roman" charset="-95"/>
                          <a:sym typeface="Arial"/>
                        </a:rPr>
                        <a:t>αν θες.&lt;=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80713">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a:solidFill>
                            <a:schemeClr val="bg1"/>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You </a:t>
                      </a:r>
                      <a:r>
                        <a:rPr lang="en-US" sz="1100" b="1" i="0" u="none" strike="noStrike" cap="none" dirty="0">
                          <a:solidFill>
                            <a:schemeClr val="bg1"/>
                          </a:solidFill>
                          <a:effectLst/>
                          <a:latin typeface="Times New Roman" charset="-95"/>
                          <a:ea typeface="Times New Roman" charset="-95"/>
                          <a:cs typeface="Times New Roman" charset="-95"/>
                          <a:sym typeface="Arial"/>
                        </a:rPr>
                        <a:t>can borrow from me too if you want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80713">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9</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err="1" smtClean="0">
                          <a:solidFill>
                            <a:schemeClr val="bg1"/>
                          </a:solidFill>
                          <a:effectLst/>
                          <a:latin typeface="Times New Roman" charset="-95"/>
                          <a:ea typeface="Times New Roman" charset="-95"/>
                          <a:cs typeface="Times New Roman" charset="-95"/>
                          <a:sym typeface="Arial"/>
                        </a:rPr>
                        <a:t>Anestis</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 .</a:t>
                      </a:r>
                      <a:r>
                        <a:rPr lang="en-US" sz="1100" b="1" i="0" u="none" strike="noStrike" cap="none" dirty="0" err="1">
                          <a:solidFill>
                            <a:schemeClr val="bg1"/>
                          </a:solidFill>
                          <a:effectLst/>
                          <a:latin typeface="Times New Roman" charset="-95"/>
                          <a:ea typeface="Times New Roman" charset="-95"/>
                          <a:cs typeface="Times New Roman" charset="-95"/>
                          <a:sym typeface="Arial"/>
                        </a:rPr>
                        <a:t>hh</a:t>
                      </a:r>
                      <a:r>
                        <a:rPr lang="en-US" sz="1100" b="1" i="0" u="none" strike="noStrike" cap="none" dirty="0">
                          <a:solidFill>
                            <a:schemeClr val="bg1"/>
                          </a:solidFill>
                          <a:effectLst/>
                          <a:latin typeface="Times New Roman" charset="-95"/>
                          <a:ea typeface="Times New Roman" charset="-95"/>
                          <a:cs typeface="Times New Roman" charset="-95"/>
                          <a:sym typeface="Arial"/>
                        </a:rPr>
                        <a:t>      [Ε      :      :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80713">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a:solidFill>
                            <a:schemeClr val="bg1"/>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    .</a:t>
                      </a:r>
                      <a:r>
                        <a:rPr lang="en-US" sz="1100" b="1" i="0" u="none" strike="noStrike" cap="none" dirty="0" err="1" smtClean="0">
                          <a:solidFill>
                            <a:schemeClr val="bg1"/>
                          </a:solidFill>
                          <a:effectLst/>
                          <a:latin typeface="Times New Roman" charset="-95"/>
                          <a:ea typeface="Times New Roman" charset="-95"/>
                          <a:cs typeface="Times New Roman" charset="-95"/>
                          <a:sym typeface="Arial"/>
                        </a:rPr>
                        <a:t>hh</a:t>
                      </a:r>
                      <a:r>
                        <a:rPr lang="en-US" sz="1100" b="1" i="0" u="none" strike="noStrike" cap="none" dirty="0" smtClean="0">
                          <a:solidFill>
                            <a:schemeClr val="bg1"/>
                          </a:solidFill>
                          <a:effectLst/>
                          <a:latin typeface="Times New Roman" charset="-95"/>
                          <a:ea typeface="Times New Roman" charset="-95"/>
                          <a:cs typeface="Times New Roman" charset="-95"/>
                          <a:sym typeface="Arial"/>
                        </a:rPr>
                        <a:t>     Uh</a:t>
                      </a:r>
                      <a:r>
                        <a:rPr lang="en-US" sz="1100" b="1" i="0" u="none" strike="noStrike" cap="none" dirty="0">
                          <a:solidFill>
                            <a:schemeClr val="bg1"/>
                          </a:solidFill>
                          <a:effectLst/>
                          <a:latin typeface="Times New Roman" charset="-95"/>
                          <a:ea typeface="Times New Roman" charset="-95"/>
                          <a:cs typeface="Times New Roman" charset="-95"/>
                          <a:sym typeface="Arial"/>
                        </a:rPr>
                        <a: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80713">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10</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Telis</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             [&gt;Από </a:t>
                      </a:r>
                      <a:r>
                        <a:rPr lang="en-US" sz="1100" b="1" i="0" u="none" strike="noStrike" cap="none" dirty="0" err="1">
                          <a:solidFill>
                            <a:schemeClr val="bg1"/>
                          </a:solidFill>
                          <a:effectLst/>
                          <a:latin typeface="Times New Roman" charset="-95"/>
                          <a:ea typeface="Times New Roman" charset="-95"/>
                          <a:cs typeface="Times New Roman" charset="-95"/>
                          <a:sym typeface="Arial"/>
                        </a:rPr>
                        <a:t>μέν</a:t>
                      </a:r>
                      <a:r>
                        <a:rPr lang="en-US" sz="1100" b="1" i="0" u="none" strike="noStrike" cap="none" dirty="0">
                          <a:solidFill>
                            <a:schemeClr val="bg1"/>
                          </a:solidFill>
                          <a:effectLst/>
                          <a:latin typeface="Times New Roman" charset="-95"/>
                          <a:ea typeface="Times New Roman" charset="-95"/>
                          <a:cs typeface="Times New Roman" charset="-95"/>
                          <a:sym typeface="Arial"/>
                        </a:rPr>
                        <a:t>α δε] μπο(ρείς) να κάνεις και να θες.&lt;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80713">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a:solidFill>
                            <a:schemeClr val="bg1"/>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              You </a:t>
                      </a:r>
                      <a:r>
                        <a:rPr lang="en-US" sz="1100" b="1" i="0" u="none" strike="noStrike" cap="none" dirty="0">
                          <a:solidFill>
                            <a:schemeClr val="bg1"/>
                          </a:solidFill>
                          <a:effectLst/>
                          <a:latin typeface="Times New Roman" charset="-95"/>
                          <a:ea typeface="Times New Roman" charset="-95"/>
                          <a:cs typeface="Times New Roman" charset="-95"/>
                          <a:sym typeface="Arial"/>
                        </a:rPr>
                        <a:t>can't borrow </a:t>
                      </a:r>
                      <a:r>
                        <a:rPr lang="en-US" sz="1100" b="1" i="0" u="none" strike="noStrike" cap="none" dirty="0" smtClean="0">
                          <a:solidFill>
                            <a:schemeClr val="bg1"/>
                          </a:solidFill>
                          <a:effectLst/>
                          <a:latin typeface="Times New Roman" charset="-95"/>
                          <a:ea typeface="Times New Roman" charset="-95"/>
                          <a:cs typeface="Times New Roman" charset="-95"/>
                          <a:sym typeface="Arial"/>
                        </a:rPr>
                        <a:t>from me </a:t>
                      </a:r>
                      <a:r>
                        <a:rPr lang="en-US" sz="1100" b="1" i="0" u="none" strike="noStrike" cap="none" dirty="0">
                          <a:solidFill>
                            <a:schemeClr val="bg1"/>
                          </a:solidFill>
                          <a:effectLst/>
                          <a:latin typeface="Times New Roman" charset="-95"/>
                          <a:ea typeface="Times New Roman" charset="-95"/>
                          <a:cs typeface="Times New Roman" charset="-95"/>
                          <a:sym typeface="Arial"/>
                        </a:rPr>
                        <a:t>even if you </a:t>
                      </a:r>
                      <a:r>
                        <a:rPr lang="en-US" sz="1100" b="1" i="0" u="none" strike="noStrike" cap="none" dirty="0" smtClean="0">
                          <a:solidFill>
                            <a:schemeClr val="bg1"/>
                          </a:solidFill>
                          <a:effectLst/>
                          <a:latin typeface="Times New Roman" charset="-95"/>
                          <a:ea typeface="Times New Roman" charset="-95"/>
                          <a:cs typeface="Times New Roman" charset="-95"/>
                          <a:sym typeface="Arial"/>
                        </a:rPr>
                        <a:t>want </a:t>
                      </a:r>
                      <a:r>
                        <a:rPr lang="en-US" sz="1100" b="1" i="0" u="none" strike="noStrike" cap="none" dirty="0">
                          <a:solidFill>
                            <a:schemeClr val="bg1"/>
                          </a:solidFill>
                          <a:effectLst/>
                          <a:latin typeface="Times New Roman" charset="-95"/>
                          <a:ea typeface="Times New Roman" charset="-95"/>
                          <a:cs typeface="Times New Roman" charset="-95"/>
                          <a:sym typeface="Arial"/>
                        </a:rPr>
                        <a:t>to</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80713">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73021" marR="7302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              ((laughing…………………………………………………..))</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3" name="Shape 431"/>
          <p:cNvSpPr>
            <a:spLocks/>
          </p:cNvSpPr>
          <p:nvPr/>
        </p:nvSpPr>
        <p:spPr bwMode="auto">
          <a:xfrm>
            <a:off x="1886530" y="3873398"/>
            <a:ext cx="2456869" cy="214312"/>
          </a:xfrm>
          <a:custGeom>
            <a:avLst/>
            <a:gdLst>
              <a:gd name="T0" fmla="*/ 2147483647 w 67641"/>
              <a:gd name="T1" fmla="*/ 8823 h 69056"/>
              <a:gd name="T2" fmla="*/ 2147483647 w 67641"/>
              <a:gd name="T3" fmla="*/ 122493 h 69056"/>
              <a:gd name="T4" fmla="*/ 2147483647 w 67641"/>
              <a:gd name="T5" fmla="*/ 848440 h 69056"/>
              <a:gd name="T6" fmla="*/ 1894273338 w 67641"/>
              <a:gd name="T7" fmla="*/ 1653138 h 69056"/>
              <a:gd name="T8" fmla="*/ 348999486 w 67641"/>
              <a:gd name="T9" fmla="*/ 2982609 h 69056"/>
              <a:gd name="T10" fmla="*/ 274232803 w 67641"/>
              <a:gd name="T11" fmla="*/ 3245075 h 69056"/>
              <a:gd name="T12" fmla="*/ 74766706 w 67641"/>
              <a:gd name="T13" fmla="*/ 4084733 h 69056"/>
              <a:gd name="T14" fmla="*/ 1395741121 w 67641"/>
              <a:gd name="T15" fmla="*/ 5282994 h 69056"/>
              <a:gd name="T16" fmla="*/ 2147483647 w 67641"/>
              <a:gd name="T17" fmla="*/ 6131437 h 69056"/>
              <a:gd name="T18" fmla="*/ 2147483647 w 67641"/>
              <a:gd name="T19" fmla="*/ 6332627 h 69056"/>
              <a:gd name="T20" fmla="*/ 2147483647 w 67641"/>
              <a:gd name="T21" fmla="*/ 6044000 h 69056"/>
              <a:gd name="T22" fmla="*/ 2147483647 w 67641"/>
              <a:gd name="T23" fmla="*/ 5562884 h 69056"/>
              <a:gd name="T24" fmla="*/ 2147483647 w 67641"/>
              <a:gd name="T25" fmla="*/ 5090617 h 69056"/>
              <a:gd name="T26" fmla="*/ 2147483647 w 67641"/>
              <a:gd name="T27" fmla="*/ 5160590 h 69056"/>
              <a:gd name="T28" fmla="*/ 2147483647 w 67641"/>
              <a:gd name="T29" fmla="*/ 4906936 h 69056"/>
              <a:gd name="T30" fmla="*/ 2147483647 w 67641"/>
              <a:gd name="T31" fmla="*/ 4801993 h 69056"/>
              <a:gd name="T32" fmla="*/ 2147483647 w 67641"/>
              <a:gd name="T33" fmla="*/ 4539584 h 69056"/>
              <a:gd name="T34" fmla="*/ 2147483647 w 67641"/>
              <a:gd name="T35" fmla="*/ 3612437 h 69056"/>
              <a:gd name="T36" fmla="*/ 2147483647 w 67641"/>
              <a:gd name="T37" fmla="*/ 3385001 h 69056"/>
              <a:gd name="T38" fmla="*/ 2147483647 w 67641"/>
              <a:gd name="T39" fmla="*/ 2484059 h 69056"/>
              <a:gd name="T40" fmla="*/ 2147483647 w 67641"/>
              <a:gd name="T41" fmla="*/ 1959271 h 69056"/>
              <a:gd name="T42" fmla="*/ 2147483647 w 67641"/>
              <a:gd name="T43" fmla="*/ 1714412 h 69056"/>
              <a:gd name="T44" fmla="*/ 2147483647 w 67641"/>
              <a:gd name="T45" fmla="*/ 1382020 h 69056"/>
              <a:gd name="T46" fmla="*/ 2147483647 w 67641"/>
              <a:gd name="T47" fmla="*/ 1215802 h 69056"/>
              <a:gd name="T48" fmla="*/ 2147483647 w 67641"/>
              <a:gd name="T49" fmla="*/ 1574428 h 69056"/>
              <a:gd name="T50" fmla="*/ 2147483647 w 67641"/>
              <a:gd name="T51" fmla="*/ 2003064 h 69056"/>
              <a:gd name="T52" fmla="*/ 2147483647 w 67641"/>
              <a:gd name="T53" fmla="*/ 2099187 h 69056"/>
              <a:gd name="T54" fmla="*/ 2147483647 w 67641"/>
              <a:gd name="T55" fmla="*/ 2685259 h 69056"/>
              <a:gd name="T56" fmla="*/ 2147483647 w 67641"/>
              <a:gd name="T57" fmla="*/ 2798929 h 69056"/>
              <a:gd name="T58" fmla="*/ 2147483647 w 67641"/>
              <a:gd name="T59" fmla="*/ 3218829 h 69056"/>
              <a:gd name="T60" fmla="*/ 2147483647 w 67641"/>
              <a:gd name="T61" fmla="*/ 3752322 h 69056"/>
              <a:gd name="T62" fmla="*/ 2147483647 w 67641"/>
              <a:gd name="T63" fmla="*/ 4723255 h 69056"/>
              <a:gd name="T64" fmla="*/ 2147483647 w 67641"/>
              <a:gd name="T65" fmla="*/ 6052736 h 69056"/>
              <a:gd name="T66" fmla="*/ 2147483647 w 67641"/>
              <a:gd name="T67" fmla="*/ 6087681 h 69056"/>
              <a:gd name="T68" fmla="*/ 2147483647 w 67641"/>
              <a:gd name="T69" fmla="*/ 6245104 h 69056"/>
              <a:gd name="T70" fmla="*/ 2147483647 w 67641"/>
              <a:gd name="T71" fmla="*/ 6210171 h 69056"/>
              <a:gd name="T72" fmla="*/ 2147483647 w 67641"/>
              <a:gd name="T73" fmla="*/ 6131437 h 69056"/>
              <a:gd name="T74" fmla="*/ 2147483647 w 67641"/>
              <a:gd name="T75" fmla="*/ 6008971 h 69056"/>
              <a:gd name="T76" fmla="*/ 2147483647 w 67641"/>
              <a:gd name="T77" fmla="*/ 5982726 h 69056"/>
              <a:gd name="T78" fmla="*/ 2147483647 w 67641"/>
              <a:gd name="T79" fmla="*/ 5799054 h 69056"/>
              <a:gd name="T80" fmla="*/ 2147483647 w 67641"/>
              <a:gd name="T81" fmla="*/ 5492911 h 69056"/>
              <a:gd name="T82" fmla="*/ 1595208057 w 67641"/>
              <a:gd name="T83" fmla="*/ 5090617 h 69056"/>
              <a:gd name="T84" fmla="*/ 1644873558 w 67641"/>
              <a:gd name="T85" fmla="*/ 5213079 h 69056"/>
              <a:gd name="T86" fmla="*/ 1196274548 w 67641"/>
              <a:gd name="T87" fmla="*/ 4968124 h 69056"/>
              <a:gd name="T88" fmla="*/ 897208541 w 67641"/>
              <a:gd name="T89" fmla="*/ 4697009 h 69056"/>
              <a:gd name="T90" fmla="*/ 1021897548 w 67641"/>
              <a:gd name="T91" fmla="*/ 4775747 h 69056"/>
              <a:gd name="T92" fmla="*/ 1071830755 w 67641"/>
              <a:gd name="T93" fmla="*/ 4627008 h 69056"/>
              <a:gd name="T94" fmla="*/ 523365150 w 67641"/>
              <a:gd name="T95" fmla="*/ 3892325 h 69056"/>
              <a:gd name="T96" fmla="*/ 747664111 w 67641"/>
              <a:gd name="T97" fmla="*/ 3043884 h 69056"/>
              <a:gd name="T98" fmla="*/ 1470507078 w 67641"/>
              <a:gd name="T99" fmla="*/ 2116706 h 69056"/>
              <a:gd name="T100" fmla="*/ 2147483647 w 67641"/>
              <a:gd name="T101" fmla="*/ 804685 h 69056"/>
              <a:gd name="T102" fmla="*/ 2147483647 w 67641"/>
              <a:gd name="T103" fmla="*/ 384871 h 69056"/>
              <a:gd name="T104" fmla="*/ 2147483647 w 67641"/>
              <a:gd name="T105" fmla="*/ 253682 h 69056"/>
              <a:gd name="T106" fmla="*/ 2147483647 w 67641"/>
              <a:gd name="T107" fmla="*/ 104943 h 69056"/>
              <a:gd name="T108" fmla="*/ 2147483647 w 67641"/>
              <a:gd name="T109" fmla="*/ 113766 h 69056"/>
              <a:gd name="T110" fmla="*/ 2147483647 w 67641"/>
              <a:gd name="T111" fmla="*/ 70001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4" name="Shape 431"/>
          <p:cNvSpPr>
            <a:spLocks/>
          </p:cNvSpPr>
          <p:nvPr/>
        </p:nvSpPr>
        <p:spPr bwMode="auto">
          <a:xfrm>
            <a:off x="2470092" y="4553475"/>
            <a:ext cx="3168708" cy="239506"/>
          </a:xfrm>
          <a:custGeom>
            <a:avLst/>
            <a:gdLst>
              <a:gd name="T0" fmla="*/ 2147483647 w 67641"/>
              <a:gd name="T1" fmla="*/ 8823 h 69056"/>
              <a:gd name="T2" fmla="*/ 2147483647 w 67641"/>
              <a:gd name="T3" fmla="*/ 122493 h 69056"/>
              <a:gd name="T4" fmla="*/ 2147483647 w 67641"/>
              <a:gd name="T5" fmla="*/ 848440 h 69056"/>
              <a:gd name="T6" fmla="*/ 1894273338 w 67641"/>
              <a:gd name="T7" fmla="*/ 1653138 h 69056"/>
              <a:gd name="T8" fmla="*/ 348999486 w 67641"/>
              <a:gd name="T9" fmla="*/ 2982609 h 69056"/>
              <a:gd name="T10" fmla="*/ 274232803 w 67641"/>
              <a:gd name="T11" fmla="*/ 3245075 h 69056"/>
              <a:gd name="T12" fmla="*/ 74766706 w 67641"/>
              <a:gd name="T13" fmla="*/ 4084733 h 69056"/>
              <a:gd name="T14" fmla="*/ 1395741121 w 67641"/>
              <a:gd name="T15" fmla="*/ 5282994 h 69056"/>
              <a:gd name="T16" fmla="*/ 2147483647 w 67641"/>
              <a:gd name="T17" fmla="*/ 6131437 h 69056"/>
              <a:gd name="T18" fmla="*/ 2147483647 w 67641"/>
              <a:gd name="T19" fmla="*/ 6332627 h 69056"/>
              <a:gd name="T20" fmla="*/ 2147483647 w 67641"/>
              <a:gd name="T21" fmla="*/ 6044000 h 69056"/>
              <a:gd name="T22" fmla="*/ 2147483647 w 67641"/>
              <a:gd name="T23" fmla="*/ 5562884 h 69056"/>
              <a:gd name="T24" fmla="*/ 2147483647 w 67641"/>
              <a:gd name="T25" fmla="*/ 5090617 h 69056"/>
              <a:gd name="T26" fmla="*/ 2147483647 w 67641"/>
              <a:gd name="T27" fmla="*/ 5160590 h 69056"/>
              <a:gd name="T28" fmla="*/ 2147483647 w 67641"/>
              <a:gd name="T29" fmla="*/ 4906936 h 69056"/>
              <a:gd name="T30" fmla="*/ 2147483647 w 67641"/>
              <a:gd name="T31" fmla="*/ 4801993 h 69056"/>
              <a:gd name="T32" fmla="*/ 2147483647 w 67641"/>
              <a:gd name="T33" fmla="*/ 4539584 h 69056"/>
              <a:gd name="T34" fmla="*/ 2147483647 w 67641"/>
              <a:gd name="T35" fmla="*/ 3612437 h 69056"/>
              <a:gd name="T36" fmla="*/ 2147483647 w 67641"/>
              <a:gd name="T37" fmla="*/ 3385001 h 69056"/>
              <a:gd name="T38" fmla="*/ 2147483647 w 67641"/>
              <a:gd name="T39" fmla="*/ 2484059 h 69056"/>
              <a:gd name="T40" fmla="*/ 2147483647 w 67641"/>
              <a:gd name="T41" fmla="*/ 1959271 h 69056"/>
              <a:gd name="T42" fmla="*/ 2147483647 w 67641"/>
              <a:gd name="T43" fmla="*/ 1714412 h 69056"/>
              <a:gd name="T44" fmla="*/ 2147483647 w 67641"/>
              <a:gd name="T45" fmla="*/ 1382020 h 69056"/>
              <a:gd name="T46" fmla="*/ 2147483647 w 67641"/>
              <a:gd name="T47" fmla="*/ 1215802 h 69056"/>
              <a:gd name="T48" fmla="*/ 2147483647 w 67641"/>
              <a:gd name="T49" fmla="*/ 1574428 h 69056"/>
              <a:gd name="T50" fmla="*/ 2147483647 w 67641"/>
              <a:gd name="T51" fmla="*/ 2003064 h 69056"/>
              <a:gd name="T52" fmla="*/ 2147483647 w 67641"/>
              <a:gd name="T53" fmla="*/ 2099187 h 69056"/>
              <a:gd name="T54" fmla="*/ 2147483647 w 67641"/>
              <a:gd name="T55" fmla="*/ 2685259 h 69056"/>
              <a:gd name="T56" fmla="*/ 2147483647 w 67641"/>
              <a:gd name="T57" fmla="*/ 2798929 h 69056"/>
              <a:gd name="T58" fmla="*/ 2147483647 w 67641"/>
              <a:gd name="T59" fmla="*/ 3218829 h 69056"/>
              <a:gd name="T60" fmla="*/ 2147483647 w 67641"/>
              <a:gd name="T61" fmla="*/ 3752322 h 69056"/>
              <a:gd name="T62" fmla="*/ 2147483647 w 67641"/>
              <a:gd name="T63" fmla="*/ 4723255 h 69056"/>
              <a:gd name="T64" fmla="*/ 2147483647 w 67641"/>
              <a:gd name="T65" fmla="*/ 6052736 h 69056"/>
              <a:gd name="T66" fmla="*/ 2147483647 w 67641"/>
              <a:gd name="T67" fmla="*/ 6087681 h 69056"/>
              <a:gd name="T68" fmla="*/ 2147483647 w 67641"/>
              <a:gd name="T69" fmla="*/ 6245104 h 69056"/>
              <a:gd name="T70" fmla="*/ 2147483647 w 67641"/>
              <a:gd name="T71" fmla="*/ 6210171 h 69056"/>
              <a:gd name="T72" fmla="*/ 2147483647 w 67641"/>
              <a:gd name="T73" fmla="*/ 6131437 h 69056"/>
              <a:gd name="T74" fmla="*/ 2147483647 w 67641"/>
              <a:gd name="T75" fmla="*/ 6008971 h 69056"/>
              <a:gd name="T76" fmla="*/ 2147483647 w 67641"/>
              <a:gd name="T77" fmla="*/ 5982726 h 69056"/>
              <a:gd name="T78" fmla="*/ 2147483647 w 67641"/>
              <a:gd name="T79" fmla="*/ 5799054 h 69056"/>
              <a:gd name="T80" fmla="*/ 2147483647 w 67641"/>
              <a:gd name="T81" fmla="*/ 5492911 h 69056"/>
              <a:gd name="T82" fmla="*/ 1595208057 w 67641"/>
              <a:gd name="T83" fmla="*/ 5090617 h 69056"/>
              <a:gd name="T84" fmla="*/ 1644873558 w 67641"/>
              <a:gd name="T85" fmla="*/ 5213079 h 69056"/>
              <a:gd name="T86" fmla="*/ 1196274548 w 67641"/>
              <a:gd name="T87" fmla="*/ 4968124 h 69056"/>
              <a:gd name="T88" fmla="*/ 897208541 w 67641"/>
              <a:gd name="T89" fmla="*/ 4697009 h 69056"/>
              <a:gd name="T90" fmla="*/ 1021897548 w 67641"/>
              <a:gd name="T91" fmla="*/ 4775747 h 69056"/>
              <a:gd name="T92" fmla="*/ 1071830755 w 67641"/>
              <a:gd name="T93" fmla="*/ 4627008 h 69056"/>
              <a:gd name="T94" fmla="*/ 523365150 w 67641"/>
              <a:gd name="T95" fmla="*/ 3892325 h 69056"/>
              <a:gd name="T96" fmla="*/ 747664111 w 67641"/>
              <a:gd name="T97" fmla="*/ 3043884 h 69056"/>
              <a:gd name="T98" fmla="*/ 1470507078 w 67641"/>
              <a:gd name="T99" fmla="*/ 2116706 h 69056"/>
              <a:gd name="T100" fmla="*/ 2147483647 w 67641"/>
              <a:gd name="T101" fmla="*/ 804685 h 69056"/>
              <a:gd name="T102" fmla="*/ 2147483647 w 67641"/>
              <a:gd name="T103" fmla="*/ 384871 h 69056"/>
              <a:gd name="T104" fmla="*/ 2147483647 w 67641"/>
              <a:gd name="T105" fmla="*/ 253682 h 69056"/>
              <a:gd name="T106" fmla="*/ 2147483647 w 67641"/>
              <a:gd name="T107" fmla="*/ 104943 h 69056"/>
              <a:gd name="T108" fmla="*/ 2147483647 w 67641"/>
              <a:gd name="T109" fmla="*/ 113766 h 69056"/>
              <a:gd name="T110" fmla="*/ 2147483647 w 67641"/>
              <a:gd name="T111" fmla="*/ 70001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Tree>
    <p:extLst>
      <p:ext uri="{BB962C8B-B14F-4D97-AF65-F5344CB8AC3E}">
        <p14:creationId xmlns:p14="http://schemas.microsoft.com/office/powerpoint/2010/main" val="563426964"/>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nodeType="clickEffect">
                                  <p:stCondLst>
                                    <p:cond delay="0"/>
                                  </p:stCondLst>
                                  <p:childTnLst>
                                    <p:animEffect transition="out" filter="blinds(horizontal)">
                                      <p:cBhvr>
                                        <p:cTn id="10" dur="500"/>
                                        <p:tgtEl>
                                          <p:spTgt spid="27"/>
                                        </p:tgtEl>
                                      </p:cBhvr>
                                    </p:animEffect>
                                    <p:set>
                                      <p:cBhvr>
                                        <p:cTn id="11" dur="1" fill="hold">
                                          <p:stCondLst>
                                            <p:cond delay="499"/>
                                          </p:stCondLst>
                                        </p:cTn>
                                        <p:tgtEl>
                                          <p:spTgt spid="27"/>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3" presetClass="exit" presetSubtype="10" fill="hold" grpId="1" nodeType="clickEffect">
                                  <p:stCondLst>
                                    <p:cond delay="0"/>
                                  </p:stCondLst>
                                  <p:childTnLst>
                                    <p:animEffect transition="out" filter="blinds(horizontal)">
                                      <p:cBhvr>
                                        <p:cTn id="19" dur="500"/>
                                        <p:tgtEl>
                                          <p:spTgt spid="21"/>
                                        </p:tgtEl>
                                      </p:cBhvr>
                                    </p:animEffect>
                                    <p:set>
                                      <p:cBhvr>
                                        <p:cTn id="20" dur="1" fill="hold">
                                          <p:stCondLst>
                                            <p:cond delay="499"/>
                                          </p:stCondLst>
                                        </p:cTn>
                                        <p:tgtEl>
                                          <p:spTgt spid="21"/>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3" presetClass="exit" presetSubtype="10" fill="hold" nodeType="clickEffect">
                                  <p:stCondLst>
                                    <p:cond delay="0"/>
                                  </p:stCondLst>
                                  <p:childTnLst>
                                    <p:animEffect transition="out" filter="blinds(horizontal)">
                                      <p:cBhvr>
                                        <p:cTn id="28" dur="500"/>
                                        <p:tgtEl>
                                          <p:spTgt spid="14"/>
                                        </p:tgtEl>
                                      </p:cBhvr>
                                    </p:animEffect>
                                    <p:set>
                                      <p:cBhvr>
                                        <p:cTn id="29" dur="1" fill="hold">
                                          <p:stCondLst>
                                            <p:cond delay="499"/>
                                          </p:stCondLst>
                                        </p:cTn>
                                        <p:tgtEl>
                                          <p:spTgt spid="14"/>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3" presetClass="exit" presetSubtype="10" fill="hold" grpId="1" nodeType="clickEffect">
                                  <p:stCondLst>
                                    <p:cond delay="0"/>
                                  </p:stCondLst>
                                  <p:childTnLst>
                                    <p:animEffect transition="out" filter="blinds(horizontal)">
                                      <p:cBhvr>
                                        <p:cTn id="37" dur="500"/>
                                        <p:tgtEl>
                                          <p:spTgt spid="17"/>
                                        </p:tgtEl>
                                      </p:cBhvr>
                                    </p:animEffect>
                                    <p:set>
                                      <p:cBhvr>
                                        <p:cTn id="38" dur="1" fill="hold">
                                          <p:stCondLst>
                                            <p:cond delay="499"/>
                                          </p:stCondLst>
                                        </p:cTn>
                                        <p:tgtEl>
                                          <p:spTgt spid="1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3" presetClass="exit" presetSubtype="10" fill="hold" grpId="1" nodeType="clickEffect">
                                  <p:stCondLst>
                                    <p:cond delay="0"/>
                                  </p:stCondLst>
                                  <p:childTnLst>
                                    <p:animEffect transition="out" filter="blinds(horizontal)">
                                      <p:cBhvr>
                                        <p:cTn id="46" dur="500"/>
                                        <p:tgtEl>
                                          <p:spTgt spid="23"/>
                                        </p:tgtEl>
                                      </p:cBhvr>
                                    </p:animEffect>
                                    <p:set>
                                      <p:cBhvr>
                                        <p:cTn id="47" dur="1" fill="hold">
                                          <p:stCondLst>
                                            <p:cond delay="499"/>
                                          </p:stCondLst>
                                        </p:cTn>
                                        <p:tgtEl>
                                          <p:spTgt spid="23"/>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3" presetClass="exit" presetSubtype="10" fill="hold" grpId="1" nodeType="clickEffect">
                                  <p:stCondLst>
                                    <p:cond delay="0"/>
                                  </p:stCondLst>
                                  <p:childTnLst>
                                    <p:animEffect transition="out" filter="blinds(horizontal)">
                                      <p:cBhvr>
                                        <p:cTn id="55" dur="500"/>
                                        <p:tgtEl>
                                          <p:spTgt spid="24"/>
                                        </p:tgtEl>
                                      </p:cBhvr>
                                    </p:animEffect>
                                    <p:set>
                                      <p:cBhvr>
                                        <p:cTn id="56" dur="1" fill="hold">
                                          <p:stCondLst>
                                            <p:cond delay="4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1" grpId="1" animBg="1"/>
      <p:bldP spid="17" grpId="0" animBg="1"/>
      <p:bldP spid="17" grpId="1" animBg="1"/>
      <p:bldP spid="23" grpId="0" animBg="1"/>
      <p:bldP spid="23" grpId="1" animBg="1"/>
      <p:bldP spid="24" grpId="0" animBg="1"/>
      <p:bldP spid="24"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hape 95"/>
          <p:cNvSpPr txBox="1">
            <a:spLocks noGrp="1"/>
          </p:cNvSpPr>
          <p:nvPr>
            <p:ph type="title"/>
          </p:nvPr>
        </p:nvSpPr>
        <p:spPr>
          <a:xfrm>
            <a:off x="-603464" y="166444"/>
            <a:ext cx="9155113" cy="381756"/>
          </a:xfrm>
        </p:spPr>
        <p:txBody>
          <a:bodyPr/>
          <a:lstStyle/>
          <a:p>
            <a:pPr algn="ctr" eaLnBrk="1" hangingPunct="1">
              <a:spcBef>
                <a:spcPct val="0"/>
              </a:spcBef>
              <a:spcAft>
                <a:spcPct val="0"/>
              </a:spcAft>
              <a:buClr>
                <a:srgbClr val="FFFFFF"/>
              </a:buClr>
            </a:pPr>
            <a:r>
              <a:rPr lang="en-US" altLang="en-US" sz="1600" i="1" dirty="0">
                <a:solidFill>
                  <a:srgbClr val="FFFFFF"/>
                </a:solidFill>
                <a:latin typeface="Walter Turncoat" charset="-95"/>
                <a:ea typeface="Walter Turncoat" charset="-95"/>
                <a:cs typeface="Walter Turncoat" charset="-95"/>
                <a:sym typeface="Walter Turncoat" charset="-95"/>
              </a:rPr>
              <a:t>4</a:t>
            </a:r>
            <a:r>
              <a:rPr lang="en-US" altLang="en-US" sz="1600" i="1" dirty="0" smtClean="0">
                <a:solidFill>
                  <a:srgbClr val="FFFFFF"/>
                </a:solidFill>
                <a:latin typeface="Walter Turncoat" charset="-95"/>
                <a:ea typeface="Walter Turncoat" charset="-95"/>
                <a:cs typeface="Walter Turncoat" charset="-95"/>
                <a:sym typeface="Walter Turncoat" charset="-95"/>
              </a:rPr>
              <a:t>. </a:t>
            </a:r>
            <a:r>
              <a:rPr lang="en-US" altLang="en-US" sz="1600" i="1" dirty="0" err="1" smtClean="0">
                <a:solidFill>
                  <a:srgbClr val="FFFFFF"/>
                </a:solidFill>
                <a:latin typeface="Walter Turncoat" charset="-95"/>
                <a:ea typeface="Walter Turncoat" charset="-95"/>
                <a:cs typeface="Walter Turncoat" charset="-95"/>
                <a:sym typeface="Walter Turncoat" charset="-95"/>
              </a:rPr>
              <a:t>Dispreferred</a:t>
            </a:r>
            <a:r>
              <a:rPr lang="en-US" altLang="en-US" sz="1600" i="1" dirty="0" smtClean="0">
                <a:solidFill>
                  <a:srgbClr val="FFFFFF"/>
                </a:solidFill>
                <a:latin typeface="Walter Turncoat" charset="-95"/>
                <a:ea typeface="Walter Turncoat" charset="-95"/>
                <a:cs typeface="Walter Turncoat" charset="-95"/>
                <a:sym typeface="Walter Turncoat" charset="-95"/>
              </a:rPr>
              <a:t> that close the activity</a:t>
            </a:r>
            <a:endParaRPr lang="en-US" altLang="en-US" sz="1600" i="1" dirty="0">
              <a:solidFill>
                <a:srgbClr val="FFFFFF"/>
              </a:solidFill>
              <a:latin typeface="Walter Turncoat" charset="-95"/>
              <a:ea typeface="Walter Turncoat" charset="-95"/>
              <a:cs typeface="Walter Turncoat" charset="-95"/>
              <a:sym typeface="Walter Turncoat" charset="-95"/>
            </a:endParaRPr>
          </a:p>
        </p:txBody>
      </p:sp>
      <p:sp>
        <p:nvSpPr>
          <p:cNvPr id="13316" name="Shape 99"/>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8BE75F29-16FD-6D4F-A3D3-6BFFE3E7C59A}" type="slidenum">
              <a:rPr lang="en-US" altLang="en-US" sz="1000">
                <a:solidFill>
                  <a:srgbClr val="FFFFFF"/>
                </a:solidFill>
                <a:latin typeface="Sniglet" charset="-95"/>
                <a:ea typeface="Sniglet" charset="-95"/>
                <a:cs typeface="Sniglet" charset="-95"/>
                <a:sym typeface="Sniglet" charset="-95"/>
              </a:rPr>
              <a:pPr/>
              <a:t>18</a:t>
            </a:fld>
            <a:endParaRPr lang="en-US" altLang="en-US" sz="1000">
              <a:solidFill>
                <a:srgbClr val="FFFFFF"/>
              </a:solidFill>
              <a:latin typeface="Sniglet" charset="-95"/>
              <a:ea typeface="Sniglet" charset="-95"/>
              <a:cs typeface="Sniglet" charset="-95"/>
              <a:sym typeface="Sniglet" charset="-95"/>
            </a:endParaRPr>
          </a:p>
        </p:txBody>
      </p:sp>
      <p:sp>
        <p:nvSpPr>
          <p:cNvPr id="22" name="Title 1"/>
          <p:cNvSpPr txBox="1">
            <a:spLocks/>
          </p:cNvSpPr>
          <p:nvPr/>
        </p:nvSpPr>
        <p:spPr bwMode="auto">
          <a:xfrm>
            <a:off x="378934" y="406342"/>
            <a:ext cx="2091158" cy="411162"/>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algn="l" rtl="0" eaLnBrk="0" fontAlgn="base" hangingPunct="0">
              <a:spcBef>
                <a:spcPct val="0"/>
              </a:spcBef>
              <a:spcAft>
                <a:spcPct val="0"/>
              </a:spcAft>
              <a:defRPr sz="2800" b="1">
                <a:solidFill>
                  <a:schemeClr val="tx1"/>
                </a:solidFill>
                <a:latin typeface="+mj-lt"/>
                <a:ea typeface="ＭＳ Ｐゴシック" pitchFamily="-109" charset="-128"/>
                <a:cs typeface="ＭＳ Ｐゴシック" pitchFamily="-109" charset="-128"/>
              </a:defRPr>
            </a:lvl1pPr>
            <a:lvl2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2pPr>
            <a:lvl3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3pPr>
            <a:lvl4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4pPr>
            <a:lvl5pPr algn="l" rtl="0" eaLnBrk="0" fontAlgn="base" hangingPunct="0">
              <a:spcBef>
                <a:spcPct val="0"/>
              </a:spcBef>
              <a:spcAft>
                <a:spcPct val="0"/>
              </a:spcAft>
              <a:defRPr sz="2800" b="1">
                <a:solidFill>
                  <a:schemeClr val="tx1"/>
                </a:solidFill>
                <a:latin typeface="Arial" pitchFamily="-109" charset="0"/>
                <a:ea typeface="ＭＳ Ｐゴシック" pitchFamily="-109" charset="-128"/>
                <a:cs typeface="ＭＳ Ｐゴシック" pitchFamily="-109" charset="-128"/>
              </a:defRPr>
            </a:lvl5pPr>
            <a:lvl6pPr marL="457200" algn="l" rtl="0" fontAlgn="base">
              <a:spcBef>
                <a:spcPct val="0"/>
              </a:spcBef>
              <a:spcAft>
                <a:spcPct val="0"/>
              </a:spcAft>
              <a:defRPr sz="2800" b="1">
                <a:solidFill>
                  <a:schemeClr val="tx1"/>
                </a:solidFill>
                <a:latin typeface="Arial" pitchFamily="-109" charset="0"/>
              </a:defRPr>
            </a:lvl6pPr>
            <a:lvl7pPr marL="914400" algn="l" rtl="0" fontAlgn="base">
              <a:spcBef>
                <a:spcPct val="0"/>
              </a:spcBef>
              <a:spcAft>
                <a:spcPct val="0"/>
              </a:spcAft>
              <a:defRPr sz="2800" b="1">
                <a:solidFill>
                  <a:schemeClr val="tx1"/>
                </a:solidFill>
                <a:latin typeface="Arial" pitchFamily="-109" charset="0"/>
              </a:defRPr>
            </a:lvl7pPr>
            <a:lvl8pPr marL="1371600" algn="l" rtl="0" fontAlgn="base">
              <a:spcBef>
                <a:spcPct val="0"/>
              </a:spcBef>
              <a:spcAft>
                <a:spcPct val="0"/>
              </a:spcAft>
              <a:defRPr sz="2800" b="1">
                <a:solidFill>
                  <a:schemeClr val="tx1"/>
                </a:solidFill>
                <a:latin typeface="Arial" pitchFamily="-109" charset="0"/>
              </a:defRPr>
            </a:lvl8pPr>
            <a:lvl9pPr marL="1828800" algn="l" rtl="0" fontAlgn="base">
              <a:spcBef>
                <a:spcPct val="0"/>
              </a:spcBef>
              <a:spcAft>
                <a:spcPct val="0"/>
              </a:spcAft>
              <a:defRPr sz="2800" b="1">
                <a:solidFill>
                  <a:schemeClr val="tx1"/>
                </a:solidFill>
                <a:latin typeface="Arial" pitchFamily="-109" charset="0"/>
              </a:defRPr>
            </a:lvl9pPr>
          </a:lstStyle>
          <a:p>
            <a:pPr algn="ctr" defTabSz="457200"/>
            <a:r>
              <a:rPr lang="en-US" sz="1600" i="1" dirty="0" smtClean="0">
                <a:solidFill>
                  <a:srgbClr val="FFFFFF"/>
                </a:solidFill>
                <a:latin typeface="Walter Turncoat" charset="-95"/>
                <a:ea typeface="Walter Turncoat" charset="-95"/>
                <a:cs typeface="Walter Turncoat" charset="-95"/>
              </a:rPr>
              <a:t>Extract </a:t>
            </a:r>
            <a:r>
              <a:rPr lang="en-US" sz="1600" i="1" dirty="0">
                <a:solidFill>
                  <a:srgbClr val="FFFFFF"/>
                </a:solidFill>
                <a:latin typeface="Walter Turncoat" charset="-95"/>
                <a:ea typeface="Walter Turncoat" charset="-95"/>
                <a:cs typeface="Walter Turncoat" charset="-95"/>
              </a:rPr>
              <a:t>6</a:t>
            </a:r>
            <a:endParaRPr lang="en-US" sz="1800" dirty="0">
              <a:solidFill>
                <a:srgbClr val="374F3F"/>
              </a:solidFill>
              <a:latin typeface="Trebuchet MS" charset="0"/>
              <a:ea typeface="ＭＳ Ｐゴシック" charset="0"/>
              <a:cs typeface="Trebuchet MS" charset="0"/>
            </a:endParaRPr>
          </a:p>
        </p:txBody>
      </p:sp>
      <p:sp>
        <p:nvSpPr>
          <p:cNvPr id="5" name="TextBox 4"/>
          <p:cNvSpPr txBox="1"/>
          <p:nvPr/>
        </p:nvSpPr>
        <p:spPr>
          <a:xfrm>
            <a:off x="5283201" y="749300"/>
            <a:ext cx="85350" cy="307777"/>
          </a:xfrm>
          <a:prstGeom prst="rect">
            <a:avLst/>
          </a:prstGeom>
          <a:noFill/>
        </p:spPr>
        <p:txBody>
          <a:bodyPr wrap="square" rtlCol="0">
            <a:spAutoFit/>
          </a:bodyPr>
          <a:lstStyle/>
          <a:p>
            <a:endParaRPr lang="en-US" dirty="0"/>
          </a:p>
        </p:txBody>
      </p:sp>
      <p:sp>
        <p:nvSpPr>
          <p:cNvPr id="6" name="TextBox 5"/>
          <p:cNvSpPr txBox="1"/>
          <p:nvPr/>
        </p:nvSpPr>
        <p:spPr>
          <a:xfrm>
            <a:off x="3022600" y="3238500"/>
            <a:ext cx="184731" cy="307777"/>
          </a:xfrm>
          <a:prstGeom prst="rect">
            <a:avLst/>
          </a:prstGeom>
          <a:noFill/>
        </p:spPr>
        <p:txBody>
          <a:bodyPr wrap="none" rtlCol="0">
            <a:spAutoFit/>
          </a:bodyPr>
          <a:lstStyle/>
          <a:p>
            <a:endParaRPr lang="en-US" dirty="0"/>
          </a:p>
        </p:txBody>
      </p:sp>
      <p:sp>
        <p:nvSpPr>
          <p:cNvPr id="21" name="Shape 431"/>
          <p:cNvSpPr>
            <a:spLocks/>
          </p:cNvSpPr>
          <p:nvPr/>
        </p:nvSpPr>
        <p:spPr bwMode="auto">
          <a:xfrm>
            <a:off x="1870443" y="2086355"/>
            <a:ext cx="2456869" cy="214312"/>
          </a:xfrm>
          <a:custGeom>
            <a:avLst/>
            <a:gdLst>
              <a:gd name="T0" fmla="*/ 2147483647 w 67641"/>
              <a:gd name="T1" fmla="*/ 8823 h 69056"/>
              <a:gd name="T2" fmla="*/ 2147483647 w 67641"/>
              <a:gd name="T3" fmla="*/ 122493 h 69056"/>
              <a:gd name="T4" fmla="*/ 2147483647 w 67641"/>
              <a:gd name="T5" fmla="*/ 848440 h 69056"/>
              <a:gd name="T6" fmla="*/ 1894273338 w 67641"/>
              <a:gd name="T7" fmla="*/ 1653138 h 69056"/>
              <a:gd name="T8" fmla="*/ 348999486 w 67641"/>
              <a:gd name="T9" fmla="*/ 2982609 h 69056"/>
              <a:gd name="T10" fmla="*/ 274232803 w 67641"/>
              <a:gd name="T11" fmla="*/ 3245075 h 69056"/>
              <a:gd name="T12" fmla="*/ 74766706 w 67641"/>
              <a:gd name="T13" fmla="*/ 4084733 h 69056"/>
              <a:gd name="T14" fmla="*/ 1395741121 w 67641"/>
              <a:gd name="T15" fmla="*/ 5282994 h 69056"/>
              <a:gd name="T16" fmla="*/ 2147483647 w 67641"/>
              <a:gd name="T17" fmla="*/ 6131437 h 69056"/>
              <a:gd name="T18" fmla="*/ 2147483647 w 67641"/>
              <a:gd name="T19" fmla="*/ 6332627 h 69056"/>
              <a:gd name="T20" fmla="*/ 2147483647 w 67641"/>
              <a:gd name="T21" fmla="*/ 6044000 h 69056"/>
              <a:gd name="T22" fmla="*/ 2147483647 w 67641"/>
              <a:gd name="T23" fmla="*/ 5562884 h 69056"/>
              <a:gd name="T24" fmla="*/ 2147483647 w 67641"/>
              <a:gd name="T25" fmla="*/ 5090617 h 69056"/>
              <a:gd name="T26" fmla="*/ 2147483647 w 67641"/>
              <a:gd name="T27" fmla="*/ 5160590 h 69056"/>
              <a:gd name="T28" fmla="*/ 2147483647 w 67641"/>
              <a:gd name="T29" fmla="*/ 4906936 h 69056"/>
              <a:gd name="T30" fmla="*/ 2147483647 w 67641"/>
              <a:gd name="T31" fmla="*/ 4801993 h 69056"/>
              <a:gd name="T32" fmla="*/ 2147483647 w 67641"/>
              <a:gd name="T33" fmla="*/ 4539584 h 69056"/>
              <a:gd name="T34" fmla="*/ 2147483647 w 67641"/>
              <a:gd name="T35" fmla="*/ 3612437 h 69056"/>
              <a:gd name="T36" fmla="*/ 2147483647 w 67641"/>
              <a:gd name="T37" fmla="*/ 3385001 h 69056"/>
              <a:gd name="T38" fmla="*/ 2147483647 w 67641"/>
              <a:gd name="T39" fmla="*/ 2484059 h 69056"/>
              <a:gd name="T40" fmla="*/ 2147483647 w 67641"/>
              <a:gd name="T41" fmla="*/ 1959271 h 69056"/>
              <a:gd name="T42" fmla="*/ 2147483647 w 67641"/>
              <a:gd name="T43" fmla="*/ 1714412 h 69056"/>
              <a:gd name="T44" fmla="*/ 2147483647 w 67641"/>
              <a:gd name="T45" fmla="*/ 1382020 h 69056"/>
              <a:gd name="T46" fmla="*/ 2147483647 w 67641"/>
              <a:gd name="T47" fmla="*/ 1215802 h 69056"/>
              <a:gd name="T48" fmla="*/ 2147483647 w 67641"/>
              <a:gd name="T49" fmla="*/ 1574428 h 69056"/>
              <a:gd name="T50" fmla="*/ 2147483647 w 67641"/>
              <a:gd name="T51" fmla="*/ 2003064 h 69056"/>
              <a:gd name="T52" fmla="*/ 2147483647 w 67641"/>
              <a:gd name="T53" fmla="*/ 2099187 h 69056"/>
              <a:gd name="T54" fmla="*/ 2147483647 w 67641"/>
              <a:gd name="T55" fmla="*/ 2685259 h 69056"/>
              <a:gd name="T56" fmla="*/ 2147483647 w 67641"/>
              <a:gd name="T57" fmla="*/ 2798929 h 69056"/>
              <a:gd name="T58" fmla="*/ 2147483647 w 67641"/>
              <a:gd name="T59" fmla="*/ 3218829 h 69056"/>
              <a:gd name="T60" fmla="*/ 2147483647 w 67641"/>
              <a:gd name="T61" fmla="*/ 3752322 h 69056"/>
              <a:gd name="T62" fmla="*/ 2147483647 w 67641"/>
              <a:gd name="T63" fmla="*/ 4723255 h 69056"/>
              <a:gd name="T64" fmla="*/ 2147483647 w 67641"/>
              <a:gd name="T65" fmla="*/ 6052736 h 69056"/>
              <a:gd name="T66" fmla="*/ 2147483647 w 67641"/>
              <a:gd name="T67" fmla="*/ 6087681 h 69056"/>
              <a:gd name="T68" fmla="*/ 2147483647 w 67641"/>
              <a:gd name="T69" fmla="*/ 6245104 h 69056"/>
              <a:gd name="T70" fmla="*/ 2147483647 w 67641"/>
              <a:gd name="T71" fmla="*/ 6210171 h 69056"/>
              <a:gd name="T72" fmla="*/ 2147483647 w 67641"/>
              <a:gd name="T73" fmla="*/ 6131437 h 69056"/>
              <a:gd name="T74" fmla="*/ 2147483647 w 67641"/>
              <a:gd name="T75" fmla="*/ 6008971 h 69056"/>
              <a:gd name="T76" fmla="*/ 2147483647 w 67641"/>
              <a:gd name="T77" fmla="*/ 5982726 h 69056"/>
              <a:gd name="T78" fmla="*/ 2147483647 w 67641"/>
              <a:gd name="T79" fmla="*/ 5799054 h 69056"/>
              <a:gd name="T80" fmla="*/ 2147483647 w 67641"/>
              <a:gd name="T81" fmla="*/ 5492911 h 69056"/>
              <a:gd name="T82" fmla="*/ 1595208057 w 67641"/>
              <a:gd name="T83" fmla="*/ 5090617 h 69056"/>
              <a:gd name="T84" fmla="*/ 1644873558 w 67641"/>
              <a:gd name="T85" fmla="*/ 5213079 h 69056"/>
              <a:gd name="T86" fmla="*/ 1196274548 w 67641"/>
              <a:gd name="T87" fmla="*/ 4968124 h 69056"/>
              <a:gd name="T88" fmla="*/ 897208541 w 67641"/>
              <a:gd name="T89" fmla="*/ 4697009 h 69056"/>
              <a:gd name="T90" fmla="*/ 1021897548 w 67641"/>
              <a:gd name="T91" fmla="*/ 4775747 h 69056"/>
              <a:gd name="T92" fmla="*/ 1071830755 w 67641"/>
              <a:gd name="T93" fmla="*/ 4627008 h 69056"/>
              <a:gd name="T94" fmla="*/ 523365150 w 67641"/>
              <a:gd name="T95" fmla="*/ 3892325 h 69056"/>
              <a:gd name="T96" fmla="*/ 747664111 w 67641"/>
              <a:gd name="T97" fmla="*/ 3043884 h 69056"/>
              <a:gd name="T98" fmla="*/ 1470507078 w 67641"/>
              <a:gd name="T99" fmla="*/ 2116706 h 69056"/>
              <a:gd name="T100" fmla="*/ 2147483647 w 67641"/>
              <a:gd name="T101" fmla="*/ 804685 h 69056"/>
              <a:gd name="T102" fmla="*/ 2147483647 w 67641"/>
              <a:gd name="T103" fmla="*/ 384871 h 69056"/>
              <a:gd name="T104" fmla="*/ 2147483647 w 67641"/>
              <a:gd name="T105" fmla="*/ 253682 h 69056"/>
              <a:gd name="T106" fmla="*/ 2147483647 w 67641"/>
              <a:gd name="T107" fmla="*/ 104943 h 69056"/>
              <a:gd name="T108" fmla="*/ 2147483647 w 67641"/>
              <a:gd name="T109" fmla="*/ 113766 h 69056"/>
              <a:gd name="T110" fmla="*/ 2147483647 w 67641"/>
              <a:gd name="T111" fmla="*/ 70001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nvGrpSpPr>
          <p:cNvPr id="27" name="Shape 233"/>
          <p:cNvGrpSpPr>
            <a:grpSpLocks/>
          </p:cNvGrpSpPr>
          <p:nvPr/>
        </p:nvGrpSpPr>
        <p:grpSpPr bwMode="auto">
          <a:xfrm flipH="1">
            <a:off x="4691063" y="992098"/>
            <a:ext cx="1790700" cy="233363"/>
            <a:chOff x="2266178" y="2764475"/>
            <a:chExt cx="1792245" cy="232966"/>
          </a:xfrm>
        </p:grpSpPr>
        <p:sp>
          <p:nvSpPr>
            <p:cNvPr id="28"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9"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graphicFrame>
        <p:nvGraphicFramePr>
          <p:cNvPr id="19" name="Table 18"/>
          <p:cNvGraphicFramePr>
            <a:graphicFrameLocks noGrp="1"/>
          </p:cNvGraphicFramePr>
          <p:nvPr>
            <p:extLst>
              <p:ext uri="{D42A27DB-BD31-4B8C-83A1-F6EECF244321}">
                <p14:modId xmlns:p14="http://schemas.microsoft.com/office/powerpoint/2010/main" val="1560966136"/>
              </p:ext>
            </p:extLst>
          </p:nvPr>
        </p:nvGraphicFramePr>
        <p:xfrm>
          <a:off x="123825" y="927448"/>
          <a:ext cx="7902575" cy="1623490"/>
        </p:xfrm>
        <a:graphic>
          <a:graphicData uri="http://schemas.openxmlformats.org/drawingml/2006/table">
            <a:tbl>
              <a:tblPr firstRow="1" bandRow="1">
                <a:tableStyleId>{5C22544A-7EE6-4342-B048-85BDC9FD1C3A}</a:tableStyleId>
              </a:tblPr>
              <a:tblGrid>
                <a:gridCol w="664162"/>
                <a:gridCol w="204075"/>
                <a:gridCol w="1033732"/>
                <a:gridCol w="6000606"/>
              </a:tblGrid>
              <a:tr h="232650">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1</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Olga</a:t>
                      </a:r>
                    </a:p>
                  </a:txBody>
                  <a:tcPr marL="73025" marR="730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=Μυρσίνη θες </a:t>
                      </a:r>
                      <a:r>
                        <a:rPr lang="en-US" sz="1100" b="1" i="0" u="none" strike="noStrike" cap="none" dirty="0" err="1" smtClean="0">
                          <a:solidFill>
                            <a:schemeClr val="bg1"/>
                          </a:solidFill>
                          <a:effectLst/>
                          <a:latin typeface="Times New Roman" charset="-95"/>
                          <a:ea typeface="Times New Roman" charset="-95"/>
                          <a:cs typeface="Times New Roman" charset="-95"/>
                          <a:sym typeface="Arial"/>
                        </a:rPr>
                        <a:t>τσιγ</a:t>
                      </a:r>
                      <a:r>
                        <a:rPr lang="en-US" sz="1100" b="1" i="0" u="none" strike="noStrike" cap="none" dirty="0" smtClean="0">
                          <a:solidFill>
                            <a:schemeClr val="bg1"/>
                          </a:solidFill>
                          <a:effectLst/>
                          <a:latin typeface="Times New Roman" charset="-95"/>
                          <a:ea typeface="Times New Roman" charset="-95"/>
                          <a:cs typeface="Times New Roman" charset="-95"/>
                          <a:sym typeface="Arial"/>
                        </a:rPr>
                        <a:t>α</a:t>
                      </a:r>
                      <a:r>
                        <a:rPr lang="en-US" sz="1100" b="1" i="0" u="none" strike="noStrike" cap="none" dirty="0" smtClean="0">
                          <a:solidFill>
                            <a:schemeClr val="bg1"/>
                          </a:solidFill>
                          <a:effectLst/>
                          <a:latin typeface="Times New Roman" charset="-95"/>
                          <a:ea typeface="Times New Roman" charset="-95"/>
                          <a:cs typeface="Times New Roman" charset="-95"/>
                          <a:sym typeface="Symbol"/>
                        </a:rPr>
                        <a:t></a:t>
                      </a:r>
                      <a:r>
                        <a:rPr lang="en-US" sz="1100" b="1" i="0" u="none" strike="noStrike" cap="none" dirty="0" err="1" smtClean="0">
                          <a:solidFill>
                            <a:schemeClr val="bg1"/>
                          </a:solidFill>
                          <a:effectLst/>
                          <a:latin typeface="Times New Roman" charset="-95"/>
                          <a:ea typeface="Times New Roman" charset="-95"/>
                          <a:cs typeface="Times New Roman" charset="-95"/>
                          <a:sym typeface="Arial"/>
                        </a:rPr>
                        <a:t>ράκι</a:t>
                      </a:r>
                      <a:r>
                        <a:rPr lang="en-US" sz="1100" b="1" i="0" u="none" strike="noStrike" cap="none" dirty="0" smtClean="0">
                          <a:solidFill>
                            <a:schemeClr val="bg1"/>
                          </a:solidFill>
                          <a:effectLst/>
                          <a:latin typeface="Times New Roman" charset="-95"/>
                          <a:ea typeface="Times New Roman" charset="-95"/>
                          <a:cs typeface="Times New Roman" charset="-95"/>
                          <a:sym typeface="Arial"/>
                        </a:rPr>
                        <a:t>:?= </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73025" marR="730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78168">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rgbClr val="FFC000"/>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rgbClr val="FFC000"/>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a:solidFill>
                            <a:srgbClr val="FFC000"/>
                          </a:solidFill>
                          <a:effectLst/>
                          <a:latin typeface="Times New Roman" charset="-95"/>
                          <a:ea typeface="Times New Roman" charset="-95"/>
                          <a:cs typeface="Times New Roman" charset="-95"/>
                          <a:sym typeface="Arial"/>
                        </a:rPr>
                        <a:t> </a:t>
                      </a:r>
                    </a:p>
                  </a:txBody>
                  <a:tcPr marL="73025" marR="730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err="1">
                          <a:solidFill>
                            <a:srgbClr val="FFC000"/>
                          </a:solidFill>
                          <a:effectLst/>
                          <a:latin typeface="Times New Roman" charset="-95"/>
                          <a:ea typeface="Times New Roman" charset="-95"/>
                          <a:cs typeface="Times New Roman" charset="-95"/>
                          <a:sym typeface="Arial"/>
                        </a:rPr>
                        <a:t>Mirsini</a:t>
                      </a:r>
                      <a:r>
                        <a:rPr lang="en-US" sz="1100" b="1" i="0" u="none" strike="noStrike" cap="none" dirty="0">
                          <a:solidFill>
                            <a:srgbClr val="FFC000"/>
                          </a:solidFill>
                          <a:effectLst/>
                          <a:latin typeface="Times New Roman" charset="-95"/>
                          <a:ea typeface="Times New Roman" charset="-95"/>
                          <a:cs typeface="Times New Roman" charset="-95"/>
                          <a:sym typeface="Arial"/>
                        </a:rPr>
                        <a:t> would you like a cigarette?</a:t>
                      </a:r>
                    </a:p>
                  </a:txBody>
                  <a:tcPr marL="73025" marR="730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78168">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2</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err="1">
                          <a:solidFill>
                            <a:schemeClr val="bg1"/>
                          </a:solidFill>
                          <a:effectLst/>
                          <a:latin typeface="Times New Roman" charset="-95"/>
                          <a:ea typeface="Times New Roman" charset="-95"/>
                          <a:cs typeface="Times New Roman" charset="-95"/>
                          <a:sym typeface="Arial"/>
                        </a:rPr>
                        <a:t>Petros</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73025" marR="730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=ε[λπ</a:t>
                      </a:r>
                      <a:r>
                        <a:rPr lang="en-US" sz="1100" b="1" i="0" u="none" strike="noStrike" cap="none" dirty="0" err="1">
                          <a:solidFill>
                            <a:schemeClr val="bg1"/>
                          </a:solidFill>
                          <a:effectLst/>
                          <a:latin typeface="Times New Roman" charset="-95"/>
                          <a:ea typeface="Times New Roman" charset="-95"/>
                          <a:cs typeface="Times New Roman" charset="-95"/>
                          <a:sym typeface="Arial"/>
                        </a:rPr>
                        <a:t>ίζουμε</a:t>
                      </a:r>
                      <a:r>
                        <a:rPr lang="en-US" sz="1100" b="1" i="0" u="none" strike="noStrike" cap="none" dirty="0">
                          <a:solidFill>
                            <a:schemeClr val="bg1"/>
                          </a:solidFill>
                          <a:effectLst/>
                          <a:latin typeface="Times New Roman" charset="-95"/>
                          <a:ea typeface="Times New Roman" charset="-95"/>
                          <a:cs typeface="Times New Roman" charset="-95"/>
                          <a:sym typeface="Arial"/>
                        </a:rPr>
                        <a:t>        ότι:          ] </a:t>
                      </a:r>
                    </a:p>
                  </a:txBody>
                  <a:tcPr marL="73025" marR="730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78168">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rgbClr val="FFC000"/>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rgbClr val="FFC000"/>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a:solidFill>
                            <a:srgbClr val="FFC000"/>
                          </a:solidFill>
                          <a:effectLst/>
                          <a:latin typeface="Times New Roman" charset="-95"/>
                          <a:ea typeface="Times New Roman" charset="-95"/>
                          <a:cs typeface="Times New Roman" charset="-95"/>
                          <a:sym typeface="Arial"/>
                        </a:rPr>
                        <a:t> </a:t>
                      </a:r>
                    </a:p>
                  </a:txBody>
                  <a:tcPr marL="73025" marR="730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We hope that</a:t>
                      </a:r>
                    </a:p>
                  </a:txBody>
                  <a:tcPr marL="73025" marR="730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78168">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smtClean="0">
                          <a:solidFill>
                            <a:schemeClr val="bg1"/>
                          </a:solidFill>
                          <a:effectLst/>
                          <a:latin typeface="Times New Roman" charset="-95"/>
                          <a:ea typeface="Times New Roman" charset="-95"/>
                          <a:cs typeface="Times New Roman" charset="-95"/>
                          <a:sym typeface="Arial"/>
                        </a:rPr>
                        <a:t>3</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a:solidFill>
                          <a:schemeClr val="bg1"/>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err="1">
                          <a:solidFill>
                            <a:schemeClr val="bg1"/>
                          </a:solidFill>
                          <a:effectLst/>
                          <a:latin typeface="Times New Roman" charset="-95"/>
                          <a:ea typeface="Times New Roman" charset="-95"/>
                          <a:cs typeface="Times New Roman" charset="-95"/>
                          <a:sym typeface="Arial"/>
                        </a:rPr>
                        <a:t>Mirsini</a:t>
                      </a:r>
                      <a:endParaRPr lang="en-US" sz="1100" b="1" i="0" u="none" strike="noStrike" cap="none" dirty="0">
                        <a:solidFill>
                          <a:schemeClr val="bg1"/>
                        </a:solidFill>
                        <a:effectLst/>
                        <a:latin typeface="Times New Roman" charset="-95"/>
                        <a:ea typeface="Times New Roman" charset="-95"/>
                        <a:cs typeface="Times New Roman" charset="-95"/>
                        <a:sym typeface="Arial"/>
                      </a:endParaRPr>
                    </a:p>
                  </a:txBody>
                  <a:tcPr marL="73025" marR="730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chemeClr val="bg1"/>
                          </a:solidFill>
                          <a:effectLst/>
                          <a:latin typeface="Times New Roman" charset="-95"/>
                          <a:ea typeface="Times New Roman" charset="-95"/>
                          <a:cs typeface="Times New Roman" charset="-95"/>
                          <a:sym typeface="Arial"/>
                        </a:rPr>
                        <a:t>    [</a:t>
                      </a:r>
                      <a:r>
                        <a:rPr lang="en-US" sz="1100" b="1" i="0" u="none" strike="noStrike" cap="none" dirty="0" err="1">
                          <a:solidFill>
                            <a:schemeClr val="bg1"/>
                          </a:solidFill>
                          <a:effectLst/>
                          <a:latin typeface="Times New Roman" charset="-95"/>
                          <a:ea typeface="Times New Roman" charset="-95"/>
                          <a:cs typeface="Times New Roman" charset="-95"/>
                          <a:sym typeface="Arial"/>
                        </a:rPr>
                        <a:t>Όχι</a:t>
                      </a:r>
                      <a:r>
                        <a:rPr lang="en-US" sz="1100" b="1" i="0" u="none" strike="noStrike" cap="none" dirty="0">
                          <a:solidFill>
                            <a:schemeClr val="bg1"/>
                          </a:solidFill>
                          <a:effectLst/>
                          <a:latin typeface="Times New Roman" charset="-95"/>
                          <a:ea typeface="Times New Roman" charset="-95"/>
                          <a:cs typeface="Times New Roman" charset="-95"/>
                          <a:sym typeface="Arial"/>
                        </a:rPr>
                        <a:t>. </a:t>
                      </a:r>
                      <a:r>
                        <a:rPr lang="en-US" sz="1100" b="1" i="0" u="none" strike="noStrike" cap="none" dirty="0" err="1">
                          <a:solidFill>
                            <a:schemeClr val="bg1"/>
                          </a:solidFill>
                          <a:effectLst/>
                          <a:latin typeface="Times New Roman" charset="-95"/>
                          <a:ea typeface="Times New Roman" charset="-95"/>
                          <a:cs typeface="Times New Roman" charset="-95"/>
                          <a:sym typeface="Arial"/>
                        </a:rPr>
                        <a:t>δεν</a:t>
                      </a:r>
                      <a:r>
                        <a:rPr lang="en-US" sz="1100" b="1" i="0" u="none" strike="noStrike" cap="none" dirty="0">
                          <a:solidFill>
                            <a:schemeClr val="bg1"/>
                          </a:solidFill>
                          <a:effectLst/>
                          <a:latin typeface="Times New Roman" charset="-95"/>
                          <a:ea typeface="Times New Roman" charset="-95"/>
                          <a:cs typeface="Times New Roman" charset="-95"/>
                          <a:sym typeface="Arial"/>
                        </a:rPr>
                        <a:t>^ </a:t>
                      </a:r>
                      <a:r>
                        <a:rPr lang="en-US" sz="1100" b="1" i="0" u="none" strike="noStrike" cap="none" dirty="0" err="1">
                          <a:solidFill>
                            <a:schemeClr val="bg1"/>
                          </a:solidFill>
                          <a:effectLst/>
                          <a:latin typeface="Times New Roman" charset="-95"/>
                          <a:ea typeface="Times New Roman" charset="-95"/>
                          <a:cs typeface="Times New Roman" charset="-95"/>
                          <a:sym typeface="Arial"/>
                        </a:rPr>
                        <a:t>γκ</a:t>
                      </a:r>
                      <a:r>
                        <a:rPr lang="en-US" sz="1100" b="1" i="0" u="none" strike="noStrike" cap="none" dirty="0">
                          <a:solidFill>
                            <a:schemeClr val="bg1"/>
                          </a:solidFill>
                          <a:effectLst/>
                          <a:latin typeface="Times New Roman" charset="-95"/>
                          <a:ea typeface="Times New Roman" charset="-95"/>
                          <a:cs typeface="Times New Roman" charset="-95"/>
                          <a:sym typeface="Arial"/>
                        </a:rPr>
                        <a:t>απ</a:t>
                      </a:r>
                      <a:r>
                        <a:rPr lang="en-US" sz="1100" b="1" i="0" u="none" strike="noStrike" cap="none" dirty="0" err="1">
                          <a:solidFill>
                            <a:schemeClr val="bg1"/>
                          </a:solidFill>
                          <a:effectLst/>
                          <a:latin typeface="Times New Roman" charset="-95"/>
                          <a:ea typeface="Times New Roman" charset="-95"/>
                          <a:cs typeface="Times New Roman" charset="-95"/>
                          <a:sym typeface="Arial"/>
                        </a:rPr>
                        <a:t>νίζω</a:t>
                      </a:r>
                      <a:r>
                        <a:rPr lang="en-US" sz="1100" b="1" i="0" u="none" strike="noStrike" cap="none" dirty="0">
                          <a:solidFill>
                            <a:schemeClr val="bg1"/>
                          </a:solidFill>
                          <a:effectLst/>
                          <a:latin typeface="Times New Roman" charset="-95"/>
                          <a:ea typeface="Times New Roman" charset="-95"/>
                          <a:cs typeface="Times New Roman" charset="-95"/>
                          <a:sym typeface="Arial"/>
                        </a:rPr>
                        <a:t> </a:t>
                      </a:r>
                      <a:r>
                        <a:rPr lang="en-US" sz="1100" b="1" i="0" u="none" strike="noStrike" cap="none" dirty="0" err="1">
                          <a:solidFill>
                            <a:schemeClr val="bg1"/>
                          </a:solidFill>
                          <a:effectLst/>
                          <a:latin typeface="Times New Roman" charset="-95"/>
                          <a:ea typeface="Times New Roman" charset="-95"/>
                          <a:cs typeface="Times New Roman" charset="-95"/>
                          <a:sym typeface="Arial"/>
                        </a:rPr>
                        <a:t>άλλ</a:t>
                      </a:r>
                      <a:r>
                        <a:rPr lang="en-US" sz="1100" b="1" i="0" u="none" strike="noStrike" cap="none" dirty="0">
                          <a:solidFill>
                            <a:schemeClr val="bg1"/>
                          </a:solidFill>
                          <a:effectLst/>
                          <a:latin typeface="Times New Roman" charset="-95"/>
                          <a:ea typeface="Times New Roman" charset="-95"/>
                          <a:cs typeface="Times New Roman" charset="-95"/>
                          <a:sym typeface="Arial"/>
                        </a:rPr>
                        <a:t>]α¿= </a:t>
                      </a:r>
                    </a:p>
                  </a:txBody>
                  <a:tcPr marL="73025" marR="730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78168">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rgbClr val="FFC000"/>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endParaRPr lang="en-US" sz="1100" b="1" i="0" u="none" strike="noStrike" cap="none" dirty="0">
                        <a:solidFill>
                          <a:srgbClr val="FFC000"/>
                        </a:solidFill>
                        <a:effectLst/>
                        <a:latin typeface="Times New Roman" charset="-95"/>
                        <a:ea typeface="Times New Roman" charset="-95"/>
                        <a:cs typeface="Times New Roman" charset="-95"/>
                        <a:sym typeface="Arial"/>
                      </a:endParaRPr>
                    </a:p>
                  </a:txBody>
                  <a:tcPr marL="68583" marR="685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a:solidFill>
                            <a:srgbClr val="FFC000"/>
                          </a:solidFill>
                          <a:effectLst/>
                          <a:latin typeface="Times New Roman" charset="-95"/>
                          <a:ea typeface="Times New Roman" charset="-95"/>
                          <a:cs typeface="Times New Roman" charset="-95"/>
                          <a:sym typeface="Arial"/>
                        </a:rPr>
                        <a:t> </a:t>
                      </a:r>
                    </a:p>
                  </a:txBody>
                  <a:tcPr marL="73025" marR="730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tabLst>
                          <a:tab pos="158750" algn="l"/>
                          <a:tab pos="317500" algn="l"/>
                          <a:tab pos="659765" algn="l"/>
                          <a:tab pos="5494020" algn="l"/>
                        </a:tabLst>
                      </a:pPr>
                      <a:r>
                        <a:rPr lang="en-US" sz="1100" b="1" i="0" u="none" strike="noStrike" cap="none" dirty="0">
                          <a:solidFill>
                            <a:srgbClr val="FFC000"/>
                          </a:solidFill>
                          <a:effectLst/>
                          <a:latin typeface="Times New Roman" charset="-95"/>
                          <a:ea typeface="Times New Roman" charset="-95"/>
                          <a:cs typeface="Times New Roman" charset="-95"/>
                          <a:sym typeface="Arial"/>
                        </a:rPr>
                        <a:t>No. I won’t smoke any more.</a:t>
                      </a:r>
                    </a:p>
                  </a:txBody>
                  <a:tcPr marL="73025" marR="730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28226384"/>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nodeType="clickEffect">
                                  <p:stCondLst>
                                    <p:cond delay="0"/>
                                  </p:stCondLst>
                                  <p:childTnLst>
                                    <p:animEffect transition="out" filter="blinds(horizontal)">
                                      <p:cBhvr>
                                        <p:cTn id="10" dur="500"/>
                                        <p:tgtEl>
                                          <p:spTgt spid="27"/>
                                        </p:tgtEl>
                                      </p:cBhvr>
                                    </p:animEffect>
                                    <p:set>
                                      <p:cBhvr>
                                        <p:cTn id="11" dur="1" fill="hold">
                                          <p:stCondLst>
                                            <p:cond delay="499"/>
                                          </p:stCondLst>
                                        </p:cTn>
                                        <p:tgtEl>
                                          <p:spTgt spid="27"/>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3" presetClass="exit" presetSubtype="10" fill="hold" grpId="1" nodeType="clickEffect">
                                  <p:stCondLst>
                                    <p:cond delay="0"/>
                                  </p:stCondLst>
                                  <p:childTnLst>
                                    <p:animEffect transition="out" filter="blinds(horizontal)">
                                      <p:cBhvr>
                                        <p:cTn id="19" dur="500"/>
                                        <p:tgtEl>
                                          <p:spTgt spid="21"/>
                                        </p:tgtEl>
                                      </p:cBhvr>
                                    </p:animEffect>
                                    <p:set>
                                      <p:cBhvr>
                                        <p:cTn id="20" dur="1" fill="hold">
                                          <p:stCondLst>
                                            <p:cond delay="4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1"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hape 81"/>
          <p:cNvSpPr txBox="1">
            <a:spLocks noGrp="1"/>
          </p:cNvSpPr>
          <p:nvPr>
            <p:ph type="ctrTitle"/>
          </p:nvPr>
        </p:nvSpPr>
        <p:spPr>
          <a:xfrm>
            <a:off x="685800" y="1984375"/>
            <a:ext cx="7772400" cy="1160463"/>
          </a:xfrm>
        </p:spPr>
        <p:txBody>
          <a:bodyPr/>
          <a:lstStyle/>
          <a:p>
            <a:pPr eaLnBrk="1" hangingPunct="1">
              <a:spcBef>
                <a:spcPct val="0"/>
              </a:spcBef>
              <a:spcAft>
                <a:spcPct val="0"/>
              </a:spcAft>
              <a:buClr>
                <a:srgbClr val="FFFFFF"/>
              </a:buClr>
              <a:buFont typeface="Walter Turncoat" charset="-95"/>
              <a:buNone/>
            </a:pPr>
            <a:r>
              <a:rPr lang="en-US" altLang="en-US" sz="6000" dirty="0">
                <a:solidFill>
                  <a:srgbClr val="FFFFFF"/>
                </a:solidFill>
                <a:latin typeface="Walter Turncoat" charset="-95"/>
                <a:ea typeface="Walter Turncoat" charset="-95"/>
                <a:cs typeface="Walter Turncoat" charset="-95"/>
                <a:sym typeface="Walter Turncoat" charset="-95"/>
              </a:rPr>
              <a:t>4</a:t>
            </a:r>
            <a:br>
              <a:rPr lang="en-US" altLang="en-US" sz="6000" dirty="0">
                <a:solidFill>
                  <a:srgbClr val="FFFFFF"/>
                </a:solidFill>
                <a:latin typeface="Walter Turncoat" charset="-95"/>
                <a:ea typeface="Walter Turncoat" charset="-95"/>
                <a:cs typeface="Walter Turncoat" charset="-95"/>
                <a:sym typeface="Walter Turncoat" charset="-95"/>
              </a:rPr>
            </a:br>
            <a:r>
              <a:rPr lang="en-US" altLang="en-US" sz="6000" dirty="0">
                <a:solidFill>
                  <a:srgbClr val="FFFFFF"/>
                </a:solidFill>
                <a:latin typeface="Walter Turncoat" charset="-95"/>
                <a:ea typeface="Walter Turncoat" charset="-95"/>
                <a:cs typeface="Walter Turncoat" charset="-95"/>
                <a:sym typeface="Walter Turncoat" charset="-95"/>
              </a:rPr>
              <a:t/>
            </a:r>
            <a:br>
              <a:rPr lang="en-US" altLang="en-US" sz="6000" dirty="0">
                <a:solidFill>
                  <a:srgbClr val="FFFFFF"/>
                </a:solidFill>
                <a:latin typeface="Walter Turncoat" charset="-95"/>
                <a:ea typeface="Walter Turncoat" charset="-95"/>
                <a:cs typeface="Walter Turncoat" charset="-95"/>
                <a:sym typeface="Walter Turncoat" charset="-95"/>
              </a:rPr>
            </a:br>
            <a:r>
              <a:rPr lang="en-US" altLang="en-US" dirty="0">
                <a:solidFill>
                  <a:srgbClr val="FFFFFF"/>
                </a:solidFill>
                <a:latin typeface="Walter Turncoat" charset="-95"/>
                <a:ea typeface="Walter Turncoat" charset="-95"/>
                <a:cs typeface="Walter Turncoat" charset="-95"/>
                <a:sym typeface="Walter Turncoat" charset="-95"/>
              </a:rPr>
              <a:t>Discussion &amp; Conclusions</a:t>
            </a:r>
          </a:p>
        </p:txBody>
      </p:sp>
      <p:sp>
        <p:nvSpPr>
          <p:cNvPr id="19459" name="Shape 83"/>
          <p:cNvSpPr>
            <a:spLocks/>
          </p:cNvSpPr>
          <p:nvPr/>
        </p:nvSpPr>
        <p:spPr bwMode="auto">
          <a:xfrm>
            <a:off x="3578225" y="282575"/>
            <a:ext cx="1824038" cy="1701800"/>
          </a:xfrm>
          <a:custGeom>
            <a:avLst/>
            <a:gdLst>
              <a:gd name="T0" fmla="*/ 2147483647 w 73112"/>
              <a:gd name="T1" fmla="*/ 694857045 h 68207"/>
              <a:gd name="T2" fmla="*/ 2147483647 w 73112"/>
              <a:gd name="T3" fmla="*/ 2010949374 h 68207"/>
              <a:gd name="T4" fmla="*/ 2147483647 w 73112"/>
              <a:gd name="T5" fmla="*/ 2147483647 h 68207"/>
              <a:gd name="T6" fmla="*/ 2147483647 w 73112"/>
              <a:gd name="T7" fmla="*/ 2147483647 h 68207"/>
              <a:gd name="T8" fmla="*/ 2147483647 w 73112"/>
              <a:gd name="T9" fmla="*/ 2147483647 h 68207"/>
              <a:gd name="T10" fmla="*/ 2147483647 w 73112"/>
              <a:gd name="T11" fmla="*/ 2147483647 h 68207"/>
              <a:gd name="T12" fmla="*/ 2147483647 w 73112"/>
              <a:gd name="T13" fmla="*/ 2147483647 h 68207"/>
              <a:gd name="T14" fmla="*/ 2147483647 w 73112"/>
              <a:gd name="T15" fmla="*/ 2147483647 h 68207"/>
              <a:gd name="T16" fmla="*/ 2147483647 w 73112"/>
              <a:gd name="T17" fmla="*/ 2147483647 h 68207"/>
              <a:gd name="T18" fmla="*/ 2147483647 w 73112"/>
              <a:gd name="T19" fmla="*/ 2147483647 h 68207"/>
              <a:gd name="T20" fmla="*/ 2147483647 w 73112"/>
              <a:gd name="T21" fmla="*/ 2147483647 h 68207"/>
              <a:gd name="T22" fmla="*/ 2147483647 w 73112"/>
              <a:gd name="T23" fmla="*/ 2147483647 h 68207"/>
              <a:gd name="T24" fmla="*/ 2147483647 w 73112"/>
              <a:gd name="T25" fmla="*/ 2147483647 h 68207"/>
              <a:gd name="T26" fmla="*/ 2147483647 w 73112"/>
              <a:gd name="T27" fmla="*/ 2147483647 h 68207"/>
              <a:gd name="T28" fmla="*/ 2147483647 w 73112"/>
              <a:gd name="T29" fmla="*/ 2147483647 h 68207"/>
              <a:gd name="T30" fmla="*/ 2147483647 w 73112"/>
              <a:gd name="T31" fmla="*/ 2147483647 h 68207"/>
              <a:gd name="T32" fmla="*/ 2147483647 w 73112"/>
              <a:gd name="T33" fmla="*/ 2147483647 h 68207"/>
              <a:gd name="T34" fmla="*/ 2147483647 w 73112"/>
              <a:gd name="T35" fmla="*/ 2147483647 h 68207"/>
              <a:gd name="T36" fmla="*/ 2147483647 w 73112"/>
              <a:gd name="T37" fmla="*/ 2147483647 h 68207"/>
              <a:gd name="T38" fmla="*/ 2147483647 w 73112"/>
              <a:gd name="T39" fmla="*/ 2147483647 h 68207"/>
              <a:gd name="T40" fmla="*/ 2147483647 w 73112"/>
              <a:gd name="T41" fmla="*/ 2147483647 h 68207"/>
              <a:gd name="T42" fmla="*/ 2147483647 w 73112"/>
              <a:gd name="T43" fmla="*/ 2147483647 h 68207"/>
              <a:gd name="T44" fmla="*/ 2147483647 w 73112"/>
              <a:gd name="T45" fmla="*/ 438696778 h 68207"/>
              <a:gd name="T46" fmla="*/ 2147483647 w 73112"/>
              <a:gd name="T47" fmla="*/ 1097131272 h 68207"/>
              <a:gd name="T48" fmla="*/ 2147483647 w 73112"/>
              <a:gd name="T49" fmla="*/ 2084199271 h 68207"/>
              <a:gd name="T50" fmla="*/ 2147483647 w 73112"/>
              <a:gd name="T51" fmla="*/ 1023879777 h 68207"/>
              <a:gd name="T52" fmla="*/ 2147483647 w 73112"/>
              <a:gd name="T53" fmla="*/ 1864850383 h 68207"/>
              <a:gd name="T54" fmla="*/ 2147483647 w 73112"/>
              <a:gd name="T55" fmla="*/ 2147483647 h 68207"/>
              <a:gd name="T56" fmla="*/ 2147483647 w 73112"/>
              <a:gd name="T57" fmla="*/ 2147483647 h 68207"/>
              <a:gd name="T58" fmla="*/ 2147483647 w 73112"/>
              <a:gd name="T59" fmla="*/ 2147483647 h 68207"/>
              <a:gd name="T60" fmla="*/ 2147483647 w 73112"/>
              <a:gd name="T61" fmla="*/ 2147483647 h 68207"/>
              <a:gd name="T62" fmla="*/ 2147483647 w 73112"/>
              <a:gd name="T63" fmla="*/ 2147483647 h 68207"/>
              <a:gd name="T64" fmla="*/ 2147483647 w 73112"/>
              <a:gd name="T65" fmla="*/ 2147483647 h 68207"/>
              <a:gd name="T66" fmla="*/ 2147483647 w 73112"/>
              <a:gd name="T67" fmla="*/ 2147483647 h 68207"/>
              <a:gd name="T68" fmla="*/ 2147483647 w 73112"/>
              <a:gd name="T69" fmla="*/ 2147483647 h 68207"/>
              <a:gd name="T70" fmla="*/ 2147483647 w 73112"/>
              <a:gd name="T71" fmla="*/ 2147483647 h 68207"/>
              <a:gd name="T72" fmla="*/ 2147483647 w 73112"/>
              <a:gd name="T73" fmla="*/ 2147483647 h 68207"/>
              <a:gd name="T74" fmla="*/ 2147483647 w 73112"/>
              <a:gd name="T75" fmla="*/ 2147483647 h 68207"/>
              <a:gd name="T76" fmla="*/ 2147483647 w 73112"/>
              <a:gd name="T77" fmla="*/ 2147483647 h 68207"/>
              <a:gd name="T78" fmla="*/ 2147483647 w 73112"/>
              <a:gd name="T79" fmla="*/ 2147483647 h 68207"/>
              <a:gd name="T80" fmla="*/ 2147483647 w 73112"/>
              <a:gd name="T81" fmla="*/ 2147483647 h 68207"/>
              <a:gd name="T82" fmla="*/ 2010314552 w 73112"/>
              <a:gd name="T83" fmla="*/ 2147483647 h 68207"/>
              <a:gd name="T84" fmla="*/ 1388887285 w 73112"/>
              <a:gd name="T85" fmla="*/ 2147483647 h 68207"/>
              <a:gd name="T86" fmla="*/ 2147483647 w 73112"/>
              <a:gd name="T87" fmla="*/ 2147483647 h 68207"/>
              <a:gd name="T88" fmla="*/ 2147483647 w 73112"/>
              <a:gd name="T89" fmla="*/ 2147483647 h 68207"/>
              <a:gd name="T90" fmla="*/ 2147483647 w 73112"/>
              <a:gd name="T91" fmla="*/ 1996223385 h 68207"/>
              <a:gd name="T92" fmla="*/ 2147483647 w 73112"/>
              <a:gd name="T93" fmla="*/ 1718364960 h 68207"/>
              <a:gd name="T94" fmla="*/ 2147483647 w 73112"/>
              <a:gd name="T95" fmla="*/ 1279667583 h 68207"/>
              <a:gd name="T96" fmla="*/ 2147483647 w 73112"/>
              <a:gd name="T97" fmla="*/ 2147483647 h 68207"/>
              <a:gd name="T98" fmla="*/ 2147483647 w 73112"/>
              <a:gd name="T99" fmla="*/ 2147483647 h 68207"/>
              <a:gd name="T100" fmla="*/ 731060506 w 73112"/>
              <a:gd name="T101" fmla="*/ 2147483647 h 68207"/>
              <a:gd name="T102" fmla="*/ 0 w 73112"/>
              <a:gd name="T103" fmla="*/ 2147483647 h 68207"/>
              <a:gd name="T104" fmla="*/ 2147483647 w 73112"/>
              <a:gd name="T105" fmla="*/ 2147483647 h 68207"/>
              <a:gd name="T106" fmla="*/ 2147483647 w 73112"/>
              <a:gd name="T107" fmla="*/ 2147483647 h 68207"/>
              <a:gd name="T108" fmla="*/ 2147483647 w 73112"/>
              <a:gd name="T109" fmla="*/ 2147483647 h 68207"/>
              <a:gd name="T110" fmla="*/ 2147483647 w 73112"/>
              <a:gd name="T111" fmla="*/ 2147483647 h 68207"/>
              <a:gd name="T112" fmla="*/ 2147483647 w 73112"/>
              <a:gd name="T113" fmla="*/ 2147483647 h 68207"/>
              <a:gd name="T114" fmla="*/ 2147483647 w 73112"/>
              <a:gd name="T115" fmla="*/ 2147483647 h 68207"/>
              <a:gd name="T116" fmla="*/ 2147483647 w 73112"/>
              <a:gd name="T117" fmla="*/ 2147483647 h 68207"/>
              <a:gd name="T118" fmla="*/ 2147483647 w 73112"/>
              <a:gd name="T119" fmla="*/ 2147483647 h 68207"/>
              <a:gd name="T120" fmla="*/ 2147483647 w 73112"/>
              <a:gd name="T121" fmla="*/ 2147483647 h 68207"/>
              <a:gd name="T122" fmla="*/ 2147483647 w 73112"/>
              <a:gd name="T123" fmla="*/ 256160367 h 68207"/>
              <a:gd name="T124" fmla="*/ 2147483647 w 73112"/>
              <a:gd name="T125" fmla="*/ 731296362 h 6820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73112"/>
              <a:gd name="T190" fmla="*/ 0 h 68207"/>
              <a:gd name="T191" fmla="*/ 73112 w 73112"/>
              <a:gd name="T192" fmla="*/ 68207 h 6820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73112" h="68207" extrusionOk="0">
                <a:moveTo>
                  <a:pt x="46809" y="1210"/>
                </a:moveTo>
                <a:lnTo>
                  <a:pt x="46886" y="1227"/>
                </a:lnTo>
                <a:lnTo>
                  <a:pt x="46866" y="1215"/>
                </a:lnTo>
                <a:lnTo>
                  <a:pt x="46809" y="1210"/>
                </a:lnTo>
                <a:close/>
                <a:moveTo>
                  <a:pt x="35754" y="1982"/>
                </a:moveTo>
                <a:lnTo>
                  <a:pt x="36320" y="2170"/>
                </a:lnTo>
                <a:lnTo>
                  <a:pt x="36037" y="2170"/>
                </a:lnTo>
                <a:lnTo>
                  <a:pt x="35660" y="2076"/>
                </a:lnTo>
                <a:lnTo>
                  <a:pt x="35754" y="1982"/>
                </a:lnTo>
                <a:close/>
                <a:moveTo>
                  <a:pt x="42641" y="1321"/>
                </a:moveTo>
                <a:lnTo>
                  <a:pt x="44622" y="1510"/>
                </a:lnTo>
                <a:lnTo>
                  <a:pt x="46603" y="1793"/>
                </a:lnTo>
                <a:lnTo>
                  <a:pt x="46226" y="1793"/>
                </a:lnTo>
                <a:lnTo>
                  <a:pt x="46320" y="1982"/>
                </a:lnTo>
                <a:lnTo>
                  <a:pt x="45660" y="1793"/>
                </a:lnTo>
                <a:lnTo>
                  <a:pt x="44905" y="1699"/>
                </a:lnTo>
                <a:lnTo>
                  <a:pt x="45188" y="2076"/>
                </a:lnTo>
                <a:lnTo>
                  <a:pt x="45282" y="2265"/>
                </a:lnTo>
                <a:lnTo>
                  <a:pt x="45094" y="2265"/>
                </a:lnTo>
                <a:lnTo>
                  <a:pt x="44716" y="2170"/>
                </a:lnTo>
                <a:lnTo>
                  <a:pt x="43773" y="1793"/>
                </a:lnTo>
                <a:lnTo>
                  <a:pt x="42641" y="1321"/>
                </a:lnTo>
                <a:close/>
                <a:moveTo>
                  <a:pt x="34622" y="5095"/>
                </a:moveTo>
                <a:lnTo>
                  <a:pt x="34169" y="5151"/>
                </a:lnTo>
                <a:lnTo>
                  <a:pt x="34056" y="5189"/>
                </a:lnTo>
                <a:lnTo>
                  <a:pt x="34622" y="5095"/>
                </a:lnTo>
                <a:close/>
                <a:moveTo>
                  <a:pt x="58490" y="6793"/>
                </a:moveTo>
                <a:lnTo>
                  <a:pt x="59056" y="7453"/>
                </a:lnTo>
                <a:lnTo>
                  <a:pt x="59087" y="7476"/>
                </a:lnTo>
                <a:lnTo>
                  <a:pt x="58490" y="6793"/>
                </a:lnTo>
                <a:close/>
                <a:moveTo>
                  <a:pt x="56697" y="7736"/>
                </a:moveTo>
                <a:lnTo>
                  <a:pt x="57358" y="8113"/>
                </a:lnTo>
                <a:lnTo>
                  <a:pt x="57075" y="8113"/>
                </a:lnTo>
                <a:lnTo>
                  <a:pt x="56697" y="7736"/>
                </a:lnTo>
                <a:close/>
                <a:moveTo>
                  <a:pt x="59810" y="8679"/>
                </a:moveTo>
                <a:lnTo>
                  <a:pt x="60087" y="8956"/>
                </a:lnTo>
                <a:lnTo>
                  <a:pt x="59905" y="8774"/>
                </a:lnTo>
                <a:lnTo>
                  <a:pt x="59810" y="8679"/>
                </a:lnTo>
                <a:close/>
                <a:moveTo>
                  <a:pt x="57546" y="8019"/>
                </a:moveTo>
                <a:lnTo>
                  <a:pt x="58395" y="8774"/>
                </a:lnTo>
                <a:lnTo>
                  <a:pt x="59339" y="9434"/>
                </a:lnTo>
                <a:lnTo>
                  <a:pt x="58490" y="8868"/>
                </a:lnTo>
                <a:lnTo>
                  <a:pt x="57735" y="8208"/>
                </a:lnTo>
                <a:lnTo>
                  <a:pt x="57546" y="8019"/>
                </a:lnTo>
                <a:close/>
                <a:moveTo>
                  <a:pt x="60282" y="9246"/>
                </a:moveTo>
                <a:lnTo>
                  <a:pt x="60565" y="9812"/>
                </a:lnTo>
                <a:lnTo>
                  <a:pt x="60282" y="9529"/>
                </a:lnTo>
                <a:lnTo>
                  <a:pt x="60282" y="9340"/>
                </a:lnTo>
                <a:lnTo>
                  <a:pt x="60282" y="9246"/>
                </a:lnTo>
                <a:close/>
                <a:moveTo>
                  <a:pt x="59999" y="8396"/>
                </a:moveTo>
                <a:lnTo>
                  <a:pt x="60659" y="8774"/>
                </a:lnTo>
                <a:lnTo>
                  <a:pt x="61131" y="9340"/>
                </a:lnTo>
                <a:lnTo>
                  <a:pt x="61603" y="9906"/>
                </a:lnTo>
                <a:lnTo>
                  <a:pt x="61886" y="10566"/>
                </a:lnTo>
                <a:lnTo>
                  <a:pt x="60942" y="9434"/>
                </a:lnTo>
                <a:lnTo>
                  <a:pt x="61320" y="10095"/>
                </a:lnTo>
                <a:lnTo>
                  <a:pt x="59999" y="8396"/>
                </a:lnTo>
                <a:close/>
                <a:moveTo>
                  <a:pt x="63773" y="11132"/>
                </a:moveTo>
                <a:lnTo>
                  <a:pt x="64537" y="12278"/>
                </a:lnTo>
                <a:lnTo>
                  <a:pt x="64622" y="12359"/>
                </a:lnTo>
                <a:lnTo>
                  <a:pt x="63773" y="11132"/>
                </a:lnTo>
                <a:close/>
                <a:moveTo>
                  <a:pt x="65093" y="14528"/>
                </a:moveTo>
                <a:lnTo>
                  <a:pt x="65376" y="15189"/>
                </a:lnTo>
                <a:lnTo>
                  <a:pt x="65659" y="15755"/>
                </a:lnTo>
                <a:lnTo>
                  <a:pt x="66037" y="16981"/>
                </a:lnTo>
                <a:lnTo>
                  <a:pt x="65659" y="16321"/>
                </a:lnTo>
                <a:lnTo>
                  <a:pt x="65282" y="15377"/>
                </a:lnTo>
                <a:lnTo>
                  <a:pt x="65093" y="14528"/>
                </a:lnTo>
                <a:close/>
                <a:moveTo>
                  <a:pt x="65093" y="16321"/>
                </a:moveTo>
                <a:lnTo>
                  <a:pt x="65565" y="16698"/>
                </a:lnTo>
                <a:lnTo>
                  <a:pt x="65942" y="17076"/>
                </a:lnTo>
                <a:lnTo>
                  <a:pt x="66320" y="17547"/>
                </a:lnTo>
                <a:lnTo>
                  <a:pt x="66414" y="17830"/>
                </a:lnTo>
                <a:lnTo>
                  <a:pt x="66508" y="18113"/>
                </a:lnTo>
                <a:lnTo>
                  <a:pt x="65848" y="17170"/>
                </a:lnTo>
                <a:lnTo>
                  <a:pt x="65093" y="16321"/>
                </a:lnTo>
                <a:close/>
                <a:moveTo>
                  <a:pt x="72074" y="36226"/>
                </a:moveTo>
                <a:lnTo>
                  <a:pt x="71791" y="37547"/>
                </a:lnTo>
                <a:lnTo>
                  <a:pt x="71603" y="38773"/>
                </a:lnTo>
                <a:lnTo>
                  <a:pt x="71320" y="40000"/>
                </a:lnTo>
                <a:lnTo>
                  <a:pt x="70754" y="41509"/>
                </a:lnTo>
                <a:lnTo>
                  <a:pt x="70942" y="40283"/>
                </a:lnTo>
                <a:lnTo>
                  <a:pt x="71225" y="38962"/>
                </a:lnTo>
                <a:lnTo>
                  <a:pt x="72074" y="36226"/>
                </a:lnTo>
                <a:close/>
                <a:moveTo>
                  <a:pt x="69150" y="44433"/>
                </a:moveTo>
                <a:lnTo>
                  <a:pt x="68867" y="44905"/>
                </a:lnTo>
                <a:lnTo>
                  <a:pt x="68584" y="45377"/>
                </a:lnTo>
                <a:lnTo>
                  <a:pt x="68206" y="45754"/>
                </a:lnTo>
                <a:lnTo>
                  <a:pt x="67923" y="46132"/>
                </a:lnTo>
                <a:lnTo>
                  <a:pt x="68112" y="45754"/>
                </a:lnTo>
                <a:lnTo>
                  <a:pt x="68678" y="45188"/>
                </a:lnTo>
                <a:lnTo>
                  <a:pt x="69150" y="44433"/>
                </a:lnTo>
                <a:close/>
                <a:moveTo>
                  <a:pt x="67357" y="47830"/>
                </a:moveTo>
                <a:lnTo>
                  <a:pt x="66886" y="48584"/>
                </a:lnTo>
                <a:lnTo>
                  <a:pt x="66508" y="48867"/>
                </a:lnTo>
                <a:lnTo>
                  <a:pt x="66414" y="48867"/>
                </a:lnTo>
                <a:lnTo>
                  <a:pt x="66414" y="48773"/>
                </a:lnTo>
                <a:lnTo>
                  <a:pt x="66886" y="48301"/>
                </a:lnTo>
                <a:lnTo>
                  <a:pt x="67357" y="47830"/>
                </a:lnTo>
                <a:close/>
                <a:moveTo>
                  <a:pt x="65093" y="48396"/>
                </a:moveTo>
                <a:lnTo>
                  <a:pt x="65376" y="48490"/>
                </a:lnTo>
                <a:lnTo>
                  <a:pt x="64905" y="49056"/>
                </a:lnTo>
                <a:lnTo>
                  <a:pt x="64622" y="49528"/>
                </a:lnTo>
                <a:lnTo>
                  <a:pt x="64244" y="49811"/>
                </a:lnTo>
                <a:lnTo>
                  <a:pt x="64244" y="49905"/>
                </a:lnTo>
                <a:lnTo>
                  <a:pt x="64056" y="49905"/>
                </a:lnTo>
                <a:lnTo>
                  <a:pt x="64056" y="49811"/>
                </a:lnTo>
                <a:lnTo>
                  <a:pt x="64433" y="49150"/>
                </a:lnTo>
                <a:lnTo>
                  <a:pt x="64622" y="48867"/>
                </a:lnTo>
                <a:lnTo>
                  <a:pt x="64905" y="48584"/>
                </a:lnTo>
                <a:lnTo>
                  <a:pt x="65093" y="48396"/>
                </a:lnTo>
                <a:close/>
                <a:moveTo>
                  <a:pt x="6981" y="52452"/>
                </a:moveTo>
                <a:lnTo>
                  <a:pt x="7170" y="53112"/>
                </a:lnTo>
                <a:lnTo>
                  <a:pt x="7075" y="53018"/>
                </a:lnTo>
                <a:lnTo>
                  <a:pt x="6981" y="52641"/>
                </a:lnTo>
                <a:lnTo>
                  <a:pt x="6981" y="52452"/>
                </a:lnTo>
                <a:close/>
                <a:moveTo>
                  <a:pt x="7736" y="54339"/>
                </a:moveTo>
                <a:lnTo>
                  <a:pt x="7641" y="54433"/>
                </a:lnTo>
                <a:lnTo>
                  <a:pt x="7641" y="54339"/>
                </a:lnTo>
                <a:lnTo>
                  <a:pt x="7736" y="54339"/>
                </a:lnTo>
                <a:close/>
                <a:moveTo>
                  <a:pt x="61225" y="55094"/>
                </a:moveTo>
                <a:lnTo>
                  <a:pt x="61037" y="55377"/>
                </a:lnTo>
                <a:lnTo>
                  <a:pt x="60754" y="55471"/>
                </a:lnTo>
                <a:lnTo>
                  <a:pt x="60942" y="55282"/>
                </a:lnTo>
                <a:lnTo>
                  <a:pt x="61225" y="55094"/>
                </a:lnTo>
                <a:close/>
                <a:moveTo>
                  <a:pt x="6132" y="53867"/>
                </a:moveTo>
                <a:lnTo>
                  <a:pt x="7358" y="55377"/>
                </a:lnTo>
                <a:lnTo>
                  <a:pt x="7641" y="55471"/>
                </a:lnTo>
                <a:lnTo>
                  <a:pt x="7830" y="55565"/>
                </a:lnTo>
                <a:lnTo>
                  <a:pt x="8302" y="56414"/>
                </a:lnTo>
                <a:lnTo>
                  <a:pt x="7170" y="55471"/>
                </a:lnTo>
                <a:lnTo>
                  <a:pt x="6509" y="54622"/>
                </a:lnTo>
                <a:lnTo>
                  <a:pt x="6226" y="54245"/>
                </a:lnTo>
                <a:lnTo>
                  <a:pt x="6132" y="53867"/>
                </a:lnTo>
                <a:close/>
                <a:moveTo>
                  <a:pt x="9056" y="56414"/>
                </a:moveTo>
                <a:lnTo>
                  <a:pt x="9245" y="56509"/>
                </a:lnTo>
                <a:lnTo>
                  <a:pt x="9151" y="56509"/>
                </a:lnTo>
                <a:lnTo>
                  <a:pt x="9056" y="56414"/>
                </a:lnTo>
                <a:close/>
                <a:moveTo>
                  <a:pt x="10472" y="56980"/>
                </a:moveTo>
                <a:lnTo>
                  <a:pt x="11321" y="57358"/>
                </a:lnTo>
                <a:lnTo>
                  <a:pt x="11887" y="57735"/>
                </a:lnTo>
                <a:lnTo>
                  <a:pt x="12264" y="58018"/>
                </a:lnTo>
                <a:lnTo>
                  <a:pt x="11604" y="57641"/>
                </a:lnTo>
                <a:lnTo>
                  <a:pt x="11792" y="58112"/>
                </a:lnTo>
                <a:lnTo>
                  <a:pt x="11604" y="58018"/>
                </a:lnTo>
                <a:lnTo>
                  <a:pt x="11132" y="57452"/>
                </a:lnTo>
                <a:lnTo>
                  <a:pt x="10849" y="57169"/>
                </a:lnTo>
                <a:lnTo>
                  <a:pt x="10472" y="56980"/>
                </a:lnTo>
                <a:close/>
                <a:moveTo>
                  <a:pt x="18019" y="59433"/>
                </a:moveTo>
                <a:lnTo>
                  <a:pt x="18773" y="59810"/>
                </a:lnTo>
                <a:lnTo>
                  <a:pt x="19528" y="60376"/>
                </a:lnTo>
                <a:lnTo>
                  <a:pt x="19056" y="60282"/>
                </a:lnTo>
                <a:lnTo>
                  <a:pt x="18962" y="60188"/>
                </a:lnTo>
                <a:lnTo>
                  <a:pt x="18490" y="59810"/>
                </a:lnTo>
                <a:lnTo>
                  <a:pt x="18019" y="59433"/>
                </a:lnTo>
                <a:close/>
                <a:moveTo>
                  <a:pt x="14528" y="59999"/>
                </a:moveTo>
                <a:lnTo>
                  <a:pt x="14717" y="60093"/>
                </a:lnTo>
                <a:lnTo>
                  <a:pt x="14905" y="60188"/>
                </a:lnTo>
                <a:lnTo>
                  <a:pt x="15188" y="60471"/>
                </a:lnTo>
                <a:lnTo>
                  <a:pt x="15283" y="60565"/>
                </a:lnTo>
                <a:lnTo>
                  <a:pt x="15188" y="60565"/>
                </a:lnTo>
                <a:lnTo>
                  <a:pt x="14528" y="59999"/>
                </a:lnTo>
                <a:close/>
                <a:moveTo>
                  <a:pt x="49339" y="60188"/>
                </a:moveTo>
                <a:lnTo>
                  <a:pt x="48395" y="60565"/>
                </a:lnTo>
                <a:lnTo>
                  <a:pt x="47924" y="60754"/>
                </a:lnTo>
                <a:lnTo>
                  <a:pt x="47452" y="60754"/>
                </a:lnTo>
                <a:lnTo>
                  <a:pt x="47924" y="60471"/>
                </a:lnTo>
                <a:lnTo>
                  <a:pt x="48301" y="60282"/>
                </a:lnTo>
                <a:lnTo>
                  <a:pt x="49056" y="60188"/>
                </a:lnTo>
                <a:lnTo>
                  <a:pt x="49339" y="60188"/>
                </a:lnTo>
                <a:close/>
                <a:moveTo>
                  <a:pt x="19245" y="60565"/>
                </a:moveTo>
                <a:lnTo>
                  <a:pt x="19811" y="60659"/>
                </a:lnTo>
                <a:lnTo>
                  <a:pt x="20566" y="61037"/>
                </a:lnTo>
                <a:lnTo>
                  <a:pt x="19811" y="60848"/>
                </a:lnTo>
                <a:lnTo>
                  <a:pt x="19245" y="60565"/>
                </a:lnTo>
                <a:close/>
                <a:moveTo>
                  <a:pt x="47075" y="61226"/>
                </a:moveTo>
                <a:lnTo>
                  <a:pt x="46792" y="61414"/>
                </a:lnTo>
                <a:lnTo>
                  <a:pt x="46697" y="61509"/>
                </a:lnTo>
                <a:lnTo>
                  <a:pt x="46792" y="61603"/>
                </a:lnTo>
                <a:lnTo>
                  <a:pt x="47263" y="61603"/>
                </a:lnTo>
                <a:lnTo>
                  <a:pt x="47641" y="61509"/>
                </a:lnTo>
                <a:lnTo>
                  <a:pt x="46886" y="61792"/>
                </a:lnTo>
                <a:lnTo>
                  <a:pt x="46131" y="61886"/>
                </a:lnTo>
                <a:lnTo>
                  <a:pt x="46131" y="61980"/>
                </a:lnTo>
                <a:lnTo>
                  <a:pt x="46037" y="61980"/>
                </a:lnTo>
                <a:lnTo>
                  <a:pt x="45660" y="61697"/>
                </a:lnTo>
                <a:lnTo>
                  <a:pt x="46320" y="61320"/>
                </a:lnTo>
                <a:lnTo>
                  <a:pt x="47075" y="61226"/>
                </a:lnTo>
                <a:close/>
                <a:moveTo>
                  <a:pt x="24151" y="63678"/>
                </a:moveTo>
                <a:lnTo>
                  <a:pt x="24905" y="63961"/>
                </a:lnTo>
                <a:lnTo>
                  <a:pt x="25754" y="64244"/>
                </a:lnTo>
                <a:lnTo>
                  <a:pt x="25188" y="64244"/>
                </a:lnTo>
                <a:lnTo>
                  <a:pt x="24151" y="64150"/>
                </a:lnTo>
                <a:lnTo>
                  <a:pt x="23773" y="64056"/>
                </a:lnTo>
                <a:lnTo>
                  <a:pt x="23585" y="63961"/>
                </a:lnTo>
                <a:lnTo>
                  <a:pt x="23585" y="63867"/>
                </a:lnTo>
                <a:lnTo>
                  <a:pt x="23585" y="63773"/>
                </a:lnTo>
                <a:lnTo>
                  <a:pt x="24151" y="63678"/>
                </a:lnTo>
                <a:close/>
                <a:moveTo>
                  <a:pt x="34811" y="64622"/>
                </a:moveTo>
                <a:lnTo>
                  <a:pt x="35094" y="64810"/>
                </a:lnTo>
                <a:lnTo>
                  <a:pt x="35377" y="64905"/>
                </a:lnTo>
                <a:lnTo>
                  <a:pt x="34622" y="64999"/>
                </a:lnTo>
                <a:lnTo>
                  <a:pt x="34056" y="64999"/>
                </a:lnTo>
                <a:lnTo>
                  <a:pt x="34056" y="64905"/>
                </a:lnTo>
                <a:lnTo>
                  <a:pt x="34811" y="64622"/>
                </a:lnTo>
                <a:close/>
                <a:moveTo>
                  <a:pt x="46414" y="63773"/>
                </a:moveTo>
                <a:lnTo>
                  <a:pt x="46131" y="64056"/>
                </a:lnTo>
                <a:lnTo>
                  <a:pt x="44433" y="64716"/>
                </a:lnTo>
                <a:lnTo>
                  <a:pt x="43962" y="64905"/>
                </a:lnTo>
                <a:lnTo>
                  <a:pt x="44150" y="64810"/>
                </a:lnTo>
                <a:lnTo>
                  <a:pt x="42641" y="64999"/>
                </a:lnTo>
                <a:lnTo>
                  <a:pt x="42924" y="64810"/>
                </a:lnTo>
                <a:lnTo>
                  <a:pt x="43207" y="64622"/>
                </a:lnTo>
                <a:lnTo>
                  <a:pt x="42358" y="64905"/>
                </a:lnTo>
                <a:lnTo>
                  <a:pt x="43113" y="64622"/>
                </a:lnTo>
                <a:lnTo>
                  <a:pt x="45377" y="63867"/>
                </a:lnTo>
                <a:lnTo>
                  <a:pt x="44999" y="64150"/>
                </a:lnTo>
                <a:lnTo>
                  <a:pt x="44622" y="64433"/>
                </a:lnTo>
                <a:lnTo>
                  <a:pt x="46414" y="63773"/>
                </a:lnTo>
                <a:close/>
                <a:moveTo>
                  <a:pt x="39905" y="64622"/>
                </a:moveTo>
                <a:lnTo>
                  <a:pt x="39811" y="64716"/>
                </a:lnTo>
                <a:lnTo>
                  <a:pt x="39622" y="64810"/>
                </a:lnTo>
                <a:lnTo>
                  <a:pt x="38962" y="64999"/>
                </a:lnTo>
                <a:lnTo>
                  <a:pt x="38207" y="65093"/>
                </a:lnTo>
                <a:lnTo>
                  <a:pt x="37641" y="65093"/>
                </a:lnTo>
                <a:lnTo>
                  <a:pt x="39056" y="64810"/>
                </a:lnTo>
                <a:lnTo>
                  <a:pt x="39528" y="64716"/>
                </a:lnTo>
                <a:lnTo>
                  <a:pt x="39905" y="64622"/>
                </a:lnTo>
                <a:close/>
                <a:moveTo>
                  <a:pt x="42829" y="64056"/>
                </a:moveTo>
                <a:lnTo>
                  <a:pt x="42452" y="64244"/>
                </a:lnTo>
                <a:lnTo>
                  <a:pt x="42263" y="64433"/>
                </a:lnTo>
                <a:lnTo>
                  <a:pt x="41980" y="64622"/>
                </a:lnTo>
                <a:lnTo>
                  <a:pt x="41886" y="64999"/>
                </a:lnTo>
                <a:lnTo>
                  <a:pt x="42263" y="64999"/>
                </a:lnTo>
                <a:lnTo>
                  <a:pt x="40094" y="65282"/>
                </a:lnTo>
                <a:lnTo>
                  <a:pt x="40848" y="64999"/>
                </a:lnTo>
                <a:lnTo>
                  <a:pt x="41131" y="64810"/>
                </a:lnTo>
                <a:lnTo>
                  <a:pt x="41131" y="64716"/>
                </a:lnTo>
                <a:lnTo>
                  <a:pt x="41037" y="64622"/>
                </a:lnTo>
                <a:lnTo>
                  <a:pt x="40754" y="64622"/>
                </a:lnTo>
                <a:lnTo>
                  <a:pt x="40282" y="64527"/>
                </a:lnTo>
                <a:lnTo>
                  <a:pt x="40188" y="64433"/>
                </a:lnTo>
                <a:lnTo>
                  <a:pt x="41509" y="64339"/>
                </a:lnTo>
                <a:lnTo>
                  <a:pt x="42829" y="64056"/>
                </a:lnTo>
                <a:close/>
                <a:moveTo>
                  <a:pt x="15660" y="60376"/>
                </a:moveTo>
                <a:lnTo>
                  <a:pt x="16887" y="61131"/>
                </a:lnTo>
                <a:lnTo>
                  <a:pt x="17924" y="62075"/>
                </a:lnTo>
                <a:lnTo>
                  <a:pt x="17924" y="61792"/>
                </a:lnTo>
                <a:lnTo>
                  <a:pt x="17830" y="61603"/>
                </a:lnTo>
                <a:lnTo>
                  <a:pt x="19056" y="61980"/>
                </a:lnTo>
                <a:lnTo>
                  <a:pt x="20283" y="62358"/>
                </a:lnTo>
                <a:lnTo>
                  <a:pt x="20849" y="62546"/>
                </a:lnTo>
                <a:lnTo>
                  <a:pt x="21415" y="62735"/>
                </a:lnTo>
                <a:lnTo>
                  <a:pt x="21886" y="63018"/>
                </a:lnTo>
                <a:lnTo>
                  <a:pt x="22358" y="63395"/>
                </a:lnTo>
                <a:lnTo>
                  <a:pt x="21509" y="63301"/>
                </a:lnTo>
                <a:lnTo>
                  <a:pt x="22547" y="63867"/>
                </a:lnTo>
                <a:lnTo>
                  <a:pt x="23868" y="64339"/>
                </a:lnTo>
                <a:lnTo>
                  <a:pt x="25471" y="64905"/>
                </a:lnTo>
                <a:lnTo>
                  <a:pt x="27169" y="65282"/>
                </a:lnTo>
                <a:lnTo>
                  <a:pt x="26603" y="65282"/>
                </a:lnTo>
                <a:lnTo>
                  <a:pt x="27075" y="65942"/>
                </a:lnTo>
                <a:lnTo>
                  <a:pt x="26886" y="65942"/>
                </a:lnTo>
                <a:lnTo>
                  <a:pt x="26603" y="65848"/>
                </a:lnTo>
                <a:lnTo>
                  <a:pt x="25849" y="65659"/>
                </a:lnTo>
                <a:lnTo>
                  <a:pt x="25283" y="65471"/>
                </a:lnTo>
                <a:lnTo>
                  <a:pt x="25188" y="65376"/>
                </a:lnTo>
                <a:lnTo>
                  <a:pt x="25754" y="65376"/>
                </a:lnTo>
                <a:lnTo>
                  <a:pt x="26226" y="65471"/>
                </a:lnTo>
                <a:lnTo>
                  <a:pt x="26320" y="65282"/>
                </a:lnTo>
                <a:lnTo>
                  <a:pt x="26320" y="65188"/>
                </a:lnTo>
                <a:lnTo>
                  <a:pt x="26226" y="65093"/>
                </a:lnTo>
                <a:lnTo>
                  <a:pt x="25660" y="65093"/>
                </a:lnTo>
                <a:lnTo>
                  <a:pt x="25188" y="65188"/>
                </a:lnTo>
                <a:lnTo>
                  <a:pt x="24528" y="65376"/>
                </a:lnTo>
                <a:lnTo>
                  <a:pt x="25000" y="65093"/>
                </a:lnTo>
                <a:lnTo>
                  <a:pt x="23679" y="64905"/>
                </a:lnTo>
                <a:lnTo>
                  <a:pt x="22547" y="64716"/>
                </a:lnTo>
                <a:lnTo>
                  <a:pt x="21603" y="64339"/>
                </a:lnTo>
                <a:lnTo>
                  <a:pt x="20660" y="63867"/>
                </a:lnTo>
                <a:lnTo>
                  <a:pt x="20943" y="63867"/>
                </a:lnTo>
                <a:lnTo>
                  <a:pt x="20377" y="63773"/>
                </a:lnTo>
                <a:lnTo>
                  <a:pt x="19339" y="63678"/>
                </a:lnTo>
                <a:lnTo>
                  <a:pt x="18868" y="63490"/>
                </a:lnTo>
                <a:lnTo>
                  <a:pt x="18396" y="63301"/>
                </a:lnTo>
                <a:lnTo>
                  <a:pt x="18585" y="63207"/>
                </a:lnTo>
                <a:lnTo>
                  <a:pt x="18868" y="63301"/>
                </a:lnTo>
                <a:lnTo>
                  <a:pt x="18019" y="62735"/>
                </a:lnTo>
                <a:lnTo>
                  <a:pt x="16981" y="62075"/>
                </a:lnTo>
                <a:lnTo>
                  <a:pt x="14811" y="60471"/>
                </a:lnTo>
                <a:lnTo>
                  <a:pt x="16415" y="61414"/>
                </a:lnTo>
                <a:lnTo>
                  <a:pt x="15660" y="60376"/>
                </a:lnTo>
                <a:close/>
                <a:moveTo>
                  <a:pt x="28867" y="65659"/>
                </a:moveTo>
                <a:lnTo>
                  <a:pt x="30660" y="65942"/>
                </a:lnTo>
                <a:lnTo>
                  <a:pt x="32547" y="66131"/>
                </a:lnTo>
                <a:lnTo>
                  <a:pt x="32075" y="66225"/>
                </a:lnTo>
                <a:lnTo>
                  <a:pt x="31320" y="66225"/>
                </a:lnTo>
                <a:lnTo>
                  <a:pt x="30566" y="66131"/>
                </a:lnTo>
                <a:lnTo>
                  <a:pt x="28867" y="65659"/>
                </a:lnTo>
                <a:close/>
                <a:moveTo>
                  <a:pt x="39150" y="0"/>
                </a:moveTo>
                <a:lnTo>
                  <a:pt x="39528" y="283"/>
                </a:lnTo>
                <a:lnTo>
                  <a:pt x="39622" y="378"/>
                </a:lnTo>
                <a:lnTo>
                  <a:pt x="41509" y="1038"/>
                </a:lnTo>
                <a:lnTo>
                  <a:pt x="40943" y="1132"/>
                </a:lnTo>
                <a:lnTo>
                  <a:pt x="40282" y="1227"/>
                </a:lnTo>
                <a:lnTo>
                  <a:pt x="38962" y="1038"/>
                </a:lnTo>
                <a:lnTo>
                  <a:pt x="37547" y="849"/>
                </a:lnTo>
                <a:lnTo>
                  <a:pt x="36320" y="661"/>
                </a:lnTo>
                <a:lnTo>
                  <a:pt x="36415" y="755"/>
                </a:lnTo>
                <a:lnTo>
                  <a:pt x="36415" y="849"/>
                </a:lnTo>
                <a:lnTo>
                  <a:pt x="35943" y="944"/>
                </a:lnTo>
                <a:lnTo>
                  <a:pt x="34150" y="1132"/>
                </a:lnTo>
                <a:lnTo>
                  <a:pt x="31698" y="1132"/>
                </a:lnTo>
                <a:lnTo>
                  <a:pt x="30660" y="1227"/>
                </a:lnTo>
                <a:lnTo>
                  <a:pt x="29716" y="1321"/>
                </a:lnTo>
                <a:lnTo>
                  <a:pt x="30377" y="1416"/>
                </a:lnTo>
                <a:lnTo>
                  <a:pt x="31037" y="1510"/>
                </a:lnTo>
                <a:lnTo>
                  <a:pt x="30094" y="1699"/>
                </a:lnTo>
                <a:lnTo>
                  <a:pt x="28773" y="2076"/>
                </a:lnTo>
                <a:lnTo>
                  <a:pt x="27924" y="2359"/>
                </a:lnTo>
                <a:lnTo>
                  <a:pt x="27924" y="2453"/>
                </a:lnTo>
                <a:lnTo>
                  <a:pt x="28207" y="2453"/>
                </a:lnTo>
                <a:lnTo>
                  <a:pt x="26509" y="3019"/>
                </a:lnTo>
                <a:lnTo>
                  <a:pt x="26792" y="2831"/>
                </a:lnTo>
                <a:lnTo>
                  <a:pt x="25660" y="2925"/>
                </a:lnTo>
                <a:lnTo>
                  <a:pt x="25754" y="2831"/>
                </a:lnTo>
                <a:lnTo>
                  <a:pt x="25377" y="2925"/>
                </a:lnTo>
                <a:lnTo>
                  <a:pt x="24905" y="3208"/>
                </a:lnTo>
                <a:lnTo>
                  <a:pt x="24056" y="3774"/>
                </a:lnTo>
                <a:lnTo>
                  <a:pt x="22264" y="4340"/>
                </a:lnTo>
                <a:lnTo>
                  <a:pt x="20471" y="5095"/>
                </a:lnTo>
                <a:lnTo>
                  <a:pt x="18679" y="5755"/>
                </a:lnTo>
                <a:lnTo>
                  <a:pt x="16981" y="6604"/>
                </a:lnTo>
                <a:lnTo>
                  <a:pt x="17453" y="6604"/>
                </a:lnTo>
                <a:lnTo>
                  <a:pt x="17830" y="6415"/>
                </a:lnTo>
                <a:lnTo>
                  <a:pt x="18868" y="6038"/>
                </a:lnTo>
                <a:lnTo>
                  <a:pt x="19905" y="5661"/>
                </a:lnTo>
                <a:lnTo>
                  <a:pt x="20377" y="5472"/>
                </a:lnTo>
                <a:lnTo>
                  <a:pt x="20943" y="5378"/>
                </a:lnTo>
                <a:lnTo>
                  <a:pt x="19528" y="6038"/>
                </a:lnTo>
                <a:lnTo>
                  <a:pt x="20094" y="5944"/>
                </a:lnTo>
                <a:lnTo>
                  <a:pt x="18396" y="7076"/>
                </a:lnTo>
                <a:lnTo>
                  <a:pt x="20849" y="6038"/>
                </a:lnTo>
                <a:lnTo>
                  <a:pt x="23396" y="5095"/>
                </a:lnTo>
                <a:lnTo>
                  <a:pt x="26037" y="4246"/>
                </a:lnTo>
                <a:lnTo>
                  <a:pt x="28679" y="3397"/>
                </a:lnTo>
                <a:lnTo>
                  <a:pt x="28301" y="3491"/>
                </a:lnTo>
                <a:lnTo>
                  <a:pt x="28773" y="3208"/>
                </a:lnTo>
                <a:lnTo>
                  <a:pt x="30283" y="2736"/>
                </a:lnTo>
                <a:lnTo>
                  <a:pt x="29905" y="2831"/>
                </a:lnTo>
                <a:lnTo>
                  <a:pt x="29056" y="2831"/>
                </a:lnTo>
                <a:lnTo>
                  <a:pt x="28584" y="2642"/>
                </a:lnTo>
                <a:lnTo>
                  <a:pt x="30566" y="2548"/>
                </a:lnTo>
                <a:lnTo>
                  <a:pt x="32641" y="2548"/>
                </a:lnTo>
                <a:lnTo>
                  <a:pt x="37264" y="2831"/>
                </a:lnTo>
                <a:lnTo>
                  <a:pt x="39528" y="3019"/>
                </a:lnTo>
                <a:lnTo>
                  <a:pt x="43490" y="3019"/>
                </a:lnTo>
                <a:lnTo>
                  <a:pt x="44339" y="2831"/>
                </a:lnTo>
                <a:lnTo>
                  <a:pt x="45094" y="2736"/>
                </a:lnTo>
                <a:lnTo>
                  <a:pt x="45943" y="3114"/>
                </a:lnTo>
                <a:lnTo>
                  <a:pt x="46886" y="3397"/>
                </a:lnTo>
                <a:lnTo>
                  <a:pt x="48678" y="3963"/>
                </a:lnTo>
                <a:lnTo>
                  <a:pt x="50565" y="4434"/>
                </a:lnTo>
                <a:lnTo>
                  <a:pt x="51509" y="4717"/>
                </a:lnTo>
                <a:lnTo>
                  <a:pt x="52358" y="5189"/>
                </a:lnTo>
                <a:lnTo>
                  <a:pt x="51792" y="4812"/>
                </a:lnTo>
                <a:lnTo>
                  <a:pt x="53584" y="5849"/>
                </a:lnTo>
                <a:lnTo>
                  <a:pt x="55376" y="6981"/>
                </a:lnTo>
                <a:lnTo>
                  <a:pt x="56320" y="7642"/>
                </a:lnTo>
                <a:lnTo>
                  <a:pt x="57169" y="8302"/>
                </a:lnTo>
                <a:lnTo>
                  <a:pt x="57924" y="9057"/>
                </a:lnTo>
                <a:lnTo>
                  <a:pt x="58678" y="9906"/>
                </a:lnTo>
                <a:lnTo>
                  <a:pt x="62357" y="14057"/>
                </a:lnTo>
                <a:lnTo>
                  <a:pt x="64622" y="16887"/>
                </a:lnTo>
                <a:lnTo>
                  <a:pt x="66697" y="19623"/>
                </a:lnTo>
                <a:lnTo>
                  <a:pt x="66603" y="19151"/>
                </a:lnTo>
                <a:lnTo>
                  <a:pt x="66603" y="18774"/>
                </a:lnTo>
                <a:lnTo>
                  <a:pt x="67357" y="20472"/>
                </a:lnTo>
                <a:lnTo>
                  <a:pt x="68772" y="23962"/>
                </a:lnTo>
                <a:lnTo>
                  <a:pt x="68867" y="24151"/>
                </a:lnTo>
                <a:lnTo>
                  <a:pt x="69810" y="26792"/>
                </a:lnTo>
                <a:lnTo>
                  <a:pt x="70565" y="29245"/>
                </a:lnTo>
                <a:lnTo>
                  <a:pt x="70754" y="30283"/>
                </a:lnTo>
                <a:lnTo>
                  <a:pt x="70848" y="31037"/>
                </a:lnTo>
                <a:lnTo>
                  <a:pt x="70848" y="31604"/>
                </a:lnTo>
                <a:lnTo>
                  <a:pt x="70754" y="31792"/>
                </a:lnTo>
                <a:lnTo>
                  <a:pt x="70565" y="31887"/>
                </a:lnTo>
                <a:lnTo>
                  <a:pt x="69433" y="36698"/>
                </a:lnTo>
                <a:lnTo>
                  <a:pt x="68206" y="41698"/>
                </a:lnTo>
                <a:lnTo>
                  <a:pt x="68584" y="41037"/>
                </a:lnTo>
                <a:lnTo>
                  <a:pt x="68961" y="40188"/>
                </a:lnTo>
                <a:lnTo>
                  <a:pt x="69244" y="40471"/>
                </a:lnTo>
                <a:lnTo>
                  <a:pt x="69244" y="40849"/>
                </a:lnTo>
                <a:lnTo>
                  <a:pt x="69244" y="41226"/>
                </a:lnTo>
                <a:lnTo>
                  <a:pt x="69055" y="41698"/>
                </a:lnTo>
                <a:lnTo>
                  <a:pt x="68489" y="42924"/>
                </a:lnTo>
                <a:lnTo>
                  <a:pt x="67735" y="44150"/>
                </a:lnTo>
                <a:lnTo>
                  <a:pt x="66791" y="45377"/>
                </a:lnTo>
                <a:lnTo>
                  <a:pt x="65942" y="46509"/>
                </a:lnTo>
                <a:lnTo>
                  <a:pt x="64716" y="47924"/>
                </a:lnTo>
                <a:lnTo>
                  <a:pt x="65565" y="47641"/>
                </a:lnTo>
                <a:lnTo>
                  <a:pt x="65093" y="48301"/>
                </a:lnTo>
                <a:lnTo>
                  <a:pt x="64433" y="48962"/>
                </a:lnTo>
                <a:lnTo>
                  <a:pt x="63112" y="50188"/>
                </a:lnTo>
                <a:lnTo>
                  <a:pt x="63678" y="48962"/>
                </a:lnTo>
                <a:lnTo>
                  <a:pt x="64244" y="47641"/>
                </a:lnTo>
                <a:lnTo>
                  <a:pt x="65754" y="44811"/>
                </a:lnTo>
                <a:lnTo>
                  <a:pt x="67169" y="42169"/>
                </a:lnTo>
                <a:lnTo>
                  <a:pt x="67735" y="41037"/>
                </a:lnTo>
                <a:lnTo>
                  <a:pt x="68206" y="40094"/>
                </a:lnTo>
                <a:lnTo>
                  <a:pt x="68206" y="39811"/>
                </a:lnTo>
                <a:lnTo>
                  <a:pt x="68301" y="39622"/>
                </a:lnTo>
                <a:lnTo>
                  <a:pt x="68301" y="39717"/>
                </a:lnTo>
                <a:lnTo>
                  <a:pt x="68395" y="39339"/>
                </a:lnTo>
                <a:lnTo>
                  <a:pt x="68772" y="37735"/>
                </a:lnTo>
                <a:lnTo>
                  <a:pt x="69055" y="36037"/>
                </a:lnTo>
                <a:lnTo>
                  <a:pt x="69150" y="32924"/>
                </a:lnTo>
                <a:lnTo>
                  <a:pt x="69150" y="30849"/>
                </a:lnTo>
                <a:lnTo>
                  <a:pt x="69150" y="28679"/>
                </a:lnTo>
                <a:lnTo>
                  <a:pt x="68961" y="28773"/>
                </a:lnTo>
                <a:lnTo>
                  <a:pt x="68961" y="29056"/>
                </a:lnTo>
                <a:lnTo>
                  <a:pt x="68678" y="28302"/>
                </a:lnTo>
                <a:lnTo>
                  <a:pt x="68395" y="27453"/>
                </a:lnTo>
                <a:lnTo>
                  <a:pt x="68018" y="25755"/>
                </a:lnTo>
                <a:lnTo>
                  <a:pt x="67923" y="25283"/>
                </a:lnTo>
                <a:lnTo>
                  <a:pt x="67923" y="25472"/>
                </a:lnTo>
                <a:lnTo>
                  <a:pt x="67546" y="24906"/>
                </a:lnTo>
                <a:lnTo>
                  <a:pt x="67074" y="24245"/>
                </a:lnTo>
                <a:lnTo>
                  <a:pt x="66980" y="24057"/>
                </a:lnTo>
                <a:lnTo>
                  <a:pt x="65471" y="22264"/>
                </a:lnTo>
                <a:lnTo>
                  <a:pt x="64810" y="21415"/>
                </a:lnTo>
                <a:lnTo>
                  <a:pt x="64339" y="20755"/>
                </a:lnTo>
                <a:lnTo>
                  <a:pt x="64622" y="20943"/>
                </a:lnTo>
                <a:lnTo>
                  <a:pt x="64527" y="20755"/>
                </a:lnTo>
                <a:lnTo>
                  <a:pt x="64339" y="20472"/>
                </a:lnTo>
                <a:lnTo>
                  <a:pt x="63301" y="19434"/>
                </a:lnTo>
                <a:lnTo>
                  <a:pt x="62357" y="18585"/>
                </a:lnTo>
                <a:lnTo>
                  <a:pt x="62452" y="18679"/>
                </a:lnTo>
                <a:lnTo>
                  <a:pt x="62357" y="18868"/>
                </a:lnTo>
                <a:lnTo>
                  <a:pt x="61508" y="18019"/>
                </a:lnTo>
                <a:lnTo>
                  <a:pt x="61791" y="18396"/>
                </a:lnTo>
                <a:lnTo>
                  <a:pt x="60848" y="17547"/>
                </a:lnTo>
                <a:lnTo>
                  <a:pt x="60471" y="17076"/>
                </a:lnTo>
                <a:lnTo>
                  <a:pt x="60471" y="16981"/>
                </a:lnTo>
                <a:lnTo>
                  <a:pt x="60565" y="17076"/>
                </a:lnTo>
                <a:lnTo>
                  <a:pt x="61225" y="17547"/>
                </a:lnTo>
                <a:lnTo>
                  <a:pt x="58961" y="15566"/>
                </a:lnTo>
                <a:lnTo>
                  <a:pt x="59527" y="16227"/>
                </a:lnTo>
                <a:lnTo>
                  <a:pt x="58584" y="15566"/>
                </a:lnTo>
                <a:lnTo>
                  <a:pt x="57641" y="14906"/>
                </a:lnTo>
                <a:lnTo>
                  <a:pt x="57546" y="15000"/>
                </a:lnTo>
                <a:lnTo>
                  <a:pt x="57452" y="15094"/>
                </a:lnTo>
                <a:lnTo>
                  <a:pt x="58301" y="15660"/>
                </a:lnTo>
                <a:lnTo>
                  <a:pt x="59056" y="16227"/>
                </a:lnTo>
                <a:lnTo>
                  <a:pt x="60471" y="17547"/>
                </a:lnTo>
                <a:lnTo>
                  <a:pt x="61886" y="18774"/>
                </a:lnTo>
                <a:lnTo>
                  <a:pt x="62640" y="19340"/>
                </a:lnTo>
                <a:lnTo>
                  <a:pt x="63395" y="19906"/>
                </a:lnTo>
                <a:lnTo>
                  <a:pt x="62829" y="19528"/>
                </a:lnTo>
                <a:lnTo>
                  <a:pt x="62074" y="19057"/>
                </a:lnTo>
                <a:lnTo>
                  <a:pt x="62074" y="19245"/>
                </a:lnTo>
                <a:lnTo>
                  <a:pt x="62357" y="19717"/>
                </a:lnTo>
                <a:lnTo>
                  <a:pt x="63584" y="21415"/>
                </a:lnTo>
                <a:lnTo>
                  <a:pt x="65093" y="23207"/>
                </a:lnTo>
                <a:lnTo>
                  <a:pt x="65754" y="23962"/>
                </a:lnTo>
                <a:lnTo>
                  <a:pt x="66225" y="24434"/>
                </a:lnTo>
                <a:lnTo>
                  <a:pt x="66414" y="24528"/>
                </a:lnTo>
                <a:lnTo>
                  <a:pt x="66320" y="24057"/>
                </a:lnTo>
                <a:lnTo>
                  <a:pt x="66697" y="24906"/>
                </a:lnTo>
                <a:lnTo>
                  <a:pt x="67074" y="26038"/>
                </a:lnTo>
                <a:lnTo>
                  <a:pt x="66414" y="24811"/>
                </a:lnTo>
                <a:lnTo>
                  <a:pt x="66791" y="25566"/>
                </a:lnTo>
                <a:lnTo>
                  <a:pt x="67169" y="26321"/>
                </a:lnTo>
                <a:lnTo>
                  <a:pt x="67263" y="26415"/>
                </a:lnTo>
                <a:lnTo>
                  <a:pt x="67923" y="28679"/>
                </a:lnTo>
                <a:lnTo>
                  <a:pt x="68206" y="29339"/>
                </a:lnTo>
                <a:lnTo>
                  <a:pt x="68678" y="30471"/>
                </a:lnTo>
                <a:lnTo>
                  <a:pt x="68772" y="30660"/>
                </a:lnTo>
                <a:lnTo>
                  <a:pt x="68678" y="30660"/>
                </a:lnTo>
                <a:lnTo>
                  <a:pt x="68395" y="30377"/>
                </a:lnTo>
                <a:lnTo>
                  <a:pt x="68206" y="30094"/>
                </a:lnTo>
                <a:lnTo>
                  <a:pt x="68206" y="30566"/>
                </a:lnTo>
                <a:lnTo>
                  <a:pt x="68301" y="31037"/>
                </a:lnTo>
                <a:lnTo>
                  <a:pt x="68395" y="31509"/>
                </a:lnTo>
                <a:lnTo>
                  <a:pt x="68395" y="31887"/>
                </a:lnTo>
                <a:lnTo>
                  <a:pt x="68301" y="31792"/>
                </a:lnTo>
                <a:lnTo>
                  <a:pt x="68301" y="31698"/>
                </a:lnTo>
                <a:lnTo>
                  <a:pt x="68301" y="31415"/>
                </a:lnTo>
                <a:lnTo>
                  <a:pt x="68018" y="30094"/>
                </a:lnTo>
                <a:lnTo>
                  <a:pt x="67735" y="28868"/>
                </a:lnTo>
                <a:lnTo>
                  <a:pt x="68112" y="31698"/>
                </a:lnTo>
                <a:lnTo>
                  <a:pt x="68206" y="33113"/>
                </a:lnTo>
                <a:lnTo>
                  <a:pt x="68206" y="34528"/>
                </a:lnTo>
                <a:lnTo>
                  <a:pt x="68112" y="35943"/>
                </a:lnTo>
                <a:lnTo>
                  <a:pt x="67923" y="37358"/>
                </a:lnTo>
                <a:lnTo>
                  <a:pt x="67546" y="38679"/>
                </a:lnTo>
                <a:lnTo>
                  <a:pt x="67074" y="40000"/>
                </a:lnTo>
                <a:lnTo>
                  <a:pt x="67263" y="39717"/>
                </a:lnTo>
                <a:lnTo>
                  <a:pt x="67357" y="39622"/>
                </a:lnTo>
                <a:lnTo>
                  <a:pt x="67357" y="39717"/>
                </a:lnTo>
                <a:lnTo>
                  <a:pt x="67263" y="40377"/>
                </a:lnTo>
                <a:lnTo>
                  <a:pt x="66980" y="41226"/>
                </a:lnTo>
                <a:lnTo>
                  <a:pt x="66791" y="41509"/>
                </a:lnTo>
                <a:lnTo>
                  <a:pt x="66697" y="41603"/>
                </a:lnTo>
                <a:lnTo>
                  <a:pt x="66414" y="42075"/>
                </a:lnTo>
                <a:lnTo>
                  <a:pt x="65754" y="43962"/>
                </a:lnTo>
                <a:lnTo>
                  <a:pt x="64905" y="46132"/>
                </a:lnTo>
                <a:lnTo>
                  <a:pt x="64150" y="47547"/>
                </a:lnTo>
                <a:lnTo>
                  <a:pt x="63395" y="48867"/>
                </a:lnTo>
                <a:lnTo>
                  <a:pt x="62546" y="50094"/>
                </a:lnTo>
                <a:lnTo>
                  <a:pt x="61697" y="51320"/>
                </a:lnTo>
                <a:lnTo>
                  <a:pt x="60376" y="52452"/>
                </a:lnTo>
                <a:lnTo>
                  <a:pt x="59810" y="53112"/>
                </a:lnTo>
                <a:lnTo>
                  <a:pt x="59244" y="53773"/>
                </a:lnTo>
                <a:lnTo>
                  <a:pt x="59999" y="53301"/>
                </a:lnTo>
                <a:lnTo>
                  <a:pt x="59905" y="53490"/>
                </a:lnTo>
                <a:lnTo>
                  <a:pt x="58018" y="54999"/>
                </a:lnTo>
                <a:lnTo>
                  <a:pt x="57075" y="55660"/>
                </a:lnTo>
                <a:lnTo>
                  <a:pt x="56037" y="56226"/>
                </a:lnTo>
                <a:lnTo>
                  <a:pt x="57924" y="54716"/>
                </a:lnTo>
                <a:lnTo>
                  <a:pt x="58867" y="53867"/>
                </a:lnTo>
                <a:lnTo>
                  <a:pt x="59716" y="53018"/>
                </a:lnTo>
                <a:lnTo>
                  <a:pt x="58961" y="53679"/>
                </a:lnTo>
                <a:lnTo>
                  <a:pt x="58207" y="54245"/>
                </a:lnTo>
                <a:lnTo>
                  <a:pt x="56603" y="55282"/>
                </a:lnTo>
                <a:lnTo>
                  <a:pt x="54905" y="56226"/>
                </a:lnTo>
                <a:lnTo>
                  <a:pt x="53301" y="57263"/>
                </a:lnTo>
                <a:lnTo>
                  <a:pt x="52735" y="57452"/>
                </a:lnTo>
                <a:lnTo>
                  <a:pt x="51509" y="57924"/>
                </a:lnTo>
                <a:lnTo>
                  <a:pt x="47829" y="59527"/>
                </a:lnTo>
                <a:lnTo>
                  <a:pt x="43962" y="61226"/>
                </a:lnTo>
                <a:lnTo>
                  <a:pt x="42358" y="61886"/>
                </a:lnTo>
                <a:lnTo>
                  <a:pt x="41414" y="62169"/>
                </a:lnTo>
                <a:lnTo>
                  <a:pt x="39433" y="62452"/>
                </a:lnTo>
                <a:lnTo>
                  <a:pt x="37169" y="62641"/>
                </a:lnTo>
                <a:lnTo>
                  <a:pt x="33679" y="62829"/>
                </a:lnTo>
                <a:lnTo>
                  <a:pt x="31226" y="62924"/>
                </a:lnTo>
                <a:lnTo>
                  <a:pt x="29528" y="62924"/>
                </a:lnTo>
                <a:lnTo>
                  <a:pt x="28301" y="62735"/>
                </a:lnTo>
                <a:lnTo>
                  <a:pt x="27075" y="62546"/>
                </a:lnTo>
                <a:lnTo>
                  <a:pt x="25754" y="62263"/>
                </a:lnTo>
                <a:lnTo>
                  <a:pt x="24622" y="61886"/>
                </a:lnTo>
                <a:lnTo>
                  <a:pt x="23396" y="61414"/>
                </a:lnTo>
                <a:lnTo>
                  <a:pt x="21320" y="60565"/>
                </a:lnTo>
                <a:lnTo>
                  <a:pt x="21509" y="60754"/>
                </a:lnTo>
                <a:lnTo>
                  <a:pt x="21698" y="60848"/>
                </a:lnTo>
                <a:lnTo>
                  <a:pt x="22169" y="61131"/>
                </a:lnTo>
                <a:lnTo>
                  <a:pt x="21037" y="60659"/>
                </a:lnTo>
                <a:lnTo>
                  <a:pt x="19434" y="59905"/>
                </a:lnTo>
                <a:lnTo>
                  <a:pt x="15754" y="57924"/>
                </a:lnTo>
                <a:lnTo>
                  <a:pt x="12453" y="56037"/>
                </a:lnTo>
                <a:lnTo>
                  <a:pt x="11415" y="55377"/>
                </a:lnTo>
                <a:lnTo>
                  <a:pt x="11226" y="55188"/>
                </a:lnTo>
                <a:lnTo>
                  <a:pt x="11132" y="55094"/>
                </a:lnTo>
                <a:lnTo>
                  <a:pt x="10377" y="54433"/>
                </a:lnTo>
                <a:lnTo>
                  <a:pt x="9717" y="53679"/>
                </a:lnTo>
                <a:lnTo>
                  <a:pt x="9717" y="53962"/>
                </a:lnTo>
                <a:lnTo>
                  <a:pt x="9622" y="54150"/>
                </a:lnTo>
                <a:lnTo>
                  <a:pt x="9528" y="54245"/>
                </a:lnTo>
                <a:lnTo>
                  <a:pt x="9434" y="54245"/>
                </a:lnTo>
                <a:lnTo>
                  <a:pt x="9151" y="54056"/>
                </a:lnTo>
                <a:lnTo>
                  <a:pt x="8868" y="53679"/>
                </a:lnTo>
                <a:lnTo>
                  <a:pt x="8585" y="53301"/>
                </a:lnTo>
                <a:lnTo>
                  <a:pt x="8302" y="52829"/>
                </a:lnTo>
                <a:lnTo>
                  <a:pt x="8302" y="52546"/>
                </a:lnTo>
                <a:lnTo>
                  <a:pt x="8302" y="52452"/>
                </a:lnTo>
                <a:lnTo>
                  <a:pt x="8396" y="52452"/>
                </a:lnTo>
                <a:lnTo>
                  <a:pt x="7924" y="52263"/>
                </a:lnTo>
                <a:lnTo>
                  <a:pt x="7358" y="51886"/>
                </a:lnTo>
                <a:lnTo>
                  <a:pt x="6038" y="50660"/>
                </a:lnTo>
                <a:lnTo>
                  <a:pt x="5849" y="50377"/>
                </a:lnTo>
                <a:lnTo>
                  <a:pt x="5566" y="50094"/>
                </a:lnTo>
                <a:lnTo>
                  <a:pt x="5566" y="50188"/>
                </a:lnTo>
                <a:lnTo>
                  <a:pt x="4811" y="49339"/>
                </a:lnTo>
                <a:lnTo>
                  <a:pt x="4717" y="49150"/>
                </a:lnTo>
                <a:lnTo>
                  <a:pt x="5189" y="49433"/>
                </a:lnTo>
                <a:lnTo>
                  <a:pt x="5377" y="49528"/>
                </a:lnTo>
                <a:lnTo>
                  <a:pt x="5472" y="49716"/>
                </a:lnTo>
                <a:lnTo>
                  <a:pt x="5660" y="50094"/>
                </a:lnTo>
                <a:lnTo>
                  <a:pt x="5377" y="49056"/>
                </a:lnTo>
                <a:lnTo>
                  <a:pt x="5000" y="48113"/>
                </a:lnTo>
                <a:lnTo>
                  <a:pt x="4057" y="45660"/>
                </a:lnTo>
                <a:lnTo>
                  <a:pt x="3585" y="44150"/>
                </a:lnTo>
                <a:lnTo>
                  <a:pt x="3208" y="42358"/>
                </a:lnTo>
                <a:lnTo>
                  <a:pt x="3396" y="42547"/>
                </a:lnTo>
                <a:lnTo>
                  <a:pt x="3491" y="42452"/>
                </a:lnTo>
                <a:lnTo>
                  <a:pt x="3585" y="42547"/>
                </a:lnTo>
                <a:lnTo>
                  <a:pt x="3774" y="42641"/>
                </a:lnTo>
                <a:lnTo>
                  <a:pt x="3679" y="40849"/>
                </a:lnTo>
                <a:lnTo>
                  <a:pt x="3585" y="38962"/>
                </a:lnTo>
                <a:lnTo>
                  <a:pt x="3679" y="37169"/>
                </a:lnTo>
                <a:lnTo>
                  <a:pt x="3774" y="36320"/>
                </a:lnTo>
                <a:lnTo>
                  <a:pt x="4057" y="35566"/>
                </a:lnTo>
                <a:lnTo>
                  <a:pt x="4434" y="33585"/>
                </a:lnTo>
                <a:lnTo>
                  <a:pt x="4434" y="33962"/>
                </a:lnTo>
                <a:lnTo>
                  <a:pt x="4528" y="34245"/>
                </a:lnTo>
                <a:lnTo>
                  <a:pt x="4717" y="32264"/>
                </a:lnTo>
                <a:lnTo>
                  <a:pt x="5189" y="30283"/>
                </a:lnTo>
                <a:lnTo>
                  <a:pt x="5755" y="28302"/>
                </a:lnTo>
                <a:lnTo>
                  <a:pt x="6604" y="26321"/>
                </a:lnTo>
                <a:lnTo>
                  <a:pt x="7453" y="24340"/>
                </a:lnTo>
                <a:lnTo>
                  <a:pt x="8585" y="22547"/>
                </a:lnTo>
                <a:lnTo>
                  <a:pt x="9717" y="20755"/>
                </a:lnTo>
                <a:lnTo>
                  <a:pt x="10943" y="19245"/>
                </a:lnTo>
                <a:lnTo>
                  <a:pt x="10849" y="19057"/>
                </a:lnTo>
                <a:lnTo>
                  <a:pt x="10849" y="18868"/>
                </a:lnTo>
                <a:lnTo>
                  <a:pt x="11132" y="18396"/>
                </a:lnTo>
                <a:lnTo>
                  <a:pt x="11604" y="17830"/>
                </a:lnTo>
                <a:lnTo>
                  <a:pt x="12264" y="17076"/>
                </a:lnTo>
                <a:lnTo>
                  <a:pt x="14151" y="15472"/>
                </a:lnTo>
                <a:lnTo>
                  <a:pt x="16415" y="13585"/>
                </a:lnTo>
                <a:lnTo>
                  <a:pt x="18868" y="11793"/>
                </a:lnTo>
                <a:lnTo>
                  <a:pt x="21226" y="10095"/>
                </a:lnTo>
                <a:lnTo>
                  <a:pt x="23302" y="8868"/>
                </a:lnTo>
                <a:lnTo>
                  <a:pt x="24717" y="8113"/>
                </a:lnTo>
                <a:lnTo>
                  <a:pt x="24245" y="8491"/>
                </a:lnTo>
                <a:lnTo>
                  <a:pt x="23773" y="8774"/>
                </a:lnTo>
                <a:lnTo>
                  <a:pt x="24811" y="8208"/>
                </a:lnTo>
                <a:lnTo>
                  <a:pt x="25566" y="7830"/>
                </a:lnTo>
                <a:lnTo>
                  <a:pt x="27452" y="6981"/>
                </a:lnTo>
                <a:lnTo>
                  <a:pt x="27264" y="6981"/>
                </a:lnTo>
                <a:lnTo>
                  <a:pt x="26981" y="6887"/>
                </a:lnTo>
                <a:lnTo>
                  <a:pt x="27830" y="6604"/>
                </a:lnTo>
                <a:lnTo>
                  <a:pt x="29056" y="6132"/>
                </a:lnTo>
                <a:lnTo>
                  <a:pt x="28679" y="6415"/>
                </a:lnTo>
                <a:lnTo>
                  <a:pt x="29056" y="6510"/>
                </a:lnTo>
                <a:lnTo>
                  <a:pt x="28962" y="6698"/>
                </a:lnTo>
                <a:lnTo>
                  <a:pt x="30283" y="6227"/>
                </a:lnTo>
                <a:lnTo>
                  <a:pt x="31698" y="5755"/>
                </a:lnTo>
                <a:lnTo>
                  <a:pt x="33113" y="5378"/>
                </a:lnTo>
                <a:lnTo>
                  <a:pt x="33867" y="5189"/>
                </a:lnTo>
                <a:lnTo>
                  <a:pt x="34169" y="5151"/>
                </a:lnTo>
                <a:lnTo>
                  <a:pt x="34905" y="4906"/>
                </a:lnTo>
                <a:lnTo>
                  <a:pt x="35754" y="4812"/>
                </a:lnTo>
                <a:lnTo>
                  <a:pt x="36603" y="4812"/>
                </a:lnTo>
                <a:lnTo>
                  <a:pt x="37547" y="4717"/>
                </a:lnTo>
                <a:lnTo>
                  <a:pt x="37830" y="4717"/>
                </a:lnTo>
                <a:lnTo>
                  <a:pt x="38396" y="4529"/>
                </a:lnTo>
                <a:lnTo>
                  <a:pt x="38867" y="4340"/>
                </a:lnTo>
                <a:lnTo>
                  <a:pt x="38867" y="4623"/>
                </a:lnTo>
                <a:lnTo>
                  <a:pt x="42735" y="4340"/>
                </a:lnTo>
                <a:lnTo>
                  <a:pt x="43207" y="4529"/>
                </a:lnTo>
                <a:lnTo>
                  <a:pt x="43018" y="4529"/>
                </a:lnTo>
                <a:lnTo>
                  <a:pt x="43867" y="4623"/>
                </a:lnTo>
                <a:lnTo>
                  <a:pt x="44811" y="4434"/>
                </a:lnTo>
                <a:lnTo>
                  <a:pt x="45094" y="4717"/>
                </a:lnTo>
                <a:lnTo>
                  <a:pt x="45754" y="4906"/>
                </a:lnTo>
                <a:lnTo>
                  <a:pt x="47546" y="5189"/>
                </a:lnTo>
                <a:lnTo>
                  <a:pt x="49622" y="5566"/>
                </a:lnTo>
                <a:lnTo>
                  <a:pt x="51131" y="5849"/>
                </a:lnTo>
                <a:lnTo>
                  <a:pt x="49244" y="5095"/>
                </a:lnTo>
                <a:lnTo>
                  <a:pt x="46886" y="4529"/>
                </a:lnTo>
                <a:lnTo>
                  <a:pt x="44433" y="3963"/>
                </a:lnTo>
                <a:lnTo>
                  <a:pt x="41980" y="3491"/>
                </a:lnTo>
                <a:lnTo>
                  <a:pt x="39528" y="3302"/>
                </a:lnTo>
                <a:lnTo>
                  <a:pt x="37358" y="3208"/>
                </a:lnTo>
                <a:lnTo>
                  <a:pt x="36415" y="3208"/>
                </a:lnTo>
                <a:lnTo>
                  <a:pt x="35565" y="3302"/>
                </a:lnTo>
                <a:lnTo>
                  <a:pt x="34811" y="3491"/>
                </a:lnTo>
                <a:lnTo>
                  <a:pt x="34150" y="3680"/>
                </a:lnTo>
                <a:lnTo>
                  <a:pt x="33490" y="3585"/>
                </a:lnTo>
                <a:lnTo>
                  <a:pt x="32830" y="3491"/>
                </a:lnTo>
                <a:lnTo>
                  <a:pt x="31509" y="3585"/>
                </a:lnTo>
                <a:lnTo>
                  <a:pt x="30000" y="3868"/>
                </a:lnTo>
                <a:lnTo>
                  <a:pt x="28490" y="4246"/>
                </a:lnTo>
                <a:lnTo>
                  <a:pt x="26981" y="4812"/>
                </a:lnTo>
                <a:lnTo>
                  <a:pt x="25471" y="5472"/>
                </a:lnTo>
                <a:lnTo>
                  <a:pt x="23868" y="6321"/>
                </a:lnTo>
                <a:lnTo>
                  <a:pt x="22358" y="7170"/>
                </a:lnTo>
                <a:lnTo>
                  <a:pt x="20849" y="8113"/>
                </a:lnTo>
                <a:lnTo>
                  <a:pt x="19339" y="9151"/>
                </a:lnTo>
                <a:lnTo>
                  <a:pt x="17924" y="10283"/>
                </a:lnTo>
                <a:lnTo>
                  <a:pt x="16604" y="11321"/>
                </a:lnTo>
                <a:lnTo>
                  <a:pt x="14056" y="13491"/>
                </a:lnTo>
                <a:lnTo>
                  <a:pt x="12075" y="15472"/>
                </a:lnTo>
                <a:lnTo>
                  <a:pt x="9717" y="18491"/>
                </a:lnTo>
                <a:lnTo>
                  <a:pt x="10000" y="17830"/>
                </a:lnTo>
                <a:lnTo>
                  <a:pt x="10377" y="17264"/>
                </a:lnTo>
                <a:lnTo>
                  <a:pt x="9717" y="18113"/>
                </a:lnTo>
                <a:lnTo>
                  <a:pt x="9056" y="19057"/>
                </a:lnTo>
                <a:lnTo>
                  <a:pt x="9151" y="19245"/>
                </a:lnTo>
                <a:lnTo>
                  <a:pt x="8396" y="20189"/>
                </a:lnTo>
                <a:lnTo>
                  <a:pt x="9151" y="18774"/>
                </a:lnTo>
                <a:lnTo>
                  <a:pt x="8019" y="20377"/>
                </a:lnTo>
                <a:lnTo>
                  <a:pt x="7075" y="22075"/>
                </a:lnTo>
                <a:lnTo>
                  <a:pt x="6226" y="23868"/>
                </a:lnTo>
                <a:lnTo>
                  <a:pt x="5472" y="25755"/>
                </a:lnTo>
                <a:lnTo>
                  <a:pt x="4151" y="29434"/>
                </a:lnTo>
                <a:lnTo>
                  <a:pt x="2924" y="32924"/>
                </a:lnTo>
                <a:lnTo>
                  <a:pt x="3019" y="33113"/>
                </a:lnTo>
                <a:lnTo>
                  <a:pt x="2924" y="33773"/>
                </a:lnTo>
                <a:lnTo>
                  <a:pt x="2453" y="36509"/>
                </a:lnTo>
                <a:lnTo>
                  <a:pt x="1981" y="39434"/>
                </a:lnTo>
                <a:lnTo>
                  <a:pt x="1981" y="39528"/>
                </a:lnTo>
                <a:lnTo>
                  <a:pt x="1981" y="39905"/>
                </a:lnTo>
                <a:lnTo>
                  <a:pt x="1792" y="41415"/>
                </a:lnTo>
                <a:lnTo>
                  <a:pt x="1698" y="42358"/>
                </a:lnTo>
                <a:lnTo>
                  <a:pt x="1698" y="43301"/>
                </a:lnTo>
                <a:lnTo>
                  <a:pt x="1792" y="44245"/>
                </a:lnTo>
                <a:lnTo>
                  <a:pt x="1887" y="44999"/>
                </a:lnTo>
                <a:lnTo>
                  <a:pt x="2170" y="46603"/>
                </a:lnTo>
                <a:lnTo>
                  <a:pt x="1887" y="46415"/>
                </a:lnTo>
                <a:lnTo>
                  <a:pt x="1792" y="46320"/>
                </a:lnTo>
                <a:lnTo>
                  <a:pt x="1792" y="46509"/>
                </a:lnTo>
                <a:lnTo>
                  <a:pt x="1981" y="46981"/>
                </a:lnTo>
                <a:lnTo>
                  <a:pt x="1415" y="46132"/>
                </a:lnTo>
                <a:lnTo>
                  <a:pt x="1509" y="46509"/>
                </a:lnTo>
                <a:lnTo>
                  <a:pt x="1321" y="46981"/>
                </a:lnTo>
                <a:lnTo>
                  <a:pt x="472" y="45471"/>
                </a:lnTo>
                <a:lnTo>
                  <a:pt x="377" y="45565"/>
                </a:lnTo>
                <a:lnTo>
                  <a:pt x="283" y="45660"/>
                </a:lnTo>
                <a:lnTo>
                  <a:pt x="189" y="45660"/>
                </a:lnTo>
                <a:lnTo>
                  <a:pt x="0" y="45565"/>
                </a:lnTo>
                <a:lnTo>
                  <a:pt x="1038" y="47924"/>
                </a:lnTo>
                <a:lnTo>
                  <a:pt x="2264" y="50282"/>
                </a:lnTo>
                <a:lnTo>
                  <a:pt x="2075" y="49905"/>
                </a:lnTo>
                <a:lnTo>
                  <a:pt x="2170" y="49528"/>
                </a:lnTo>
                <a:lnTo>
                  <a:pt x="2736" y="50188"/>
                </a:lnTo>
                <a:lnTo>
                  <a:pt x="3208" y="50660"/>
                </a:lnTo>
                <a:lnTo>
                  <a:pt x="3396" y="50943"/>
                </a:lnTo>
                <a:lnTo>
                  <a:pt x="3396" y="51037"/>
                </a:lnTo>
                <a:lnTo>
                  <a:pt x="3302" y="50943"/>
                </a:lnTo>
                <a:lnTo>
                  <a:pt x="3585" y="51320"/>
                </a:lnTo>
                <a:lnTo>
                  <a:pt x="4623" y="53207"/>
                </a:lnTo>
                <a:lnTo>
                  <a:pt x="5755" y="55094"/>
                </a:lnTo>
                <a:lnTo>
                  <a:pt x="7075" y="56886"/>
                </a:lnTo>
                <a:lnTo>
                  <a:pt x="8585" y="58490"/>
                </a:lnTo>
                <a:lnTo>
                  <a:pt x="10189" y="59999"/>
                </a:lnTo>
                <a:lnTo>
                  <a:pt x="11792" y="61414"/>
                </a:lnTo>
                <a:lnTo>
                  <a:pt x="13585" y="62735"/>
                </a:lnTo>
                <a:lnTo>
                  <a:pt x="15471" y="63867"/>
                </a:lnTo>
                <a:lnTo>
                  <a:pt x="17641" y="64905"/>
                </a:lnTo>
                <a:lnTo>
                  <a:pt x="20000" y="65942"/>
                </a:lnTo>
                <a:lnTo>
                  <a:pt x="22358" y="66697"/>
                </a:lnTo>
                <a:lnTo>
                  <a:pt x="24811" y="67263"/>
                </a:lnTo>
                <a:lnTo>
                  <a:pt x="27264" y="67735"/>
                </a:lnTo>
                <a:lnTo>
                  <a:pt x="29811" y="68018"/>
                </a:lnTo>
                <a:lnTo>
                  <a:pt x="32264" y="68206"/>
                </a:lnTo>
                <a:lnTo>
                  <a:pt x="34811" y="68112"/>
                </a:lnTo>
                <a:lnTo>
                  <a:pt x="36981" y="67829"/>
                </a:lnTo>
                <a:lnTo>
                  <a:pt x="40471" y="67263"/>
                </a:lnTo>
                <a:lnTo>
                  <a:pt x="44056" y="66508"/>
                </a:lnTo>
                <a:lnTo>
                  <a:pt x="45565" y="66131"/>
                </a:lnTo>
                <a:lnTo>
                  <a:pt x="46509" y="65848"/>
                </a:lnTo>
                <a:lnTo>
                  <a:pt x="46509" y="65942"/>
                </a:lnTo>
                <a:lnTo>
                  <a:pt x="48018" y="65376"/>
                </a:lnTo>
                <a:lnTo>
                  <a:pt x="49527" y="64622"/>
                </a:lnTo>
                <a:lnTo>
                  <a:pt x="48867" y="64810"/>
                </a:lnTo>
                <a:lnTo>
                  <a:pt x="50754" y="63773"/>
                </a:lnTo>
                <a:lnTo>
                  <a:pt x="52546" y="62641"/>
                </a:lnTo>
                <a:lnTo>
                  <a:pt x="54244" y="61320"/>
                </a:lnTo>
                <a:lnTo>
                  <a:pt x="56037" y="59810"/>
                </a:lnTo>
                <a:lnTo>
                  <a:pt x="55282" y="60659"/>
                </a:lnTo>
                <a:lnTo>
                  <a:pt x="57263" y="59056"/>
                </a:lnTo>
                <a:lnTo>
                  <a:pt x="58112" y="58395"/>
                </a:lnTo>
                <a:lnTo>
                  <a:pt x="58207" y="58301"/>
                </a:lnTo>
                <a:lnTo>
                  <a:pt x="58112" y="58301"/>
                </a:lnTo>
                <a:lnTo>
                  <a:pt x="58584" y="57924"/>
                </a:lnTo>
                <a:lnTo>
                  <a:pt x="59056" y="57546"/>
                </a:lnTo>
                <a:lnTo>
                  <a:pt x="59999" y="56414"/>
                </a:lnTo>
                <a:lnTo>
                  <a:pt x="61414" y="55188"/>
                </a:lnTo>
                <a:lnTo>
                  <a:pt x="61131" y="55282"/>
                </a:lnTo>
                <a:lnTo>
                  <a:pt x="61508" y="54811"/>
                </a:lnTo>
                <a:lnTo>
                  <a:pt x="62735" y="53867"/>
                </a:lnTo>
                <a:lnTo>
                  <a:pt x="63867" y="52735"/>
                </a:lnTo>
                <a:lnTo>
                  <a:pt x="66131" y="50471"/>
                </a:lnTo>
                <a:lnTo>
                  <a:pt x="66131" y="50565"/>
                </a:lnTo>
                <a:lnTo>
                  <a:pt x="66320" y="50660"/>
                </a:lnTo>
                <a:lnTo>
                  <a:pt x="66414" y="50660"/>
                </a:lnTo>
                <a:lnTo>
                  <a:pt x="66603" y="50565"/>
                </a:lnTo>
                <a:lnTo>
                  <a:pt x="66603" y="50754"/>
                </a:lnTo>
                <a:lnTo>
                  <a:pt x="66508" y="50943"/>
                </a:lnTo>
                <a:lnTo>
                  <a:pt x="65848" y="51603"/>
                </a:lnTo>
                <a:lnTo>
                  <a:pt x="64999" y="52546"/>
                </a:lnTo>
                <a:lnTo>
                  <a:pt x="65376" y="52358"/>
                </a:lnTo>
                <a:lnTo>
                  <a:pt x="65848" y="52075"/>
                </a:lnTo>
                <a:lnTo>
                  <a:pt x="66697" y="51320"/>
                </a:lnTo>
                <a:lnTo>
                  <a:pt x="67546" y="50282"/>
                </a:lnTo>
                <a:lnTo>
                  <a:pt x="68301" y="49056"/>
                </a:lnTo>
                <a:lnTo>
                  <a:pt x="69055" y="47830"/>
                </a:lnTo>
                <a:lnTo>
                  <a:pt x="69716" y="46603"/>
                </a:lnTo>
                <a:lnTo>
                  <a:pt x="70565" y="44811"/>
                </a:lnTo>
                <a:lnTo>
                  <a:pt x="70282" y="45094"/>
                </a:lnTo>
                <a:lnTo>
                  <a:pt x="70942" y="43490"/>
                </a:lnTo>
                <a:lnTo>
                  <a:pt x="71037" y="43396"/>
                </a:lnTo>
                <a:lnTo>
                  <a:pt x="71697" y="41320"/>
                </a:lnTo>
                <a:lnTo>
                  <a:pt x="72263" y="39245"/>
                </a:lnTo>
                <a:lnTo>
                  <a:pt x="72640" y="37358"/>
                </a:lnTo>
                <a:lnTo>
                  <a:pt x="72923" y="35849"/>
                </a:lnTo>
                <a:lnTo>
                  <a:pt x="72829" y="36226"/>
                </a:lnTo>
                <a:lnTo>
                  <a:pt x="72735" y="36698"/>
                </a:lnTo>
                <a:lnTo>
                  <a:pt x="72452" y="36981"/>
                </a:lnTo>
                <a:lnTo>
                  <a:pt x="72169" y="37358"/>
                </a:lnTo>
                <a:lnTo>
                  <a:pt x="72263" y="36981"/>
                </a:lnTo>
                <a:lnTo>
                  <a:pt x="72452" y="36415"/>
                </a:lnTo>
                <a:lnTo>
                  <a:pt x="72452" y="35849"/>
                </a:lnTo>
                <a:lnTo>
                  <a:pt x="72357" y="35660"/>
                </a:lnTo>
                <a:lnTo>
                  <a:pt x="72263" y="35471"/>
                </a:lnTo>
                <a:lnTo>
                  <a:pt x="72640" y="33868"/>
                </a:lnTo>
                <a:lnTo>
                  <a:pt x="72735" y="33113"/>
                </a:lnTo>
                <a:lnTo>
                  <a:pt x="72735" y="32358"/>
                </a:lnTo>
                <a:lnTo>
                  <a:pt x="72923" y="33207"/>
                </a:lnTo>
                <a:lnTo>
                  <a:pt x="73018" y="34151"/>
                </a:lnTo>
                <a:lnTo>
                  <a:pt x="72923" y="32358"/>
                </a:lnTo>
                <a:lnTo>
                  <a:pt x="72923" y="31792"/>
                </a:lnTo>
                <a:lnTo>
                  <a:pt x="73112" y="30754"/>
                </a:lnTo>
                <a:lnTo>
                  <a:pt x="72829" y="31604"/>
                </a:lnTo>
                <a:lnTo>
                  <a:pt x="72735" y="30283"/>
                </a:lnTo>
                <a:lnTo>
                  <a:pt x="72546" y="28868"/>
                </a:lnTo>
                <a:lnTo>
                  <a:pt x="72357" y="27641"/>
                </a:lnTo>
                <a:lnTo>
                  <a:pt x="71980" y="26038"/>
                </a:lnTo>
                <a:lnTo>
                  <a:pt x="71414" y="24151"/>
                </a:lnTo>
                <a:lnTo>
                  <a:pt x="70754" y="22170"/>
                </a:lnTo>
                <a:lnTo>
                  <a:pt x="69905" y="20000"/>
                </a:lnTo>
                <a:lnTo>
                  <a:pt x="68867" y="18019"/>
                </a:lnTo>
                <a:lnTo>
                  <a:pt x="68301" y="16981"/>
                </a:lnTo>
                <a:lnTo>
                  <a:pt x="67735" y="16132"/>
                </a:lnTo>
                <a:lnTo>
                  <a:pt x="67074" y="15283"/>
                </a:lnTo>
                <a:lnTo>
                  <a:pt x="66414" y="14434"/>
                </a:lnTo>
                <a:lnTo>
                  <a:pt x="66508" y="14623"/>
                </a:lnTo>
                <a:lnTo>
                  <a:pt x="66414" y="14906"/>
                </a:lnTo>
                <a:lnTo>
                  <a:pt x="65754" y="14057"/>
                </a:lnTo>
                <a:lnTo>
                  <a:pt x="65093" y="13113"/>
                </a:lnTo>
                <a:lnTo>
                  <a:pt x="64537" y="12278"/>
                </a:lnTo>
                <a:lnTo>
                  <a:pt x="62924" y="10755"/>
                </a:lnTo>
                <a:lnTo>
                  <a:pt x="63018" y="10755"/>
                </a:lnTo>
                <a:lnTo>
                  <a:pt x="63018" y="10661"/>
                </a:lnTo>
                <a:lnTo>
                  <a:pt x="62924" y="10472"/>
                </a:lnTo>
                <a:lnTo>
                  <a:pt x="62263" y="9717"/>
                </a:lnTo>
                <a:lnTo>
                  <a:pt x="60376" y="7830"/>
                </a:lnTo>
                <a:lnTo>
                  <a:pt x="60754" y="8396"/>
                </a:lnTo>
                <a:lnTo>
                  <a:pt x="61131" y="8774"/>
                </a:lnTo>
                <a:lnTo>
                  <a:pt x="60376" y="8396"/>
                </a:lnTo>
                <a:lnTo>
                  <a:pt x="59716" y="7925"/>
                </a:lnTo>
                <a:lnTo>
                  <a:pt x="59087" y="7476"/>
                </a:lnTo>
                <a:lnTo>
                  <a:pt x="59810" y="8302"/>
                </a:lnTo>
                <a:lnTo>
                  <a:pt x="58678" y="7642"/>
                </a:lnTo>
                <a:lnTo>
                  <a:pt x="57641" y="6981"/>
                </a:lnTo>
                <a:lnTo>
                  <a:pt x="55471" y="5472"/>
                </a:lnTo>
                <a:lnTo>
                  <a:pt x="53301" y="4057"/>
                </a:lnTo>
                <a:lnTo>
                  <a:pt x="52169" y="3397"/>
                </a:lnTo>
                <a:lnTo>
                  <a:pt x="51037" y="2831"/>
                </a:lnTo>
                <a:lnTo>
                  <a:pt x="52075" y="2831"/>
                </a:lnTo>
                <a:lnTo>
                  <a:pt x="50660" y="1982"/>
                </a:lnTo>
                <a:lnTo>
                  <a:pt x="49811" y="1604"/>
                </a:lnTo>
                <a:lnTo>
                  <a:pt x="48867" y="1227"/>
                </a:lnTo>
                <a:lnTo>
                  <a:pt x="48018" y="849"/>
                </a:lnTo>
                <a:lnTo>
                  <a:pt x="47075" y="661"/>
                </a:lnTo>
                <a:lnTo>
                  <a:pt x="46226" y="566"/>
                </a:lnTo>
                <a:lnTo>
                  <a:pt x="45471" y="661"/>
                </a:lnTo>
                <a:lnTo>
                  <a:pt x="46226" y="849"/>
                </a:lnTo>
                <a:lnTo>
                  <a:pt x="46866" y="1215"/>
                </a:lnTo>
                <a:lnTo>
                  <a:pt x="46980" y="1227"/>
                </a:lnTo>
                <a:lnTo>
                  <a:pt x="47452" y="1416"/>
                </a:lnTo>
                <a:lnTo>
                  <a:pt x="47924" y="1510"/>
                </a:lnTo>
                <a:lnTo>
                  <a:pt x="47358" y="1321"/>
                </a:lnTo>
                <a:lnTo>
                  <a:pt x="46886" y="944"/>
                </a:lnTo>
                <a:lnTo>
                  <a:pt x="47829" y="1227"/>
                </a:lnTo>
                <a:lnTo>
                  <a:pt x="48773" y="1604"/>
                </a:lnTo>
                <a:lnTo>
                  <a:pt x="49622" y="2076"/>
                </a:lnTo>
                <a:lnTo>
                  <a:pt x="50377" y="2642"/>
                </a:lnTo>
                <a:lnTo>
                  <a:pt x="49622" y="2265"/>
                </a:lnTo>
                <a:lnTo>
                  <a:pt x="48584" y="1887"/>
                </a:lnTo>
                <a:lnTo>
                  <a:pt x="47358" y="1510"/>
                </a:lnTo>
                <a:lnTo>
                  <a:pt x="46037" y="1132"/>
                </a:lnTo>
                <a:lnTo>
                  <a:pt x="46809" y="1210"/>
                </a:lnTo>
                <a:lnTo>
                  <a:pt x="44339" y="661"/>
                </a:lnTo>
                <a:lnTo>
                  <a:pt x="44716" y="755"/>
                </a:lnTo>
                <a:lnTo>
                  <a:pt x="43113" y="472"/>
                </a:lnTo>
                <a:lnTo>
                  <a:pt x="41603" y="283"/>
                </a:lnTo>
                <a:lnTo>
                  <a:pt x="40282" y="95"/>
                </a:lnTo>
                <a:lnTo>
                  <a:pt x="3915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9460" name="Shape 84"/>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48F2665B-0F00-9A42-A3C0-10520FEB3D13}" type="slidenum">
              <a:rPr lang="en-US" altLang="en-US" sz="1000">
                <a:solidFill>
                  <a:srgbClr val="FFFFFF"/>
                </a:solidFill>
                <a:latin typeface="Sniglet" charset="-95"/>
                <a:ea typeface="Sniglet" charset="-95"/>
                <a:cs typeface="Sniglet" charset="-95"/>
                <a:sym typeface="Sniglet" charset="-95"/>
              </a:rPr>
              <a:pPr/>
              <a:t>19</a:t>
            </a:fld>
            <a:endParaRPr lang="en-US" altLang="en-US" sz="1000">
              <a:solidFill>
                <a:srgbClr val="FFFFFF"/>
              </a:solidFill>
              <a:latin typeface="Sniglet" charset="-95"/>
              <a:ea typeface="Sniglet" charset="-95"/>
              <a:cs typeface="Sniglet" charset="-95"/>
              <a:sym typeface="Sniglet" charset="-95"/>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hape 104"/>
          <p:cNvSpPr txBox="1">
            <a:spLocks noGrp="1"/>
          </p:cNvSpPr>
          <p:nvPr>
            <p:ph type="ctrTitle" idx="4294967295"/>
          </p:nvPr>
        </p:nvSpPr>
        <p:spPr>
          <a:xfrm>
            <a:off x="238125" y="-46038"/>
            <a:ext cx="7772400" cy="1160463"/>
          </a:xfrm>
        </p:spPr>
        <p:txBody>
          <a:bodyPr/>
          <a:lstStyle/>
          <a:p>
            <a:pPr algn="ctr" eaLnBrk="1" hangingPunct="1">
              <a:buClr>
                <a:srgbClr val="FFFFFF"/>
              </a:buClr>
              <a:buSzPts val="2600"/>
              <a:buFont typeface="Walter Turncoat" charset="-95"/>
              <a:buNone/>
            </a:pPr>
            <a:r>
              <a:rPr lang="en-US" altLang="en-US" sz="4800" dirty="0">
                <a:solidFill>
                  <a:srgbClr val="FFFFFF"/>
                </a:solidFill>
                <a:latin typeface="Walter Turncoat" charset="-95"/>
                <a:ea typeface="Walter Turncoat" charset="-95"/>
                <a:cs typeface="Walter Turncoat" charset="-95"/>
                <a:sym typeface="Walter Turncoat" charset="-95"/>
              </a:rPr>
              <a:t>Aim of the present paper</a:t>
            </a:r>
          </a:p>
        </p:txBody>
      </p:sp>
      <p:sp>
        <p:nvSpPr>
          <p:cNvPr id="12290" name="Shape 105"/>
          <p:cNvSpPr txBox="1">
            <a:spLocks noGrp="1"/>
          </p:cNvSpPr>
          <p:nvPr>
            <p:ph type="subTitle" idx="4294967295"/>
          </p:nvPr>
        </p:nvSpPr>
        <p:spPr>
          <a:xfrm>
            <a:off x="1014413" y="1300163"/>
            <a:ext cx="6218237" cy="3163887"/>
          </a:xfrm>
        </p:spPr>
        <p:txBody>
          <a:bodyPr>
            <a:normAutofit/>
          </a:bodyPr>
          <a:lstStyle/>
          <a:p>
            <a:pPr marL="342900" indent="-342900" algn="just" eaLnBrk="1" hangingPunct="1">
              <a:spcBef>
                <a:spcPts val="600"/>
              </a:spcBef>
              <a:buClr>
                <a:srgbClr val="FFFFFF"/>
              </a:buClr>
              <a:buSzPts val="2000"/>
              <a:buFont typeface="Wingdings" pitchFamily="2" charset="2"/>
              <a:buChar char="Ø"/>
              <a:defRPr/>
            </a:pPr>
            <a:r>
              <a:rPr lang="en-US" altLang="en-US" sz="2000" dirty="0">
                <a:solidFill>
                  <a:srgbClr val="FFFFFF"/>
                </a:solidFill>
                <a:latin typeface="Sniglet"/>
                <a:ea typeface="Sniglet"/>
                <a:cs typeface="Sniglet"/>
                <a:sym typeface="Sniglet"/>
              </a:rPr>
              <a:t>to identify the connection between politeness as social practice (</a:t>
            </a:r>
            <a:r>
              <a:rPr lang="en-US" altLang="en-US" sz="2000" dirty="0" err="1">
                <a:solidFill>
                  <a:srgbClr val="FFFFFF"/>
                </a:solidFill>
                <a:latin typeface="Sniglet"/>
                <a:ea typeface="Sniglet"/>
                <a:cs typeface="Sniglet"/>
                <a:sym typeface="Sniglet"/>
              </a:rPr>
              <a:t>Haugh</a:t>
            </a:r>
            <a:r>
              <a:rPr lang="en-US" altLang="en-US" sz="2000" dirty="0">
                <a:solidFill>
                  <a:srgbClr val="FFFFFF"/>
                </a:solidFill>
                <a:latin typeface="Sniglet"/>
                <a:ea typeface="Sniglet"/>
                <a:cs typeface="Sniglet"/>
                <a:sym typeface="Sniglet"/>
              </a:rPr>
              <a:t> &amp; Kadar, 2013) and preference </a:t>
            </a:r>
            <a:r>
              <a:rPr lang="en-US" altLang="en-US" sz="2000" dirty="0" smtClean="0">
                <a:solidFill>
                  <a:srgbClr val="FFFFFF"/>
                </a:solidFill>
                <a:latin typeface="Sniglet"/>
                <a:ea typeface="Sniglet"/>
                <a:cs typeface="Sniglet"/>
                <a:sym typeface="Sniglet"/>
              </a:rPr>
              <a:t>organization</a:t>
            </a:r>
            <a:endParaRPr lang="el-GR" altLang="en-US" sz="2000" dirty="0" smtClean="0">
              <a:solidFill>
                <a:srgbClr val="FFFFFF"/>
              </a:solidFill>
              <a:latin typeface="Sniglet"/>
              <a:ea typeface="Sniglet"/>
              <a:cs typeface="Sniglet"/>
              <a:sym typeface="Sniglet"/>
            </a:endParaRPr>
          </a:p>
          <a:p>
            <a:pPr marL="314325" indent="-304800" algn="just" eaLnBrk="1" hangingPunct="1">
              <a:spcBef>
                <a:spcPts val="600"/>
              </a:spcBef>
              <a:buClr>
                <a:srgbClr val="FFFFFF"/>
              </a:buClr>
              <a:buSzPts val="2000"/>
              <a:buFont typeface="Wingdings" pitchFamily="2" charset="2"/>
              <a:buChar char="Ø"/>
              <a:defRPr/>
            </a:pPr>
            <a:r>
              <a:rPr lang="en-US" altLang="en-US" sz="2000" dirty="0" smtClean="0">
                <a:solidFill>
                  <a:srgbClr val="FFFFFF"/>
                </a:solidFill>
                <a:latin typeface="Sniglet"/>
                <a:ea typeface="Sniglet"/>
                <a:cs typeface="Sniglet"/>
                <a:sym typeface="Sniglet"/>
              </a:rPr>
              <a:t> to </a:t>
            </a:r>
            <a:r>
              <a:rPr lang="en-US" altLang="en-US" sz="2000" dirty="0">
                <a:solidFill>
                  <a:srgbClr val="FFFFFF"/>
                </a:solidFill>
                <a:latin typeface="Sniglet"/>
                <a:ea typeface="Sniglet"/>
                <a:cs typeface="Sniglet"/>
                <a:sym typeface="Sniglet"/>
              </a:rPr>
              <a:t>argue that the equation between preference, </a:t>
            </a:r>
            <a:r>
              <a:rPr lang="en-US" altLang="en-US" sz="2000" dirty="0" err="1" smtClean="0">
                <a:solidFill>
                  <a:srgbClr val="FFFFFF"/>
                </a:solidFill>
                <a:latin typeface="Sniglet"/>
                <a:ea typeface="Sniglet"/>
                <a:cs typeface="Sniglet"/>
                <a:sym typeface="Sniglet"/>
              </a:rPr>
              <a:t>unmarkedness</a:t>
            </a:r>
            <a:r>
              <a:rPr lang="en-US" altLang="en-US" sz="2000" dirty="0">
                <a:solidFill>
                  <a:srgbClr val="FFFFFF"/>
                </a:solidFill>
                <a:latin typeface="Sniglet"/>
                <a:ea typeface="Sniglet"/>
                <a:cs typeface="Sniglet"/>
                <a:sym typeface="Sniglet"/>
              </a:rPr>
              <a:t>, appropriateness and politeness stands more for turn </a:t>
            </a:r>
            <a:r>
              <a:rPr lang="en-US" altLang="en-US" sz="2000" dirty="0" smtClean="0">
                <a:solidFill>
                  <a:srgbClr val="FFFFFF"/>
                </a:solidFill>
                <a:latin typeface="Sniglet"/>
                <a:ea typeface="Sniglet"/>
                <a:cs typeface="Sniglet"/>
                <a:sym typeface="Sniglet"/>
              </a:rPr>
              <a:t>shape, </a:t>
            </a:r>
            <a:r>
              <a:rPr lang="en-US" altLang="en-US" sz="2000" dirty="0">
                <a:solidFill>
                  <a:srgbClr val="FFFFFF"/>
                </a:solidFill>
                <a:latin typeface="Sniglet"/>
                <a:ea typeface="Sniglet"/>
                <a:cs typeface="Sniglet"/>
                <a:sym typeface="Sniglet"/>
              </a:rPr>
              <a:t>rather than for the characterization of a particular class of actions</a:t>
            </a:r>
            <a:r>
              <a:rPr lang="en-US" altLang="en-US" sz="2000" dirty="0" smtClean="0">
                <a:solidFill>
                  <a:srgbClr val="FFFFFF"/>
                </a:solidFill>
                <a:latin typeface="Sniglet"/>
                <a:ea typeface="Sniglet"/>
                <a:cs typeface="Sniglet"/>
                <a:sym typeface="Sniglet"/>
              </a:rPr>
              <a:t>.</a:t>
            </a:r>
            <a:endParaRPr lang="en-US" altLang="en-US" sz="2000" dirty="0">
              <a:solidFill>
                <a:srgbClr val="FFFFFF"/>
              </a:solidFill>
              <a:latin typeface="Sniglet"/>
              <a:ea typeface="Sniglet"/>
              <a:cs typeface="Sniglet"/>
              <a:sym typeface="Sniglet"/>
            </a:endParaRPr>
          </a:p>
        </p:txBody>
      </p:sp>
      <p:grpSp>
        <p:nvGrpSpPr>
          <p:cNvPr id="2" name="Shape 106"/>
          <p:cNvGrpSpPr>
            <a:grpSpLocks/>
          </p:cNvGrpSpPr>
          <p:nvPr/>
        </p:nvGrpSpPr>
        <p:grpSpPr bwMode="auto">
          <a:xfrm rot="-7230029">
            <a:off x="7462837" y="2392363"/>
            <a:ext cx="1503363" cy="960438"/>
            <a:chOff x="122915" y="2145511"/>
            <a:chExt cx="1032830" cy="660400"/>
          </a:xfrm>
        </p:grpSpPr>
        <p:sp>
          <p:nvSpPr>
            <p:cNvPr id="5131" name="Shape 107"/>
            <p:cNvSpPr>
              <a:spLocks/>
            </p:cNvSpPr>
            <p:nvPr/>
          </p:nvSpPr>
          <p:spPr bwMode="auto">
            <a:xfrm>
              <a:off x="122915" y="2145511"/>
              <a:ext cx="966975" cy="660400"/>
            </a:xfrm>
            <a:custGeom>
              <a:avLst/>
              <a:gdLst>
                <a:gd name="T0" fmla="*/ 2147483647 w 38679"/>
                <a:gd name="T1" fmla="*/ 2147483647 h 26416"/>
                <a:gd name="T2" fmla="*/ 2147483647 w 38679"/>
                <a:gd name="T3" fmla="*/ 2147483647 h 26416"/>
                <a:gd name="T4" fmla="*/ 847656058 w 38679"/>
                <a:gd name="T5" fmla="*/ 368749991 h 26416"/>
                <a:gd name="T6" fmla="*/ 516015592 w 38679"/>
                <a:gd name="T7" fmla="*/ 1326952808 h 26416"/>
                <a:gd name="T8" fmla="*/ 405468536 w 38679"/>
                <a:gd name="T9" fmla="*/ 1732421088 h 26416"/>
                <a:gd name="T10" fmla="*/ 221093611 w 38679"/>
                <a:gd name="T11" fmla="*/ 2137499368 h 26416"/>
                <a:gd name="T12" fmla="*/ 331640566 w 38679"/>
                <a:gd name="T13" fmla="*/ 2147483647 h 26416"/>
                <a:gd name="T14" fmla="*/ 147265591 w 38679"/>
                <a:gd name="T15" fmla="*/ 2147483647 h 26416"/>
                <a:gd name="T16" fmla="*/ 110546805 w 38679"/>
                <a:gd name="T17" fmla="*/ 2147483647 h 26416"/>
                <a:gd name="T18" fmla="*/ 36718748 w 38679"/>
                <a:gd name="T19" fmla="*/ 2147483647 h 26416"/>
                <a:gd name="T20" fmla="*/ 663281132 w 38679"/>
                <a:gd name="T21" fmla="*/ 2147483647 h 26416"/>
                <a:gd name="T22" fmla="*/ 1732030500 w 38679"/>
                <a:gd name="T23" fmla="*/ 2147483647 h 26416"/>
                <a:gd name="T24" fmla="*/ 2147483647 w 38679"/>
                <a:gd name="T25" fmla="*/ 2147483647 h 26416"/>
                <a:gd name="T26" fmla="*/ 2147483647 w 38679"/>
                <a:gd name="T27" fmla="*/ 2147483647 h 26416"/>
                <a:gd name="T28" fmla="*/ 2147483647 w 38679"/>
                <a:gd name="T29" fmla="*/ 2147483647 h 26416"/>
                <a:gd name="T30" fmla="*/ 2147483647 w 38679"/>
                <a:gd name="T31" fmla="*/ 2147483647 h 26416"/>
                <a:gd name="T32" fmla="*/ 2147483647 w 38679"/>
                <a:gd name="T33" fmla="*/ 2147483647 h 26416"/>
                <a:gd name="T34" fmla="*/ 2147483647 w 38679"/>
                <a:gd name="T35" fmla="*/ 2147483647 h 26416"/>
                <a:gd name="T36" fmla="*/ 2147483647 w 38679"/>
                <a:gd name="T37" fmla="*/ 2147483647 h 26416"/>
                <a:gd name="T38" fmla="*/ 2147483647 w 38679"/>
                <a:gd name="T39" fmla="*/ 2147483647 h 26416"/>
                <a:gd name="T40" fmla="*/ 2147483647 w 38679"/>
                <a:gd name="T41" fmla="*/ 2147483647 h 26416"/>
                <a:gd name="T42" fmla="*/ 2147483647 w 38679"/>
                <a:gd name="T43" fmla="*/ 2147483647 h 26416"/>
                <a:gd name="T44" fmla="*/ 2147483647 w 38679"/>
                <a:gd name="T45" fmla="*/ 2147483647 h 26416"/>
                <a:gd name="T46" fmla="*/ 2147483647 w 38679"/>
                <a:gd name="T47" fmla="*/ 2147483647 h 26416"/>
                <a:gd name="T48" fmla="*/ 2147483647 w 38679"/>
                <a:gd name="T49" fmla="*/ 2147483647 h 26416"/>
                <a:gd name="T50" fmla="*/ 2147483647 w 38679"/>
                <a:gd name="T51" fmla="*/ 2147483647 h 26416"/>
                <a:gd name="T52" fmla="*/ 2147483647 w 38679"/>
                <a:gd name="T53" fmla="*/ 2147483647 h 26416"/>
                <a:gd name="T54" fmla="*/ 2147483647 w 38679"/>
                <a:gd name="T55" fmla="*/ 2147483647 h 26416"/>
                <a:gd name="T56" fmla="*/ 2147483647 w 38679"/>
                <a:gd name="T57" fmla="*/ 1953515422 h 26416"/>
                <a:gd name="T58" fmla="*/ 2147483647 w 38679"/>
                <a:gd name="T59" fmla="*/ 2147483647 h 26416"/>
                <a:gd name="T60" fmla="*/ 2147483647 w 38679"/>
                <a:gd name="T61" fmla="*/ 2147483647 h 26416"/>
                <a:gd name="T62" fmla="*/ 2147483647 w 38679"/>
                <a:gd name="T63" fmla="*/ 2147483647 h 26416"/>
                <a:gd name="T64" fmla="*/ 2147483647 w 38679"/>
                <a:gd name="T65" fmla="*/ 2147483647 h 26416"/>
                <a:gd name="T66" fmla="*/ 2147483647 w 38679"/>
                <a:gd name="T67" fmla="*/ 2147483647 h 26416"/>
                <a:gd name="T68" fmla="*/ 2147483647 w 38679"/>
                <a:gd name="T69" fmla="*/ 2147483647 h 26416"/>
                <a:gd name="T70" fmla="*/ 2147483647 w 38679"/>
                <a:gd name="T71" fmla="*/ 2147483647 h 26416"/>
                <a:gd name="T72" fmla="*/ 2147483647 w 38679"/>
                <a:gd name="T73" fmla="*/ 2147483647 h 26416"/>
                <a:gd name="T74" fmla="*/ 2147483647 w 38679"/>
                <a:gd name="T75" fmla="*/ 2147483647 h 26416"/>
                <a:gd name="T76" fmla="*/ 2147483647 w 38679"/>
                <a:gd name="T77" fmla="*/ 2147483647 h 26416"/>
                <a:gd name="T78" fmla="*/ 2147483647 w 38679"/>
                <a:gd name="T79" fmla="*/ 2147483647 h 26416"/>
                <a:gd name="T80" fmla="*/ 2147483647 w 38679"/>
                <a:gd name="T81" fmla="*/ 2147483647 h 26416"/>
                <a:gd name="T82" fmla="*/ 2147483647 w 38679"/>
                <a:gd name="T83" fmla="*/ 2147483647 h 26416"/>
                <a:gd name="T84" fmla="*/ 2147483647 w 38679"/>
                <a:gd name="T85" fmla="*/ 2147483647 h 26416"/>
                <a:gd name="T86" fmla="*/ 2147483647 w 38679"/>
                <a:gd name="T87" fmla="*/ 2147483647 h 26416"/>
                <a:gd name="T88" fmla="*/ 2147483647 w 38679"/>
                <a:gd name="T89" fmla="*/ 2147483647 h 26416"/>
                <a:gd name="T90" fmla="*/ 2147483647 w 38679"/>
                <a:gd name="T91" fmla="*/ 2147483647 h 26416"/>
                <a:gd name="T92" fmla="*/ 2147483647 w 38679"/>
                <a:gd name="T93" fmla="*/ 2147483647 h 26416"/>
                <a:gd name="T94" fmla="*/ 2147483647 w 38679"/>
                <a:gd name="T95" fmla="*/ 2147483647 h 26416"/>
                <a:gd name="T96" fmla="*/ 2147483647 w 38679"/>
                <a:gd name="T97" fmla="*/ 2147483647 h 26416"/>
                <a:gd name="T98" fmla="*/ 2147483647 w 38679"/>
                <a:gd name="T99" fmla="*/ 2147483647 h 26416"/>
                <a:gd name="T100" fmla="*/ 2147483647 w 38679"/>
                <a:gd name="T101" fmla="*/ 2147483647 h 26416"/>
                <a:gd name="T102" fmla="*/ 1768748885 w 38679"/>
                <a:gd name="T103" fmla="*/ 2147483647 h 26416"/>
                <a:gd name="T104" fmla="*/ 1142187139 w 38679"/>
                <a:gd name="T105" fmla="*/ 2147483647 h 26416"/>
                <a:gd name="T106" fmla="*/ 699999917 w 38679"/>
                <a:gd name="T107" fmla="*/ 2147483647 h 26416"/>
                <a:gd name="T108" fmla="*/ 552733977 w 38679"/>
                <a:gd name="T109" fmla="*/ 2147483647 h 26416"/>
                <a:gd name="T110" fmla="*/ 478906007 w 38679"/>
                <a:gd name="T111" fmla="*/ 2147483647 h 26416"/>
                <a:gd name="T112" fmla="*/ 478906007 w 38679"/>
                <a:gd name="T113" fmla="*/ 2147483647 h 26416"/>
                <a:gd name="T114" fmla="*/ 1068749568 w 38679"/>
                <a:gd name="T115" fmla="*/ 921484127 h 26416"/>
                <a:gd name="T116" fmla="*/ 1252733494 w 38679"/>
                <a:gd name="T117" fmla="*/ 37109377 h 2641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8679"/>
                <a:gd name="T178" fmla="*/ 0 h 26416"/>
                <a:gd name="T179" fmla="*/ 38679 w 38679"/>
                <a:gd name="T180" fmla="*/ 26416 h 2641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8679" h="26416" extrusionOk="0">
                  <a:moveTo>
                    <a:pt x="377" y="7642"/>
                  </a:moveTo>
                  <a:lnTo>
                    <a:pt x="377" y="7925"/>
                  </a:lnTo>
                  <a:lnTo>
                    <a:pt x="472" y="7642"/>
                  </a:lnTo>
                  <a:lnTo>
                    <a:pt x="377" y="7642"/>
                  </a:lnTo>
                  <a:close/>
                  <a:moveTo>
                    <a:pt x="33584" y="19246"/>
                  </a:moveTo>
                  <a:lnTo>
                    <a:pt x="33396" y="19434"/>
                  </a:lnTo>
                  <a:lnTo>
                    <a:pt x="33396" y="19623"/>
                  </a:lnTo>
                  <a:lnTo>
                    <a:pt x="33584" y="19246"/>
                  </a:lnTo>
                  <a:close/>
                  <a:moveTo>
                    <a:pt x="24434" y="24151"/>
                  </a:moveTo>
                  <a:lnTo>
                    <a:pt x="24339" y="24245"/>
                  </a:lnTo>
                  <a:lnTo>
                    <a:pt x="24434" y="24340"/>
                  </a:lnTo>
                  <a:lnTo>
                    <a:pt x="24434" y="24245"/>
                  </a:lnTo>
                  <a:lnTo>
                    <a:pt x="24434" y="24151"/>
                  </a:lnTo>
                  <a:close/>
                  <a:moveTo>
                    <a:pt x="14717" y="24434"/>
                  </a:moveTo>
                  <a:lnTo>
                    <a:pt x="14764" y="24481"/>
                  </a:lnTo>
                  <a:lnTo>
                    <a:pt x="14811" y="24434"/>
                  </a:lnTo>
                  <a:lnTo>
                    <a:pt x="14717" y="24434"/>
                  </a:lnTo>
                  <a:close/>
                  <a:moveTo>
                    <a:pt x="2924" y="1"/>
                  </a:moveTo>
                  <a:lnTo>
                    <a:pt x="2641" y="95"/>
                  </a:lnTo>
                  <a:lnTo>
                    <a:pt x="2547" y="378"/>
                  </a:lnTo>
                  <a:lnTo>
                    <a:pt x="2547" y="189"/>
                  </a:lnTo>
                  <a:lnTo>
                    <a:pt x="2453" y="378"/>
                  </a:lnTo>
                  <a:lnTo>
                    <a:pt x="2358" y="567"/>
                  </a:lnTo>
                  <a:lnTo>
                    <a:pt x="2453" y="944"/>
                  </a:lnTo>
                  <a:lnTo>
                    <a:pt x="2358" y="850"/>
                  </a:lnTo>
                  <a:lnTo>
                    <a:pt x="2170" y="944"/>
                  </a:lnTo>
                  <a:lnTo>
                    <a:pt x="2358" y="944"/>
                  </a:lnTo>
                  <a:lnTo>
                    <a:pt x="2453" y="1133"/>
                  </a:lnTo>
                  <a:lnTo>
                    <a:pt x="2264" y="1227"/>
                  </a:lnTo>
                  <a:lnTo>
                    <a:pt x="2170" y="1227"/>
                  </a:lnTo>
                  <a:lnTo>
                    <a:pt x="2170" y="1604"/>
                  </a:lnTo>
                  <a:lnTo>
                    <a:pt x="2075" y="1887"/>
                  </a:lnTo>
                  <a:lnTo>
                    <a:pt x="1792" y="2453"/>
                  </a:lnTo>
                  <a:lnTo>
                    <a:pt x="1415" y="3019"/>
                  </a:lnTo>
                  <a:lnTo>
                    <a:pt x="1321" y="3397"/>
                  </a:lnTo>
                  <a:lnTo>
                    <a:pt x="1321" y="3680"/>
                  </a:lnTo>
                  <a:lnTo>
                    <a:pt x="1226" y="3774"/>
                  </a:lnTo>
                  <a:lnTo>
                    <a:pt x="1226" y="3963"/>
                  </a:lnTo>
                  <a:lnTo>
                    <a:pt x="1321" y="4529"/>
                  </a:lnTo>
                  <a:lnTo>
                    <a:pt x="1226" y="4529"/>
                  </a:lnTo>
                  <a:lnTo>
                    <a:pt x="1132" y="4435"/>
                  </a:lnTo>
                  <a:lnTo>
                    <a:pt x="1038" y="4340"/>
                  </a:lnTo>
                  <a:lnTo>
                    <a:pt x="943" y="4340"/>
                  </a:lnTo>
                  <a:lnTo>
                    <a:pt x="1038" y="4435"/>
                  </a:lnTo>
                  <a:lnTo>
                    <a:pt x="1132" y="4623"/>
                  </a:lnTo>
                  <a:lnTo>
                    <a:pt x="1038" y="4812"/>
                  </a:lnTo>
                  <a:lnTo>
                    <a:pt x="849" y="4906"/>
                  </a:lnTo>
                  <a:lnTo>
                    <a:pt x="943" y="4906"/>
                  </a:lnTo>
                  <a:lnTo>
                    <a:pt x="943" y="5001"/>
                  </a:lnTo>
                  <a:lnTo>
                    <a:pt x="943" y="5189"/>
                  </a:lnTo>
                  <a:lnTo>
                    <a:pt x="755" y="5284"/>
                  </a:lnTo>
                  <a:lnTo>
                    <a:pt x="566" y="5378"/>
                  </a:lnTo>
                  <a:lnTo>
                    <a:pt x="566" y="5472"/>
                  </a:lnTo>
                  <a:lnTo>
                    <a:pt x="755" y="5567"/>
                  </a:lnTo>
                  <a:lnTo>
                    <a:pt x="849" y="5661"/>
                  </a:lnTo>
                  <a:lnTo>
                    <a:pt x="755" y="5755"/>
                  </a:lnTo>
                  <a:lnTo>
                    <a:pt x="472" y="5755"/>
                  </a:lnTo>
                  <a:lnTo>
                    <a:pt x="566" y="6604"/>
                  </a:lnTo>
                  <a:lnTo>
                    <a:pt x="566" y="7076"/>
                  </a:lnTo>
                  <a:lnTo>
                    <a:pt x="566" y="7265"/>
                  </a:lnTo>
                  <a:lnTo>
                    <a:pt x="755" y="7265"/>
                  </a:lnTo>
                  <a:lnTo>
                    <a:pt x="849" y="7359"/>
                  </a:lnTo>
                  <a:lnTo>
                    <a:pt x="849" y="7453"/>
                  </a:lnTo>
                  <a:lnTo>
                    <a:pt x="755" y="7548"/>
                  </a:lnTo>
                  <a:lnTo>
                    <a:pt x="566" y="7453"/>
                  </a:lnTo>
                  <a:lnTo>
                    <a:pt x="566" y="7736"/>
                  </a:lnTo>
                  <a:lnTo>
                    <a:pt x="566" y="8114"/>
                  </a:lnTo>
                  <a:lnTo>
                    <a:pt x="472" y="8019"/>
                  </a:lnTo>
                  <a:lnTo>
                    <a:pt x="472" y="7925"/>
                  </a:lnTo>
                  <a:lnTo>
                    <a:pt x="472" y="7831"/>
                  </a:lnTo>
                  <a:lnTo>
                    <a:pt x="377" y="7925"/>
                  </a:lnTo>
                  <a:lnTo>
                    <a:pt x="377" y="8680"/>
                  </a:lnTo>
                  <a:lnTo>
                    <a:pt x="283" y="8868"/>
                  </a:lnTo>
                  <a:lnTo>
                    <a:pt x="189" y="8963"/>
                  </a:lnTo>
                  <a:lnTo>
                    <a:pt x="94" y="8963"/>
                  </a:lnTo>
                  <a:lnTo>
                    <a:pt x="0" y="9151"/>
                  </a:lnTo>
                  <a:lnTo>
                    <a:pt x="94" y="9340"/>
                  </a:lnTo>
                  <a:lnTo>
                    <a:pt x="189" y="9434"/>
                  </a:lnTo>
                  <a:lnTo>
                    <a:pt x="283" y="9623"/>
                  </a:lnTo>
                  <a:lnTo>
                    <a:pt x="283" y="9812"/>
                  </a:lnTo>
                  <a:lnTo>
                    <a:pt x="94" y="9717"/>
                  </a:lnTo>
                  <a:lnTo>
                    <a:pt x="94" y="9906"/>
                  </a:lnTo>
                  <a:lnTo>
                    <a:pt x="189" y="10000"/>
                  </a:lnTo>
                  <a:lnTo>
                    <a:pt x="283" y="10095"/>
                  </a:lnTo>
                  <a:lnTo>
                    <a:pt x="283" y="10378"/>
                  </a:lnTo>
                  <a:lnTo>
                    <a:pt x="94" y="10095"/>
                  </a:lnTo>
                  <a:lnTo>
                    <a:pt x="94" y="10283"/>
                  </a:lnTo>
                  <a:lnTo>
                    <a:pt x="94" y="10566"/>
                  </a:lnTo>
                  <a:lnTo>
                    <a:pt x="94" y="11510"/>
                  </a:lnTo>
                  <a:lnTo>
                    <a:pt x="189" y="12453"/>
                  </a:lnTo>
                  <a:lnTo>
                    <a:pt x="377" y="13208"/>
                  </a:lnTo>
                  <a:lnTo>
                    <a:pt x="566" y="13680"/>
                  </a:lnTo>
                  <a:lnTo>
                    <a:pt x="849" y="14340"/>
                  </a:lnTo>
                  <a:lnTo>
                    <a:pt x="1132" y="14906"/>
                  </a:lnTo>
                  <a:lnTo>
                    <a:pt x="1226" y="15189"/>
                  </a:lnTo>
                  <a:lnTo>
                    <a:pt x="1132" y="15378"/>
                  </a:lnTo>
                  <a:lnTo>
                    <a:pt x="1321" y="15944"/>
                  </a:lnTo>
                  <a:lnTo>
                    <a:pt x="1698" y="16510"/>
                  </a:lnTo>
                  <a:lnTo>
                    <a:pt x="2453" y="17736"/>
                  </a:lnTo>
                  <a:lnTo>
                    <a:pt x="3019" y="18491"/>
                  </a:lnTo>
                  <a:lnTo>
                    <a:pt x="3679" y="19057"/>
                  </a:lnTo>
                  <a:lnTo>
                    <a:pt x="3491" y="19246"/>
                  </a:lnTo>
                  <a:lnTo>
                    <a:pt x="3774" y="19434"/>
                  </a:lnTo>
                  <a:lnTo>
                    <a:pt x="3868" y="19434"/>
                  </a:lnTo>
                  <a:lnTo>
                    <a:pt x="4151" y="19623"/>
                  </a:lnTo>
                  <a:lnTo>
                    <a:pt x="4245" y="19906"/>
                  </a:lnTo>
                  <a:lnTo>
                    <a:pt x="4434" y="20189"/>
                  </a:lnTo>
                  <a:lnTo>
                    <a:pt x="4717" y="20378"/>
                  </a:lnTo>
                  <a:lnTo>
                    <a:pt x="4623" y="20472"/>
                  </a:lnTo>
                  <a:lnTo>
                    <a:pt x="4717" y="20472"/>
                  </a:lnTo>
                  <a:lnTo>
                    <a:pt x="4811" y="20566"/>
                  </a:lnTo>
                  <a:lnTo>
                    <a:pt x="5566" y="21321"/>
                  </a:lnTo>
                  <a:lnTo>
                    <a:pt x="5849" y="21604"/>
                  </a:lnTo>
                  <a:lnTo>
                    <a:pt x="6415" y="22076"/>
                  </a:lnTo>
                  <a:lnTo>
                    <a:pt x="6415" y="21887"/>
                  </a:lnTo>
                  <a:lnTo>
                    <a:pt x="6604" y="21793"/>
                  </a:lnTo>
                  <a:lnTo>
                    <a:pt x="6509" y="21981"/>
                  </a:lnTo>
                  <a:lnTo>
                    <a:pt x="6604" y="21887"/>
                  </a:lnTo>
                  <a:lnTo>
                    <a:pt x="6698" y="21887"/>
                  </a:lnTo>
                  <a:lnTo>
                    <a:pt x="6698" y="22076"/>
                  </a:lnTo>
                  <a:lnTo>
                    <a:pt x="6509" y="22076"/>
                  </a:lnTo>
                  <a:lnTo>
                    <a:pt x="7075" y="22547"/>
                  </a:lnTo>
                  <a:lnTo>
                    <a:pt x="7924" y="23113"/>
                  </a:lnTo>
                  <a:lnTo>
                    <a:pt x="8773" y="23585"/>
                  </a:lnTo>
                  <a:lnTo>
                    <a:pt x="9245" y="23679"/>
                  </a:lnTo>
                  <a:lnTo>
                    <a:pt x="9622" y="23679"/>
                  </a:lnTo>
                  <a:lnTo>
                    <a:pt x="9528" y="23868"/>
                  </a:lnTo>
                  <a:lnTo>
                    <a:pt x="9622" y="23962"/>
                  </a:lnTo>
                  <a:lnTo>
                    <a:pt x="10094" y="24151"/>
                  </a:lnTo>
                  <a:lnTo>
                    <a:pt x="10660" y="24151"/>
                  </a:lnTo>
                  <a:lnTo>
                    <a:pt x="11226" y="24340"/>
                  </a:lnTo>
                  <a:lnTo>
                    <a:pt x="11981" y="24811"/>
                  </a:lnTo>
                  <a:lnTo>
                    <a:pt x="13113" y="25377"/>
                  </a:lnTo>
                  <a:lnTo>
                    <a:pt x="13490" y="25377"/>
                  </a:lnTo>
                  <a:lnTo>
                    <a:pt x="13868" y="25472"/>
                  </a:lnTo>
                  <a:lnTo>
                    <a:pt x="14811" y="25660"/>
                  </a:lnTo>
                  <a:lnTo>
                    <a:pt x="16320" y="26226"/>
                  </a:lnTo>
                  <a:lnTo>
                    <a:pt x="16415" y="26132"/>
                  </a:lnTo>
                  <a:lnTo>
                    <a:pt x="16604" y="26038"/>
                  </a:lnTo>
                  <a:lnTo>
                    <a:pt x="17264" y="26132"/>
                  </a:lnTo>
                  <a:lnTo>
                    <a:pt x="18490" y="26321"/>
                  </a:lnTo>
                  <a:lnTo>
                    <a:pt x="19056" y="26415"/>
                  </a:lnTo>
                  <a:lnTo>
                    <a:pt x="19811" y="26415"/>
                  </a:lnTo>
                  <a:lnTo>
                    <a:pt x="19905" y="26226"/>
                  </a:lnTo>
                  <a:lnTo>
                    <a:pt x="20094" y="26132"/>
                  </a:lnTo>
                  <a:lnTo>
                    <a:pt x="20283" y="26132"/>
                  </a:lnTo>
                  <a:lnTo>
                    <a:pt x="20188" y="26321"/>
                  </a:lnTo>
                  <a:lnTo>
                    <a:pt x="20754" y="26226"/>
                  </a:lnTo>
                  <a:lnTo>
                    <a:pt x="21415" y="26132"/>
                  </a:lnTo>
                  <a:lnTo>
                    <a:pt x="21981" y="26038"/>
                  </a:lnTo>
                  <a:lnTo>
                    <a:pt x="22641" y="25849"/>
                  </a:lnTo>
                  <a:lnTo>
                    <a:pt x="22641" y="25943"/>
                  </a:lnTo>
                  <a:lnTo>
                    <a:pt x="23113" y="25943"/>
                  </a:lnTo>
                  <a:lnTo>
                    <a:pt x="23679" y="25849"/>
                  </a:lnTo>
                  <a:lnTo>
                    <a:pt x="24151" y="25566"/>
                  </a:lnTo>
                  <a:lnTo>
                    <a:pt x="24811" y="25283"/>
                  </a:lnTo>
                  <a:lnTo>
                    <a:pt x="25943" y="24906"/>
                  </a:lnTo>
                  <a:lnTo>
                    <a:pt x="26603" y="24717"/>
                  </a:lnTo>
                  <a:lnTo>
                    <a:pt x="27358" y="24340"/>
                  </a:lnTo>
                  <a:lnTo>
                    <a:pt x="28113" y="23962"/>
                  </a:lnTo>
                  <a:lnTo>
                    <a:pt x="28867" y="23396"/>
                  </a:lnTo>
                  <a:lnTo>
                    <a:pt x="28867" y="23491"/>
                  </a:lnTo>
                  <a:lnTo>
                    <a:pt x="28773" y="23585"/>
                  </a:lnTo>
                  <a:lnTo>
                    <a:pt x="28679" y="23679"/>
                  </a:lnTo>
                  <a:lnTo>
                    <a:pt x="28490" y="23868"/>
                  </a:lnTo>
                  <a:lnTo>
                    <a:pt x="28396" y="23868"/>
                  </a:lnTo>
                  <a:lnTo>
                    <a:pt x="28490" y="23962"/>
                  </a:lnTo>
                  <a:lnTo>
                    <a:pt x="29056" y="23302"/>
                  </a:lnTo>
                  <a:lnTo>
                    <a:pt x="29433" y="23113"/>
                  </a:lnTo>
                  <a:lnTo>
                    <a:pt x="29528" y="23113"/>
                  </a:lnTo>
                  <a:lnTo>
                    <a:pt x="29528" y="23208"/>
                  </a:lnTo>
                  <a:lnTo>
                    <a:pt x="30094" y="22736"/>
                  </a:lnTo>
                  <a:lnTo>
                    <a:pt x="30377" y="22547"/>
                  </a:lnTo>
                  <a:lnTo>
                    <a:pt x="30660" y="22264"/>
                  </a:lnTo>
                  <a:lnTo>
                    <a:pt x="30754" y="22264"/>
                  </a:lnTo>
                  <a:lnTo>
                    <a:pt x="30754" y="22170"/>
                  </a:lnTo>
                  <a:lnTo>
                    <a:pt x="30754" y="21981"/>
                  </a:lnTo>
                  <a:lnTo>
                    <a:pt x="30754" y="21793"/>
                  </a:lnTo>
                  <a:lnTo>
                    <a:pt x="31132" y="21793"/>
                  </a:lnTo>
                  <a:lnTo>
                    <a:pt x="31226" y="21981"/>
                  </a:lnTo>
                  <a:lnTo>
                    <a:pt x="31415" y="21604"/>
                  </a:lnTo>
                  <a:lnTo>
                    <a:pt x="31509" y="21510"/>
                  </a:lnTo>
                  <a:lnTo>
                    <a:pt x="31603" y="21510"/>
                  </a:lnTo>
                  <a:lnTo>
                    <a:pt x="31698" y="21227"/>
                  </a:lnTo>
                  <a:lnTo>
                    <a:pt x="31886" y="21038"/>
                  </a:lnTo>
                  <a:lnTo>
                    <a:pt x="32264" y="20566"/>
                  </a:lnTo>
                  <a:lnTo>
                    <a:pt x="33207" y="20000"/>
                  </a:lnTo>
                  <a:lnTo>
                    <a:pt x="33018" y="20000"/>
                  </a:lnTo>
                  <a:lnTo>
                    <a:pt x="33396" y="19434"/>
                  </a:lnTo>
                  <a:lnTo>
                    <a:pt x="33584" y="18963"/>
                  </a:lnTo>
                  <a:lnTo>
                    <a:pt x="33679" y="18679"/>
                  </a:lnTo>
                  <a:lnTo>
                    <a:pt x="33962" y="18491"/>
                  </a:lnTo>
                  <a:lnTo>
                    <a:pt x="34150" y="18679"/>
                  </a:lnTo>
                  <a:lnTo>
                    <a:pt x="34339" y="18019"/>
                  </a:lnTo>
                  <a:lnTo>
                    <a:pt x="34433" y="18113"/>
                  </a:lnTo>
                  <a:lnTo>
                    <a:pt x="34528" y="18019"/>
                  </a:lnTo>
                  <a:lnTo>
                    <a:pt x="34622" y="17736"/>
                  </a:lnTo>
                  <a:lnTo>
                    <a:pt x="34716" y="17642"/>
                  </a:lnTo>
                  <a:lnTo>
                    <a:pt x="34905" y="17359"/>
                  </a:lnTo>
                  <a:lnTo>
                    <a:pt x="35282" y="16887"/>
                  </a:lnTo>
                  <a:lnTo>
                    <a:pt x="35282" y="16981"/>
                  </a:lnTo>
                  <a:lnTo>
                    <a:pt x="35282" y="17076"/>
                  </a:lnTo>
                  <a:lnTo>
                    <a:pt x="35282" y="17170"/>
                  </a:lnTo>
                  <a:lnTo>
                    <a:pt x="35377" y="17170"/>
                  </a:lnTo>
                  <a:lnTo>
                    <a:pt x="35565" y="16510"/>
                  </a:lnTo>
                  <a:lnTo>
                    <a:pt x="35754" y="16132"/>
                  </a:lnTo>
                  <a:lnTo>
                    <a:pt x="35943" y="15755"/>
                  </a:lnTo>
                  <a:lnTo>
                    <a:pt x="36226" y="15189"/>
                  </a:lnTo>
                  <a:lnTo>
                    <a:pt x="36698" y="14340"/>
                  </a:lnTo>
                  <a:lnTo>
                    <a:pt x="37075" y="13114"/>
                  </a:lnTo>
                  <a:lnTo>
                    <a:pt x="37358" y="12359"/>
                  </a:lnTo>
                  <a:lnTo>
                    <a:pt x="37452" y="12170"/>
                  </a:lnTo>
                  <a:lnTo>
                    <a:pt x="37641" y="11887"/>
                  </a:lnTo>
                  <a:lnTo>
                    <a:pt x="37641" y="11982"/>
                  </a:lnTo>
                  <a:lnTo>
                    <a:pt x="37641" y="12076"/>
                  </a:lnTo>
                  <a:lnTo>
                    <a:pt x="37735" y="11604"/>
                  </a:lnTo>
                  <a:lnTo>
                    <a:pt x="37547" y="11699"/>
                  </a:lnTo>
                  <a:lnTo>
                    <a:pt x="37452" y="11416"/>
                  </a:lnTo>
                  <a:lnTo>
                    <a:pt x="37547" y="11416"/>
                  </a:lnTo>
                  <a:lnTo>
                    <a:pt x="37641" y="11321"/>
                  </a:lnTo>
                  <a:lnTo>
                    <a:pt x="37735" y="11321"/>
                  </a:lnTo>
                  <a:lnTo>
                    <a:pt x="37735" y="11227"/>
                  </a:lnTo>
                  <a:lnTo>
                    <a:pt x="37641" y="10944"/>
                  </a:lnTo>
                  <a:lnTo>
                    <a:pt x="37735" y="10472"/>
                  </a:lnTo>
                  <a:lnTo>
                    <a:pt x="37924" y="10661"/>
                  </a:lnTo>
                  <a:lnTo>
                    <a:pt x="37830" y="10378"/>
                  </a:lnTo>
                  <a:lnTo>
                    <a:pt x="37924" y="10095"/>
                  </a:lnTo>
                  <a:lnTo>
                    <a:pt x="37924" y="10283"/>
                  </a:lnTo>
                  <a:lnTo>
                    <a:pt x="38018" y="10283"/>
                  </a:lnTo>
                  <a:lnTo>
                    <a:pt x="38207" y="9906"/>
                  </a:lnTo>
                  <a:lnTo>
                    <a:pt x="38301" y="9812"/>
                  </a:lnTo>
                  <a:lnTo>
                    <a:pt x="38113" y="9623"/>
                  </a:lnTo>
                  <a:lnTo>
                    <a:pt x="38113" y="9434"/>
                  </a:lnTo>
                  <a:lnTo>
                    <a:pt x="38113" y="9246"/>
                  </a:lnTo>
                  <a:lnTo>
                    <a:pt x="38018" y="8963"/>
                  </a:lnTo>
                  <a:lnTo>
                    <a:pt x="38207" y="9151"/>
                  </a:lnTo>
                  <a:lnTo>
                    <a:pt x="38301" y="9057"/>
                  </a:lnTo>
                  <a:lnTo>
                    <a:pt x="38490" y="8680"/>
                  </a:lnTo>
                  <a:lnTo>
                    <a:pt x="38679" y="8302"/>
                  </a:lnTo>
                  <a:lnTo>
                    <a:pt x="38490" y="8302"/>
                  </a:lnTo>
                  <a:lnTo>
                    <a:pt x="38490" y="8114"/>
                  </a:lnTo>
                  <a:lnTo>
                    <a:pt x="38490" y="7831"/>
                  </a:lnTo>
                  <a:lnTo>
                    <a:pt x="38584" y="7642"/>
                  </a:lnTo>
                  <a:lnTo>
                    <a:pt x="38584" y="7359"/>
                  </a:lnTo>
                  <a:lnTo>
                    <a:pt x="38396" y="6793"/>
                  </a:lnTo>
                  <a:lnTo>
                    <a:pt x="38207" y="6321"/>
                  </a:lnTo>
                  <a:lnTo>
                    <a:pt x="38301" y="6321"/>
                  </a:lnTo>
                  <a:lnTo>
                    <a:pt x="38396" y="6416"/>
                  </a:lnTo>
                  <a:lnTo>
                    <a:pt x="38396" y="6133"/>
                  </a:lnTo>
                  <a:lnTo>
                    <a:pt x="38490" y="5850"/>
                  </a:lnTo>
                  <a:lnTo>
                    <a:pt x="38490" y="5567"/>
                  </a:lnTo>
                  <a:lnTo>
                    <a:pt x="38584" y="5567"/>
                  </a:lnTo>
                  <a:lnTo>
                    <a:pt x="38679" y="5661"/>
                  </a:lnTo>
                  <a:lnTo>
                    <a:pt x="38490" y="5189"/>
                  </a:lnTo>
                  <a:lnTo>
                    <a:pt x="38679" y="5284"/>
                  </a:lnTo>
                  <a:lnTo>
                    <a:pt x="38584" y="5001"/>
                  </a:lnTo>
                  <a:lnTo>
                    <a:pt x="38490" y="5095"/>
                  </a:lnTo>
                  <a:lnTo>
                    <a:pt x="38396" y="5095"/>
                  </a:lnTo>
                  <a:lnTo>
                    <a:pt x="38396" y="5001"/>
                  </a:lnTo>
                  <a:lnTo>
                    <a:pt x="38301" y="5095"/>
                  </a:lnTo>
                  <a:lnTo>
                    <a:pt x="38207" y="5189"/>
                  </a:lnTo>
                  <a:lnTo>
                    <a:pt x="38301" y="5378"/>
                  </a:lnTo>
                  <a:lnTo>
                    <a:pt x="38396" y="5755"/>
                  </a:lnTo>
                  <a:lnTo>
                    <a:pt x="38207" y="5661"/>
                  </a:lnTo>
                  <a:lnTo>
                    <a:pt x="38396" y="5944"/>
                  </a:lnTo>
                  <a:lnTo>
                    <a:pt x="38207" y="6038"/>
                  </a:lnTo>
                  <a:lnTo>
                    <a:pt x="38113" y="5944"/>
                  </a:lnTo>
                  <a:lnTo>
                    <a:pt x="38113" y="6038"/>
                  </a:lnTo>
                  <a:lnTo>
                    <a:pt x="38113" y="6133"/>
                  </a:lnTo>
                  <a:lnTo>
                    <a:pt x="38113" y="6416"/>
                  </a:lnTo>
                  <a:lnTo>
                    <a:pt x="38018" y="6416"/>
                  </a:lnTo>
                  <a:lnTo>
                    <a:pt x="38018" y="6887"/>
                  </a:lnTo>
                  <a:lnTo>
                    <a:pt x="38018" y="7076"/>
                  </a:lnTo>
                  <a:lnTo>
                    <a:pt x="38113" y="7170"/>
                  </a:lnTo>
                  <a:lnTo>
                    <a:pt x="38207" y="7170"/>
                  </a:lnTo>
                  <a:lnTo>
                    <a:pt x="38301" y="7359"/>
                  </a:lnTo>
                  <a:lnTo>
                    <a:pt x="37830" y="7548"/>
                  </a:lnTo>
                  <a:lnTo>
                    <a:pt x="38018" y="7642"/>
                  </a:lnTo>
                  <a:lnTo>
                    <a:pt x="38113" y="8019"/>
                  </a:lnTo>
                  <a:lnTo>
                    <a:pt x="38113" y="8302"/>
                  </a:lnTo>
                  <a:lnTo>
                    <a:pt x="38018" y="8397"/>
                  </a:lnTo>
                  <a:lnTo>
                    <a:pt x="37830" y="8397"/>
                  </a:lnTo>
                  <a:lnTo>
                    <a:pt x="37924" y="8585"/>
                  </a:lnTo>
                  <a:lnTo>
                    <a:pt x="38018" y="8774"/>
                  </a:lnTo>
                  <a:lnTo>
                    <a:pt x="37924" y="8963"/>
                  </a:lnTo>
                  <a:lnTo>
                    <a:pt x="37830" y="8774"/>
                  </a:lnTo>
                  <a:lnTo>
                    <a:pt x="37641" y="8868"/>
                  </a:lnTo>
                  <a:lnTo>
                    <a:pt x="37735" y="8963"/>
                  </a:lnTo>
                  <a:lnTo>
                    <a:pt x="37735" y="9246"/>
                  </a:lnTo>
                  <a:lnTo>
                    <a:pt x="37641" y="9812"/>
                  </a:lnTo>
                  <a:lnTo>
                    <a:pt x="37358" y="10378"/>
                  </a:lnTo>
                  <a:lnTo>
                    <a:pt x="37169" y="10755"/>
                  </a:lnTo>
                  <a:lnTo>
                    <a:pt x="37358" y="11038"/>
                  </a:lnTo>
                  <a:lnTo>
                    <a:pt x="37264" y="11321"/>
                  </a:lnTo>
                  <a:lnTo>
                    <a:pt x="37075" y="11227"/>
                  </a:lnTo>
                  <a:lnTo>
                    <a:pt x="37075" y="11321"/>
                  </a:lnTo>
                  <a:lnTo>
                    <a:pt x="37075" y="11604"/>
                  </a:lnTo>
                  <a:lnTo>
                    <a:pt x="36981" y="11510"/>
                  </a:lnTo>
                  <a:lnTo>
                    <a:pt x="36886" y="11887"/>
                  </a:lnTo>
                  <a:lnTo>
                    <a:pt x="36792" y="12265"/>
                  </a:lnTo>
                  <a:lnTo>
                    <a:pt x="36886" y="12359"/>
                  </a:lnTo>
                  <a:lnTo>
                    <a:pt x="37169" y="12359"/>
                  </a:lnTo>
                  <a:lnTo>
                    <a:pt x="37264" y="12548"/>
                  </a:lnTo>
                  <a:lnTo>
                    <a:pt x="37075" y="12453"/>
                  </a:lnTo>
                  <a:lnTo>
                    <a:pt x="36981" y="12548"/>
                  </a:lnTo>
                  <a:lnTo>
                    <a:pt x="36886" y="12359"/>
                  </a:lnTo>
                  <a:lnTo>
                    <a:pt x="36981" y="12642"/>
                  </a:lnTo>
                  <a:lnTo>
                    <a:pt x="36886" y="12548"/>
                  </a:lnTo>
                  <a:lnTo>
                    <a:pt x="36792" y="12453"/>
                  </a:lnTo>
                  <a:lnTo>
                    <a:pt x="36414" y="13114"/>
                  </a:lnTo>
                  <a:lnTo>
                    <a:pt x="36320" y="13491"/>
                  </a:lnTo>
                  <a:lnTo>
                    <a:pt x="36320" y="13868"/>
                  </a:lnTo>
                  <a:lnTo>
                    <a:pt x="35754" y="15095"/>
                  </a:lnTo>
                  <a:lnTo>
                    <a:pt x="35377" y="15755"/>
                  </a:lnTo>
                  <a:lnTo>
                    <a:pt x="34999" y="16227"/>
                  </a:lnTo>
                  <a:lnTo>
                    <a:pt x="34999" y="16038"/>
                  </a:lnTo>
                  <a:lnTo>
                    <a:pt x="34716" y="16321"/>
                  </a:lnTo>
                  <a:lnTo>
                    <a:pt x="34528" y="16698"/>
                  </a:lnTo>
                  <a:lnTo>
                    <a:pt x="34716" y="16604"/>
                  </a:lnTo>
                  <a:lnTo>
                    <a:pt x="34150" y="17170"/>
                  </a:lnTo>
                  <a:lnTo>
                    <a:pt x="33584" y="17736"/>
                  </a:lnTo>
                  <a:lnTo>
                    <a:pt x="33679" y="17830"/>
                  </a:lnTo>
                  <a:lnTo>
                    <a:pt x="33773" y="17736"/>
                  </a:lnTo>
                  <a:lnTo>
                    <a:pt x="33867" y="17736"/>
                  </a:lnTo>
                  <a:lnTo>
                    <a:pt x="33867" y="17830"/>
                  </a:lnTo>
                  <a:lnTo>
                    <a:pt x="33679" y="17925"/>
                  </a:lnTo>
                  <a:lnTo>
                    <a:pt x="33490" y="18019"/>
                  </a:lnTo>
                  <a:lnTo>
                    <a:pt x="33396" y="18113"/>
                  </a:lnTo>
                  <a:lnTo>
                    <a:pt x="33207" y="18208"/>
                  </a:lnTo>
                  <a:lnTo>
                    <a:pt x="33113" y="18585"/>
                  </a:lnTo>
                  <a:lnTo>
                    <a:pt x="33207" y="18679"/>
                  </a:lnTo>
                  <a:lnTo>
                    <a:pt x="33207" y="18774"/>
                  </a:lnTo>
                  <a:lnTo>
                    <a:pt x="33018" y="18963"/>
                  </a:lnTo>
                  <a:lnTo>
                    <a:pt x="32924" y="18963"/>
                  </a:lnTo>
                  <a:lnTo>
                    <a:pt x="32924" y="18868"/>
                  </a:lnTo>
                  <a:lnTo>
                    <a:pt x="32924" y="18679"/>
                  </a:lnTo>
                  <a:lnTo>
                    <a:pt x="32735" y="18868"/>
                  </a:lnTo>
                  <a:lnTo>
                    <a:pt x="32641" y="18963"/>
                  </a:lnTo>
                  <a:lnTo>
                    <a:pt x="32547" y="18963"/>
                  </a:lnTo>
                  <a:lnTo>
                    <a:pt x="32547" y="19057"/>
                  </a:lnTo>
                  <a:lnTo>
                    <a:pt x="32735" y="18963"/>
                  </a:lnTo>
                  <a:lnTo>
                    <a:pt x="32075" y="19717"/>
                  </a:lnTo>
                  <a:lnTo>
                    <a:pt x="31698" y="20000"/>
                  </a:lnTo>
                  <a:lnTo>
                    <a:pt x="31603" y="20000"/>
                  </a:lnTo>
                  <a:lnTo>
                    <a:pt x="31603" y="19906"/>
                  </a:lnTo>
                  <a:lnTo>
                    <a:pt x="31320" y="20095"/>
                  </a:lnTo>
                  <a:lnTo>
                    <a:pt x="31037" y="20283"/>
                  </a:lnTo>
                  <a:lnTo>
                    <a:pt x="31132" y="20095"/>
                  </a:lnTo>
                  <a:lnTo>
                    <a:pt x="30943" y="20283"/>
                  </a:lnTo>
                  <a:lnTo>
                    <a:pt x="31132" y="20378"/>
                  </a:lnTo>
                  <a:lnTo>
                    <a:pt x="31037" y="20661"/>
                  </a:lnTo>
                  <a:lnTo>
                    <a:pt x="30849" y="20849"/>
                  </a:lnTo>
                  <a:lnTo>
                    <a:pt x="30754" y="20944"/>
                  </a:lnTo>
                  <a:lnTo>
                    <a:pt x="30660" y="20849"/>
                  </a:lnTo>
                  <a:lnTo>
                    <a:pt x="30849" y="20755"/>
                  </a:lnTo>
                  <a:lnTo>
                    <a:pt x="30754" y="20755"/>
                  </a:lnTo>
                  <a:lnTo>
                    <a:pt x="30754" y="20661"/>
                  </a:lnTo>
                  <a:lnTo>
                    <a:pt x="30754" y="20566"/>
                  </a:lnTo>
                  <a:lnTo>
                    <a:pt x="30660" y="20661"/>
                  </a:lnTo>
                  <a:lnTo>
                    <a:pt x="30471" y="20849"/>
                  </a:lnTo>
                  <a:lnTo>
                    <a:pt x="30094" y="21038"/>
                  </a:lnTo>
                  <a:lnTo>
                    <a:pt x="30188" y="21038"/>
                  </a:lnTo>
                  <a:lnTo>
                    <a:pt x="30188" y="21227"/>
                  </a:lnTo>
                  <a:lnTo>
                    <a:pt x="29905" y="21604"/>
                  </a:lnTo>
                  <a:lnTo>
                    <a:pt x="30188" y="21415"/>
                  </a:lnTo>
                  <a:lnTo>
                    <a:pt x="29905" y="21793"/>
                  </a:lnTo>
                  <a:lnTo>
                    <a:pt x="29905" y="21698"/>
                  </a:lnTo>
                  <a:lnTo>
                    <a:pt x="29811" y="21793"/>
                  </a:lnTo>
                  <a:lnTo>
                    <a:pt x="29716" y="21887"/>
                  </a:lnTo>
                  <a:lnTo>
                    <a:pt x="29339" y="21981"/>
                  </a:lnTo>
                  <a:lnTo>
                    <a:pt x="28867" y="21981"/>
                  </a:lnTo>
                  <a:lnTo>
                    <a:pt x="28773" y="22076"/>
                  </a:lnTo>
                  <a:lnTo>
                    <a:pt x="28584" y="22170"/>
                  </a:lnTo>
                  <a:lnTo>
                    <a:pt x="28679" y="22264"/>
                  </a:lnTo>
                  <a:lnTo>
                    <a:pt x="28679" y="22453"/>
                  </a:lnTo>
                  <a:lnTo>
                    <a:pt x="28962" y="22076"/>
                  </a:lnTo>
                  <a:lnTo>
                    <a:pt x="28867" y="22453"/>
                  </a:lnTo>
                  <a:lnTo>
                    <a:pt x="29150" y="22264"/>
                  </a:lnTo>
                  <a:lnTo>
                    <a:pt x="29150" y="22359"/>
                  </a:lnTo>
                  <a:lnTo>
                    <a:pt x="28679" y="22642"/>
                  </a:lnTo>
                  <a:lnTo>
                    <a:pt x="28490" y="22547"/>
                  </a:lnTo>
                  <a:lnTo>
                    <a:pt x="28396" y="22453"/>
                  </a:lnTo>
                  <a:lnTo>
                    <a:pt x="28301" y="22453"/>
                  </a:lnTo>
                  <a:lnTo>
                    <a:pt x="28207" y="22547"/>
                  </a:lnTo>
                  <a:lnTo>
                    <a:pt x="27924" y="22736"/>
                  </a:lnTo>
                  <a:lnTo>
                    <a:pt x="27641" y="22925"/>
                  </a:lnTo>
                  <a:lnTo>
                    <a:pt x="27735" y="22925"/>
                  </a:lnTo>
                  <a:lnTo>
                    <a:pt x="26886" y="23491"/>
                  </a:lnTo>
                  <a:lnTo>
                    <a:pt x="26132" y="23962"/>
                  </a:lnTo>
                  <a:lnTo>
                    <a:pt x="26132" y="23774"/>
                  </a:lnTo>
                  <a:lnTo>
                    <a:pt x="26226" y="23585"/>
                  </a:lnTo>
                  <a:lnTo>
                    <a:pt x="25754" y="23868"/>
                  </a:lnTo>
                  <a:lnTo>
                    <a:pt x="25471" y="24151"/>
                  </a:lnTo>
                  <a:lnTo>
                    <a:pt x="25377" y="24245"/>
                  </a:lnTo>
                  <a:lnTo>
                    <a:pt x="25471" y="24340"/>
                  </a:lnTo>
                  <a:lnTo>
                    <a:pt x="25188" y="24245"/>
                  </a:lnTo>
                  <a:lnTo>
                    <a:pt x="24905" y="24245"/>
                  </a:lnTo>
                  <a:lnTo>
                    <a:pt x="24434" y="24340"/>
                  </a:lnTo>
                  <a:lnTo>
                    <a:pt x="23585" y="24811"/>
                  </a:lnTo>
                  <a:lnTo>
                    <a:pt x="23207" y="24906"/>
                  </a:lnTo>
                  <a:lnTo>
                    <a:pt x="22924" y="25000"/>
                  </a:lnTo>
                  <a:lnTo>
                    <a:pt x="22830" y="24906"/>
                  </a:lnTo>
                  <a:lnTo>
                    <a:pt x="22924" y="24811"/>
                  </a:lnTo>
                  <a:lnTo>
                    <a:pt x="22830" y="24717"/>
                  </a:lnTo>
                  <a:lnTo>
                    <a:pt x="21886" y="24717"/>
                  </a:lnTo>
                  <a:lnTo>
                    <a:pt x="21509" y="24906"/>
                  </a:lnTo>
                  <a:lnTo>
                    <a:pt x="21037" y="25189"/>
                  </a:lnTo>
                  <a:lnTo>
                    <a:pt x="20660" y="25283"/>
                  </a:lnTo>
                  <a:lnTo>
                    <a:pt x="20754" y="25189"/>
                  </a:lnTo>
                  <a:lnTo>
                    <a:pt x="20754" y="25094"/>
                  </a:lnTo>
                  <a:lnTo>
                    <a:pt x="20471" y="25283"/>
                  </a:lnTo>
                  <a:lnTo>
                    <a:pt x="20377" y="25377"/>
                  </a:lnTo>
                  <a:lnTo>
                    <a:pt x="20188" y="25094"/>
                  </a:lnTo>
                  <a:lnTo>
                    <a:pt x="20471" y="25094"/>
                  </a:lnTo>
                  <a:lnTo>
                    <a:pt x="20094" y="25000"/>
                  </a:lnTo>
                  <a:lnTo>
                    <a:pt x="19339" y="25094"/>
                  </a:lnTo>
                  <a:lnTo>
                    <a:pt x="18019" y="25377"/>
                  </a:lnTo>
                  <a:lnTo>
                    <a:pt x="18679" y="25000"/>
                  </a:lnTo>
                  <a:lnTo>
                    <a:pt x="18396" y="25000"/>
                  </a:lnTo>
                  <a:lnTo>
                    <a:pt x="18113" y="25094"/>
                  </a:lnTo>
                  <a:lnTo>
                    <a:pt x="17830" y="25094"/>
                  </a:lnTo>
                  <a:lnTo>
                    <a:pt x="17075" y="25000"/>
                  </a:lnTo>
                  <a:lnTo>
                    <a:pt x="15943" y="24717"/>
                  </a:lnTo>
                  <a:lnTo>
                    <a:pt x="15094" y="24623"/>
                  </a:lnTo>
                  <a:lnTo>
                    <a:pt x="14811" y="24528"/>
                  </a:lnTo>
                  <a:lnTo>
                    <a:pt x="14764" y="24481"/>
                  </a:lnTo>
                  <a:lnTo>
                    <a:pt x="14717" y="24528"/>
                  </a:lnTo>
                  <a:lnTo>
                    <a:pt x="14339" y="24340"/>
                  </a:lnTo>
                  <a:lnTo>
                    <a:pt x="13868" y="24057"/>
                  </a:lnTo>
                  <a:lnTo>
                    <a:pt x="14056" y="24245"/>
                  </a:lnTo>
                  <a:lnTo>
                    <a:pt x="13868" y="24245"/>
                  </a:lnTo>
                  <a:lnTo>
                    <a:pt x="13679" y="24151"/>
                  </a:lnTo>
                  <a:lnTo>
                    <a:pt x="13585" y="23962"/>
                  </a:lnTo>
                  <a:lnTo>
                    <a:pt x="13396" y="23962"/>
                  </a:lnTo>
                  <a:lnTo>
                    <a:pt x="13490" y="23868"/>
                  </a:lnTo>
                  <a:lnTo>
                    <a:pt x="12924" y="23868"/>
                  </a:lnTo>
                  <a:lnTo>
                    <a:pt x="12170" y="23679"/>
                  </a:lnTo>
                  <a:lnTo>
                    <a:pt x="11509" y="23491"/>
                  </a:lnTo>
                  <a:lnTo>
                    <a:pt x="11226" y="23302"/>
                  </a:lnTo>
                  <a:lnTo>
                    <a:pt x="11132" y="23113"/>
                  </a:lnTo>
                  <a:lnTo>
                    <a:pt x="10755" y="23113"/>
                  </a:lnTo>
                  <a:lnTo>
                    <a:pt x="10472" y="22925"/>
                  </a:lnTo>
                  <a:lnTo>
                    <a:pt x="10566" y="22925"/>
                  </a:lnTo>
                  <a:lnTo>
                    <a:pt x="10094" y="22736"/>
                  </a:lnTo>
                  <a:lnTo>
                    <a:pt x="9717" y="22642"/>
                  </a:lnTo>
                  <a:lnTo>
                    <a:pt x="9339" y="22642"/>
                  </a:lnTo>
                  <a:lnTo>
                    <a:pt x="9339" y="22453"/>
                  </a:lnTo>
                  <a:lnTo>
                    <a:pt x="9339" y="22264"/>
                  </a:lnTo>
                  <a:lnTo>
                    <a:pt x="9056" y="21981"/>
                  </a:lnTo>
                  <a:lnTo>
                    <a:pt x="7924" y="21321"/>
                  </a:lnTo>
                  <a:lnTo>
                    <a:pt x="7453" y="21038"/>
                  </a:lnTo>
                  <a:lnTo>
                    <a:pt x="6887" y="20566"/>
                  </a:lnTo>
                  <a:lnTo>
                    <a:pt x="6132" y="19906"/>
                  </a:lnTo>
                  <a:lnTo>
                    <a:pt x="5755" y="19717"/>
                  </a:lnTo>
                  <a:lnTo>
                    <a:pt x="5660" y="19623"/>
                  </a:lnTo>
                  <a:lnTo>
                    <a:pt x="5472" y="19623"/>
                  </a:lnTo>
                  <a:lnTo>
                    <a:pt x="5283" y="19246"/>
                  </a:lnTo>
                  <a:lnTo>
                    <a:pt x="4906" y="18774"/>
                  </a:lnTo>
                  <a:lnTo>
                    <a:pt x="4528" y="18302"/>
                  </a:lnTo>
                  <a:lnTo>
                    <a:pt x="4151" y="18019"/>
                  </a:lnTo>
                  <a:lnTo>
                    <a:pt x="4151" y="17736"/>
                  </a:lnTo>
                  <a:lnTo>
                    <a:pt x="4057" y="17547"/>
                  </a:lnTo>
                  <a:lnTo>
                    <a:pt x="3679" y="17076"/>
                  </a:lnTo>
                  <a:lnTo>
                    <a:pt x="3868" y="17076"/>
                  </a:lnTo>
                  <a:lnTo>
                    <a:pt x="3113" y="16887"/>
                  </a:lnTo>
                  <a:lnTo>
                    <a:pt x="3207" y="16604"/>
                  </a:lnTo>
                  <a:lnTo>
                    <a:pt x="3113" y="16227"/>
                  </a:lnTo>
                  <a:lnTo>
                    <a:pt x="2924" y="15849"/>
                  </a:lnTo>
                  <a:lnTo>
                    <a:pt x="2641" y="15661"/>
                  </a:lnTo>
                  <a:lnTo>
                    <a:pt x="2736" y="15566"/>
                  </a:lnTo>
                  <a:lnTo>
                    <a:pt x="2641" y="15472"/>
                  </a:lnTo>
                  <a:lnTo>
                    <a:pt x="2453" y="15095"/>
                  </a:lnTo>
                  <a:lnTo>
                    <a:pt x="1981" y="14529"/>
                  </a:lnTo>
                  <a:lnTo>
                    <a:pt x="2170" y="14434"/>
                  </a:lnTo>
                  <a:lnTo>
                    <a:pt x="1981" y="14340"/>
                  </a:lnTo>
                  <a:lnTo>
                    <a:pt x="1887" y="14246"/>
                  </a:lnTo>
                  <a:lnTo>
                    <a:pt x="1792" y="14151"/>
                  </a:lnTo>
                  <a:lnTo>
                    <a:pt x="1604" y="13680"/>
                  </a:lnTo>
                  <a:lnTo>
                    <a:pt x="1698" y="13774"/>
                  </a:lnTo>
                  <a:lnTo>
                    <a:pt x="1509" y="13302"/>
                  </a:lnTo>
                  <a:lnTo>
                    <a:pt x="1321" y="12831"/>
                  </a:lnTo>
                  <a:lnTo>
                    <a:pt x="1226" y="12453"/>
                  </a:lnTo>
                  <a:lnTo>
                    <a:pt x="1226" y="12170"/>
                  </a:lnTo>
                  <a:lnTo>
                    <a:pt x="1321" y="11982"/>
                  </a:lnTo>
                  <a:lnTo>
                    <a:pt x="1415" y="12453"/>
                  </a:lnTo>
                  <a:lnTo>
                    <a:pt x="1509" y="12359"/>
                  </a:lnTo>
                  <a:lnTo>
                    <a:pt x="1792" y="12359"/>
                  </a:lnTo>
                  <a:lnTo>
                    <a:pt x="1604" y="12170"/>
                  </a:lnTo>
                  <a:lnTo>
                    <a:pt x="1604" y="11887"/>
                  </a:lnTo>
                  <a:lnTo>
                    <a:pt x="1509" y="11227"/>
                  </a:lnTo>
                  <a:lnTo>
                    <a:pt x="1415" y="11132"/>
                  </a:lnTo>
                  <a:lnTo>
                    <a:pt x="1415" y="10944"/>
                  </a:lnTo>
                  <a:lnTo>
                    <a:pt x="1321" y="10849"/>
                  </a:lnTo>
                  <a:lnTo>
                    <a:pt x="1226" y="10849"/>
                  </a:lnTo>
                  <a:lnTo>
                    <a:pt x="1226" y="11038"/>
                  </a:lnTo>
                  <a:lnTo>
                    <a:pt x="1321" y="11321"/>
                  </a:lnTo>
                  <a:lnTo>
                    <a:pt x="1132" y="11227"/>
                  </a:lnTo>
                  <a:lnTo>
                    <a:pt x="1132" y="11132"/>
                  </a:lnTo>
                  <a:lnTo>
                    <a:pt x="1132" y="11038"/>
                  </a:lnTo>
                  <a:lnTo>
                    <a:pt x="943" y="10849"/>
                  </a:lnTo>
                  <a:lnTo>
                    <a:pt x="1038" y="10661"/>
                  </a:lnTo>
                  <a:lnTo>
                    <a:pt x="1132" y="10378"/>
                  </a:lnTo>
                  <a:lnTo>
                    <a:pt x="1226" y="9812"/>
                  </a:lnTo>
                  <a:lnTo>
                    <a:pt x="1132" y="9340"/>
                  </a:lnTo>
                  <a:lnTo>
                    <a:pt x="1132" y="9151"/>
                  </a:lnTo>
                  <a:lnTo>
                    <a:pt x="1226" y="9057"/>
                  </a:lnTo>
                  <a:lnTo>
                    <a:pt x="1226" y="8491"/>
                  </a:lnTo>
                  <a:lnTo>
                    <a:pt x="1321" y="7831"/>
                  </a:lnTo>
                  <a:lnTo>
                    <a:pt x="1604" y="6416"/>
                  </a:lnTo>
                  <a:lnTo>
                    <a:pt x="1981" y="4906"/>
                  </a:lnTo>
                  <a:lnTo>
                    <a:pt x="2453" y="3302"/>
                  </a:lnTo>
                  <a:lnTo>
                    <a:pt x="2736" y="2359"/>
                  </a:lnTo>
                  <a:lnTo>
                    <a:pt x="2924" y="1887"/>
                  </a:lnTo>
                  <a:lnTo>
                    <a:pt x="3019" y="1416"/>
                  </a:lnTo>
                  <a:lnTo>
                    <a:pt x="3302" y="1133"/>
                  </a:lnTo>
                  <a:lnTo>
                    <a:pt x="3491" y="755"/>
                  </a:lnTo>
                  <a:lnTo>
                    <a:pt x="3585" y="567"/>
                  </a:lnTo>
                  <a:lnTo>
                    <a:pt x="3585" y="472"/>
                  </a:lnTo>
                  <a:lnTo>
                    <a:pt x="3491" y="378"/>
                  </a:lnTo>
                  <a:lnTo>
                    <a:pt x="3302" y="284"/>
                  </a:lnTo>
                  <a:lnTo>
                    <a:pt x="3207" y="95"/>
                  </a:lnTo>
                  <a:lnTo>
                    <a:pt x="3113" y="1"/>
                  </a:lnTo>
                  <a:lnTo>
                    <a:pt x="2924"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5132" name="Shape 108"/>
            <p:cNvSpPr>
              <a:spLocks/>
            </p:cNvSpPr>
            <p:nvPr/>
          </p:nvSpPr>
          <p:spPr bwMode="auto">
            <a:xfrm>
              <a:off x="967045" y="2171517"/>
              <a:ext cx="188700" cy="136800"/>
            </a:xfrm>
            <a:custGeom>
              <a:avLst/>
              <a:gdLst>
                <a:gd name="T0" fmla="*/ 1879686714 w 7548"/>
                <a:gd name="T1" fmla="*/ 37109374 h 5472"/>
                <a:gd name="T2" fmla="*/ 1695312361 w 7548"/>
                <a:gd name="T3" fmla="*/ 184374984 h 5472"/>
                <a:gd name="T4" fmla="*/ 1474218419 w 7548"/>
                <a:gd name="T5" fmla="*/ 221093621 h 5472"/>
                <a:gd name="T6" fmla="*/ 1253124876 w 7548"/>
                <a:gd name="T7" fmla="*/ 368749968 h 5472"/>
                <a:gd name="T8" fmla="*/ 847656181 w 7548"/>
                <a:gd name="T9" fmla="*/ 921484071 h 5472"/>
                <a:gd name="T10" fmla="*/ 552734057 w 7548"/>
                <a:gd name="T11" fmla="*/ 1142577592 h 5472"/>
                <a:gd name="T12" fmla="*/ 479296876 w 7548"/>
                <a:gd name="T13" fmla="*/ 1105859205 h 5472"/>
                <a:gd name="T14" fmla="*/ 442187286 w 7548"/>
                <a:gd name="T15" fmla="*/ 1216405566 h 5472"/>
                <a:gd name="T16" fmla="*/ 479296876 w 7548"/>
                <a:gd name="T17" fmla="*/ 1253124753 h 5472"/>
                <a:gd name="T18" fmla="*/ 589843647 w 7548"/>
                <a:gd name="T19" fmla="*/ 1363671113 h 5472"/>
                <a:gd name="T20" fmla="*/ 442187286 w 7548"/>
                <a:gd name="T21" fmla="*/ 1363671113 h 5472"/>
                <a:gd name="T22" fmla="*/ 184375002 w 7548"/>
                <a:gd name="T23" fmla="*/ 1769139369 h 5472"/>
                <a:gd name="T24" fmla="*/ 0 w 7548"/>
                <a:gd name="T25" fmla="*/ 1805859355 h 5472"/>
                <a:gd name="T26" fmla="*/ 368750005 w 7548"/>
                <a:gd name="T27" fmla="*/ 2137499237 h 5472"/>
                <a:gd name="T28" fmla="*/ 368750005 w 7548"/>
                <a:gd name="T29" fmla="*/ 2063670463 h 5472"/>
                <a:gd name="T30" fmla="*/ 516015666 w 7548"/>
                <a:gd name="T31" fmla="*/ 1953124903 h 5472"/>
                <a:gd name="T32" fmla="*/ 479296876 w 7548"/>
                <a:gd name="T33" fmla="*/ 1805859355 h 5472"/>
                <a:gd name="T34" fmla="*/ 589843647 w 7548"/>
                <a:gd name="T35" fmla="*/ 1879686529 h 5472"/>
                <a:gd name="T36" fmla="*/ 552734057 w 7548"/>
                <a:gd name="T37" fmla="*/ 1842577742 h 5472"/>
                <a:gd name="T38" fmla="*/ 663281228 w 7548"/>
                <a:gd name="T39" fmla="*/ 1916404916 h 5472"/>
                <a:gd name="T40" fmla="*/ 552734057 w 7548"/>
                <a:gd name="T41" fmla="*/ 1621483821 h 5472"/>
                <a:gd name="T42" fmla="*/ 737109209 w 7548"/>
                <a:gd name="T43" fmla="*/ 1769139369 h 5472"/>
                <a:gd name="T44" fmla="*/ 1879686714 w 7548"/>
                <a:gd name="T45" fmla="*/ 552734003 h 5472"/>
                <a:gd name="T46" fmla="*/ 1990233885 w 7548"/>
                <a:gd name="T47" fmla="*/ 589843589 h 5472"/>
                <a:gd name="T48" fmla="*/ 1953125095 w 7548"/>
                <a:gd name="T49" fmla="*/ 663281163 h 5472"/>
                <a:gd name="T50" fmla="*/ 2137499447 w 7548"/>
                <a:gd name="T51" fmla="*/ 884374484 h 5472"/>
                <a:gd name="T52" fmla="*/ 2147483647 w 7548"/>
                <a:gd name="T53" fmla="*/ 847656097 h 5472"/>
                <a:gd name="T54" fmla="*/ 2147483647 w 7548"/>
                <a:gd name="T55" fmla="*/ 958202458 h 5472"/>
                <a:gd name="T56" fmla="*/ 2147483647 w 7548"/>
                <a:gd name="T57" fmla="*/ 1068749619 h 5472"/>
                <a:gd name="T58" fmla="*/ 2147483647 w 7548"/>
                <a:gd name="T59" fmla="*/ 1105859205 h 5472"/>
                <a:gd name="T60" fmla="*/ 2147483647 w 7548"/>
                <a:gd name="T61" fmla="*/ 1400390300 h 5472"/>
                <a:gd name="T62" fmla="*/ 2147483647 w 7548"/>
                <a:gd name="T63" fmla="*/ 1621483821 h 5472"/>
                <a:gd name="T64" fmla="*/ 2147483647 w 7548"/>
                <a:gd name="T65" fmla="*/ 1695312195 h 5472"/>
                <a:gd name="T66" fmla="*/ 2147483647 w 7548"/>
                <a:gd name="T67" fmla="*/ 1769139369 h 5472"/>
                <a:gd name="T68" fmla="*/ 2147483647 w 7548"/>
                <a:gd name="T69" fmla="*/ 1879686529 h 5472"/>
                <a:gd name="T70" fmla="*/ 2147483647 w 7548"/>
                <a:gd name="T71" fmla="*/ 1990233690 h 5472"/>
                <a:gd name="T72" fmla="*/ 2147483647 w 7548"/>
                <a:gd name="T73" fmla="*/ 1842577742 h 5472"/>
                <a:gd name="T74" fmla="*/ 2147483647 w 7548"/>
                <a:gd name="T75" fmla="*/ 1842577742 h 5472"/>
                <a:gd name="T76" fmla="*/ 2147483647 w 7548"/>
                <a:gd name="T77" fmla="*/ 1695312195 h 5472"/>
                <a:gd name="T78" fmla="*/ 2147483647 w 7548"/>
                <a:gd name="T79" fmla="*/ 1548046247 h 5472"/>
                <a:gd name="T80" fmla="*/ 2147483647 w 7548"/>
                <a:gd name="T81" fmla="*/ 1474218274 h 5472"/>
                <a:gd name="T82" fmla="*/ 2147483647 w 7548"/>
                <a:gd name="T83" fmla="*/ 1216405566 h 5472"/>
                <a:gd name="T84" fmla="*/ 2147483647 w 7548"/>
                <a:gd name="T85" fmla="*/ 1032031232 h 5472"/>
                <a:gd name="T86" fmla="*/ 2147483647 w 7548"/>
                <a:gd name="T87" fmla="*/ 773827924 h 5472"/>
                <a:gd name="T88" fmla="*/ 2147483647 w 7548"/>
                <a:gd name="T89" fmla="*/ 737109137 h 5472"/>
                <a:gd name="T90" fmla="*/ 2147483647 w 7548"/>
                <a:gd name="T91" fmla="*/ 663281163 h 5472"/>
                <a:gd name="T92" fmla="*/ 2147483647 w 7548"/>
                <a:gd name="T93" fmla="*/ 589843589 h 5472"/>
                <a:gd name="T94" fmla="*/ 2147483647 w 7548"/>
                <a:gd name="T95" fmla="*/ 700390350 h 5472"/>
                <a:gd name="T96" fmla="*/ 2147483647 w 7548"/>
                <a:gd name="T97" fmla="*/ 516015616 h 5472"/>
                <a:gd name="T98" fmla="*/ 2063670666 w 7548"/>
                <a:gd name="T99" fmla="*/ 221093621 h 5472"/>
                <a:gd name="T100" fmla="*/ 1953125095 w 7548"/>
                <a:gd name="T101" fmla="*/ 0 h 547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7548"/>
                <a:gd name="T154" fmla="*/ 0 h 5472"/>
                <a:gd name="T155" fmla="*/ 7548 w 7548"/>
                <a:gd name="T156" fmla="*/ 5472 h 547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7548" h="5472" extrusionOk="0">
                  <a:moveTo>
                    <a:pt x="5000" y="0"/>
                  </a:moveTo>
                  <a:lnTo>
                    <a:pt x="4812" y="95"/>
                  </a:lnTo>
                  <a:lnTo>
                    <a:pt x="4717" y="95"/>
                  </a:lnTo>
                  <a:lnTo>
                    <a:pt x="4340" y="472"/>
                  </a:lnTo>
                  <a:lnTo>
                    <a:pt x="4057" y="566"/>
                  </a:lnTo>
                  <a:lnTo>
                    <a:pt x="3774" y="566"/>
                  </a:lnTo>
                  <a:lnTo>
                    <a:pt x="3397" y="378"/>
                  </a:lnTo>
                  <a:lnTo>
                    <a:pt x="3208" y="944"/>
                  </a:lnTo>
                  <a:lnTo>
                    <a:pt x="2548" y="1887"/>
                  </a:lnTo>
                  <a:lnTo>
                    <a:pt x="2170" y="2359"/>
                  </a:lnTo>
                  <a:lnTo>
                    <a:pt x="1793" y="2736"/>
                  </a:lnTo>
                  <a:lnTo>
                    <a:pt x="1415" y="2925"/>
                  </a:lnTo>
                  <a:lnTo>
                    <a:pt x="1321" y="2925"/>
                  </a:lnTo>
                  <a:lnTo>
                    <a:pt x="1227" y="2831"/>
                  </a:lnTo>
                  <a:lnTo>
                    <a:pt x="1321" y="3114"/>
                  </a:lnTo>
                  <a:lnTo>
                    <a:pt x="1132" y="3114"/>
                  </a:lnTo>
                  <a:lnTo>
                    <a:pt x="1227" y="3302"/>
                  </a:lnTo>
                  <a:lnTo>
                    <a:pt x="1227" y="3208"/>
                  </a:lnTo>
                  <a:lnTo>
                    <a:pt x="1321" y="3302"/>
                  </a:lnTo>
                  <a:lnTo>
                    <a:pt x="1510" y="3491"/>
                  </a:lnTo>
                  <a:lnTo>
                    <a:pt x="1321" y="3397"/>
                  </a:lnTo>
                  <a:lnTo>
                    <a:pt x="1132" y="3491"/>
                  </a:lnTo>
                  <a:lnTo>
                    <a:pt x="755" y="3963"/>
                  </a:lnTo>
                  <a:lnTo>
                    <a:pt x="472" y="4529"/>
                  </a:lnTo>
                  <a:lnTo>
                    <a:pt x="283" y="4623"/>
                  </a:lnTo>
                  <a:lnTo>
                    <a:pt x="0" y="4623"/>
                  </a:lnTo>
                  <a:lnTo>
                    <a:pt x="378" y="5095"/>
                  </a:lnTo>
                  <a:lnTo>
                    <a:pt x="944" y="5472"/>
                  </a:lnTo>
                  <a:lnTo>
                    <a:pt x="849" y="5378"/>
                  </a:lnTo>
                  <a:lnTo>
                    <a:pt x="944" y="5283"/>
                  </a:lnTo>
                  <a:lnTo>
                    <a:pt x="1132" y="5189"/>
                  </a:lnTo>
                  <a:lnTo>
                    <a:pt x="1321" y="5000"/>
                  </a:lnTo>
                  <a:lnTo>
                    <a:pt x="1321" y="4812"/>
                  </a:lnTo>
                  <a:lnTo>
                    <a:pt x="1227" y="4623"/>
                  </a:lnTo>
                  <a:lnTo>
                    <a:pt x="1510" y="4812"/>
                  </a:lnTo>
                  <a:lnTo>
                    <a:pt x="1415" y="4717"/>
                  </a:lnTo>
                  <a:lnTo>
                    <a:pt x="1604" y="4812"/>
                  </a:lnTo>
                  <a:lnTo>
                    <a:pt x="1698" y="4906"/>
                  </a:lnTo>
                  <a:lnTo>
                    <a:pt x="1604" y="4717"/>
                  </a:lnTo>
                  <a:lnTo>
                    <a:pt x="1415" y="4151"/>
                  </a:lnTo>
                  <a:lnTo>
                    <a:pt x="1510" y="4340"/>
                  </a:lnTo>
                  <a:lnTo>
                    <a:pt x="1887" y="4529"/>
                  </a:lnTo>
                  <a:lnTo>
                    <a:pt x="4812" y="1321"/>
                  </a:lnTo>
                  <a:lnTo>
                    <a:pt x="4812" y="1415"/>
                  </a:lnTo>
                  <a:lnTo>
                    <a:pt x="4812" y="1510"/>
                  </a:lnTo>
                  <a:lnTo>
                    <a:pt x="5095" y="1510"/>
                  </a:lnTo>
                  <a:lnTo>
                    <a:pt x="5000" y="1604"/>
                  </a:lnTo>
                  <a:lnTo>
                    <a:pt x="5000" y="1698"/>
                  </a:lnTo>
                  <a:lnTo>
                    <a:pt x="5189" y="1981"/>
                  </a:lnTo>
                  <a:lnTo>
                    <a:pt x="5472" y="2264"/>
                  </a:lnTo>
                  <a:lnTo>
                    <a:pt x="5661" y="2264"/>
                  </a:lnTo>
                  <a:lnTo>
                    <a:pt x="5944" y="2170"/>
                  </a:lnTo>
                  <a:lnTo>
                    <a:pt x="5661" y="2359"/>
                  </a:lnTo>
                  <a:lnTo>
                    <a:pt x="5566" y="2453"/>
                  </a:lnTo>
                  <a:lnTo>
                    <a:pt x="5566" y="2642"/>
                  </a:lnTo>
                  <a:lnTo>
                    <a:pt x="5661" y="2736"/>
                  </a:lnTo>
                  <a:lnTo>
                    <a:pt x="5944" y="2831"/>
                  </a:lnTo>
                  <a:lnTo>
                    <a:pt x="6132" y="2831"/>
                  </a:lnTo>
                  <a:lnTo>
                    <a:pt x="6227" y="3114"/>
                  </a:lnTo>
                  <a:lnTo>
                    <a:pt x="6415" y="3585"/>
                  </a:lnTo>
                  <a:lnTo>
                    <a:pt x="6698" y="4057"/>
                  </a:lnTo>
                  <a:lnTo>
                    <a:pt x="6887" y="4151"/>
                  </a:lnTo>
                  <a:lnTo>
                    <a:pt x="7076" y="4151"/>
                  </a:lnTo>
                  <a:lnTo>
                    <a:pt x="6887" y="4340"/>
                  </a:lnTo>
                  <a:lnTo>
                    <a:pt x="6793" y="4434"/>
                  </a:lnTo>
                  <a:lnTo>
                    <a:pt x="6887" y="4529"/>
                  </a:lnTo>
                  <a:lnTo>
                    <a:pt x="7076" y="4717"/>
                  </a:lnTo>
                  <a:lnTo>
                    <a:pt x="7453" y="4812"/>
                  </a:lnTo>
                  <a:lnTo>
                    <a:pt x="7264" y="5000"/>
                  </a:lnTo>
                  <a:lnTo>
                    <a:pt x="7076" y="5095"/>
                  </a:lnTo>
                  <a:lnTo>
                    <a:pt x="7359" y="5095"/>
                  </a:lnTo>
                  <a:lnTo>
                    <a:pt x="7547" y="4717"/>
                  </a:lnTo>
                  <a:lnTo>
                    <a:pt x="7453" y="4623"/>
                  </a:lnTo>
                  <a:lnTo>
                    <a:pt x="7264" y="4717"/>
                  </a:lnTo>
                  <a:lnTo>
                    <a:pt x="7453" y="4434"/>
                  </a:lnTo>
                  <a:lnTo>
                    <a:pt x="7453" y="4340"/>
                  </a:lnTo>
                  <a:lnTo>
                    <a:pt x="7453" y="4151"/>
                  </a:lnTo>
                  <a:lnTo>
                    <a:pt x="7170" y="3963"/>
                  </a:lnTo>
                  <a:lnTo>
                    <a:pt x="6793" y="3868"/>
                  </a:lnTo>
                  <a:lnTo>
                    <a:pt x="6981" y="3774"/>
                  </a:lnTo>
                  <a:lnTo>
                    <a:pt x="7264" y="3585"/>
                  </a:lnTo>
                  <a:lnTo>
                    <a:pt x="6981" y="3114"/>
                  </a:lnTo>
                  <a:lnTo>
                    <a:pt x="6698" y="2831"/>
                  </a:lnTo>
                  <a:lnTo>
                    <a:pt x="6415" y="2642"/>
                  </a:lnTo>
                  <a:lnTo>
                    <a:pt x="6604" y="2264"/>
                  </a:lnTo>
                  <a:lnTo>
                    <a:pt x="6887" y="1981"/>
                  </a:lnTo>
                  <a:lnTo>
                    <a:pt x="6415" y="2076"/>
                  </a:lnTo>
                  <a:lnTo>
                    <a:pt x="6604" y="1887"/>
                  </a:lnTo>
                  <a:lnTo>
                    <a:pt x="6227" y="1887"/>
                  </a:lnTo>
                  <a:lnTo>
                    <a:pt x="6415" y="1698"/>
                  </a:lnTo>
                  <a:lnTo>
                    <a:pt x="6510" y="1604"/>
                  </a:lnTo>
                  <a:lnTo>
                    <a:pt x="6510" y="1510"/>
                  </a:lnTo>
                  <a:lnTo>
                    <a:pt x="6227" y="1604"/>
                  </a:lnTo>
                  <a:lnTo>
                    <a:pt x="6132" y="1793"/>
                  </a:lnTo>
                  <a:lnTo>
                    <a:pt x="6132" y="1510"/>
                  </a:lnTo>
                  <a:lnTo>
                    <a:pt x="6038" y="1321"/>
                  </a:lnTo>
                  <a:lnTo>
                    <a:pt x="5755" y="944"/>
                  </a:lnTo>
                  <a:lnTo>
                    <a:pt x="5283" y="566"/>
                  </a:lnTo>
                  <a:lnTo>
                    <a:pt x="5095" y="283"/>
                  </a:lnTo>
                  <a:lnTo>
                    <a:pt x="500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grpSp>
        <p:nvGrpSpPr>
          <p:cNvPr id="3" name="Shape 109"/>
          <p:cNvGrpSpPr>
            <a:grpSpLocks/>
          </p:cNvGrpSpPr>
          <p:nvPr/>
        </p:nvGrpSpPr>
        <p:grpSpPr bwMode="auto">
          <a:xfrm rot="4843953" flipH="1">
            <a:off x="20638" y="1697038"/>
            <a:ext cx="1166812" cy="1033462"/>
            <a:chOff x="1113100" y="2199475"/>
            <a:chExt cx="801900" cy="709925"/>
          </a:xfrm>
        </p:grpSpPr>
        <p:sp>
          <p:nvSpPr>
            <p:cNvPr id="5129" name="Shape 110"/>
            <p:cNvSpPr>
              <a:spLocks/>
            </p:cNvSpPr>
            <p:nvPr/>
          </p:nvSpPr>
          <p:spPr bwMode="auto">
            <a:xfrm>
              <a:off x="1113100" y="2291450"/>
              <a:ext cx="735850" cy="617950"/>
            </a:xfrm>
            <a:custGeom>
              <a:avLst/>
              <a:gdLst>
                <a:gd name="T0" fmla="*/ 2147483647 w 29434"/>
                <a:gd name="T1" fmla="*/ 2147483647 h 24718"/>
                <a:gd name="T2" fmla="*/ 2147483647 w 29434"/>
                <a:gd name="T3" fmla="*/ 221484230 h 24718"/>
                <a:gd name="T4" fmla="*/ 2147483647 w 29434"/>
                <a:gd name="T5" fmla="*/ 553124825 h 24718"/>
                <a:gd name="T6" fmla="*/ 2147483647 w 29434"/>
                <a:gd name="T7" fmla="*/ 921484109 h 24718"/>
                <a:gd name="T8" fmla="*/ 2147483647 w 29434"/>
                <a:gd name="T9" fmla="*/ 1290233592 h 24718"/>
                <a:gd name="T10" fmla="*/ 2147483647 w 29434"/>
                <a:gd name="T11" fmla="*/ 1732421052 h 24718"/>
                <a:gd name="T12" fmla="*/ 2147483647 w 29434"/>
                <a:gd name="T13" fmla="*/ 1953515383 h 24718"/>
                <a:gd name="T14" fmla="*/ 2147483647 w 29434"/>
                <a:gd name="T15" fmla="*/ 2147483647 h 24718"/>
                <a:gd name="T16" fmla="*/ 2147483647 w 29434"/>
                <a:gd name="T17" fmla="*/ 2147483647 h 24718"/>
                <a:gd name="T18" fmla="*/ 2147483647 w 29434"/>
                <a:gd name="T19" fmla="*/ 2147483647 h 24718"/>
                <a:gd name="T20" fmla="*/ 2147483647 w 29434"/>
                <a:gd name="T21" fmla="*/ 2147483647 h 24718"/>
                <a:gd name="T22" fmla="*/ 2147483647 w 29434"/>
                <a:gd name="T23" fmla="*/ 2147483647 h 24718"/>
                <a:gd name="T24" fmla="*/ 2147483647 w 29434"/>
                <a:gd name="T25" fmla="*/ 2147483647 h 24718"/>
                <a:gd name="T26" fmla="*/ 2147483647 w 29434"/>
                <a:gd name="T27" fmla="*/ 2147483647 h 24718"/>
                <a:gd name="T28" fmla="*/ 2147483647 w 29434"/>
                <a:gd name="T29" fmla="*/ 2147483647 h 24718"/>
                <a:gd name="T30" fmla="*/ 2147483647 w 29434"/>
                <a:gd name="T31" fmla="*/ 2147483647 h 24718"/>
                <a:gd name="T32" fmla="*/ 2147483647 w 29434"/>
                <a:gd name="T33" fmla="*/ 2147483647 h 24718"/>
                <a:gd name="T34" fmla="*/ 2147483647 w 29434"/>
                <a:gd name="T35" fmla="*/ 2147483647 h 24718"/>
                <a:gd name="T36" fmla="*/ 2147483647 w 29434"/>
                <a:gd name="T37" fmla="*/ 2147483647 h 24718"/>
                <a:gd name="T38" fmla="*/ 2147483647 w 29434"/>
                <a:gd name="T39" fmla="*/ 2147483647 h 24718"/>
                <a:gd name="T40" fmla="*/ 2147483647 w 29434"/>
                <a:gd name="T41" fmla="*/ 2147483647 h 24718"/>
                <a:gd name="T42" fmla="*/ 2147483647 w 29434"/>
                <a:gd name="T43" fmla="*/ 2147483647 h 24718"/>
                <a:gd name="T44" fmla="*/ 2147483647 w 29434"/>
                <a:gd name="T45" fmla="*/ 2147483647 h 24718"/>
                <a:gd name="T46" fmla="*/ 2147483647 w 29434"/>
                <a:gd name="T47" fmla="*/ 2147483647 h 24718"/>
                <a:gd name="T48" fmla="*/ 2147483647 w 29434"/>
                <a:gd name="T49" fmla="*/ 2147483647 h 24718"/>
                <a:gd name="T50" fmla="*/ 2147483647 w 29434"/>
                <a:gd name="T51" fmla="*/ 2147483647 h 24718"/>
                <a:gd name="T52" fmla="*/ 2147483647 w 29434"/>
                <a:gd name="T53" fmla="*/ 2147483647 h 24718"/>
                <a:gd name="T54" fmla="*/ 2147483647 w 29434"/>
                <a:gd name="T55" fmla="*/ 2147483647 h 24718"/>
                <a:gd name="T56" fmla="*/ 2147483647 w 29434"/>
                <a:gd name="T57" fmla="*/ 2147483647 h 24718"/>
                <a:gd name="T58" fmla="*/ 2147483647 w 29434"/>
                <a:gd name="T59" fmla="*/ 2147483647 h 24718"/>
                <a:gd name="T60" fmla="*/ 2147483647 w 29434"/>
                <a:gd name="T61" fmla="*/ 2147483647 h 24718"/>
                <a:gd name="T62" fmla="*/ 2147483647 w 29434"/>
                <a:gd name="T63" fmla="*/ 2147483647 h 24718"/>
                <a:gd name="T64" fmla="*/ 2147483647 w 29434"/>
                <a:gd name="T65" fmla="*/ 2147483647 h 24718"/>
                <a:gd name="T66" fmla="*/ 884765765 w 29434"/>
                <a:gd name="T67" fmla="*/ 2147483647 h 24718"/>
                <a:gd name="T68" fmla="*/ 294921822 w 29434"/>
                <a:gd name="T69" fmla="*/ 2147483647 h 24718"/>
                <a:gd name="T70" fmla="*/ 37109378 w 29434"/>
                <a:gd name="T71" fmla="*/ 2147483647 h 24718"/>
                <a:gd name="T72" fmla="*/ 294921822 w 29434"/>
                <a:gd name="T73" fmla="*/ 2147483647 h 24718"/>
                <a:gd name="T74" fmla="*/ 589843643 w 29434"/>
                <a:gd name="T75" fmla="*/ 2147483647 h 24718"/>
                <a:gd name="T76" fmla="*/ 1179296887 w 29434"/>
                <a:gd name="T77" fmla="*/ 2147483647 h 24718"/>
                <a:gd name="T78" fmla="*/ 1400390428 w 29434"/>
                <a:gd name="T79" fmla="*/ 2147483647 h 24718"/>
                <a:gd name="T80" fmla="*/ 1879686701 w 29434"/>
                <a:gd name="T81" fmla="*/ 2147483647 h 24718"/>
                <a:gd name="T82" fmla="*/ 2100781042 w 29434"/>
                <a:gd name="T83" fmla="*/ 2147483647 h 24718"/>
                <a:gd name="T84" fmla="*/ 2147483647 w 29434"/>
                <a:gd name="T85" fmla="*/ 2147483647 h 24718"/>
                <a:gd name="T86" fmla="*/ 2147483647 w 29434"/>
                <a:gd name="T87" fmla="*/ 2147483647 h 24718"/>
                <a:gd name="T88" fmla="*/ 2147483647 w 29434"/>
                <a:gd name="T89" fmla="*/ 2147483647 h 24718"/>
                <a:gd name="T90" fmla="*/ 2147483647 w 29434"/>
                <a:gd name="T91" fmla="*/ 2147483647 h 24718"/>
                <a:gd name="T92" fmla="*/ 2147483647 w 29434"/>
                <a:gd name="T93" fmla="*/ 2147483647 h 24718"/>
                <a:gd name="T94" fmla="*/ 2147483647 w 29434"/>
                <a:gd name="T95" fmla="*/ 2147483647 h 24718"/>
                <a:gd name="T96" fmla="*/ 2147483647 w 29434"/>
                <a:gd name="T97" fmla="*/ 2147483647 h 24718"/>
                <a:gd name="T98" fmla="*/ 2147483647 w 29434"/>
                <a:gd name="T99" fmla="*/ 2147483647 h 24718"/>
                <a:gd name="T100" fmla="*/ 2147483647 w 29434"/>
                <a:gd name="T101" fmla="*/ 2147483647 h 24718"/>
                <a:gd name="T102" fmla="*/ 2147483647 w 29434"/>
                <a:gd name="T103" fmla="*/ 2147483647 h 24718"/>
                <a:gd name="T104" fmla="*/ 2147483647 w 29434"/>
                <a:gd name="T105" fmla="*/ 2147483647 h 24718"/>
                <a:gd name="T106" fmla="*/ 2147483647 w 29434"/>
                <a:gd name="T107" fmla="*/ 2147483647 h 24718"/>
                <a:gd name="T108" fmla="*/ 2147483647 w 29434"/>
                <a:gd name="T109" fmla="*/ 2147483647 h 24718"/>
                <a:gd name="T110" fmla="*/ 2147483647 w 29434"/>
                <a:gd name="T111" fmla="*/ 2147483647 h 24718"/>
                <a:gd name="T112" fmla="*/ 2147483647 w 29434"/>
                <a:gd name="T113" fmla="*/ 2147483647 h 24718"/>
                <a:gd name="T114" fmla="*/ 2147483647 w 29434"/>
                <a:gd name="T115" fmla="*/ 2147483647 h 24718"/>
                <a:gd name="T116" fmla="*/ 2147483647 w 29434"/>
                <a:gd name="T117" fmla="*/ 1842968218 h 24718"/>
                <a:gd name="T118" fmla="*/ 2147483647 w 29434"/>
                <a:gd name="T119" fmla="*/ 1621874287 h 24718"/>
                <a:gd name="T120" fmla="*/ 2147483647 w 29434"/>
                <a:gd name="T121" fmla="*/ 1400780757 h 24718"/>
                <a:gd name="T122" fmla="*/ 2147483647 w 29434"/>
                <a:gd name="T123" fmla="*/ 1069140062 h 24718"/>
                <a:gd name="T124" fmla="*/ 2147483647 w 29434"/>
                <a:gd name="T125" fmla="*/ 184765592 h 2471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9434"/>
                <a:gd name="T190" fmla="*/ 0 h 24718"/>
                <a:gd name="T191" fmla="*/ 29434 w 29434"/>
                <a:gd name="T192" fmla="*/ 24718 h 2471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9434" h="24718" extrusionOk="0">
                  <a:moveTo>
                    <a:pt x="26604" y="13869"/>
                  </a:moveTo>
                  <a:lnTo>
                    <a:pt x="26509" y="13963"/>
                  </a:lnTo>
                  <a:lnTo>
                    <a:pt x="26509" y="14057"/>
                  </a:lnTo>
                  <a:lnTo>
                    <a:pt x="26604" y="14246"/>
                  </a:lnTo>
                  <a:lnTo>
                    <a:pt x="26604" y="13869"/>
                  </a:lnTo>
                  <a:close/>
                  <a:moveTo>
                    <a:pt x="7925" y="23397"/>
                  </a:moveTo>
                  <a:lnTo>
                    <a:pt x="8302" y="23491"/>
                  </a:lnTo>
                  <a:lnTo>
                    <a:pt x="8113" y="23491"/>
                  </a:lnTo>
                  <a:lnTo>
                    <a:pt x="7925" y="23397"/>
                  </a:lnTo>
                  <a:close/>
                  <a:moveTo>
                    <a:pt x="28962" y="1"/>
                  </a:moveTo>
                  <a:lnTo>
                    <a:pt x="28962" y="95"/>
                  </a:lnTo>
                  <a:lnTo>
                    <a:pt x="28774" y="284"/>
                  </a:lnTo>
                  <a:lnTo>
                    <a:pt x="28868" y="284"/>
                  </a:lnTo>
                  <a:lnTo>
                    <a:pt x="28868" y="567"/>
                  </a:lnTo>
                  <a:lnTo>
                    <a:pt x="28679" y="567"/>
                  </a:lnTo>
                  <a:lnTo>
                    <a:pt x="28868" y="661"/>
                  </a:lnTo>
                  <a:lnTo>
                    <a:pt x="28679" y="850"/>
                  </a:lnTo>
                  <a:lnTo>
                    <a:pt x="28679" y="1039"/>
                  </a:lnTo>
                  <a:lnTo>
                    <a:pt x="28585" y="1039"/>
                  </a:lnTo>
                  <a:lnTo>
                    <a:pt x="28491" y="1227"/>
                  </a:lnTo>
                  <a:lnTo>
                    <a:pt x="28679" y="1416"/>
                  </a:lnTo>
                  <a:lnTo>
                    <a:pt x="28962" y="1605"/>
                  </a:lnTo>
                  <a:lnTo>
                    <a:pt x="28585" y="1793"/>
                  </a:lnTo>
                  <a:lnTo>
                    <a:pt x="28868" y="1982"/>
                  </a:lnTo>
                  <a:lnTo>
                    <a:pt x="28962" y="2171"/>
                  </a:lnTo>
                  <a:lnTo>
                    <a:pt x="28868" y="2265"/>
                  </a:lnTo>
                  <a:lnTo>
                    <a:pt x="28774" y="2359"/>
                  </a:lnTo>
                  <a:lnTo>
                    <a:pt x="28868" y="2359"/>
                  </a:lnTo>
                  <a:lnTo>
                    <a:pt x="28774" y="2454"/>
                  </a:lnTo>
                  <a:lnTo>
                    <a:pt x="28868" y="2548"/>
                  </a:lnTo>
                  <a:lnTo>
                    <a:pt x="28868" y="2642"/>
                  </a:lnTo>
                  <a:lnTo>
                    <a:pt x="28585" y="2642"/>
                  </a:lnTo>
                  <a:lnTo>
                    <a:pt x="28679" y="2737"/>
                  </a:lnTo>
                  <a:lnTo>
                    <a:pt x="28774" y="2831"/>
                  </a:lnTo>
                  <a:lnTo>
                    <a:pt x="28774" y="3303"/>
                  </a:lnTo>
                  <a:lnTo>
                    <a:pt x="28679" y="3680"/>
                  </a:lnTo>
                  <a:lnTo>
                    <a:pt x="28585" y="3963"/>
                  </a:lnTo>
                  <a:lnTo>
                    <a:pt x="28774" y="4058"/>
                  </a:lnTo>
                  <a:lnTo>
                    <a:pt x="28774" y="4341"/>
                  </a:lnTo>
                  <a:lnTo>
                    <a:pt x="28585" y="4246"/>
                  </a:lnTo>
                  <a:lnTo>
                    <a:pt x="28585" y="4341"/>
                  </a:lnTo>
                  <a:lnTo>
                    <a:pt x="28679" y="4435"/>
                  </a:lnTo>
                  <a:lnTo>
                    <a:pt x="28491" y="4435"/>
                  </a:lnTo>
                  <a:lnTo>
                    <a:pt x="28585" y="4718"/>
                  </a:lnTo>
                  <a:lnTo>
                    <a:pt x="28491" y="5001"/>
                  </a:lnTo>
                  <a:lnTo>
                    <a:pt x="28774" y="4907"/>
                  </a:lnTo>
                  <a:lnTo>
                    <a:pt x="29057" y="5095"/>
                  </a:lnTo>
                  <a:lnTo>
                    <a:pt x="28774" y="5001"/>
                  </a:lnTo>
                  <a:lnTo>
                    <a:pt x="28679" y="5001"/>
                  </a:lnTo>
                  <a:lnTo>
                    <a:pt x="28774" y="5095"/>
                  </a:lnTo>
                  <a:lnTo>
                    <a:pt x="28585" y="5095"/>
                  </a:lnTo>
                  <a:lnTo>
                    <a:pt x="28396" y="5567"/>
                  </a:lnTo>
                  <a:lnTo>
                    <a:pt x="28396" y="5756"/>
                  </a:lnTo>
                  <a:lnTo>
                    <a:pt x="28585" y="6039"/>
                  </a:lnTo>
                  <a:lnTo>
                    <a:pt x="28396" y="6982"/>
                  </a:lnTo>
                  <a:lnTo>
                    <a:pt x="28302" y="7359"/>
                  </a:lnTo>
                  <a:lnTo>
                    <a:pt x="28113" y="7737"/>
                  </a:lnTo>
                  <a:lnTo>
                    <a:pt x="28113" y="7642"/>
                  </a:lnTo>
                  <a:lnTo>
                    <a:pt x="28113" y="7548"/>
                  </a:lnTo>
                  <a:lnTo>
                    <a:pt x="27830" y="8114"/>
                  </a:lnTo>
                  <a:lnTo>
                    <a:pt x="27924" y="8020"/>
                  </a:lnTo>
                  <a:lnTo>
                    <a:pt x="27453" y="8963"/>
                  </a:lnTo>
                  <a:lnTo>
                    <a:pt x="27736" y="8963"/>
                  </a:lnTo>
                  <a:lnTo>
                    <a:pt x="27547" y="9246"/>
                  </a:lnTo>
                  <a:lnTo>
                    <a:pt x="27547" y="9435"/>
                  </a:lnTo>
                  <a:lnTo>
                    <a:pt x="27641" y="9529"/>
                  </a:lnTo>
                  <a:lnTo>
                    <a:pt x="27641" y="9812"/>
                  </a:lnTo>
                  <a:lnTo>
                    <a:pt x="27547" y="9906"/>
                  </a:lnTo>
                  <a:lnTo>
                    <a:pt x="27453" y="9906"/>
                  </a:lnTo>
                  <a:lnTo>
                    <a:pt x="27358" y="9718"/>
                  </a:lnTo>
                  <a:lnTo>
                    <a:pt x="27264" y="9812"/>
                  </a:lnTo>
                  <a:lnTo>
                    <a:pt x="27075" y="9906"/>
                  </a:lnTo>
                  <a:lnTo>
                    <a:pt x="27170" y="10001"/>
                  </a:lnTo>
                  <a:lnTo>
                    <a:pt x="27075" y="10095"/>
                  </a:lnTo>
                  <a:lnTo>
                    <a:pt x="27075" y="10284"/>
                  </a:lnTo>
                  <a:lnTo>
                    <a:pt x="27170" y="10472"/>
                  </a:lnTo>
                  <a:lnTo>
                    <a:pt x="27170" y="10755"/>
                  </a:lnTo>
                  <a:lnTo>
                    <a:pt x="26792" y="10755"/>
                  </a:lnTo>
                  <a:lnTo>
                    <a:pt x="26698" y="10661"/>
                  </a:lnTo>
                  <a:lnTo>
                    <a:pt x="26698" y="10850"/>
                  </a:lnTo>
                  <a:lnTo>
                    <a:pt x="26604" y="10944"/>
                  </a:lnTo>
                  <a:lnTo>
                    <a:pt x="26415" y="10944"/>
                  </a:lnTo>
                  <a:lnTo>
                    <a:pt x="26415" y="11038"/>
                  </a:lnTo>
                  <a:lnTo>
                    <a:pt x="26509" y="11038"/>
                  </a:lnTo>
                  <a:lnTo>
                    <a:pt x="26604" y="11133"/>
                  </a:lnTo>
                  <a:lnTo>
                    <a:pt x="26604" y="11321"/>
                  </a:lnTo>
                  <a:lnTo>
                    <a:pt x="26604" y="11510"/>
                  </a:lnTo>
                  <a:lnTo>
                    <a:pt x="26509" y="11510"/>
                  </a:lnTo>
                  <a:lnTo>
                    <a:pt x="26509" y="11416"/>
                  </a:lnTo>
                  <a:lnTo>
                    <a:pt x="26415" y="11416"/>
                  </a:lnTo>
                  <a:lnTo>
                    <a:pt x="26415" y="11321"/>
                  </a:lnTo>
                  <a:lnTo>
                    <a:pt x="26321" y="11793"/>
                  </a:lnTo>
                  <a:lnTo>
                    <a:pt x="26226" y="11699"/>
                  </a:lnTo>
                  <a:lnTo>
                    <a:pt x="26132" y="11793"/>
                  </a:lnTo>
                  <a:lnTo>
                    <a:pt x="26226" y="11793"/>
                  </a:lnTo>
                  <a:lnTo>
                    <a:pt x="26321" y="12076"/>
                  </a:lnTo>
                  <a:lnTo>
                    <a:pt x="26415" y="12359"/>
                  </a:lnTo>
                  <a:lnTo>
                    <a:pt x="26038" y="12548"/>
                  </a:lnTo>
                  <a:lnTo>
                    <a:pt x="25755" y="12737"/>
                  </a:lnTo>
                  <a:lnTo>
                    <a:pt x="25660" y="12925"/>
                  </a:lnTo>
                  <a:lnTo>
                    <a:pt x="25755" y="12925"/>
                  </a:lnTo>
                  <a:lnTo>
                    <a:pt x="25755" y="13020"/>
                  </a:lnTo>
                  <a:lnTo>
                    <a:pt x="25849" y="12737"/>
                  </a:lnTo>
                  <a:lnTo>
                    <a:pt x="25943" y="13020"/>
                  </a:lnTo>
                  <a:lnTo>
                    <a:pt x="26038" y="12831"/>
                  </a:lnTo>
                  <a:lnTo>
                    <a:pt x="26132" y="12925"/>
                  </a:lnTo>
                  <a:lnTo>
                    <a:pt x="25943" y="13208"/>
                  </a:lnTo>
                  <a:lnTo>
                    <a:pt x="25660" y="13114"/>
                  </a:lnTo>
                  <a:lnTo>
                    <a:pt x="25472" y="13208"/>
                  </a:lnTo>
                  <a:lnTo>
                    <a:pt x="25377" y="13397"/>
                  </a:lnTo>
                  <a:lnTo>
                    <a:pt x="25283" y="13869"/>
                  </a:lnTo>
                  <a:lnTo>
                    <a:pt x="25189" y="14435"/>
                  </a:lnTo>
                  <a:lnTo>
                    <a:pt x="25094" y="14623"/>
                  </a:lnTo>
                  <a:lnTo>
                    <a:pt x="25000" y="14812"/>
                  </a:lnTo>
                  <a:lnTo>
                    <a:pt x="24906" y="14718"/>
                  </a:lnTo>
                  <a:lnTo>
                    <a:pt x="24811" y="14529"/>
                  </a:lnTo>
                  <a:lnTo>
                    <a:pt x="24717" y="14906"/>
                  </a:lnTo>
                  <a:lnTo>
                    <a:pt x="24717" y="15189"/>
                  </a:lnTo>
                  <a:lnTo>
                    <a:pt x="24717" y="15284"/>
                  </a:lnTo>
                  <a:lnTo>
                    <a:pt x="24811" y="15284"/>
                  </a:lnTo>
                  <a:lnTo>
                    <a:pt x="24528" y="15378"/>
                  </a:lnTo>
                  <a:lnTo>
                    <a:pt x="24340" y="15472"/>
                  </a:lnTo>
                  <a:lnTo>
                    <a:pt x="24057" y="15944"/>
                  </a:lnTo>
                  <a:lnTo>
                    <a:pt x="23962" y="16416"/>
                  </a:lnTo>
                  <a:lnTo>
                    <a:pt x="23774" y="16699"/>
                  </a:lnTo>
                  <a:lnTo>
                    <a:pt x="23396" y="16699"/>
                  </a:lnTo>
                  <a:lnTo>
                    <a:pt x="23208" y="16982"/>
                  </a:lnTo>
                  <a:lnTo>
                    <a:pt x="23019" y="17359"/>
                  </a:lnTo>
                  <a:lnTo>
                    <a:pt x="22830" y="17831"/>
                  </a:lnTo>
                  <a:lnTo>
                    <a:pt x="22830" y="17736"/>
                  </a:lnTo>
                  <a:lnTo>
                    <a:pt x="22736" y="17642"/>
                  </a:lnTo>
                  <a:lnTo>
                    <a:pt x="22830" y="17925"/>
                  </a:lnTo>
                  <a:lnTo>
                    <a:pt x="22453" y="17925"/>
                  </a:lnTo>
                  <a:lnTo>
                    <a:pt x="22547" y="17736"/>
                  </a:lnTo>
                  <a:lnTo>
                    <a:pt x="22453" y="17736"/>
                  </a:lnTo>
                  <a:lnTo>
                    <a:pt x="22359" y="17831"/>
                  </a:lnTo>
                  <a:lnTo>
                    <a:pt x="22264" y="18208"/>
                  </a:lnTo>
                  <a:lnTo>
                    <a:pt x="22170" y="18491"/>
                  </a:lnTo>
                  <a:lnTo>
                    <a:pt x="22076" y="18585"/>
                  </a:lnTo>
                  <a:lnTo>
                    <a:pt x="21887" y="18585"/>
                  </a:lnTo>
                  <a:lnTo>
                    <a:pt x="21698" y="19152"/>
                  </a:lnTo>
                  <a:lnTo>
                    <a:pt x="21604" y="18869"/>
                  </a:lnTo>
                  <a:lnTo>
                    <a:pt x="21604" y="19057"/>
                  </a:lnTo>
                  <a:lnTo>
                    <a:pt x="21415" y="19152"/>
                  </a:lnTo>
                  <a:lnTo>
                    <a:pt x="20943" y="19529"/>
                  </a:lnTo>
                  <a:lnTo>
                    <a:pt x="20377" y="19812"/>
                  </a:lnTo>
                  <a:lnTo>
                    <a:pt x="19906" y="20095"/>
                  </a:lnTo>
                  <a:lnTo>
                    <a:pt x="20094" y="20189"/>
                  </a:lnTo>
                  <a:lnTo>
                    <a:pt x="20189" y="20284"/>
                  </a:lnTo>
                  <a:lnTo>
                    <a:pt x="19906" y="20378"/>
                  </a:lnTo>
                  <a:lnTo>
                    <a:pt x="19906" y="20284"/>
                  </a:lnTo>
                  <a:lnTo>
                    <a:pt x="19811" y="20189"/>
                  </a:lnTo>
                  <a:lnTo>
                    <a:pt x="19811" y="20284"/>
                  </a:lnTo>
                  <a:lnTo>
                    <a:pt x="19811" y="20378"/>
                  </a:lnTo>
                  <a:lnTo>
                    <a:pt x="19245" y="20284"/>
                  </a:lnTo>
                  <a:lnTo>
                    <a:pt x="19340" y="20378"/>
                  </a:lnTo>
                  <a:lnTo>
                    <a:pt x="19245" y="20472"/>
                  </a:lnTo>
                  <a:lnTo>
                    <a:pt x="19434" y="20567"/>
                  </a:lnTo>
                  <a:lnTo>
                    <a:pt x="19340" y="20661"/>
                  </a:lnTo>
                  <a:lnTo>
                    <a:pt x="18962" y="20661"/>
                  </a:lnTo>
                  <a:lnTo>
                    <a:pt x="18585" y="21038"/>
                  </a:lnTo>
                  <a:lnTo>
                    <a:pt x="18113" y="21416"/>
                  </a:lnTo>
                  <a:lnTo>
                    <a:pt x="17736" y="21699"/>
                  </a:lnTo>
                  <a:lnTo>
                    <a:pt x="17359" y="21793"/>
                  </a:lnTo>
                  <a:lnTo>
                    <a:pt x="17076" y="22076"/>
                  </a:lnTo>
                  <a:lnTo>
                    <a:pt x="16793" y="22359"/>
                  </a:lnTo>
                  <a:lnTo>
                    <a:pt x="16698" y="22265"/>
                  </a:lnTo>
                  <a:lnTo>
                    <a:pt x="16604" y="22170"/>
                  </a:lnTo>
                  <a:lnTo>
                    <a:pt x="16321" y="22170"/>
                  </a:lnTo>
                  <a:lnTo>
                    <a:pt x="15849" y="22453"/>
                  </a:lnTo>
                  <a:lnTo>
                    <a:pt x="14340" y="22831"/>
                  </a:lnTo>
                  <a:lnTo>
                    <a:pt x="14340" y="22925"/>
                  </a:lnTo>
                  <a:lnTo>
                    <a:pt x="14340" y="23019"/>
                  </a:lnTo>
                  <a:lnTo>
                    <a:pt x="14245" y="23114"/>
                  </a:lnTo>
                  <a:lnTo>
                    <a:pt x="14057" y="23019"/>
                  </a:lnTo>
                  <a:lnTo>
                    <a:pt x="13962" y="22925"/>
                  </a:lnTo>
                  <a:lnTo>
                    <a:pt x="13774" y="22925"/>
                  </a:lnTo>
                  <a:lnTo>
                    <a:pt x="13774" y="23208"/>
                  </a:lnTo>
                  <a:lnTo>
                    <a:pt x="13491" y="23114"/>
                  </a:lnTo>
                  <a:lnTo>
                    <a:pt x="13113" y="23114"/>
                  </a:lnTo>
                  <a:lnTo>
                    <a:pt x="12642" y="23208"/>
                  </a:lnTo>
                  <a:lnTo>
                    <a:pt x="12453" y="23302"/>
                  </a:lnTo>
                  <a:lnTo>
                    <a:pt x="12076" y="23208"/>
                  </a:lnTo>
                  <a:lnTo>
                    <a:pt x="11793" y="23114"/>
                  </a:lnTo>
                  <a:lnTo>
                    <a:pt x="11510" y="23585"/>
                  </a:lnTo>
                  <a:lnTo>
                    <a:pt x="11321" y="23397"/>
                  </a:lnTo>
                  <a:lnTo>
                    <a:pt x="11132" y="23302"/>
                  </a:lnTo>
                  <a:lnTo>
                    <a:pt x="10849" y="23302"/>
                  </a:lnTo>
                  <a:lnTo>
                    <a:pt x="10566" y="23397"/>
                  </a:lnTo>
                  <a:lnTo>
                    <a:pt x="10566" y="23302"/>
                  </a:lnTo>
                  <a:lnTo>
                    <a:pt x="10189" y="23302"/>
                  </a:lnTo>
                  <a:lnTo>
                    <a:pt x="9717" y="23491"/>
                  </a:lnTo>
                  <a:lnTo>
                    <a:pt x="9717" y="23302"/>
                  </a:lnTo>
                  <a:lnTo>
                    <a:pt x="9623" y="23491"/>
                  </a:lnTo>
                  <a:lnTo>
                    <a:pt x="9434" y="23680"/>
                  </a:lnTo>
                  <a:lnTo>
                    <a:pt x="9340" y="23585"/>
                  </a:lnTo>
                  <a:lnTo>
                    <a:pt x="9434" y="23585"/>
                  </a:lnTo>
                  <a:lnTo>
                    <a:pt x="9340" y="23491"/>
                  </a:lnTo>
                  <a:lnTo>
                    <a:pt x="9246" y="23491"/>
                  </a:lnTo>
                  <a:lnTo>
                    <a:pt x="9246" y="23585"/>
                  </a:lnTo>
                  <a:lnTo>
                    <a:pt x="9151" y="23491"/>
                  </a:lnTo>
                  <a:lnTo>
                    <a:pt x="8868" y="23680"/>
                  </a:lnTo>
                  <a:lnTo>
                    <a:pt x="8774" y="23680"/>
                  </a:lnTo>
                  <a:lnTo>
                    <a:pt x="8680" y="23491"/>
                  </a:lnTo>
                  <a:lnTo>
                    <a:pt x="8585" y="23585"/>
                  </a:lnTo>
                  <a:lnTo>
                    <a:pt x="8491" y="23585"/>
                  </a:lnTo>
                  <a:lnTo>
                    <a:pt x="8397" y="23491"/>
                  </a:lnTo>
                  <a:lnTo>
                    <a:pt x="8302" y="23491"/>
                  </a:lnTo>
                  <a:lnTo>
                    <a:pt x="8208" y="23302"/>
                  </a:lnTo>
                  <a:lnTo>
                    <a:pt x="8302" y="23114"/>
                  </a:lnTo>
                  <a:lnTo>
                    <a:pt x="8019" y="23208"/>
                  </a:lnTo>
                  <a:lnTo>
                    <a:pt x="7642" y="23208"/>
                  </a:lnTo>
                  <a:lnTo>
                    <a:pt x="7359" y="23302"/>
                  </a:lnTo>
                  <a:lnTo>
                    <a:pt x="7264" y="23302"/>
                  </a:lnTo>
                  <a:lnTo>
                    <a:pt x="7264" y="23397"/>
                  </a:lnTo>
                  <a:lnTo>
                    <a:pt x="7547" y="23397"/>
                  </a:lnTo>
                  <a:lnTo>
                    <a:pt x="7453" y="23491"/>
                  </a:lnTo>
                  <a:lnTo>
                    <a:pt x="7359" y="23491"/>
                  </a:lnTo>
                  <a:lnTo>
                    <a:pt x="7170" y="23680"/>
                  </a:lnTo>
                  <a:lnTo>
                    <a:pt x="6981" y="23397"/>
                  </a:lnTo>
                  <a:lnTo>
                    <a:pt x="6698" y="23208"/>
                  </a:lnTo>
                  <a:lnTo>
                    <a:pt x="6604" y="23114"/>
                  </a:lnTo>
                  <a:lnTo>
                    <a:pt x="6415" y="23208"/>
                  </a:lnTo>
                  <a:lnTo>
                    <a:pt x="6227" y="23302"/>
                  </a:lnTo>
                  <a:lnTo>
                    <a:pt x="6132" y="23491"/>
                  </a:lnTo>
                  <a:lnTo>
                    <a:pt x="6038" y="23491"/>
                  </a:lnTo>
                  <a:lnTo>
                    <a:pt x="6038" y="23397"/>
                  </a:lnTo>
                  <a:lnTo>
                    <a:pt x="6132" y="23208"/>
                  </a:lnTo>
                  <a:lnTo>
                    <a:pt x="5849" y="23302"/>
                  </a:lnTo>
                  <a:lnTo>
                    <a:pt x="5661" y="23397"/>
                  </a:lnTo>
                  <a:lnTo>
                    <a:pt x="5095" y="23208"/>
                  </a:lnTo>
                  <a:lnTo>
                    <a:pt x="4057" y="23019"/>
                  </a:lnTo>
                  <a:lnTo>
                    <a:pt x="2925" y="22831"/>
                  </a:lnTo>
                  <a:lnTo>
                    <a:pt x="2265" y="22831"/>
                  </a:lnTo>
                  <a:lnTo>
                    <a:pt x="2265" y="22642"/>
                  </a:lnTo>
                  <a:lnTo>
                    <a:pt x="1887" y="22642"/>
                  </a:lnTo>
                  <a:lnTo>
                    <a:pt x="1510" y="22548"/>
                  </a:lnTo>
                  <a:lnTo>
                    <a:pt x="944" y="22076"/>
                  </a:lnTo>
                  <a:lnTo>
                    <a:pt x="944" y="21887"/>
                  </a:lnTo>
                  <a:lnTo>
                    <a:pt x="1038" y="21699"/>
                  </a:lnTo>
                  <a:lnTo>
                    <a:pt x="755" y="21699"/>
                  </a:lnTo>
                  <a:lnTo>
                    <a:pt x="472" y="21793"/>
                  </a:lnTo>
                  <a:lnTo>
                    <a:pt x="95" y="22076"/>
                  </a:lnTo>
                  <a:lnTo>
                    <a:pt x="0" y="22265"/>
                  </a:lnTo>
                  <a:lnTo>
                    <a:pt x="0" y="22359"/>
                  </a:lnTo>
                  <a:lnTo>
                    <a:pt x="283" y="22453"/>
                  </a:lnTo>
                  <a:lnTo>
                    <a:pt x="189" y="22548"/>
                  </a:lnTo>
                  <a:lnTo>
                    <a:pt x="95" y="22453"/>
                  </a:lnTo>
                  <a:lnTo>
                    <a:pt x="95" y="22642"/>
                  </a:lnTo>
                  <a:lnTo>
                    <a:pt x="283" y="22642"/>
                  </a:lnTo>
                  <a:lnTo>
                    <a:pt x="566" y="22736"/>
                  </a:lnTo>
                  <a:lnTo>
                    <a:pt x="472" y="22831"/>
                  </a:lnTo>
                  <a:lnTo>
                    <a:pt x="472" y="22925"/>
                  </a:lnTo>
                  <a:lnTo>
                    <a:pt x="661" y="22736"/>
                  </a:lnTo>
                  <a:lnTo>
                    <a:pt x="755" y="22925"/>
                  </a:lnTo>
                  <a:lnTo>
                    <a:pt x="755" y="23019"/>
                  </a:lnTo>
                  <a:lnTo>
                    <a:pt x="661" y="23019"/>
                  </a:lnTo>
                  <a:lnTo>
                    <a:pt x="944" y="23114"/>
                  </a:lnTo>
                  <a:lnTo>
                    <a:pt x="1132" y="23208"/>
                  </a:lnTo>
                  <a:lnTo>
                    <a:pt x="1604" y="23397"/>
                  </a:lnTo>
                  <a:lnTo>
                    <a:pt x="1510" y="23491"/>
                  </a:lnTo>
                  <a:lnTo>
                    <a:pt x="1510" y="23585"/>
                  </a:lnTo>
                  <a:lnTo>
                    <a:pt x="1793" y="23680"/>
                  </a:lnTo>
                  <a:lnTo>
                    <a:pt x="2170" y="23774"/>
                  </a:lnTo>
                  <a:lnTo>
                    <a:pt x="2453" y="23774"/>
                  </a:lnTo>
                  <a:lnTo>
                    <a:pt x="2359" y="23868"/>
                  </a:lnTo>
                  <a:lnTo>
                    <a:pt x="2642" y="24057"/>
                  </a:lnTo>
                  <a:lnTo>
                    <a:pt x="2736" y="23868"/>
                  </a:lnTo>
                  <a:lnTo>
                    <a:pt x="3019" y="23680"/>
                  </a:lnTo>
                  <a:lnTo>
                    <a:pt x="2925" y="23963"/>
                  </a:lnTo>
                  <a:lnTo>
                    <a:pt x="2831" y="24151"/>
                  </a:lnTo>
                  <a:lnTo>
                    <a:pt x="3114" y="23868"/>
                  </a:lnTo>
                  <a:lnTo>
                    <a:pt x="3208" y="24151"/>
                  </a:lnTo>
                  <a:lnTo>
                    <a:pt x="3302" y="23963"/>
                  </a:lnTo>
                  <a:lnTo>
                    <a:pt x="3491" y="24057"/>
                  </a:lnTo>
                  <a:lnTo>
                    <a:pt x="3585" y="24340"/>
                  </a:lnTo>
                  <a:lnTo>
                    <a:pt x="3680" y="24246"/>
                  </a:lnTo>
                  <a:lnTo>
                    <a:pt x="3774" y="24057"/>
                  </a:lnTo>
                  <a:lnTo>
                    <a:pt x="3868" y="24151"/>
                  </a:lnTo>
                  <a:lnTo>
                    <a:pt x="3868" y="24340"/>
                  </a:lnTo>
                  <a:lnTo>
                    <a:pt x="4434" y="24151"/>
                  </a:lnTo>
                  <a:lnTo>
                    <a:pt x="4717" y="24057"/>
                  </a:lnTo>
                  <a:lnTo>
                    <a:pt x="4812" y="24151"/>
                  </a:lnTo>
                  <a:lnTo>
                    <a:pt x="4812" y="23868"/>
                  </a:lnTo>
                  <a:lnTo>
                    <a:pt x="5000" y="23774"/>
                  </a:lnTo>
                  <a:lnTo>
                    <a:pt x="5000" y="23868"/>
                  </a:lnTo>
                  <a:lnTo>
                    <a:pt x="4906" y="24057"/>
                  </a:lnTo>
                  <a:lnTo>
                    <a:pt x="5095" y="23963"/>
                  </a:lnTo>
                  <a:lnTo>
                    <a:pt x="5378" y="23963"/>
                  </a:lnTo>
                  <a:lnTo>
                    <a:pt x="5378" y="24151"/>
                  </a:lnTo>
                  <a:lnTo>
                    <a:pt x="5000" y="24151"/>
                  </a:lnTo>
                  <a:lnTo>
                    <a:pt x="5095" y="24246"/>
                  </a:lnTo>
                  <a:lnTo>
                    <a:pt x="5000" y="24246"/>
                  </a:lnTo>
                  <a:lnTo>
                    <a:pt x="5000" y="24434"/>
                  </a:lnTo>
                  <a:lnTo>
                    <a:pt x="5378" y="24434"/>
                  </a:lnTo>
                  <a:lnTo>
                    <a:pt x="5566" y="24246"/>
                  </a:lnTo>
                  <a:lnTo>
                    <a:pt x="5944" y="24340"/>
                  </a:lnTo>
                  <a:lnTo>
                    <a:pt x="6415" y="24340"/>
                  </a:lnTo>
                  <a:lnTo>
                    <a:pt x="6321" y="24434"/>
                  </a:lnTo>
                  <a:lnTo>
                    <a:pt x="6510" y="24434"/>
                  </a:lnTo>
                  <a:lnTo>
                    <a:pt x="6604" y="24340"/>
                  </a:lnTo>
                  <a:lnTo>
                    <a:pt x="6604" y="24246"/>
                  </a:lnTo>
                  <a:lnTo>
                    <a:pt x="6793" y="24340"/>
                  </a:lnTo>
                  <a:lnTo>
                    <a:pt x="6604" y="24434"/>
                  </a:lnTo>
                  <a:lnTo>
                    <a:pt x="6793" y="24434"/>
                  </a:lnTo>
                  <a:lnTo>
                    <a:pt x="6887" y="24340"/>
                  </a:lnTo>
                  <a:lnTo>
                    <a:pt x="6981" y="24434"/>
                  </a:lnTo>
                  <a:lnTo>
                    <a:pt x="7264" y="24434"/>
                  </a:lnTo>
                  <a:lnTo>
                    <a:pt x="7925" y="24623"/>
                  </a:lnTo>
                  <a:lnTo>
                    <a:pt x="8680" y="24623"/>
                  </a:lnTo>
                  <a:lnTo>
                    <a:pt x="9057" y="24529"/>
                  </a:lnTo>
                  <a:lnTo>
                    <a:pt x="9529" y="24529"/>
                  </a:lnTo>
                  <a:lnTo>
                    <a:pt x="10000" y="24623"/>
                  </a:lnTo>
                  <a:lnTo>
                    <a:pt x="10566" y="24717"/>
                  </a:lnTo>
                  <a:lnTo>
                    <a:pt x="11415" y="24623"/>
                  </a:lnTo>
                  <a:lnTo>
                    <a:pt x="12359" y="24529"/>
                  </a:lnTo>
                  <a:lnTo>
                    <a:pt x="12830" y="24340"/>
                  </a:lnTo>
                  <a:lnTo>
                    <a:pt x="12925" y="24529"/>
                  </a:lnTo>
                  <a:lnTo>
                    <a:pt x="13019" y="24340"/>
                  </a:lnTo>
                  <a:lnTo>
                    <a:pt x="13113" y="24529"/>
                  </a:lnTo>
                  <a:lnTo>
                    <a:pt x="13208" y="24434"/>
                  </a:lnTo>
                  <a:lnTo>
                    <a:pt x="13113" y="24340"/>
                  </a:lnTo>
                  <a:lnTo>
                    <a:pt x="13962" y="24340"/>
                  </a:lnTo>
                  <a:lnTo>
                    <a:pt x="13962" y="24434"/>
                  </a:lnTo>
                  <a:lnTo>
                    <a:pt x="13962" y="24529"/>
                  </a:lnTo>
                  <a:lnTo>
                    <a:pt x="14717" y="24246"/>
                  </a:lnTo>
                  <a:lnTo>
                    <a:pt x="15566" y="24057"/>
                  </a:lnTo>
                  <a:lnTo>
                    <a:pt x="15378" y="23963"/>
                  </a:lnTo>
                  <a:lnTo>
                    <a:pt x="15472" y="23868"/>
                  </a:lnTo>
                  <a:lnTo>
                    <a:pt x="15566" y="23963"/>
                  </a:lnTo>
                  <a:lnTo>
                    <a:pt x="15472" y="23774"/>
                  </a:lnTo>
                  <a:lnTo>
                    <a:pt x="15661" y="23868"/>
                  </a:lnTo>
                  <a:lnTo>
                    <a:pt x="15566" y="24057"/>
                  </a:lnTo>
                  <a:lnTo>
                    <a:pt x="16038" y="23963"/>
                  </a:lnTo>
                  <a:lnTo>
                    <a:pt x="16698" y="23680"/>
                  </a:lnTo>
                  <a:lnTo>
                    <a:pt x="17264" y="23397"/>
                  </a:lnTo>
                  <a:lnTo>
                    <a:pt x="17453" y="23208"/>
                  </a:lnTo>
                  <a:lnTo>
                    <a:pt x="17547" y="23019"/>
                  </a:lnTo>
                  <a:lnTo>
                    <a:pt x="17736" y="23114"/>
                  </a:lnTo>
                  <a:lnTo>
                    <a:pt x="17830" y="23114"/>
                  </a:lnTo>
                  <a:lnTo>
                    <a:pt x="18019" y="23019"/>
                  </a:lnTo>
                  <a:lnTo>
                    <a:pt x="18208" y="22736"/>
                  </a:lnTo>
                  <a:lnTo>
                    <a:pt x="18302" y="22548"/>
                  </a:lnTo>
                  <a:lnTo>
                    <a:pt x="18868" y="22359"/>
                  </a:lnTo>
                  <a:lnTo>
                    <a:pt x="19623" y="22076"/>
                  </a:lnTo>
                  <a:lnTo>
                    <a:pt x="20189" y="21699"/>
                  </a:lnTo>
                  <a:lnTo>
                    <a:pt x="20849" y="21227"/>
                  </a:lnTo>
                  <a:lnTo>
                    <a:pt x="21321" y="20755"/>
                  </a:lnTo>
                  <a:lnTo>
                    <a:pt x="21510" y="20472"/>
                  </a:lnTo>
                  <a:lnTo>
                    <a:pt x="22170" y="19906"/>
                  </a:lnTo>
                  <a:lnTo>
                    <a:pt x="22736" y="19435"/>
                  </a:lnTo>
                  <a:lnTo>
                    <a:pt x="23113" y="18963"/>
                  </a:lnTo>
                  <a:lnTo>
                    <a:pt x="23302" y="18585"/>
                  </a:lnTo>
                  <a:lnTo>
                    <a:pt x="23396" y="18774"/>
                  </a:lnTo>
                  <a:lnTo>
                    <a:pt x="23585" y="18397"/>
                  </a:lnTo>
                  <a:lnTo>
                    <a:pt x="23774" y="18114"/>
                  </a:lnTo>
                  <a:lnTo>
                    <a:pt x="24057" y="17736"/>
                  </a:lnTo>
                  <a:lnTo>
                    <a:pt x="24245" y="17453"/>
                  </a:lnTo>
                  <a:lnTo>
                    <a:pt x="24340" y="17453"/>
                  </a:lnTo>
                  <a:lnTo>
                    <a:pt x="24434" y="17359"/>
                  </a:lnTo>
                  <a:lnTo>
                    <a:pt x="24623" y="16982"/>
                  </a:lnTo>
                  <a:lnTo>
                    <a:pt x="25189" y="16227"/>
                  </a:lnTo>
                  <a:lnTo>
                    <a:pt x="25566" y="15661"/>
                  </a:lnTo>
                  <a:lnTo>
                    <a:pt x="25943" y="15189"/>
                  </a:lnTo>
                  <a:lnTo>
                    <a:pt x="26226" y="14529"/>
                  </a:lnTo>
                  <a:lnTo>
                    <a:pt x="26509" y="13680"/>
                  </a:lnTo>
                  <a:lnTo>
                    <a:pt x="26604" y="13869"/>
                  </a:lnTo>
                  <a:lnTo>
                    <a:pt x="26604" y="13586"/>
                  </a:lnTo>
                  <a:lnTo>
                    <a:pt x="26698" y="13303"/>
                  </a:lnTo>
                  <a:lnTo>
                    <a:pt x="26792" y="13303"/>
                  </a:lnTo>
                  <a:lnTo>
                    <a:pt x="26887" y="13397"/>
                  </a:lnTo>
                  <a:lnTo>
                    <a:pt x="27170" y="12831"/>
                  </a:lnTo>
                  <a:lnTo>
                    <a:pt x="27264" y="12548"/>
                  </a:lnTo>
                  <a:lnTo>
                    <a:pt x="27264" y="12454"/>
                  </a:lnTo>
                  <a:lnTo>
                    <a:pt x="26981" y="12076"/>
                  </a:lnTo>
                  <a:lnTo>
                    <a:pt x="27075" y="12171"/>
                  </a:lnTo>
                  <a:lnTo>
                    <a:pt x="27170" y="12076"/>
                  </a:lnTo>
                  <a:lnTo>
                    <a:pt x="27358" y="12076"/>
                  </a:lnTo>
                  <a:lnTo>
                    <a:pt x="27453" y="12171"/>
                  </a:lnTo>
                  <a:lnTo>
                    <a:pt x="27453" y="11982"/>
                  </a:lnTo>
                  <a:lnTo>
                    <a:pt x="27547" y="11793"/>
                  </a:lnTo>
                  <a:lnTo>
                    <a:pt x="27641" y="11793"/>
                  </a:lnTo>
                  <a:lnTo>
                    <a:pt x="27547" y="11510"/>
                  </a:lnTo>
                  <a:lnTo>
                    <a:pt x="27641" y="11133"/>
                  </a:lnTo>
                  <a:lnTo>
                    <a:pt x="27830" y="10755"/>
                  </a:lnTo>
                  <a:lnTo>
                    <a:pt x="27924" y="10661"/>
                  </a:lnTo>
                  <a:lnTo>
                    <a:pt x="28113" y="10661"/>
                  </a:lnTo>
                  <a:lnTo>
                    <a:pt x="28019" y="10378"/>
                  </a:lnTo>
                  <a:lnTo>
                    <a:pt x="28019" y="10284"/>
                  </a:lnTo>
                  <a:lnTo>
                    <a:pt x="28019" y="10095"/>
                  </a:lnTo>
                  <a:lnTo>
                    <a:pt x="28113" y="10284"/>
                  </a:lnTo>
                  <a:lnTo>
                    <a:pt x="28208" y="10001"/>
                  </a:lnTo>
                  <a:lnTo>
                    <a:pt x="28019" y="10001"/>
                  </a:lnTo>
                  <a:lnTo>
                    <a:pt x="27924" y="9906"/>
                  </a:lnTo>
                  <a:lnTo>
                    <a:pt x="28113" y="9718"/>
                  </a:lnTo>
                  <a:lnTo>
                    <a:pt x="28208" y="9718"/>
                  </a:lnTo>
                  <a:lnTo>
                    <a:pt x="28113" y="9529"/>
                  </a:lnTo>
                  <a:lnTo>
                    <a:pt x="28396" y="9529"/>
                  </a:lnTo>
                  <a:lnTo>
                    <a:pt x="28302" y="9057"/>
                  </a:lnTo>
                  <a:lnTo>
                    <a:pt x="28396" y="9057"/>
                  </a:lnTo>
                  <a:lnTo>
                    <a:pt x="28396" y="8963"/>
                  </a:lnTo>
                  <a:lnTo>
                    <a:pt x="28396" y="8774"/>
                  </a:lnTo>
                  <a:lnTo>
                    <a:pt x="28491" y="8491"/>
                  </a:lnTo>
                  <a:lnTo>
                    <a:pt x="28585" y="8114"/>
                  </a:lnTo>
                  <a:lnTo>
                    <a:pt x="28774" y="8303"/>
                  </a:lnTo>
                  <a:lnTo>
                    <a:pt x="28962" y="7454"/>
                  </a:lnTo>
                  <a:lnTo>
                    <a:pt x="29057" y="6699"/>
                  </a:lnTo>
                  <a:lnTo>
                    <a:pt x="29245" y="5661"/>
                  </a:lnTo>
                  <a:lnTo>
                    <a:pt x="29340" y="4718"/>
                  </a:lnTo>
                  <a:lnTo>
                    <a:pt x="29340" y="4341"/>
                  </a:lnTo>
                  <a:lnTo>
                    <a:pt x="29057" y="4435"/>
                  </a:lnTo>
                  <a:lnTo>
                    <a:pt x="28962" y="4435"/>
                  </a:lnTo>
                  <a:lnTo>
                    <a:pt x="28962" y="4246"/>
                  </a:lnTo>
                  <a:lnTo>
                    <a:pt x="29151" y="4341"/>
                  </a:lnTo>
                  <a:lnTo>
                    <a:pt x="29245" y="4152"/>
                  </a:lnTo>
                  <a:lnTo>
                    <a:pt x="29151" y="4152"/>
                  </a:lnTo>
                  <a:lnTo>
                    <a:pt x="29057" y="3963"/>
                  </a:lnTo>
                  <a:lnTo>
                    <a:pt x="28962" y="3680"/>
                  </a:lnTo>
                  <a:lnTo>
                    <a:pt x="29245" y="3774"/>
                  </a:lnTo>
                  <a:lnTo>
                    <a:pt x="29057" y="3586"/>
                  </a:lnTo>
                  <a:lnTo>
                    <a:pt x="29057" y="3397"/>
                  </a:lnTo>
                  <a:lnTo>
                    <a:pt x="29245" y="3586"/>
                  </a:lnTo>
                  <a:lnTo>
                    <a:pt x="29245" y="3491"/>
                  </a:lnTo>
                  <a:lnTo>
                    <a:pt x="29434" y="3114"/>
                  </a:lnTo>
                  <a:lnTo>
                    <a:pt x="29245" y="2925"/>
                  </a:lnTo>
                  <a:lnTo>
                    <a:pt x="28962" y="2642"/>
                  </a:lnTo>
                  <a:lnTo>
                    <a:pt x="29245" y="2831"/>
                  </a:lnTo>
                  <a:lnTo>
                    <a:pt x="29340" y="2737"/>
                  </a:lnTo>
                  <a:lnTo>
                    <a:pt x="29434" y="2359"/>
                  </a:lnTo>
                  <a:lnTo>
                    <a:pt x="29434" y="2265"/>
                  </a:lnTo>
                  <a:lnTo>
                    <a:pt x="29434" y="2171"/>
                  </a:lnTo>
                  <a:lnTo>
                    <a:pt x="29340" y="2171"/>
                  </a:lnTo>
                  <a:lnTo>
                    <a:pt x="28774" y="944"/>
                  </a:lnTo>
                  <a:lnTo>
                    <a:pt x="28962" y="661"/>
                  </a:lnTo>
                  <a:lnTo>
                    <a:pt x="29057" y="473"/>
                  </a:lnTo>
                  <a:lnTo>
                    <a:pt x="29151" y="473"/>
                  </a:lnTo>
                  <a:lnTo>
                    <a:pt x="28868" y="190"/>
                  </a:lnTo>
                  <a:lnTo>
                    <a:pt x="29057" y="190"/>
                  </a:lnTo>
                  <a:lnTo>
                    <a:pt x="28962"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5130" name="Shape 111"/>
            <p:cNvSpPr>
              <a:spLocks/>
            </p:cNvSpPr>
            <p:nvPr/>
          </p:nvSpPr>
          <p:spPr bwMode="auto">
            <a:xfrm>
              <a:off x="1745175" y="2199475"/>
              <a:ext cx="169825" cy="162775"/>
            </a:xfrm>
            <a:custGeom>
              <a:avLst/>
              <a:gdLst>
                <a:gd name="T0" fmla="*/ 405468583 w 6793"/>
                <a:gd name="T1" fmla="*/ 2147483647 h 6511"/>
                <a:gd name="T2" fmla="*/ 368359194 w 6793"/>
                <a:gd name="T3" fmla="*/ 2147483647 h 6511"/>
                <a:gd name="T4" fmla="*/ 1031640103 w 6793"/>
                <a:gd name="T5" fmla="*/ 390625 h 6511"/>
                <a:gd name="T6" fmla="*/ 1031640103 w 6793"/>
                <a:gd name="T7" fmla="*/ 184765595 h 6511"/>
                <a:gd name="T8" fmla="*/ 994921714 w 6793"/>
                <a:gd name="T9" fmla="*/ 110937517 h 6511"/>
                <a:gd name="T10" fmla="*/ 958202524 w 6793"/>
                <a:gd name="T11" fmla="*/ 110937517 h 6511"/>
                <a:gd name="T12" fmla="*/ 958202524 w 6793"/>
                <a:gd name="T13" fmla="*/ 258203023 h 6511"/>
                <a:gd name="T14" fmla="*/ 589452831 w 6793"/>
                <a:gd name="T15" fmla="*/ 848046546 h 6511"/>
                <a:gd name="T16" fmla="*/ 147265608 w 6793"/>
                <a:gd name="T17" fmla="*/ 1474218358 h 6511"/>
                <a:gd name="T18" fmla="*/ 184374997 w 6793"/>
                <a:gd name="T19" fmla="*/ 1658593502 h 6511"/>
                <a:gd name="T20" fmla="*/ 147265608 w 6793"/>
                <a:gd name="T21" fmla="*/ 1732421080 h 6511"/>
                <a:gd name="T22" fmla="*/ 221093636 w 6793"/>
                <a:gd name="T23" fmla="*/ 1769139469 h 6511"/>
                <a:gd name="T24" fmla="*/ 221093636 w 6793"/>
                <a:gd name="T25" fmla="*/ 1732421080 h 6511"/>
                <a:gd name="T26" fmla="*/ 221093636 w 6793"/>
                <a:gd name="T27" fmla="*/ 1805859458 h 6511"/>
                <a:gd name="T28" fmla="*/ 147265608 w 6793"/>
                <a:gd name="T29" fmla="*/ 2064062581 h 6511"/>
                <a:gd name="T30" fmla="*/ 73828104 w 6793"/>
                <a:gd name="T31" fmla="*/ 2147483647 h 6511"/>
                <a:gd name="T32" fmla="*/ 221093636 w 6793"/>
                <a:gd name="T33" fmla="*/ 2147483647 h 6511"/>
                <a:gd name="T34" fmla="*/ 405468583 w 6793"/>
                <a:gd name="T35" fmla="*/ 2147483647 h 6511"/>
                <a:gd name="T36" fmla="*/ 410546782 w 6793"/>
                <a:gd name="T37" fmla="*/ 2147483647 h 6511"/>
                <a:gd name="T38" fmla="*/ 442187273 w 6793"/>
                <a:gd name="T39" fmla="*/ 2147483647 h 6511"/>
                <a:gd name="T40" fmla="*/ 417577980 w 6793"/>
                <a:gd name="T41" fmla="*/ 2147483647 h 6511"/>
                <a:gd name="T42" fmla="*/ 478906062 w 6793"/>
                <a:gd name="T43" fmla="*/ 2147483647 h 6511"/>
                <a:gd name="T44" fmla="*/ 405468583 w 6793"/>
                <a:gd name="T45" fmla="*/ 2147483647 h 6511"/>
                <a:gd name="T46" fmla="*/ 516015652 w 6793"/>
                <a:gd name="T47" fmla="*/ 2147483647 h 6511"/>
                <a:gd name="T48" fmla="*/ 626562420 w 6793"/>
                <a:gd name="T49" fmla="*/ 2147483647 h 6511"/>
                <a:gd name="T50" fmla="*/ 405468583 w 6793"/>
                <a:gd name="T51" fmla="*/ 2026952192 h 6511"/>
                <a:gd name="T52" fmla="*/ 626562420 w 6793"/>
                <a:gd name="T53" fmla="*/ 2100780970 h 6511"/>
                <a:gd name="T54" fmla="*/ 1179296861 w 6793"/>
                <a:gd name="T55" fmla="*/ 626952812 h 6511"/>
                <a:gd name="T56" fmla="*/ 1216015250 w 6793"/>
                <a:gd name="T57" fmla="*/ 663671601 h 6511"/>
                <a:gd name="T58" fmla="*/ 1289843229 w 6793"/>
                <a:gd name="T59" fmla="*/ 663671601 h 6511"/>
                <a:gd name="T60" fmla="*/ 1289843229 w 6793"/>
                <a:gd name="T61" fmla="*/ 774218368 h 6511"/>
                <a:gd name="T62" fmla="*/ 1547655955 w 6793"/>
                <a:gd name="T63" fmla="*/ 848046546 h 6511"/>
                <a:gd name="T64" fmla="*/ 1621483934 w 6793"/>
                <a:gd name="T65" fmla="*/ 848046546 h 6511"/>
                <a:gd name="T66" fmla="*/ 1621483934 w 6793"/>
                <a:gd name="T67" fmla="*/ 958593712 h 6511"/>
                <a:gd name="T68" fmla="*/ 1805859481 w 6793"/>
                <a:gd name="T69" fmla="*/ 995312101 h 6511"/>
                <a:gd name="T70" fmla="*/ 1953125038 w 6793"/>
                <a:gd name="T71" fmla="*/ 1032031290 h 6511"/>
                <a:gd name="T72" fmla="*/ 2147483647 w 6793"/>
                <a:gd name="T73" fmla="*/ 1253124824 h 6511"/>
                <a:gd name="T74" fmla="*/ 2147483647 w 6793"/>
                <a:gd name="T75" fmla="*/ 1326952802 h 6511"/>
                <a:gd name="T76" fmla="*/ 2147483647 w 6793"/>
                <a:gd name="T77" fmla="*/ 1437499969 h 6511"/>
                <a:gd name="T78" fmla="*/ 2147483647 w 6793"/>
                <a:gd name="T79" fmla="*/ 1400780780 h 6511"/>
                <a:gd name="T80" fmla="*/ 2147483647 w 6793"/>
                <a:gd name="T81" fmla="*/ 1548046336 h 6511"/>
                <a:gd name="T82" fmla="*/ 2147483647 w 6793"/>
                <a:gd name="T83" fmla="*/ 1511327947 h 6511"/>
                <a:gd name="T84" fmla="*/ 2147483647 w 6793"/>
                <a:gd name="T85" fmla="*/ 1326952802 h 6511"/>
                <a:gd name="T86" fmla="*/ 2147483647 w 6793"/>
                <a:gd name="T87" fmla="*/ 1400780780 h 6511"/>
                <a:gd name="T88" fmla="*/ 2147483647 w 6793"/>
                <a:gd name="T89" fmla="*/ 1216405635 h 6511"/>
                <a:gd name="T90" fmla="*/ 2147483647 w 6793"/>
                <a:gd name="T91" fmla="*/ 1179687246 h 6511"/>
                <a:gd name="T92" fmla="*/ 2147483647 w 6793"/>
                <a:gd name="T93" fmla="*/ 1216405635 h 6511"/>
                <a:gd name="T94" fmla="*/ 2147483647 w 6793"/>
                <a:gd name="T95" fmla="*/ 1142577657 h 6511"/>
                <a:gd name="T96" fmla="*/ 2147483647 w 6793"/>
                <a:gd name="T97" fmla="*/ 921484124 h 6511"/>
                <a:gd name="T98" fmla="*/ 1916405049 w 6793"/>
                <a:gd name="T99" fmla="*/ 848046546 h 6511"/>
                <a:gd name="T100" fmla="*/ 1989843428 w 6793"/>
                <a:gd name="T101" fmla="*/ 516406045 h 6511"/>
                <a:gd name="T102" fmla="*/ 1879296260 w 6793"/>
                <a:gd name="T103" fmla="*/ 516406045 h 6511"/>
                <a:gd name="T104" fmla="*/ 1842577870 w 6793"/>
                <a:gd name="T105" fmla="*/ 553124834 h 6511"/>
                <a:gd name="T106" fmla="*/ 1805859481 w 6793"/>
                <a:gd name="T107" fmla="*/ 516406045 h 6511"/>
                <a:gd name="T108" fmla="*/ 1768749091 w 6793"/>
                <a:gd name="T109" fmla="*/ 442578067 h 6511"/>
                <a:gd name="T110" fmla="*/ 1695312313 w 6793"/>
                <a:gd name="T111" fmla="*/ 589843623 h 6511"/>
                <a:gd name="T112" fmla="*/ 1621483934 w 6793"/>
                <a:gd name="T113" fmla="*/ 479296856 h 6511"/>
                <a:gd name="T114" fmla="*/ 1253124840 w 6793"/>
                <a:gd name="T115" fmla="*/ 221484234 h 6511"/>
                <a:gd name="T116" fmla="*/ 1068749693 w 6793"/>
                <a:gd name="T117" fmla="*/ 390625 h 651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793"/>
                <a:gd name="T178" fmla="*/ 0 h 6511"/>
                <a:gd name="T179" fmla="*/ 6793 w 6793"/>
                <a:gd name="T180" fmla="*/ 6511 h 651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793" h="6511" extrusionOk="0">
                  <a:moveTo>
                    <a:pt x="1038" y="6416"/>
                  </a:moveTo>
                  <a:lnTo>
                    <a:pt x="1038" y="6463"/>
                  </a:lnTo>
                  <a:lnTo>
                    <a:pt x="943" y="6416"/>
                  </a:lnTo>
                  <a:lnTo>
                    <a:pt x="1038" y="6416"/>
                  </a:lnTo>
                  <a:close/>
                  <a:moveTo>
                    <a:pt x="2641" y="1"/>
                  </a:moveTo>
                  <a:lnTo>
                    <a:pt x="2641" y="190"/>
                  </a:lnTo>
                  <a:lnTo>
                    <a:pt x="2641" y="473"/>
                  </a:lnTo>
                  <a:lnTo>
                    <a:pt x="2641" y="567"/>
                  </a:lnTo>
                  <a:lnTo>
                    <a:pt x="2547" y="284"/>
                  </a:lnTo>
                  <a:lnTo>
                    <a:pt x="2547" y="756"/>
                  </a:lnTo>
                  <a:lnTo>
                    <a:pt x="2453" y="284"/>
                  </a:lnTo>
                  <a:lnTo>
                    <a:pt x="2453" y="473"/>
                  </a:lnTo>
                  <a:lnTo>
                    <a:pt x="2453" y="661"/>
                  </a:lnTo>
                  <a:lnTo>
                    <a:pt x="2075" y="1227"/>
                  </a:lnTo>
                  <a:lnTo>
                    <a:pt x="1509" y="2171"/>
                  </a:lnTo>
                  <a:lnTo>
                    <a:pt x="849" y="3114"/>
                  </a:lnTo>
                  <a:lnTo>
                    <a:pt x="377" y="3774"/>
                  </a:lnTo>
                  <a:lnTo>
                    <a:pt x="283" y="4152"/>
                  </a:lnTo>
                  <a:lnTo>
                    <a:pt x="472" y="4246"/>
                  </a:lnTo>
                  <a:lnTo>
                    <a:pt x="472" y="4340"/>
                  </a:lnTo>
                  <a:lnTo>
                    <a:pt x="377" y="4435"/>
                  </a:lnTo>
                  <a:lnTo>
                    <a:pt x="283" y="4435"/>
                  </a:lnTo>
                  <a:lnTo>
                    <a:pt x="566" y="4529"/>
                  </a:lnTo>
                  <a:lnTo>
                    <a:pt x="472" y="4435"/>
                  </a:lnTo>
                  <a:lnTo>
                    <a:pt x="566" y="4435"/>
                  </a:lnTo>
                  <a:lnTo>
                    <a:pt x="849" y="4623"/>
                  </a:lnTo>
                  <a:lnTo>
                    <a:pt x="566" y="4623"/>
                  </a:lnTo>
                  <a:lnTo>
                    <a:pt x="472" y="4812"/>
                  </a:lnTo>
                  <a:lnTo>
                    <a:pt x="377" y="5284"/>
                  </a:lnTo>
                  <a:lnTo>
                    <a:pt x="283" y="5944"/>
                  </a:lnTo>
                  <a:lnTo>
                    <a:pt x="189" y="6133"/>
                  </a:lnTo>
                  <a:lnTo>
                    <a:pt x="0" y="6227"/>
                  </a:lnTo>
                  <a:lnTo>
                    <a:pt x="566" y="6416"/>
                  </a:lnTo>
                  <a:lnTo>
                    <a:pt x="1038" y="6494"/>
                  </a:lnTo>
                  <a:lnTo>
                    <a:pt x="1038" y="6510"/>
                  </a:lnTo>
                  <a:lnTo>
                    <a:pt x="1051" y="6497"/>
                  </a:lnTo>
                  <a:lnTo>
                    <a:pt x="1132" y="6510"/>
                  </a:lnTo>
                  <a:lnTo>
                    <a:pt x="1069" y="6479"/>
                  </a:lnTo>
                  <a:lnTo>
                    <a:pt x="1132" y="6416"/>
                  </a:lnTo>
                  <a:lnTo>
                    <a:pt x="1226" y="6133"/>
                  </a:lnTo>
                  <a:lnTo>
                    <a:pt x="1226" y="5944"/>
                  </a:lnTo>
                  <a:lnTo>
                    <a:pt x="1038" y="5755"/>
                  </a:lnTo>
                  <a:lnTo>
                    <a:pt x="1415" y="5755"/>
                  </a:lnTo>
                  <a:lnTo>
                    <a:pt x="1321" y="5661"/>
                  </a:lnTo>
                  <a:lnTo>
                    <a:pt x="1415" y="5661"/>
                  </a:lnTo>
                  <a:lnTo>
                    <a:pt x="1604" y="5755"/>
                  </a:lnTo>
                  <a:lnTo>
                    <a:pt x="1415" y="5567"/>
                  </a:lnTo>
                  <a:lnTo>
                    <a:pt x="1038" y="5189"/>
                  </a:lnTo>
                  <a:lnTo>
                    <a:pt x="1226" y="5284"/>
                  </a:lnTo>
                  <a:lnTo>
                    <a:pt x="1604" y="5378"/>
                  </a:lnTo>
                  <a:lnTo>
                    <a:pt x="2264" y="3491"/>
                  </a:lnTo>
                  <a:lnTo>
                    <a:pt x="3019" y="1605"/>
                  </a:lnTo>
                  <a:lnTo>
                    <a:pt x="3019" y="1888"/>
                  </a:lnTo>
                  <a:lnTo>
                    <a:pt x="3113" y="1699"/>
                  </a:lnTo>
                  <a:lnTo>
                    <a:pt x="3113" y="1888"/>
                  </a:lnTo>
                  <a:lnTo>
                    <a:pt x="3302" y="1699"/>
                  </a:lnTo>
                  <a:lnTo>
                    <a:pt x="3208" y="1888"/>
                  </a:lnTo>
                  <a:lnTo>
                    <a:pt x="3302" y="1982"/>
                  </a:lnTo>
                  <a:lnTo>
                    <a:pt x="3585" y="2076"/>
                  </a:lnTo>
                  <a:lnTo>
                    <a:pt x="3962" y="2171"/>
                  </a:lnTo>
                  <a:lnTo>
                    <a:pt x="4340" y="1982"/>
                  </a:lnTo>
                  <a:lnTo>
                    <a:pt x="4151" y="2171"/>
                  </a:lnTo>
                  <a:lnTo>
                    <a:pt x="4151" y="2359"/>
                  </a:lnTo>
                  <a:lnTo>
                    <a:pt x="4151" y="2454"/>
                  </a:lnTo>
                  <a:lnTo>
                    <a:pt x="4245" y="2548"/>
                  </a:lnTo>
                  <a:lnTo>
                    <a:pt x="4623" y="2548"/>
                  </a:lnTo>
                  <a:lnTo>
                    <a:pt x="4811" y="2359"/>
                  </a:lnTo>
                  <a:lnTo>
                    <a:pt x="5000" y="2642"/>
                  </a:lnTo>
                  <a:lnTo>
                    <a:pt x="5283" y="3020"/>
                  </a:lnTo>
                  <a:lnTo>
                    <a:pt x="5755" y="3208"/>
                  </a:lnTo>
                  <a:lnTo>
                    <a:pt x="6132" y="3208"/>
                  </a:lnTo>
                  <a:lnTo>
                    <a:pt x="6038" y="3397"/>
                  </a:lnTo>
                  <a:lnTo>
                    <a:pt x="6038" y="3586"/>
                  </a:lnTo>
                  <a:lnTo>
                    <a:pt x="6132" y="3680"/>
                  </a:lnTo>
                  <a:lnTo>
                    <a:pt x="6321" y="3680"/>
                  </a:lnTo>
                  <a:lnTo>
                    <a:pt x="6698" y="3586"/>
                  </a:lnTo>
                  <a:lnTo>
                    <a:pt x="6698" y="3869"/>
                  </a:lnTo>
                  <a:lnTo>
                    <a:pt x="6509" y="3963"/>
                  </a:lnTo>
                  <a:lnTo>
                    <a:pt x="6792" y="3869"/>
                  </a:lnTo>
                  <a:lnTo>
                    <a:pt x="6792" y="3491"/>
                  </a:lnTo>
                  <a:lnTo>
                    <a:pt x="6698" y="3397"/>
                  </a:lnTo>
                  <a:lnTo>
                    <a:pt x="6509" y="3586"/>
                  </a:lnTo>
                  <a:lnTo>
                    <a:pt x="6604" y="3303"/>
                  </a:lnTo>
                  <a:lnTo>
                    <a:pt x="6604" y="3114"/>
                  </a:lnTo>
                  <a:lnTo>
                    <a:pt x="6509" y="3020"/>
                  </a:lnTo>
                  <a:lnTo>
                    <a:pt x="6226" y="3020"/>
                  </a:lnTo>
                  <a:lnTo>
                    <a:pt x="5849" y="3114"/>
                  </a:lnTo>
                  <a:lnTo>
                    <a:pt x="5943" y="2831"/>
                  </a:lnTo>
                  <a:lnTo>
                    <a:pt x="5943" y="2925"/>
                  </a:lnTo>
                  <a:lnTo>
                    <a:pt x="6132" y="2548"/>
                  </a:lnTo>
                  <a:lnTo>
                    <a:pt x="5660" y="2359"/>
                  </a:lnTo>
                  <a:lnTo>
                    <a:pt x="5283" y="2171"/>
                  </a:lnTo>
                  <a:lnTo>
                    <a:pt x="4906" y="2171"/>
                  </a:lnTo>
                  <a:lnTo>
                    <a:pt x="4906" y="1699"/>
                  </a:lnTo>
                  <a:lnTo>
                    <a:pt x="5094" y="1322"/>
                  </a:lnTo>
                  <a:lnTo>
                    <a:pt x="4717" y="1605"/>
                  </a:lnTo>
                  <a:lnTo>
                    <a:pt x="4811" y="1322"/>
                  </a:lnTo>
                  <a:lnTo>
                    <a:pt x="4717" y="1416"/>
                  </a:lnTo>
                  <a:lnTo>
                    <a:pt x="4434" y="1605"/>
                  </a:lnTo>
                  <a:lnTo>
                    <a:pt x="4623" y="1322"/>
                  </a:lnTo>
                  <a:lnTo>
                    <a:pt x="4623" y="1227"/>
                  </a:lnTo>
                  <a:lnTo>
                    <a:pt x="4528" y="1133"/>
                  </a:lnTo>
                  <a:lnTo>
                    <a:pt x="4340" y="1322"/>
                  </a:lnTo>
                  <a:lnTo>
                    <a:pt x="4340" y="1510"/>
                  </a:lnTo>
                  <a:lnTo>
                    <a:pt x="4245" y="1322"/>
                  </a:lnTo>
                  <a:lnTo>
                    <a:pt x="4151" y="1227"/>
                  </a:lnTo>
                  <a:lnTo>
                    <a:pt x="3868" y="944"/>
                  </a:lnTo>
                  <a:lnTo>
                    <a:pt x="3208" y="567"/>
                  </a:lnTo>
                  <a:lnTo>
                    <a:pt x="2925" y="378"/>
                  </a:lnTo>
                  <a:lnTo>
                    <a:pt x="2736" y="1"/>
                  </a:lnTo>
                  <a:lnTo>
                    <a:pt x="2641"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grpSp>
        <p:nvGrpSpPr>
          <p:cNvPr id="4" name="Shape 112"/>
          <p:cNvGrpSpPr/>
          <p:nvPr/>
        </p:nvGrpSpPr>
        <p:grpSpPr>
          <a:xfrm rot="2011211">
            <a:off x="2656279" y="880731"/>
            <a:ext cx="1046869" cy="269659"/>
            <a:chOff x="271125" y="812725"/>
            <a:chExt cx="766525" cy="221725"/>
          </a:xfrm>
          <a:solidFill>
            <a:srgbClr val="C00000"/>
          </a:solidFill>
        </p:grpSpPr>
        <p:sp>
          <p:nvSpPr>
            <p:cNvPr id="113" name="Shape 113"/>
            <p:cNvSpPr/>
            <p:nvPr/>
          </p:nvSpPr>
          <p:spPr>
            <a:xfrm>
              <a:off x="271125" y="921200"/>
              <a:ext cx="695775" cy="70775"/>
            </a:xfrm>
            <a:custGeom>
              <a:avLst/>
              <a:gdLst/>
              <a:ahLst/>
              <a:cxnLst/>
              <a:rect l="0" t="0" r="0" b="0"/>
              <a:pathLst>
                <a:path w="27831" h="2831" extrusionOk="0">
                  <a:moveTo>
                    <a:pt x="27264" y="944"/>
                  </a:moveTo>
                  <a:lnTo>
                    <a:pt x="27359" y="1086"/>
                  </a:lnTo>
                  <a:lnTo>
                    <a:pt x="27359" y="944"/>
                  </a:lnTo>
                  <a:close/>
                  <a:moveTo>
                    <a:pt x="27359" y="1086"/>
                  </a:moveTo>
                  <a:lnTo>
                    <a:pt x="27359" y="1133"/>
                  </a:lnTo>
                  <a:lnTo>
                    <a:pt x="27372" y="1106"/>
                  </a:lnTo>
                  <a:lnTo>
                    <a:pt x="27372" y="1106"/>
                  </a:lnTo>
                  <a:lnTo>
                    <a:pt x="27359" y="1086"/>
                  </a:lnTo>
                  <a:close/>
                  <a:moveTo>
                    <a:pt x="27453" y="944"/>
                  </a:moveTo>
                  <a:lnTo>
                    <a:pt x="27372" y="1106"/>
                  </a:ln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close/>
                </a:path>
              </a:pathLst>
            </a:custGeom>
            <a:grp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kern="0">
                <a:solidFill>
                  <a:srgbClr val="C00000"/>
                </a:solidFill>
                <a:latin typeface="Arial"/>
                <a:ea typeface="Arial"/>
                <a:cs typeface="Arial"/>
                <a:sym typeface="Arial"/>
              </a:endParaRPr>
            </a:p>
          </p:txBody>
        </p:sp>
        <p:sp>
          <p:nvSpPr>
            <p:cNvPr id="114" name="Shape 114"/>
            <p:cNvSpPr/>
            <p:nvPr/>
          </p:nvSpPr>
          <p:spPr>
            <a:xfrm>
              <a:off x="858375" y="812725"/>
              <a:ext cx="179275" cy="221725"/>
            </a:xfrm>
            <a:custGeom>
              <a:avLst/>
              <a:gdLst/>
              <a:ahLst/>
              <a:cxnLst/>
              <a:rect l="0" t="0" r="0" b="0"/>
              <a:pathLst>
                <a:path w="7171" h="8869" extrusionOk="0">
                  <a:moveTo>
                    <a:pt x="5756" y="6510"/>
                  </a:moveTo>
                  <a:lnTo>
                    <a:pt x="5756" y="6604"/>
                  </a:lnTo>
                  <a:lnTo>
                    <a:pt x="5850" y="6604"/>
                  </a:lnTo>
                  <a:lnTo>
                    <a:pt x="5756" y="6510"/>
                  </a:lnTo>
                  <a:close/>
                  <a:moveTo>
                    <a:pt x="2265" y="7925"/>
                  </a:moveTo>
                  <a:lnTo>
                    <a:pt x="2252" y="7965"/>
                  </a:lnTo>
                  <a:lnTo>
                    <a:pt x="2252" y="7965"/>
                  </a:lnTo>
                  <a:lnTo>
                    <a:pt x="2284" y="7953"/>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grp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kern="0">
                <a:solidFill>
                  <a:srgbClr val="C00000"/>
                </a:solidFill>
                <a:latin typeface="Arial"/>
                <a:ea typeface="Arial"/>
                <a:cs typeface="Arial"/>
                <a:sym typeface="Arial"/>
              </a:endParaRPr>
            </a:p>
          </p:txBody>
        </p:sp>
      </p:grpSp>
      <p:sp>
        <p:nvSpPr>
          <p:cNvPr id="115" name="Shape 115"/>
          <p:cNvSpPr/>
          <p:nvPr/>
        </p:nvSpPr>
        <p:spPr>
          <a:xfrm>
            <a:off x="7046913" y="3863975"/>
            <a:ext cx="2149475" cy="1211263"/>
          </a:xfrm>
          <a:custGeom>
            <a:avLst/>
            <a:gdLst/>
            <a:ahLst/>
            <a:cxnLst/>
            <a:rect l="0" t="0" r="0" b="0"/>
            <a:pathLst>
              <a:path w="21705" h="12240" extrusionOk="0">
                <a:moveTo>
                  <a:pt x="17544" y="4258"/>
                </a:moveTo>
                <a:lnTo>
                  <a:pt x="17811" y="4307"/>
                </a:lnTo>
                <a:lnTo>
                  <a:pt x="18055" y="4356"/>
                </a:lnTo>
                <a:lnTo>
                  <a:pt x="17957" y="4575"/>
                </a:lnTo>
                <a:lnTo>
                  <a:pt x="17860" y="4769"/>
                </a:lnTo>
                <a:lnTo>
                  <a:pt x="17714" y="5207"/>
                </a:lnTo>
                <a:lnTo>
                  <a:pt x="17617" y="5669"/>
                </a:lnTo>
                <a:lnTo>
                  <a:pt x="17495" y="6083"/>
                </a:lnTo>
                <a:lnTo>
                  <a:pt x="17373" y="6618"/>
                </a:lnTo>
                <a:lnTo>
                  <a:pt x="17276" y="7129"/>
                </a:lnTo>
                <a:lnTo>
                  <a:pt x="17130" y="7129"/>
                </a:lnTo>
                <a:lnTo>
                  <a:pt x="16570" y="5840"/>
                </a:lnTo>
                <a:lnTo>
                  <a:pt x="16011" y="4526"/>
                </a:lnTo>
                <a:lnTo>
                  <a:pt x="16278" y="4429"/>
                </a:lnTo>
                <a:lnTo>
                  <a:pt x="16522" y="4331"/>
                </a:lnTo>
                <a:lnTo>
                  <a:pt x="16789" y="4283"/>
                </a:lnTo>
                <a:lnTo>
                  <a:pt x="17033" y="4258"/>
                </a:lnTo>
                <a:close/>
                <a:moveTo>
                  <a:pt x="15451" y="4599"/>
                </a:moveTo>
                <a:lnTo>
                  <a:pt x="15962" y="5888"/>
                </a:lnTo>
                <a:lnTo>
                  <a:pt x="16497" y="7178"/>
                </a:lnTo>
                <a:lnTo>
                  <a:pt x="16205" y="6935"/>
                </a:lnTo>
                <a:lnTo>
                  <a:pt x="15938" y="6691"/>
                </a:lnTo>
                <a:lnTo>
                  <a:pt x="15597" y="6326"/>
                </a:lnTo>
                <a:lnTo>
                  <a:pt x="15281" y="5937"/>
                </a:lnTo>
                <a:lnTo>
                  <a:pt x="14940" y="5548"/>
                </a:lnTo>
                <a:lnTo>
                  <a:pt x="14745" y="5402"/>
                </a:lnTo>
                <a:lnTo>
                  <a:pt x="14551" y="5256"/>
                </a:lnTo>
                <a:lnTo>
                  <a:pt x="14770" y="5061"/>
                </a:lnTo>
                <a:lnTo>
                  <a:pt x="14989" y="4891"/>
                </a:lnTo>
                <a:lnTo>
                  <a:pt x="15208" y="4745"/>
                </a:lnTo>
                <a:lnTo>
                  <a:pt x="15451" y="4599"/>
                </a:lnTo>
                <a:close/>
                <a:moveTo>
                  <a:pt x="5012" y="4307"/>
                </a:moveTo>
                <a:lnTo>
                  <a:pt x="5353" y="4404"/>
                </a:lnTo>
                <a:lnTo>
                  <a:pt x="5669" y="4526"/>
                </a:lnTo>
                <a:lnTo>
                  <a:pt x="5986" y="4696"/>
                </a:lnTo>
                <a:lnTo>
                  <a:pt x="6302" y="4866"/>
                </a:lnTo>
                <a:lnTo>
                  <a:pt x="6059" y="5183"/>
                </a:lnTo>
                <a:lnTo>
                  <a:pt x="5304" y="6180"/>
                </a:lnTo>
                <a:lnTo>
                  <a:pt x="4550" y="7202"/>
                </a:lnTo>
                <a:lnTo>
                  <a:pt x="4501" y="7129"/>
                </a:lnTo>
                <a:lnTo>
                  <a:pt x="4453" y="7081"/>
                </a:lnTo>
                <a:lnTo>
                  <a:pt x="4599" y="6156"/>
                </a:lnTo>
                <a:lnTo>
                  <a:pt x="4793" y="5231"/>
                </a:lnTo>
                <a:lnTo>
                  <a:pt x="5012" y="4307"/>
                </a:lnTo>
                <a:close/>
                <a:moveTo>
                  <a:pt x="4234" y="4210"/>
                </a:moveTo>
                <a:lnTo>
                  <a:pt x="4720" y="4258"/>
                </a:lnTo>
                <a:lnTo>
                  <a:pt x="4477" y="5158"/>
                </a:lnTo>
                <a:lnTo>
                  <a:pt x="4282" y="6083"/>
                </a:lnTo>
                <a:lnTo>
                  <a:pt x="4185" y="6545"/>
                </a:lnTo>
                <a:lnTo>
                  <a:pt x="4112" y="7008"/>
                </a:lnTo>
                <a:lnTo>
                  <a:pt x="4088" y="7008"/>
                </a:lnTo>
                <a:lnTo>
                  <a:pt x="3991" y="6618"/>
                </a:lnTo>
                <a:lnTo>
                  <a:pt x="3869" y="6253"/>
                </a:lnTo>
                <a:lnTo>
                  <a:pt x="3747" y="5767"/>
                </a:lnTo>
                <a:lnTo>
                  <a:pt x="3577" y="5304"/>
                </a:lnTo>
                <a:lnTo>
                  <a:pt x="3358" y="4842"/>
                </a:lnTo>
                <a:lnTo>
                  <a:pt x="3139" y="4404"/>
                </a:lnTo>
                <a:lnTo>
                  <a:pt x="3090" y="4380"/>
                </a:lnTo>
                <a:lnTo>
                  <a:pt x="3066" y="4356"/>
                </a:lnTo>
                <a:lnTo>
                  <a:pt x="2993" y="4380"/>
                </a:lnTo>
                <a:lnTo>
                  <a:pt x="2944" y="4429"/>
                </a:lnTo>
                <a:lnTo>
                  <a:pt x="2920" y="4453"/>
                </a:lnTo>
                <a:lnTo>
                  <a:pt x="2920" y="4502"/>
                </a:lnTo>
                <a:lnTo>
                  <a:pt x="3261" y="5329"/>
                </a:lnTo>
                <a:lnTo>
                  <a:pt x="3407" y="5742"/>
                </a:lnTo>
                <a:lnTo>
                  <a:pt x="3553" y="6156"/>
                </a:lnTo>
                <a:lnTo>
                  <a:pt x="3674" y="6594"/>
                </a:lnTo>
                <a:lnTo>
                  <a:pt x="3796" y="7081"/>
                </a:lnTo>
                <a:lnTo>
                  <a:pt x="3601" y="7202"/>
                </a:lnTo>
                <a:lnTo>
                  <a:pt x="3431" y="7373"/>
                </a:lnTo>
                <a:lnTo>
                  <a:pt x="2944" y="7056"/>
                </a:lnTo>
                <a:lnTo>
                  <a:pt x="2701" y="6886"/>
                </a:lnTo>
                <a:lnTo>
                  <a:pt x="2482" y="6691"/>
                </a:lnTo>
                <a:lnTo>
                  <a:pt x="2190" y="6399"/>
                </a:lnTo>
                <a:lnTo>
                  <a:pt x="1922" y="6083"/>
                </a:lnTo>
                <a:lnTo>
                  <a:pt x="1630" y="5791"/>
                </a:lnTo>
                <a:lnTo>
                  <a:pt x="1484" y="5645"/>
                </a:lnTo>
                <a:lnTo>
                  <a:pt x="1314" y="5523"/>
                </a:lnTo>
                <a:lnTo>
                  <a:pt x="1484" y="5329"/>
                </a:lnTo>
                <a:lnTo>
                  <a:pt x="1655" y="5158"/>
                </a:lnTo>
                <a:lnTo>
                  <a:pt x="1849" y="4988"/>
                </a:lnTo>
                <a:lnTo>
                  <a:pt x="2044" y="4842"/>
                </a:lnTo>
                <a:lnTo>
                  <a:pt x="2239" y="4721"/>
                </a:lnTo>
                <a:lnTo>
                  <a:pt x="2433" y="4599"/>
                </a:lnTo>
                <a:lnTo>
                  <a:pt x="2652" y="4502"/>
                </a:lnTo>
                <a:lnTo>
                  <a:pt x="2871" y="4404"/>
                </a:lnTo>
                <a:lnTo>
                  <a:pt x="3090" y="4331"/>
                </a:lnTo>
                <a:lnTo>
                  <a:pt x="3309" y="4283"/>
                </a:lnTo>
                <a:lnTo>
                  <a:pt x="3553" y="4234"/>
                </a:lnTo>
                <a:lnTo>
                  <a:pt x="3772" y="4210"/>
                </a:lnTo>
                <a:close/>
                <a:moveTo>
                  <a:pt x="18152" y="4404"/>
                </a:moveTo>
                <a:lnTo>
                  <a:pt x="18395" y="4477"/>
                </a:lnTo>
                <a:lnTo>
                  <a:pt x="18639" y="4575"/>
                </a:lnTo>
                <a:lnTo>
                  <a:pt x="18858" y="4672"/>
                </a:lnTo>
                <a:lnTo>
                  <a:pt x="19077" y="4793"/>
                </a:lnTo>
                <a:lnTo>
                  <a:pt x="19515" y="5085"/>
                </a:lnTo>
                <a:lnTo>
                  <a:pt x="19904" y="5426"/>
                </a:lnTo>
                <a:lnTo>
                  <a:pt x="19588" y="5742"/>
                </a:lnTo>
                <a:lnTo>
                  <a:pt x="19247" y="6083"/>
                </a:lnTo>
                <a:lnTo>
                  <a:pt x="18931" y="6424"/>
                </a:lnTo>
                <a:lnTo>
                  <a:pt x="18614" y="6740"/>
                </a:lnTo>
                <a:lnTo>
                  <a:pt x="18201" y="7081"/>
                </a:lnTo>
                <a:lnTo>
                  <a:pt x="17787" y="7421"/>
                </a:lnTo>
                <a:lnTo>
                  <a:pt x="17665" y="7275"/>
                </a:lnTo>
                <a:lnTo>
                  <a:pt x="17495" y="7178"/>
                </a:lnTo>
                <a:lnTo>
                  <a:pt x="17592" y="6667"/>
                </a:lnTo>
                <a:lnTo>
                  <a:pt x="17690" y="6156"/>
                </a:lnTo>
                <a:lnTo>
                  <a:pt x="17811" y="5718"/>
                </a:lnTo>
                <a:lnTo>
                  <a:pt x="17933" y="5280"/>
                </a:lnTo>
                <a:lnTo>
                  <a:pt x="18055" y="4842"/>
                </a:lnTo>
                <a:lnTo>
                  <a:pt x="18152" y="4404"/>
                </a:lnTo>
                <a:close/>
                <a:moveTo>
                  <a:pt x="6691" y="5183"/>
                </a:moveTo>
                <a:lnTo>
                  <a:pt x="7056" y="5645"/>
                </a:lnTo>
                <a:lnTo>
                  <a:pt x="7227" y="5888"/>
                </a:lnTo>
                <a:lnTo>
                  <a:pt x="7373" y="6132"/>
                </a:lnTo>
                <a:lnTo>
                  <a:pt x="7227" y="6205"/>
                </a:lnTo>
                <a:lnTo>
                  <a:pt x="7056" y="6302"/>
                </a:lnTo>
                <a:lnTo>
                  <a:pt x="6764" y="6521"/>
                </a:lnTo>
                <a:lnTo>
                  <a:pt x="6326" y="6789"/>
                </a:lnTo>
                <a:lnTo>
                  <a:pt x="5864" y="7081"/>
                </a:lnTo>
                <a:lnTo>
                  <a:pt x="5621" y="7202"/>
                </a:lnTo>
                <a:lnTo>
                  <a:pt x="5377" y="7324"/>
                </a:lnTo>
                <a:lnTo>
                  <a:pt x="4891" y="7567"/>
                </a:lnTo>
                <a:lnTo>
                  <a:pt x="5645" y="6570"/>
                </a:lnTo>
                <a:lnTo>
                  <a:pt x="6375" y="5596"/>
                </a:lnTo>
                <a:lnTo>
                  <a:pt x="6691" y="5183"/>
                </a:lnTo>
                <a:close/>
                <a:moveTo>
                  <a:pt x="14526" y="5280"/>
                </a:moveTo>
                <a:lnTo>
                  <a:pt x="14599" y="5499"/>
                </a:lnTo>
                <a:lnTo>
                  <a:pt x="14721" y="5718"/>
                </a:lnTo>
                <a:lnTo>
                  <a:pt x="14867" y="5937"/>
                </a:lnTo>
                <a:lnTo>
                  <a:pt x="15037" y="6132"/>
                </a:lnTo>
                <a:lnTo>
                  <a:pt x="15402" y="6521"/>
                </a:lnTo>
                <a:lnTo>
                  <a:pt x="15743" y="6862"/>
                </a:lnTo>
                <a:lnTo>
                  <a:pt x="16084" y="7178"/>
                </a:lnTo>
                <a:lnTo>
                  <a:pt x="16424" y="7494"/>
                </a:lnTo>
                <a:lnTo>
                  <a:pt x="16327" y="7689"/>
                </a:lnTo>
                <a:lnTo>
                  <a:pt x="15719" y="7494"/>
                </a:lnTo>
                <a:lnTo>
                  <a:pt x="15402" y="7373"/>
                </a:lnTo>
                <a:lnTo>
                  <a:pt x="15110" y="7251"/>
                </a:lnTo>
                <a:lnTo>
                  <a:pt x="14745" y="7081"/>
                </a:lnTo>
                <a:lnTo>
                  <a:pt x="14380" y="6862"/>
                </a:lnTo>
                <a:lnTo>
                  <a:pt x="14015" y="6667"/>
                </a:lnTo>
                <a:lnTo>
                  <a:pt x="13821" y="6594"/>
                </a:lnTo>
                <a:lnTo>
                  <a:pt x="13626" y="6545"/>
                </a:lnTo>
                <a:lnTo>
                  <a:pt x="13796" y="6205"/>
                </a:lnTo>
                <a:lnTo>
                  <a:pt x="14015" y="5864"/>
                </a:lnTo>
                <a:lnTo>
                  <a:pt x="14259" y="5572"/>
                </a:lnTo>
                <a:lnTo>
                  <a:pt x="14526" y="5280"/>
                </a:lnTo>
                <a:close/>
                <a:moveTo>
                  <a:pt x="8395" y="3163"/>
                </a:moveTo>
                <a:lnTo>
                  <a:pt x="8735" y="3188"/>
                </a:lnTo>
                <a:lnTo>
                  <a:pt x="11461" y="3188"/>
                </a:lnTo>
                <a:lnTo>
                  <a:pt x="14332" y="3212"/>
                </a:lnTo>
                <a:lnTo>
                  <a:pt x="13407" y="4404"/>
                </a:lnTo>
                <a:lnTo>
                  <a:pt x="12434" y="5572"/>
                </a:lnTo>
                <a:lnTo>
                  <a:pt x="11363" y="6813"/>
                </a:lnTo>
                <a:lnTo>
                  <a:pt x="10925" y="7300"/>
                </a:lnTo>
                <a:lnTo>
                  <a:pt x="10706" y="7519"/>
                </a:lnTo>
                <a:lnTo>
                  <a:pt x="10512" y="7786"/>
                </a:lnTo>
                <a:lnTo>
                  <a:pt x="10098" y="6935"/>
                </a:lnTo>
                <a:lnTo>
                  <a:pt x="9684" y="6083"/>
                </a:lnTo>
                <a:lnTo>
                  <a:pt x="8930" y="4356"/>
                </a:lnTo>
                <a:lnTo>
                  <a:pt x="8395" y="3163"/>
                </a:lnTo>
                <a:close/>
                <a:moveTo>
                  <a:pt x="20171" y="5669"/>
                </a:moveTo>
                <a:lnTo>
                  <a:pt x="20366" y="5913"/>
                </a:lnTo>
                <a:lnTo>
                  <a:pt x="20561" y="6156"/>
                </a:lnTo>
                <a:lnTo>
                  <a:pt x="20755" y="6424"/>
                </a:lnTo>
                <a:lnTo>
                  <a:pt x="20901" y="6691"/>
                </a:lnTo>
                <a:lnTo>
                  <a:pt x="20999" y="6886"/>
                </a:lnTo>
                <a:lnTo>
                  <a:pt x="21096" y="7105"/>
                </a:lnTo>
                <a:lnTo>
                  <a:pt x="20658" y="7178"/>
                </a:lnTo>
                <a:lnTo>
                  <a:pt x="20244" y="7275"/>
                </a:lnTo>
                <a:lnTo>
                  <a:pt x="19393" y="7494"/>
                </a:lnTo>
                <a:lnTo>
                  <a:pt x="18687" y="7665"/>
                </a:lnTo>
                <a:lnTo>
                  <a:pt x="17982" y="7835"/>
                </a:lnTo>
                <a:lnTo>
                  <a:pt x="17957" y="7762"/>
                </a:lnTo>
                <a:lnTo>
                  <a:pt x="18420" y="7373"/>
                </a:lnTo>
                <a:lnTo>
                  <a:pt x="18858" y="6983"/>
                </a:lnTo>
                <a:lnTo>
                  <a:pt x="19198" y="6691"/>
                </a:lnTo>
                <a:lnTo>
                  <a:pt x="19539" y="6375"/>
                </a:lnTo>
                <a:lnTo>
                  <a:pt x="19880" y="6034"/>
                </a:lnTo>
                <a:lnTo>
                  <a:pt x="20171" y="5669"/>
                </a:lnTo>
                <a:close/>
                <a:moveTo>
                  <a:pt x="3942" y="7543"/>
                </a:moveTo>
                <a:lnTo>
                  <a:pt x="4015" y="7689"/>
                </a:lnTo>
                <a:lnTo>
                  <a:pt x="4088" y="7835"/>
                </a:lnTo>
                <a:lnTo>
                  <a:pt x="4088" y="7859"/>
                </a:lnTo>
                <a:lnTo>
                  <a:pt x="3820" y="7640"/>
                </a:lnTo>
                <a:lnTo>
                  <a:pt x="3942" y="7543"/>
                </a:lnTo>
                <a:close/>
                <a:moveTo>
                  <a:pt x="16741" y="7762"/>
                </a:moveTo>
                <a:lnTo>
                  <a:pt x="16765" y="7786"/>
                </a:lnTo>
                <a:lnTo>
                  <a:pt x="16814" y="7884"/>
                </a:lnTo>
                <a:lnTo>
                  <a:pt x="16692" y="7835"/>
                </a:lnTo>
                <a:lnTo>
                  <a:pt x="16741" y="7762"/>
                </a:lnTo>
                <a:close/>
                <a:moveTo>
                  <a:pt x="7957" y="3504"/>
                </a:moveTo>
                <a:lnTo>
                  <a:pt x="8297" y="4283"/>
                </a:lnTo>
                <a:lnTo>
                  <a:pt x="8711" y="5183"/>
                </a:lnTo>
                <a:lnTo>
                  <a:pt x="9125" y="6083"/>
                </a:lnTo>
                <a:lnTo>
                  <a:pt x="10001" y="7859"/>
                </a:lnTo>
                <a:lnTo>
                  <a:pt x="8443" y="7908"/>
                </a:lnTo>
                <a:lnTo>
                  <a:pt x="8443" y="7446"/>
                </a:lnTo>
                <a:lnTo>
                  <a:pt x="8395" y="6983"/>
                </a:lnTo>
                <a:lnTo>
                  <a:pt x="8297" y="6545"/>
                </a:lnTo>
                <a:lnTo>
                  <a:pt x="8151" y="6107"/>
                </a:lnTo>
                <a:lnTo>
                  <a:pt x="8054" y="5913"/>
                </a:lnTo>
                <a:lnTo>
                  <a:pt x="7957" y="5718"/>
                </a:lnTo>
                <a:lnTo>
                  <a:pt x="7835" y="5523"/>
                </a:lnTo>
                <a:lnTo>
                  <a:pt x="7689" y="5329"/>
                </a:lnTo>
                <a:lnTo>
                  <a:pt x="7567" y="5158"/>
                </a:lnTo>
                <a:lnTo>
                  <a:pt x="7397" y="5012"/>
                </a:lnTo>
                <a:lnTo>
                  <a:pt x="7227" y="4866"/>
                </a:lnTo>
                <a:lnTo>
                  <a:pt x="7056" y="4721"/>
                </a:lnTo>
                <a:lnTo>
                  <a:pt x="7324" y="4356"/>
                </a:lnTo>
                <a:lnTo>
                  <a:pt x="7665" y="3942"/>
                </a:lnTo>
                <a:lnTo>
                  <a:pt x="7835" y="3747"/>
                </a:lnTo>
                <a:lnTo>
                  <a:pt x="7957" y="3504"/>
                </a:lnTo>
                <a:close/>
                <a:moveTo>
                  <a:pt x="3699" y="7811"/>
                </a:moveTo>
                <a:lnTo>
                  <a:pt x="4063" y="7932"/>
                </a:lnTo>
                <a:lnTo>
                  <a:pt x="4063" y="7957"/>
                </a:lnTo>
                <a:lnTo>
                  <a:pt x="3869" y="7908"/>
                </a:lnTo>
                <a:lnTo>
                  <a:pt x="3650" y="7884"/>
                </a:lnTo>
                <a:lnTo>
                  <a:pt x="3699" y="7811"/>
                </a:lnTo>
                <a:close/>
                <a:moveTo>
                  <a:pt x="7543" y="6424"/>
                </a:moveTo>
                <a:lnTo>
                  <a:pt x="7640" y="6643"/>
                </a:lnTo>
                <a:lnTo>
                  <a:pt x="7713" y="6862"/>
                </a:lnTo>
                <a:lnTo>
                  <a:pt x="7786" y="7129"/>
                </a:lnTo>
                <a:lnTo>
                  <a:pt x="7835" y="7397"/>
                </a:lnTo>
                <a:lnTo>
                  <a:pt x="7884" y="7932"/>
                </a:lnTo>
                <a:lnTo>
                  <a:pt x="7300" y="7932"/>
                </a:lnTo>
                <a:lnTo>
                  <a:pt x="5742" y="7957"/>
                </a:lnTo>
                <a:lnTo>
                  <a:pt x="4988" y="7932"/>
                </a:lnTo>
                <a:lnTo>
                  <a:pt x="4988" y="7884"/>
                </a:lnTo>
                <a:lnTo>
                  <a:pt x="5256" y="7762"/>
                </a:lnTo>
                <a:lnTo>
                  <a:pt x="5523" y="7616"/>
                </a:lnTo>
                <a:lnTo>
                  <a:pt x="6034" y="7348"/>
                </a:lnTo>
                <a:lnTo>
                  <a:pt x="6399" y="7178"/>
                </a:lnTo>
                <a:lnTo>
                  <a:pt x="6813" y="6959"/>
                </a:lnTo>
                <a:lnTo>
                  <a:pt x="7202" y="6716"/>
                </a:lnTo>
                <a:lnTo>
                  <a:pt x="7373" y="6570"/>
                </a:lnTo>
                <a:lnTo>
                  <a:pt x="7543" y="6424"/>
                </a:lnTo>
                <a:close/>
                <a:moveTo>
                  <a:pt x="3845" y="8127"/>
                </a:moveTo>
                <a:lnTo>
                  <a:pt x="3674" y="8224"/>
                </a:lnTo>
                <a:lnTo>
                  <a:pt x="3650" y="8200"/>
                </a:lnTo>
                <a:lnTo>
                  <a:pt x="3845" y="8127"/>
                </a:lnTo>
                <a:close/>
                <a:moveTo>
                  <a:pt x="1144" y="5767"/>
                </a:moveTo>
                <a:lnTo>
                  <a:pt x="1338" y="5913"/>
                </a:lnTo>
                <a:lnTo>
                  <a:pt x="1509" y="6059"/>
                </a:lnTo>
                <a:lnTo>
                  <a:pt x="1849" y="6424"/>
                </a:lnTo>
                <a:lnTo>
                  <a:pt x="2166" y="6764"/>
                </a:lnTo>
                <a:lnTo>
                  <a:pt x="2336" y="6935"/>
                </a:lnTo>
                <a:lnTo>
                  <a:pt x="2506" y="7105"/>
                </a:lnTo>
                <a:lnTo>
                  <a:pt x="2871" y="7373"/>
                </a:lnTo>
                <a:lnTo>
                  <a:pt x="3261" y="7616"/>
                </a:lnTo>
                <a:lnTo>
                  <a:pt x="3188" y="7786"/>
                </a:lnTo>
                <a:lnTo>
                  <a:pt x="3163" y="7932"/>
                </a:lnTo>
                <a:lnTo>
                  <a:pt x="2725" y="8030"/>
                </a:lnTo>
                <a:lnTo>
                  <a:pt x="2312" y="8103"/>
                </a:lnTo>
                <a:lnTo>
                  <a:pt x="1411" y="8224"/>
                </a:lnTo>
                <a:lnTo>
                  <a:pt x="973" y="8273"/>
                </a:lnTo>
                <a:lnTo>
                  <a:pt x="535" y="8370"/>
                </a:lnTo>
                <a:lnTo>
                  <a:pt x="511" y="8030"/>
                </a:lnTo>
                <a:lnTo>
                  <a:pt x="535" y="7665"/>
                </a:lnTo>
                <a:lnTo>
                  <a:pt x="560" y="7324"/>
                </a:lnTo>
                <a:lnTo>
                  <a:pt x="633" y="7008"/>
                </a:lnTo>
                <a:lnTo>
                  <a:pt x="730" y="6667"/>
                </a:lnTo>
                <a:lnTo>
                  <a:pt x="852" y="6351"/>
                </a:lnTo>
                <a:lnTo>
                  <a:pt x="973" y="6034"/>
                </a:lnTo>
                <a:lnTo>
                  <a:pt x="1144" y="5767"/>
                </a:lnTo>
                <a:close/>
                <a:moveTo>
                  <a:pt x="4477" y="8273"/>
                </a:moveTo>
                <a:lnTo>
                  <a:pt x="4526" y="8322"/>
                </a:lnTo>
                <a:lnTo>
                  <a:pt x="4501" y="8370"/>
                </a:lnTo>
                <a:lnTo>
                  <a:pt x="4453" y="8273"/>
                </a:lnTo>
                <a:close/>
                <a:moveTo>
                  <a:pt x="3942" y="8176"/>
                </a:moveTo>
                <a:lnTo>
                  <a:pt x="3820" y="8395"/>
                </a:lnTo>
                <a:lnTo>
                  <a:pt x="3747" y="8346"/>
                </a:lnTo>
                <a:lnTo>
                  <a:pt x="3942" y="8176"/>
                </a:lnTo>
                <a:close/>
                <a:moveTo>
                  <a:pt x="4112" y="8151"/>
                </a:moveTo>
                <a:lnTo>
                  <a:pt x="4136" y="8176"/>
                </a:lnTo>
                <a:lnTo>
                  <a:pt x="4063" y="8492"/>
                </a:lnTo>
                <a:lnTo>
                  <a:pt x="4039" y="8492"/>
                </a:lnTo>
                <a:lnTo>
                  <a:pt x="4112" y="8151"/>
                </a:lnTo>
                <a:close/>
                <a:moveTo>
                  <a:pt x="4234" y="8224"/>
                </a:moveTo>
                <a:lnTo>
                  <a:pt x="4380" y="8249"/>
                </a:lnTo>
                <a:lnTo>
                  <a:pt x="4428" y="8443"/>
                </a:lnTo>
                <a:lnTo>
                  <a:pt x="4355" y="8468"/>
                </a:lnTo>
                <a:lnTo>
                  <a:pt x="4282" y="8492"/>
                </a:lnTo>
                <a:lnTo>
                  <a:pt x="4234" y="8224"/>
                </a:lnTo>
                <a:close/>
                <a:moveTo>
                  <a:pt x="17349" y="8370"/>
                </a:moveTo>
                <a:lnTo>
                  <a:pt x="17422" y="8395"/>
                </a:lnTo>
                <a:lnTo>
                  <a:pt x="17446" y="8443"/>
                </a:lnTo>
                <a:lnTo>
                  <a:pt x="17373" y="8492"/>
                </a:lnTo>
                <a:lnTo>
                  <a:pt x="17349" y="8370"/>
                </a:lnTo>
                <a:close/>
                <a:moveTo>
                  <a:pt x="16984" y="8273"/>
                </a:moveTo>
                <a:lnTo>
                  <a:pt x="17008" y="8322"/>
                </a:lnTo>
                <a:lnTo>
                  <a:pt x="16887" y="8516"/>
                </a:lnTo>
                <a:lnTo>
                  <a:pt x="16789" y="8443"/>
                </a:lnTo>
                <a:lnTo>
                  <a:pt x="16984" y="8273"/>
                </a:lnTo>
                <a:close/>
                <a:moveTo>
                  <a:pt x="13577" y="6667"/>
                </a:moveTo>
                <a:lnTo>
                  <a:pt x="13699" y="6813"/>
                </a:lnTo>
                <a:lnTo>
                  <a:pt x="13845" y="6935"/>
                </a:lnTo>
                <a:lnTo>
                  <a:pt x="14015" y="7056"/>
                </a:lnTo>
                <a:lnTo>
                  <a:pt x="14210" y="7178"/>
                </a:lnTo>
                <a:lnTo>
                  <a:pt x="14599" y="7348"/>
                </a:lnTo>
                <a:lnTo>
                  <a:pt x="14964" y="7519"/>
                </a:lnTo>
                <a:lnTo>
                  <a:pt x="15597" y="7786"/>
                </a:lnTo>
                <a:lnTo>
                  <a:pt x="15913" y="7932"/>
                </a:lnTo>
                <a:lnTo>
                  <a:pt x="16254" y="8030"/>
                </a:lnTo>
                <a:lnTo>
                  <a:pt x="16254" y="8054"/>
                </a:lnTo>
                <a:lnTo>
                  <a:pt x="15816" y="8151"/>
                </a:lnTo>
                <a:lnTo>
                  <a:pt x="15402" y="8224"/>
                </a:lnTo>
                <a:lnTo>
                  <a:pt x="14891" y="8297"/>
                </a:lnTo>
                <a:lnTo>
                  <a:pt x="14356" y="8346"/>
                </a:lnTo>
                <a:lnTo>
                  <a:pt x="13845" y="8419"/>
                </a:lnTo>
                <a:lnTo>
                  <a:pt x="13602" y="8468"/>
                </a:lnTo>
                <a:lnTo>
                  <a:pt x="13334" y="8541"/>
                </a:lnTo>
                <a:lnTo>
                  <a:pt x="13310" y="8297"/>
                </a:lnTo>
                <a:lnTo>
                  <a:pt x="13310" y="8054"/>
                </a:lnTo>
                <a:lnTo>
                  <a:pt x="13310" y="7811"/>
                </a:lnTo>
                <a:lnTo>
                  <a:pt x="13334" y="7567"/>
                </a:lnTo>
                <a:lnTo>
                  <a:pt x="13358" y="7348"/>
                </a:lnTo>
                <a:lnTo>
                  <a:pt x="13407" y="7105"/>
                </a:lnTo>
                <a:lnTo>
                  <a:pt x="13480" y="6886"/>
                </a:lnTo>
                <a:lnTo>
                  <a:pt x="13577" y="6667"/>
                </a:lnTo>
                <a:close/>
                <a:moveTo>
                  <a:pt x="21169" y="7324"/>
                </a:moveTo>
                <a:lnTo>
                  <a:pt x="21193" y="7543"/>
                </a:lnTo>
                <a:lnTo>
                  <a:pt x="21218" y="7762"/>
                </a:lnTo>
                <a:lnTo>
                  <a:pt x="21218" y="7981"/>
                </a:lnTo>
                <a:lnTo>
                  <a:pt x="21218" y="8200"/>
                </a:lnTo>
                <a:lnTo>
                  <a:pt x="21169" y="8419"/>
                </a:lnTo>
                <a:lnTo>
                  <a:pt x="21120" y="8638"/>
                </a:lnTo>
                <a:lnTo>
                  <a:pt x="21072" y="8857"/>
                </a:lnTo>
                <a:lnTo>
                  <a:pt x="20974" y="9052"/>
                </a:lnTo>
                <a:lnTo>
                  <a:pt x="20828" y="8979"/>
                </a:lnTo>
                <a:lnTo>
                  <a:pt x="20682" y="8906"/>
                </a:lnTo>
                <a:lnTo>
                  <a:pt x="20317" y="8833"/>
                </a:lnTo>
                <a:lnTo>
                  <a:pt x="19223" y="8565"/>
                </a:lnTo>
                <a:lnTo>
                  <a:pt x="18614" y="8395"/>
                </a:lnTo>
                <a:lnTo>
                  <a:pt x="17982" y="8224"/>
                </a:lnTo>
                <a:lnTo>
                  <a:pt x="17982" y="8103"/>
                </a:lnTo>
                <a:lnTo>
                  <a:pt x="19077" y="7835"/>
                </a:lnTo>
                <a:lnTo>
                  <a:pt x="20123" y="7616"/>
                </a:lnTo>
                <a:lnTo>
                  <a:pt x="20658" y="7494"/>
                </a:lnTo>
                <a:lnTo>
                  <a:pt x="21169" y="7324"/>
                </a:lnTo>
                <a:close/>
                <a:moveTo>
                  <a:pt x="16303" y="8419"/>
                </a:moveTo>
                <a:lnTo>
                  <a:pt x="15962" y="8662"/>
                </a:lnTo>
                <a:lnTo>
                  <a:pt x="15670" y="8906"/>
                </a:lnTo>
                <a:lnTo>
                  <a:pt x="14794" y="9465"/>
                </a:lnTo>
                <a:lnTo>
                  <a:pt x="13942" y="10049"/>
                </a:lnTo>
                <a:lnTo>
                  <a:pt x="13723" y="9684"/>
                </a:lnTo>
                <a:lnTo>
                  <a:pt x="13529" y="9271"/>
                </a:lnTo>
                <a:lnTo>
                  <a:pt x="13456" y="9003"/>
                </a:lnTo>
                <a:lnTo>
                  <a:pt x="13383" y="8735"/>
                </a:lnTo>
                <a:lnTo>
                  <a:pt x="13626" y="8760"/>
                </a:lnTo>
                <a:lnTo>
                  <a:pt x="13869" y="8760"/>
                </a:lnTo>
                <a:lnTo>
                  <a:pt x="14356" y="8711"/>
                </a:lnTo>
                <a:lnTo>
                  <a:pt x="14843" y="8638"/>
                </a:lnTo>
                <a:lnTo>
                  <a:pt x="15305" y="8565"/>
                </a:lnTo>
                <a:lnTo>
                  <a:pt x="16303" y="8419"/>
                </a:lnTo>
                <a:close/>
                <a:moveTo>
                  <a:pt x="4988" y="8370"/>
                </a:moveTo>
                <a:lnTo>
                  <a:pt x="5499" y="8395"/>
                </a:lnTo>
                <a:lnTo>
                  <a:pt x="6034" y="8419"/>
                </a:lnTo>
                <a:lnTo>
                  <a:pt x="7105" y="8395"/>
                </a:lnTo>
                <a:lnTo>
                  <a:pt x="7932" y="8395"/>
                </a:lnTo>
                <a:lnTo>
                  <a:pt x="7957" y="8589"/>
                </a:lnTo>
                <a:lnTo>
                  <a:pt x="7859" y="8930"/>
                </a:lnTo>
                <a:lnTo>
                  <a:pt x="7713" y="9246"/>
                </a:lnTo>
                <a:lnTo>
                  <a:pt x="7567" y="9563"/>
                </a:lnTo>
                <a:lnTo>
                  <a:pt x="7421" y="9855"/>
                </a:lnTo>
                <a:lnTo>
                  <a:pt x="7300" y="10074"/>
                </a:lnTo>
                <a:lnTo>
                  <a:pt x="7154" y="10268"/>
                </a:lnTo>
                <a:lnTo>
                  <a:pt x="7032" y="10122"/>
                </a:lnTo>
                <a:lnTo>
                  <a:pt x="6886" y="10001"/>
                </a:lnTo>
                <a:lnTo>
                  <a:pt x="6570" y="9757"/>
                </a:lnTo>
                <a:lnTo>
                  <a:pt x="5961" y="9319"/>
                </a:lnTo>
                <a:lnTo>
                  <a:pt x="4915" y="8541"/>
                </a:lnTo>
                <a:lnTo>
                  <a:pt x="4988" y="8370"/>
                </a:lnTo>
                <a:close/>
                <a:moveTo>
                  <a:pt x="3212" y="8297"/>
                </a:moveTo>
                <a:lnTo>
                  <a:pt x="3236" y="8395"/>
                </a:lnTo>
                <a:lnTo>
                  <a:pt x="3309" y="8516"/>
                </a:lnTo>
                <a:lnTo>
                  <a:pt x="2677" y="9003"/>
                </a:lnTo>
                <a:lnTo>
                  <a:pt x="1922" y="9611"/>
                </a:lnTo>
                <a:lnTo>
                  <a:pt x="1557" y="9952"/>
                </a:lnTo>
                <a:lnTo>
                  <a:pt x="1192" y="10317"/>
                </a:lnTo>
                <a:lnTo>
                  <a:pt x="973" y="9952"/>
                </a:lnTo>
                <a:lnTo>
                  <a:pt x="803" y="9538"/>
                </a:lnTo>
                <a:lnTo>
                  <a:pt x="657" y="9125"/>
                </a:lnTo>
                <a:lnTo>
                  <a:pt x="560" y="8687"/>
                </a:lnTo>
                <a:lnTo>
                  <a:pt x="973" y="8638"/>
                </a:lnTo>
                <a:lnTo>
                  <a:pt x="1387" y="8565"/>
                </a:lnTo>
                <a:lnTo>
                  <a:pt x="2190" y="8419"/>
                </a:lnTo>
                <a:lnTo>
                  <a:pt x="2677" y="8346"/>
                </a:lnTo>
                <a:lnTo>
                  <a:pt x="3212" y="8297"/>
                </a:lnTo>
                <a:close/>
                <a:moveTo>
                  <a:pt x="18006" y="8614"/>
                </a:moveTo>
                <a:lnTo>
                  <a:pt x="18590" y="8760"/>
                </a:lnTo>
                <a:lnTo>
                  <a:pt x="19125" y="8881"/>
                </a:lnTo>
                <a:lnTo>
                  <a:pt x="20220" y="9149"/>
                </a:lnTo>
                <a:lnTo>
                  <a:pt x="20585" y="9222"/>
                </a:lnTo>
                <a:lnTo>
                  <a:pt x="20731" y="9246"/>
                </a:lnTo>
                <a:lnTo>
                  <a:pt x="20901" y="9222"/>
                </a:lnTo>
                <a:lnTo>
                  <a:pt x="20682" y="9611"/>
                </a:lnTo>
                <a:lnTo>
                  <a:pt x="20439" y="9976"/>
                </a:lnTo>
                <a:lnTo>
                  <a:pt x="20123" y="10317"/>
                </a:lnTo>
                <a:lnTo>
                  <a:pt x="19807" y="10609"/>
                </a:lnTo>
                <a:lnTo>
                  <a:pt x="19320" y="10074"/>
                </a:lnTo>
                <a:lnTo>
                  <a:pt x="18809" y="9563"/>
                </a:lnTo>
                <a:lnTo>
                  <a:pt x="18079" y="8711"/>
                </a:lnTo>
                <a:lnTo>
                  <a:pt x="18006" y="8614"/>
                </a:lnTo>
                <a:close/>
                <a:moveTo>
                  <a:pt x="16449" y="8687"/>
                </a:moveTo>
                <a:lnTo>
                  <a:pt x="16570" y="8808"/>
                </a:lnTo>
                <a:lnTo>
                  <a:pt x="16692" y="8906"/>
                </a:lnTo>
                <a:lnTo>
                  <a:pt x="16546" y="9246"/>
                </a:lnTo>
                <a:lnTo>
                  <a:pt x="16400" y="9563"/>
                </a:lnTo>
                <a:lnTo>
                  <a:pt x="16157" y="10001"/>
                </a:lnTo>
                <a:lnTo>
                  <a:pt x="15865" y="10414"/>
                </a:lnTo>
                <a:lnTo>
                  <a:pt x="15597" y="10828"/>
                </a:lnTo>
                <a:lnTo>
                  <a:pt x="15354" y="11266"/>
                </a:lnTo>
                <a:lnTo>
                  <a:pt x="15329" y="11315"/>
                </a:lnTo>
                <a:lnTo>
                  <a:pt x="14989" y="11096"/>
                </a:lnTo>
                <a:lnTo>
                  <a:pt x="14648" y="10852"/>
                </a:lnTo>
                <a:lnTo>
                  <a:pt x="14332" y="10560"/>
                </a:lnTo>
                <a:lnTo>
                  <a:pt x="14064" y="10244"/>
                </a:lnTo>
                <a:lnTo>
                  <a:pt x="14916" y="9684"/>
                </a:lnTo>
                <a:lnTo>
                  <a:pt x="15767" y="9100"/>
                </a:lnTo>
                <a:lnTo>
                  <a:pt x="16108" y="8906"/>
                </a:lnTo>
                <a:lnTo>
                  <a:pt x="16449" y="8687"/>
                </a:lnTo>
                <a:close/>
                <a:moveTo>
                  <a:pt x="4842" y="8662"/>
                </a:moveTo>
                <a:lnTo>
                  <a:pt x="5329" y="9100"/>
                </a:lnTo>
                <a:lnTo>
                  <a:pt x="5791" y="9538"/>
                </a:lnTo>
                <a:lnTo>
                  <a:pt x="6375" y="10025"/>
                </a:lnTo>
                <a:lnTo>
                  <a:pt x="6691" y="10244"/>
                </a:lnTo>
                <a:lnTo>
                  <a:pt x="6862" y="10341"/>
                </a:lnTo>
                <a:lnTo>
                  <a:pt x="7032" y="10414"/>
                </a:lnTo>
                <a:lnTo>
                  <a:pt x="6886" y="10585"/>
                </a:lnTo>
                <a:lnTo>
                  <a:pt x="6716" y="10731"/>
                </a:lnTo>
                <a:lnTo>
                  <a:pt x="6375" y="10998"/>
                </a:lnTo>
                <a:lnTo>
                  <a:pt x="6010" y="11193"/>
                </a:lnTo>
                <a:lnTo>
                  <a:pt x="5621" y="11363"/>
                </a:lnTo>
                <a:lnTo>
                  <a:pt x="5450" y="10706"/>
                </a:lnTo>
                <a:lnTo>
                  <a:pt x="5231" y="10074"/>
                </a:lnTo>
                <a:lnTo>
                  <a:pt x="4964" y="9441"/>
                </a:lnTo>
                <a:lnTo>
                  <a:pt x="4696" y="8808"/>
                </a:lnTo>
                <a:lnTo>
                  <a:pt x="4720" y="8784"/>
                </a:lnTo>
                <a:lnTo>
                  <a:pt x="4842" y="8662"/>
                </a:lnTo>
                <a:close/>
                <a:moveTo>
                  <a:pt x="3382" y="8614"/>
                </a:moveTo>
                <a:lnTo>
                  <a:pt x="3480" y="8735"/>
                </a:lnTo>
                <a:lnTo>
                  <a:pt x="3626" y="8833"/>
                </a:lnTo>
                <a:lnTo>
                  <a:pt x="3334" y="9636"/>
                </a:lnTo>
                <a:lnTo>
                  <a:pt x="2993" y="10536"/>
                </a:lnTo>
                <a:lnTo>
                  <a:pt x="2871" y="11023"/>
                </a:lnTo>
                <a:lnTo>
                  <a:pt x="2823" y="11242"/>
                </a:lnTo>
                <a:lnTo>
                  <a:pt x="2798" y="11485"/>
                </a:lnTo>
                <a:lnTo>
                  <a:pt x="2531" y="11388"/>
                </a:lnTo>
                <a:lnTo>
                  <a:pt x="2263" y="11266"/>
                </a:lnTo>
                <a:lnTo>
                  <a:pt x="2020" y="11120"/>
                </a:lnTo>
                <a:lnTo>
                  <a:pt x="1776" y="10950"/>
                </a:lnTo>
                <a:lnTo>
                  <a:pt x="1509" y="10706"/>
                </a:lnTo>
                <a:lnTo>
                  <a:pt x="1265" y="10414"/>
                </a:lnTo>
                <a:lnTo>
                  <a:pt x="1606" y="10122"/>
                </a:lnTo>
                <a:lnTo>
                  <a:pt x="1971" y="9806"/>
                </a:lnTo>
                <a:lnTo>
                  <a:pt x="2652" y="9198"/>
                </a:lnTo>
                <a:lnTo>
                  <a:pt x="3017" y="8906"/>
                </a:lnTo>
                <a:lnTo>
                  <a:pt x="3382" y="8614"/>
                </a:lnTo>
                <a:close/>
                <a:moveTo>
                  <a:pt x="4574" y="8881"/>
                </a:moveTo>
                <a:lnTo>
                  <a:pt x="4939" y="10171"/>
                </a:lnTo>
                <a:lnTo>
                  <a:pt x="5280" y="11461"/>
                </a:lnTo>
                <a:lnTo>
                  <a:pt x="5012" y="11534"/>
                </a:lnTo>
                <a:lnTo>
                  <a:pt x="4623" y="11582"/>
                </a:lnTo>
                <a:lnTo>
                  <a:pt x="4234" y="11607"/>
                </a:lnTo>
                <a:lnTo>
                  <a:pt x="4234" y="11607"/>
                </a:lnTo>
                <a:lnTo>
                  <a:pt x="4258" y="11193"/>
                </a:lnTo>
                <a:lnTo>
                  <a:pt x="4258" y="10755"/>
                </a:lnTo>
                <a:lnTo>
                  <a:pt x="4258" y="9928"/>
                </a:lnTo>
                <a:lnTo>
                  <a:pt x="4307" y="8979"/>
                </a:lnTo>
                <a:lnTo>
                  <a:pt x="4428" y="8930"/>
                </a:lnTo>
                <a:lnTo>
                  <a:pt x="4574" y="8881"/>
                </a:lnTo>
                <a:close/>
                <a:moveTo>
                  <a:pt x="3918" y="8954"/>
                </a:moveTo>
                <a:lnTo>
                  <a:pt x="4039" y="8979"/>
                </a:lnTo>
                <a:lnTo>
                  <a:pt x="4039" y="9733"/>
                </a:lnTo>
                <a:lnTo>
                  <a:pt x="3991" y="10682"/>
                </a:lnTo>
                <a:lnTo>
                  <a:pt x="3991" y="11144"/>
                </a:lnTo>
                <a:lnTo>
                  <a:pt x="3991" y="11631"/>
                </a:lnTo>
                <a:lnTo>
                  <a:pt x="3480" y="11607"/>
                </a:lnTo>
                <a:lnTo>
                  <a:pt x="3212" y="11558"/>
                </a:lnTo>
                <a:lnTo>
                  <a:pt x="2969" y="11509"/>
                </a:lnTo>
                <a:lnTo>
                  <a:pt x="3066" y="11339"/>
                </a:lnTo>
                <a:lnTo>
                  <a:pt x="3139" y="11120"/>
                </a:lnTo>
                <a:lnTo>
                  <a:pt x="3261" y="10706"/>
                </a:lnTo>
                <a:lnTo>
                  <a:pt x="3382" y="10293"/>
                </a:lnTo>
                <a:lnTo>
                  <a:pt x="3504" y="9879"/>
                </a:lnTo>
                <a:lnTo>
                  <a:pt x="3699" y="9417"/>
                </a:lnTo>
                <a:lnTo>
                  <a:pt x="3893" y="8954"/>
                </a:lnTo>
                <a:close/>
                <a:moveTo>
                  <a:pt x="17690" y="8784"/>
                </a:moveTo>
                <a:lnTo>
                  <a:pt x="18079" y="9222"/>
                </a:lnTo>
                <a:lnTo>
                  <a:pt x="18468" y="9636"/>
                </a:lnTo>
                <a:lnTo>
                  <a:pt x="18979" y="10268"/>
                </a:lnTo>
                <a:lnTo>
                  <a:pt x="19247" y="10560"/>
                </a:lnTo>
                <a:lnTo>
                  <a:pt x="19539" y="10828"/>
                </a:lnTo>
                <a:lnTo>
                  <a:pt x="19247" y="11023"/>
                </a:lnTo>
                <a:lnTo>
                  <a:pt x="18955" y="11217"/>
                </a:lnTo>
                <a:lnTo>
                  <a:pt x="18663" y="11363"/>
                </a:lnTo>
                <a:lnTo>
                  <a:pt x="18371" y="11485"/>
                </a:lnTo>
                <a:lnTo>
                  <a:pt x="18103" y="11582"/>
                </a:lnTo>
                <a:lnTo>
                  <a:pt x="17860" y="11631"/>
                </a:lnTo>
                <a:lnTo>
                  <a:pt x="17811" y="11217"/>
                </a:lnTo>
                <a:lnTo>
                  <a:pt x="17738" y="10779"/>
                </a:lnTo>
                <a:lnTo>
                  <a:pt x="17592" y="9928"/>
                </a:lnTo>
                <a:lnTo>
                  <a:pt x="17519" y="9441"/>
                </a:lnTo>
                <a:lnTo>
                  <a:pt x="17471" y="8930"/>
                </a:lnTo>
                <a:lnTo>
                  <a:pt x="17519" y="8906"/>
                </a:lnTo>
                <a:lnTo>
                  <a:pt x="17617" y="8857"/>
                </a:lnTo>
                <a:lnTo>
                  <a:pt x="17690" y="8784"/>
                </a:lnTo>
                <a:close/>
                <a:moveTo>
                  <a:pt x="17154" y="9003"/>
                </a:moveTo>
                <a:lnTo>
                  <a:pt x="17227" y="9490"/>
                </a:lnTo>
                <a:lnTo>
                  <a:pt x="17300" y="9976"/>
                </a:lnTo>
                <a:lnTo>
                  <a:pt x="17422" y="10828"/>
                </a:lnTo>
                <a:lnTo>
                  <a:pt x="17471" y="11266"/>
                </a:lnTo>
                <a:lnTo>
                  <a:pt x="17544" y="11704"/>
                </a:lnTo>
                <a:lnTo>
                  <a:pt x="17300" y="11728"/>
                </a:lnTo>
                <a:lnTo>
                  <a:pt x="17033" y="11728"/>
                </a:lnTo>
                <a:lnTo>
                  <a:pt x="16765" y="11704"/>
                </a:lnTo>
                <a:lnTo>
                  <a:pt x="16522" y="11680"/>
                </a:lnTo>
                <a:lnTo>
                  <a:pt x="16254" y="11631"/>
                </a:lnTo>
                <a:lnTo>
                  <a:pt x="16011" y="11582"/>
                </a:lnTo>
                <a:lnTo>
                  <a:pt x="15767" y="11485"/>
                </a:lnTo>
                <a:lnTo>
                  <a:pt x="15524" y="11388"/>
                </a:lnTo>
                <a:lnTo>
                  <a:pt x="15694" y="11242"/>
                </a:lnTo>
                <a:lnTo>
                  <a:pt x="15840" y="11071"/>
                </a:lnTo>
                <a:lnTo>
                  <a:pt x="16108" y="10682"/>
                </a:lnTo>
                <a:lnTo>
                  <a:pt x="16351" y="10268"/>
                </a:lnTo>
                <a:lnTo>
                  <a:pt x="16570" y="9855"/>
                </a:lnTo>
                <a:lnTo>
                  <a:pt x="16789" y="9465"/>
                </a:lnTo>
                <a:lnTo>
                  <a:pt x="17008" y="9003"/>
                </a:lnTo>
                <a:close/>
                <a:moveTo>
                  <a:pt x="14624" y="0"/>
                </a:moveTo>
                <a:lnTo>
                  <a:pt x="14478" y="24"/>
                </a:lnTo>
                <a:lnTo>
                  <a:pt x="14332" y="73"/>
                </a:lnTo>
                <a:lnTo>
                  <a:pt x="14186" y="122"/>
                </a:lnTo>
                <a:lnTo>
                  <a:pt x="14064" y="219"/>
                </a:lnTo>
                <a:lnTo>
                  <a:pt x="14040" y="268"/>
                </a:lnTo>
                <a:lnTo>
                  <a:pt x="14015" y="292"/>
                </a:lnTo>
                <a:lnTo>
                  <a:pt x="14015" y="389"/>
                </a:lnTo>
                <a:lnTo>
                  <a:pt x="14064" y="487"/>
                </a:lnTo>
                <a:lnTo>
                  <a:pt x="14161" y="535"/>
                </a:lnTo>
                <a:lnTo>
                  <a:pt x="14161" y="779"/>
                </a:lnTo>
                <a:lnTo>
                  <a:pt x="14210" y="998"/>
                </a:lnTo>
                <a:lnTo>
                  <a:pt x="14259" y="1241"/>
                </a:lnTo>
                <a:lnTo>
                  <a:pt x="14332" y="1460"/>
                </a:lnTo>
                <a:lnTo>
                  <a:pt x="14648" y="2336"/>
                </a:lnTo>
                <a:lnTo>
                  <a:pt x="14745" y="2652"/>
                </a:lnTo>
                <a:lnTo>
                  <a:pt x="11655" y="2652"/>
                </a:lnTo>
                <a:lnTo>
                  <a:pt x="9928" y="2628"/>
                </a:lnTo>
                <a:lnTo>
                  <a:pt x="8614" y="2628"/>
                </a:lnTo>
                <a:lnTo>
                  <a:pt x="8419" y="2652"/>
                </a:lnTo>
                <a:lnTo>
                  <a:pt x="8200" y="2677"/>
                </a:lnTo>
                <a:lnTo>
                  <a:pt x="8054" y="2360"/>
                </a:lnTo>
                <a:lnTo>
                  <a:pt x="7665" y="1436"/>
                </a:lnTo>
                <a:lnTo>
                  <a:pt x="7567" y="1144"/>
                </a:lnTo>
                <a:lnTo>
                  <a:pt x="7494" y="1022"/>
                </a:lnTo>
                <a:lnTo>
                  <a:pt x="7397" y="900"/>
                </a:lnTo>
                <a:lnTo>
                  <a:pt x="7421" y="900"/>
                </a:lnTo>
                <a:lnTo>
                  <a:pt x="7835" y="973"/>
                </a:lnTo>
                <a:lnTo>
                  <a:pt x="8249" y="1071"/>
                </a:lnTo>
                <a:lnTo>
                  <a:pt x="8468" y="1095"/>
                </a:lnTo>
                <a:lnTo>
                  <a:pt x="8881" y="1095"/>
                </a:lnTo>
                <a:lnTo>
                  <a:pt x="9076" y="1046"/>
                </a:lnTo>
                <a:lnTo>
                  <a:pt x="9149" y="1022"/>
                </a:lnTo>
                <a:lnTo>
                  <a:pt x="9198" y="973"/>
                </a:lnTo>
                <a:lnTo>
                  <a:pt x="9246" y="925"/>
                </a:lnTo>
                <a:lnTo>
                  <a:pt x="9246" y="852"/>
                </a:lnTo>
                <a:lnTo>
                  <a:pt x="9246" y="779"/>
                </a:lnTo>
                <a:lnTo>
                  <a:pt x="9246" y="730"/>
                </a:lnTo>
                <a:lnTo>
                  <a:pt x="9198" y="657"/>
                </a:lnTo>
                <a:lnTo>
                  <a:pt x="9149" y="608"/>
                </a:lnTo>
                <a:lnTo>
                  <a:pt x="8954" y="535"/>
                </a:lnTo>
                <a:lnTo>
                  <a:pt x="8760" y="462"/>
                </a:lnTo>
                <a:lnTo>
                  <a:pt x="8541" y="389"/>
                </a:lnTo>
                <a:lnTo>
                  <a:pt x="8297" y="365"/>
                </a:lnTo>
                <a:lnTo>
                  <a:pt x="7835" y="316"/>
                </a:lnTo>
                <a:lnTo>
                  <a:pt x="7397" y="268"/>
                </a:lnTo>
                <a:lnTo>
                  <a:pt x="6570" y="146"/>
                </a:lnTo>
                <a:lnTo>
                  <a:pt x="6351" y="122"/>
                </a:lnTo>
                <a:lnTo>
                  <a:pt x="6132" y="97"/>
                </a:lnTo>
                <a:lnTo>
                  <a:pt x="5937" y="122"/>
                </a:lnTo>
                <a:lnTo>
                  <a:pt x="5742" y="146"/>
                </a:lnTo>
                <a:lnTo>
                  <a:pt x="5669" y="195"/>
                </a:lnTo>
                <a:lnTo>
                  <a:pt x="5621" y="219"/>
                </a:lnTo>
                <a:lnTo>
                  <a:pt x="5596" y="268"/>
                </a:lnTo>
                <a:lnTo>
                  <a:pt x="5572" y="341"/>
                </a:lnTo>
                <a:lnTo>
                  <a:pt x="5572" y="389"/>
                </a:lnTo>
                <a:lnTo>
                  <a:pt x="5596" y="438"/>
                </a:lnTo>
                <a:lnTo>
                  <a:pt x="5621" y="511"/>
                </a:lnTo>
                <a:lnTo>
                  <a:pt x="5694" y="535"/>
                </a:lnTo>
                <a:lnTo>
                  <a:pt x="5840" y="633"/>
                </a:lnTo>
                <a:lnTo>
                  <a:pt x="5986" y="681"/>
                </a:lnTo>
                <a:lnTo>
                  <a:pt x="6351" y="779"/>
                </a:lnTo>
                <a:lnTo>
                  <a:pt x="6716" y="827"/>
                </a:lnTo>
                <a:lnTo>
                  <a:pt x="7081" y="876"/>
                </a:lnTo>
                <a:lnTo>
                  <a:pt x="7056" y="1046"/>
                </a:lnTo>
                <a:lnTo>
                  <a:pt x="7056" y="1241"/>
                </a:lnTo>
                <a:lnTo>
                  <a:pt x="7105" y="1411"/>
                </a:lnTo>
                <a:lnTo>
                  <a:pt x="7154" y="1606"/>
                </a:lnTo>
                <a:lnTo>
                  <a:pt x="7324" y="1995"/>
                </a:lnTo>
                <a:lnTo>
                  <a:pt x="7470" y="2312"/>
                </a:lnTo>
                <a:lnTo>
                  <a:pt x="7762" y="3042"/>
                </a:lnTo>
                <a:lnTo>
                  <a:pt x="7665" y="3115"/>
                </a:lnTo>
                <a:lnTo>
                  <a:pt x="7567" y="3188"/>
                </a:lnTo>
                <a:lnTo>
                  <a:pt x="7397" y="3382"/>
                </a:lnTo>
                <a:lnTo>
                  <a:pt x="7105" y="3796"/>
                </a:lnTo>
                <a:lnTo>
                  <a:pt x="6594" y="4477"/>
                </a:lnTo>
                <a:lnTo>
                  <a:pt x="6521" y="4429"/>
                </a:lnTo>
                <a:lnTo>
                  <a:pt x="6448" y="4404"/>
                </a:lnTo>
                <a:lnTo>
                  <a:pt x="6375" y="4429"/>
                </a:lnTo>
                <a:lnTo>
                  <a:pt x="6059" y="4234"/>
                </a:lnTo>
                <a:lnTo>
                  <a:pt x="5718" y="4064"/>
                </a:lnTo>
                <a:lnTo>
                  <a:pt x="5353" y="3918"/>
                </a:lnTo>
                <a:lnTo>
                  <a:pt x="5012" y="3820"/>
                </a:lnTo>
                <a:lnTo>
                  <a:pt x="4647" y="3772"/>
                </a:lnTo>
                <a:lnTo>
                  <a:pt x="4282" y="3747"/>
                </a:lnTo>
                <a:lnTo>
                  <a:pt x="3893" y="3747"/>
                </a:lnTo>
                <a:lnTo>
                  <a:pt x="3528" y="3772"/>
                </a:lnTo>
                <a:lnTo>
                  <a:pt x="3188" y="3845"/>
                </a:lnTo>
                <a:lnTo>
                  <a:pt x="2823" y="3966"/>
                </a:lnTo>
                <a:lnTo>
                  <a:pt x="2482" y="4088"/>
                </a:lnTo>
                <a:lnTo>
                  <a:pt x="2141" y="4258"/>
                </a:lnTo>
                <a:lnTo>
                  <a:pt x="1825" y="4453"/>
                </a:lnTo>
                <a:lnTo>
                  <a:pt x="1509" y="4672"/>
                </a:lnTo>
                <a:lnTo>
                  <a:pt x="1241" y="4915"/>
                </a:lnTo>
                <a:lnTo>
                  <a:pt x="973" y="5207"/>
                </a:lnTo>
                <a:lnTo>
                  <a:pt x="706" y="5548"/>
                </a:lnTo>
                <a:lnTo>
                  <a:pt x="487" y="5913"/>
                </a:lnTo>
                <a:lnTo>
                  <a:pt x="316" y="6302"/>
                </a:lnTo>
                <a:lnTo>
                  <a:pt x="195" y="6716"/>
                </a:lnTo>
                <a:lnTo>
                  <a:pt x="73" y="7129"/>
                </a:lnTo>
                <a:lnTo>
                  <a:pt x="24" y="7567"/>
                </a:lnTo>
                <a:lnTo>
                  <a:pt x="0" y="8005"/>
                </a:lnTo>
                <a:lnTo>
                  <a:pt x="24" y="8443"/>
                </a:lnTo>
                <a:lnTo>
                  <a:pt x="73" y="8881"/>
                </a:lnTo>
                <a:lnTo>
                  <a:pt x="170" y="9295"/>
                </a:lnTo>
                <a:lnTo>
                  <a:pt x="292" y="9709"/>
                </a:lnTo>
                <a:lnTo>
                  <a:pt x="462" y="10122"/>
                </a:lnTo>
                <a:lnTo>
                  <a:pt x="657" y="10487"/>
                </a:lnTo>
                <a:lnTo>
                  <a:pt x="900" y="10852"/>
                </a:lnTo>
                <a:lnTo>
                  <a:pt x="1192" y="11169"/>
                </a:lnTo>
                <a:lnTo>
                  <a:pt x="1484" y="11461"/>
                </a:lnTo>
                <a:lnTo>
                  <a:pt x="1679" y="11607"/>
                </a:lnTo>
                <a:lnTo>
                  <a:pt x="1874" y="11728"/>
                </a:lnTo>
                <a:lnTo>
                  <a:pt x="2068" y="11826"/>
                </a:lnTo>
                <a:lnTo>
                  <a:pt x="2287" y="11923"/>
                </a:lnTo>
                <a:lnTo>
                  <a:pt x="2506" y="11996"/>
                </a:lnTo>
                <a:lnTo>
                  <a:pt x="2725" y="12045"/>
                </a:lnTo>
                <a:lnTo>
                  <a:pt x="3163" y="12142"/>
                </a:lnTo>
                <a:lnTo>
                  <a:pt x="3626" y="12166"/>
                </a:lnTo>
                <a:lnTo>
                  <a:pt x="4088" y="12166"/>
                </a:lnTo>
                <a:lnTo>
                  <a:pt x="4550" y="12142"/>
                </a:lnTo>
                <a:lnTo>
                  <a:pt x="4988" y="12093"/>
                </a:lnTo>
                <a:lnTo>
                  <a:pt x="5450" y="11996"/>
                </a:lnTo>
                <a:lnTo>
                  <a:pt x="5840" y="11874"/>
                </a:lnTo>
                <a:lnTo>
                  <a:pt x="6229" y="11704"/>
                </a:lnTo>
                <a:lnTo>
                  <a:pt x="6594" y="11485"/>
                </a:lnTo>
                <a:lnTo>
                  <a:pt x="6910" y="11217"/>
                </a:lnTo>
                <a:lnTo>
                  <a:pt x="7202" y="10925"/>
                </a:lnTo>
                <a:lnTo>
                  <a:pt x="7494" y="10585"/>
                </a:lnTo>
                <a:lnTo>
                  <a:pt x="7738" y="10220"/>
                </a:lnTo>
                <a:lnTo>
                  <a:pt x="7981" y="9806"/>
                </a:lnTo>
                <a:lnTo>
                  <a:pt x="8151" y="9368"/>
                </a:lnTo>
                <a:lnTo>
                  <a:pt x="8297" y="8881"/>
                </a:lnTo>
                <a:lnTo>
                  <a:pt x="8395" y="8395"/>
                </a:lnTo>
                <a:lnTo>
                  <a:pt x="10244" y="8346"/>
                </a:lnTo>
                <a:lnTo>
                  <a:pt x="10293" y="8419"/>
                </a:lnTo>
                <a:lnTo>
                  <a:pt x="10366" y="8443"/>
                </a:lnTo>
                <a:lnTo>
                  <a:pt x="10439" y="8468"/>
                </a:lnTo>
                <a:lnTo>
                  <a:pt x="10512" y="8443"/>
                </a:lnTo>
                <a:lnTo>
                  <a:pt x="10585" y="8395"/>
                </a:lnTo>
                <a:lnTo>
                  <a:pt x="10633" y="8346"/>
                </a:lnTo>
                <a:lnTo>
                  <a:pt x="10682" y="8273"/>
                </a:lnTo>
                <a:lnTo>
                  <a:pt x="10682" y="8200"/>
                </a:lnTo>
                <a:lnTo>
                  <a:pt x="10925" y="7981"/>
                </a:lnTo>
                <a:lnTo>
                  <a:pt x="11169" y="7762"/>
                </a:lnTo>
                <a:lnTo>
                  <a:pt x="11582" y="7300"/>
                </a:lnTo>
                <a:lnTo>
                  <a:pt x="12190" y="6618"/>
                </a:lnTo>
                <a:lnTo>
                  <a:pt x="12799" y="5913"/>
                </a:lnTo>
                <a:lnTo>
                  <a:pt x="13894" y="4623"/>
                </a:lnTo>
                <a:lnTo>
                  <a:pt x="14964" y="3285"/>
                </a:lnTo>
                <a:lnTo>
                  <a:pt x="15329" y="4258"/>
                </a:lnTo>
                <a:lnTo>
                  <a:pt x="14964" y="4429"/>
                </a:lnTo>
                <a:lnTo>
                  <a:pt x="14648" y="4623"/>
                </a:lnTo>
                <a:lnTo>
                  <a:pt x="14332" y="4866"/>
                </a:lnTo>
                <a:lnTo>
                  <a:pt x="14040" y="5110"/>
                </a:lnTo>
                <a:lnTo>
                  <a:pt x="13796" y="5402"/>
                </a:lnTo>
                <a:lnTo>
                  <a:pt x="13553" y="5718"/>
                </a:lnTo>
                <a:lnTo>
                  <a:pt x="13358" y="6034"/>
                </a:lnTo>
                <a:lnTo>
                  <a:pt x="13188" y="6375"/>
                </a:lnTo>
                <a:lnTo>
                  <a:pt x="13042" y="6740"/>
                </a:lnTo>
                <a:lnTo>
                  <a:pt x="12945" y="7105"/>
                </a:lnTo>
                <a:lnTo>
                  <a:pt x="12872" y="7494"/>
                </a:lnTo>
                <a:lnTo>
                  <a:pt x="12823" y="7859"/>
                </a:lnTo>
                <a:lnTo>
                  <a:pt x="12823" y="8249"/>
                </a:lnTo>
                <a:lnTo>
                  <a:pt x="12847" y="8638"/>
                </a:lnTo>
                <a:lnTo>
                  <a:pt x="12920" y="9027"/>
                </a:lnTo>
                <a:lnTo>
                  <a:pt x="13018" y="9417"/>
                </a:lnTo>
                <a:lnTo>
                  <a:pt x="13188" y="9830"/>
                </a:lnTo>
                <a:lnTo>
                  <a:pt x="13383" y="10244"/>
                </a:lnTo>
                <a:lnTo>
                  <a:pt x="13626" y="10585"/>
                </a:lnTo>
                <a:lnTo>
                  <a:pt x="13918" y="10925"/>
                </a:lnTo>
                <a:lnTo>
                  <a:pt x="14210" y="11217"/>
                </a:lnTo>
                <a:lnTo>
                  <a:pt x="14551" y="11485"/>
                </a:lnTo>
                <a:lnTo>
                  <a:pt x="14916" y="11704"/>
                </a:lnTo>
                <a:lnTo>
                  <a:pt x="15305" y="11874"/>
                </a:lnTo>
                <a:lnTo>
                  <a:pt x="15694" y="12020"/>
                </a:lnTo>
                <a:lnTo>
                  <a:pt x="16108" y="12142"/>
                </a:lnTo>
                <a:lnTo>
                  <a:pt x="16522" y="12215"/>
                </a:lnTo>
                <a:lnTo>
                  <a:pt x="16960" y="12239"/>
                </a:lnTo>
                <a:lnTo>
                  <a:pt x="17398" y="12239"/>
                </a:lnTo>
                <a:lnTo>
                  <a:pt x="17836" y="12191"/>
                </a:lnTo>
                <a:lnTo>
                  <a:pt x="18249" y="12093"/>
                </a:lnTo>
                <a:lnTo>
                  <a:pt x="18687" y="11947"/>
                </a:lnTo>
                <a:lnTo>
                  <a:pt x="19052" y="11777"/>
                </a:lnTo>
                <a:lnTo>
                  <a:pt x="19442" y="11582"/>
                </a:lnTo>
                <a:lnTo>
                  <a:pt x="19782" y="11339"/>
                </a:lnTo>
                <a:lnTo>
                  <a:pt x="20123" y="11096"/>
                </a:lnTo>
                <a:lnTo>
                  <a:pt x="20439" y="10804"/>
                </a:lnTo>
                <a:lnTo>
                  <a:pt x="20707" y="10487"/>
                </a:lnTo>
                <a:lnTo>
                  <a:pt x="20974" y="10147"/>
                </a:lnTo>
                <a:lnTo>
                  <a:pt x="21193" y="9782"/>
                </a:lnTo>
                <a:lnTo>
                  <a:pt x="21388" y="9417"/>
                </a:lnTo>
                <a:lnTo>
                  <a:pt x="21534" y="9027"/>
                </a:lnTo>
                <a:lnTo>
                  <a:pt x="21631" y="8614"/>
                </a:lnTo>
                <a:lnTo>
                  <a:pt x="21680" y="8224"/>
                </a:lnTo>
                <a:lnTo>
                  <a:pt x="21704" y="7811"/>
                </a:lnTo>
                <a:lnTo>
                  <a:pt x="21656" y="7397"/>
                </a:lnTo>
                <a:lnTo>
                  <a:pt x="21583" y="6983"/>
                </a:lnTo>
                <a:lnTo>
                  <a:pt x="21412" y="6570"/>
                </a:lnTo>
                <a:lnTo>
                  <a:pt x="21218" y="6180"/>
                </a:lnTo>
                <a:lnTo>
                  <a:pt x="20974" y="5791"/>
                </a:lnTo>
                <a:lnTo>
                  <a:pt x="20682" y="5450"/>
                </a:lnTo>
                <a:lnTo>
                  <a:pt x="20342" y="5110"/>
                </a:lnTo>
                <a:lnTo>
                  <a:pt x="20001" y="4818"/>
                </a:lnTo>
                <a:lnTo>
                  <a:pt x="19636" y="4526"/>
                </a:lnTo>
                <a:lnTo>
                  <a:pt x="19247" y="4307"/>
                </a:lnTo>
                <a:lnTo>
                  <a:pt x="18858" y="4088"/>
                </a:lnTo>
                <a:lnTo>
                  <a:pt x="18493" y="3942"/>
                </a:lnTo>
                <a:lnTo>
                  <a:pt x="18103" y="3845"/>
                </a:lnTo>
                <a:lnTo>
                  <a:pt x="17738" y="3772"/>
                </a:lnTo>
                <a:lnTo>
                  <a:pt x="17349" y="3747"/>
                </a:lnTo>
                <a:lnTo>
                  <a:pt x="16960" y="3747"/>
                </a:lnTo>
                <a:lnTo>
                  <a:pt x="16570" y="3820"/>
                </a:lnTo>
                <a:lnTo>
                  <a:pt x="16205" y="3918"/>
                </a:lnTo>
                <a:lnTo>
                  <a:pt x="15840" y="4039"/>
                </a:lnTo>
                <a:lnTo>
                  <a:pt x="15159" y="2214"/>
                </a:lnTo>
                <a:lnTo>
                  <a:pt x="15013" y="1801"/>
                </a:lnTo>
                <a:lnTo>
                  <a:pt x="14891" y="1387"/>
                </a:lnTo>
                <a:lnTo>
                  <a:pt x="14721" y="973"/>
                </a:lnTo>
                <a:lnTo>
                  <a:pt x="14648" y="779"/>
                </a:lnTo>
                <a:lnTo>
                  <a:pt x="14526" y="584"/>
                </a:lnTo>
                <a:lnTo>
                  <a:pt x="14794" y="560"/>
                </a:lnTo>
                <a:lnTo>
                  <a:pt x="15256" y="560"/>
                </a:lnTo>
                <a:lnTo>
                  <a:pt x="15475" y="584"/>
                </a:lnTo>
                <a:lnTo>
                  <a:pt x="15694" y="633"/>
                </a:lnTo>
                <a:lnTo>
                  <a:pt x="15816" y="657"/>
                </a:lnTo>
                <a:lnTo>
                  <a:pt x="15840" y="706"/>
                </a:lnTo>
                <a:lnTo>
                  <a:pt x="15865" y="730"/>
                </a:lnTo>
                <a:lnTo>
                  <a:pt x="15865" y="852"/>
                </a:lnTo>
                <a:lnTo>
                  <a:pt x="15840" y="1022"/>
                </a:lnTo>
                <a:lnTo>
                  <a:pt x="15743" y="1119"/>
                </a:lnTo>
                <a:lnTo>
                  <a:pt x="15646" y="1217"/>
                </a:lnTo>
                <a:lnTo>
                  <a:pt x="15621" y="1314"/>
                </a:lnTo>
                <a:lnTo>
                  <a:pt x="15621" y="1387"/>
                </a:lnTo>
                <a:lnTo>
                  <a:pt x="15646" y="1411"/>
                </a:lnTo>
                <a:lnTo>
                  <a:pt x="15670" y="1436"/>
                </a:lnTo>
                <a:lnTo>
                  <a:pt x="15743" y="1484"/>
                </a:lnTo>
                <a:lnTo>
                  <a:pt x="15840" y="1484"/>
                </a:lnTo>
                <a:lnTo>
                  <a:pt x="16011" y="1387"/>
                </a:lnTo>
                <a:lnTo>
                  <a:pt x="16157" y="1265"/>
                </a:lnTo>
                <a:lnTo>
                  <a:pt x="16278" y="1119"/>
                </a:lnTo>
                <a:lnTo>
                  <a:pt x="16376" y="949"/>
                </a:lnTo>
                <a:lnTo>
                  <a:pt x="16424" y="779"/>
                </a:lnTo>
                <a:lnTo>
                  <a:pt x="16424" y="681"/>
                </a:lnTo>
                <a:lnTo>
                  <a:pt x="16400" y="584"/>
                </a:lnTo>
                <a:lnTo>
                  <a:pt x="16376" y="511"/>
                </a:lnTo>
                <a:lnTo>
                  <a:pt x="16327" y="414"/>
                </a:lnTo>
                <a:lnTo>
                  <a:pt x="16254" y="341"/>
                </a:lnTo>
                <a:lnTo>
                  <a:pt x="16157" y="268"/>
                </a:lnTo>
                <a:lnTo>
                  <a:pt x="15938" y="170"/>
                </a:lnTo>
                <a:lnTo>
                  <a:pt x="15719" y="97"/>
                </a:lnTo>
                <a:lnTo>
                  <a:pt x="15475" y="49"/>
                </a:lnTo>
                <a:lnTo>
                  <a:pt x="15232" y="24"/>
                </a:lnTo>
                <a:lnTo>
                  <a:pt x="14940" y="0"/>
                </a:lnTo>
                <a:close/>
              </a:path>
            </a:pathLst>
          </a:custGeom>
          <a:solidFill>
            <a:schemeClr val="accent5"/>
          </a:solid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kern="0">
              <a:latin typeface="Arial"/>
              <a:ea typeface="Arial"/>
              <a:cs typeface="Arial"/>
              <a:sym typeface="Arial"/>
            </a:endParaRPr>
          </a:p>
        </p:txBody>
      </p:sp>
      <p:sp>
        <p:nvSpPr>
          <p:cNvPr id="5128" name="Shape 116"/>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60DEBC87-1574-1947-8A89-3013EB5E88E5}" type="slidenum">
              <a:rPr lang="en-US" altLang="en-US" sz="1000">
                <a:solidFill>
                  <a:srgbClr val="FFFFFF"/>
                </a:solidFill>
                <a:latin typeface="Sniglet" charset="-95"/>
                <a:ea typeface="Sniglet" charset="-95"/>
                <a:cs typeface="Sniglet" charset="-95"/>
                <a:sym typeface="Sniglet" charset="-95"/>
              </a:rPr>
              <a:pPr/>
              <a:t>2</a:t>
            </a:fld>
            <a:endParaRPr lang="en-US" altLang="en-US" sz="1000">
              <a:solidFill>
                <a:srgbClr val="FFFFFF"/>
              </a:solidFill>
              <a:latin typeface="Sniglet" charset="-95"/>
              <a:ea typeface="Sniglet" charset="-95"/>
              <a:cs typeface="Sniglet" charset="-95"/>
              <a:sym typeface="Sniglet" charset="-95"/>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29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hape 227"/>
          <p:cNvSpPr txBox="1">
            <a:spLocks noGrp="1"/>
          </p:cNvSpPr>
          <p:nvPr>
            <p:ph type="title"/>
          </p:nvPr>
        </p:nvSpPr>
        <p:spPr>
          <a:xfrm>
            <a:off x="-6350" y="968375"/>
            <a:ext cx="9156700" cy="857250"/>
          </a:xfrm>
        </p:spPr>
        <p:txBody>
          <a:bodyPr/>
          <a:lstStyle/>
          <a:p>
            <a:pPr algn="ctr" eaLnBrk="1" hangingPunct="1">
              <a:spcBef>
                <a:spcPct val="0"/>
              </a:spcBef>
              <a:spcAft>
                <a:spcPct val="0"/>
              </a:spcAft>
              <a:buClr>
                <a:srgbClr val="FFFFFF"/>
              </a:buClr>
              <a:buFont typeface="Walter Turncoat" charset="-95"/>
              <a:buNone/>
            </a:pPr>
            <a:r>
              <a:rPr lang="en-US" altLang="en-US" sz="2600" dirty="0">
                <a:solidFill>
                  <a:srgbClr val="FFFFFF"/>
                </a:solidFill>
                <a:latin typeface="Walter Turncoat" charset="-95"/>
                <a:ea typeface="Walter Turncoat" charset="-95"/>
                <a:cs typeface="Walter Turncoat" charset="-95"/>
                <a:sym typeface="Walter Turncoat" charset="-95"/>
              </a:rPr>
              <a:t>Extract </a:t>
            </a:r>
            <a:r>
              <a:rPr lang="en-US" altLang="en-US" sz="2600" dirty="0" smtClean="0">
                <a:solidFill>
                  <a:srgbClr val="FFFFFF"/>
                </a:solidFill>
                <a:latin typeface="Walter Turncoat" charset="-95"/>
                <a:ea typeface="Walter Turncoat" charset="-95"/>
                <a:cs typeface="Walter Turncoat" charset="-95"/>
                <a:sym typeface="Walter Turncoat" charset="-95"/>
              </a:rPr>
              <a:t>1,2:Typical preferred</a:t>
            </a:r>
            <a:endParaRPr lang="en-US" altLang="en-US" sz="2600" dirty="0">
              <a:solidFill>
                <a:srgbClr val="FFFFFF"/>
              </a:solidFill>
              <a:latin typeface="Walter Turncoat" charset="-95"/>
              <a:ea typeface="Walter Turncoat" charset="-95"/>
              <a:cs typeface="Walter Turncoat" charset="-95"/>
              <a:sym typeface="Walter Turncoat" charset="-95"/>
            </a:endParaRPr>
          </a:p>
        </p:txBody>
      </p:sp>
      <p:sp>
        <p:nvSpPr>
          <p:cNvPr id="20483" name="Shape 228"/>
          <p:cNvSpPr>
            <a:spLocks/>
          </p:cNvSpPr>
          <p:nvPr/>
        </p:nvSpPr>
        <p:spPr bwMode="auto">
          <a:xfrm>
            <a:off x="4141788" y="280988"/>
            <a:ext cx="788987" cy="804862"/>
          </a:xfrm>
          <a:custGeom>
            <a:avLst/>
            <a:gdLst>
              <a:gd name="T0" fmla="*/ 637402755 w 67641"/>
              <a:gd name="T1" fmla="*/ 1752652 h 69056"/>
              <a:gd name="T2" fmla="*/ 487219619 w 67641"/>
              <a:gd name="T3" fmla="*/ 24377852 h 69056"/>
              <a:gd name="T4" fmla="*/ 267193583 w 67641"/>
              <a:gd name="T5" fmla="*/ 168868633 h 69056"/>
              <a:gd name="T6" fmla="*/ 132726259 w 67641"/>
              <a:gd name="T7" fmla="*/ 329026262 h 69056"/>
              <a:gd name="T8" fmla="*/ 24454264 w 67641"/>
              <a:gd name="T9" fmla="*/ 593631518 h 69056"/>
              <a:gd name="T10" fmla="*/ 19215547 w 67641"/>
              <a:gd name="T11" fmla="*/ 645873677 h 69056"/>
              <a:gd name="T12" fmla="*/ 5238718 w 67641"/>
              <a:gd name="T13" fmla="*/ 812989694 h 69056"/>
              <a:gd name="T14" fmla="*/ 97796247 w 67641"/>
              <a:gd name="T15" fmla="*/ 1051483101 h 69056"/>
              <a:gd name="T16" fmla="*/ 307363840 w 67641"/>
              <a:gd name="T17" fmla="*/ 1220351875 h 69056"/>
              <a:gd name="T18" fmla="*/ 675832321 w 67641"/>
              <a:gd name="T19" fmla="*/ 1260395046 h 69056"/>
              <a:gd name="T20" fmla="*/ 901096946 w 67641"/>
              <a:gd name="T21" fmla="*/ 1202950005 h 69056"/>
              <a:gd name="T22" fmla="*/ 1025086672 w 67641"/>
              <a:gd name="T23" fmla="*/ 1107194594 h 69056"/>
              <a:gd name="T24" fmla="*/ 1108925738 w 67641"/>
              <a:gd name="T25" fmla="*/ 1013191380 h 69056"/>
              <a:gd name="T26" fmla="*/ 1093209319 w 67641"/>
              <a:gd name="T27" fmla="*/ 1027124661 h 69056"/>
              <a:gd name="T28" fmla="*/ 1121142486 w 67641"/>
              <a:gd name="T29" fmla="*/ 976635445 h 69056"/>
              <a:gd name="T30" fmla="*/ 1147335521 w 67641"/>
              <a:gd name="T31" fmla="*/ 955747085 h 69056"/>
              <a:gd name="T32" fmla="*/ 1150835192 w 67641"/>
              <a:gd name="T33" fmla="*/ 903522082 h 69056"/>
              <a:gd name="T34" fmla="*/ 1236394232 w 67641"/>
              <a:gd name="T35" fmla="*/ 718986666 h 69056"/>
              <a:gd name="T36" fmla="*/ 1248629643 w 67641"/>
              <a:gd name="T37" fmla="*/ 673720472 h 69056"/>
              <a:gd name="T38" fmla="*/ 1241632541 w 67641"/>
              <a:gd name="T39" fmla="*/ 494406773 h 69056"/>
              <a:gd name="T40" fmla="*/ 1194484031 w 67641"/>
              <a:gd name="T41" fmla="*/ 389960591 h 69056"/>
              <a:gd name="T42" fmla="*/ 1164792817 w 67641"/>
              <a:gd name="T43" fmla="*/ 341223944 h 69056"/>
              <a:gd name="T44" fmla="*/ 1093209319 w 67641"/>
              <a:gd name="T45" fmla="*/ 275069203 h 69056"/>
              <a:gd name="T46" fmla="*/ 1047800193 w 67641"/>
              <a:gd name="T47" fmla="*/ 241981856 h 69056"/>
              <a:gd name="T48" fmla="*/ 1122883363 w 67641"/>
              <a:gd name="T49" fmla="*/ 313359619 h 69056"/>
              <a:gd name="T50" fmla="*/ 1178768359 w 67641"/>
              <a:gd name="T51" fmla="*/ 398670383 h 69056"/>
              <a:gd name="T52" fmla="*/ 1203222011 w 67641"/>
              <a:gd name="T53" fmla="*/ 417807293 h 69056"/>
              <a:gd name="T54" fmla="*/ 1238152279 w 67641"/>
              <a:gd name="T55" fmla="*/ 534451437 h 69056"/>
              <a:gd name="T56" fmla="*/ 1232913971 w 67641"/>
              <a:gd name="T57" fmla="*/ 557075209 h 69056"/>
              <a:gd name="T58" fmla="*/ 1232913971 w 67641"/>
              <a:gd name="T59" fmla="*/ 640652146 h 69056"/>
              <a:gd name="T60" fmla="*/ 1211958497 w 67641"/>
              <a:gd name="T61" fmla="*/ 746833462 h 69056"/>
              <a:gd name="T62" fmla="*/ 1122883363 w 67641"/>
              <a:gd name="T63" fmla="*/ 940078764 h 69056"/>
              <a:gd name="T64" fmla="*/ 824275139 w 67641"/>
              <a:gd name="T65" fmla="*/ 1204684299 h 69056"/>
              <a:gd name="T66" fmla="*/ 798081357 w 67641"/>
              <a:gd name="T67" fmla="*/ 1211640870 h 69056"/>
              <a:gd name="T68" fmla="*/ 557081277 w 67641"/>
              <a:gd name="T69" fmla="*/ 1242976020 h 69056"/>
              <a:gd name="T70" fmla="*/ 466264892 w 67641"/>
              <a:gd name="T71" fmla="*/ 1236018704 h 69056"/>
              <a:gd name="T72" fmla="*/ 454047771 w 67641"/>
              <a:gd name="T73" fmla="*/ 1220351875 h 69056"/>
              <a:gd name="T74" fmla="*/ 352752249 w 67641"/>
              <a:gd name="T75" fmla="*/ 1195974040 h 69056"/>
              <a:gd name="T76" fmla="*/ 319580587 w 67641"/>
              <a:gd name="T77" fmla="*/ 1190752510 h 69056"/>
              <a:gd name="T78" fmla="*/ 254957798 w 67641"/>
              <a:gd name="T79" fmla="*/ 1154195829 h 69056"/>
              <a:gd name="T80" fmla="*/ 183374067 w 67641"/>
              <a:gd name="T81" fmla="*/ 1093261313 h 69056"/>
              <a:gd name="T82" fmla="*/ 111771439 w 67641"/>
              <a:gd name="T83" fmla="*/ 1013191380 h 69056"/>
              <a:gd name="T84" fmla="*/ 115251700 w 67641"/>
              <a:gd name="T85" fmla="*/ 1037569214 h 69056"/>
              <a:gd name="T86" fmla="*/ 83819399 w 67641"/>
              <a:gd name="T87" fmla="*/ 988815784 h 69056"/>
              <a:gd name="T88" fmla="*/ 62864532 w 67641"/>
              <a:gd name="T89" fmla="*/ 934857233 h 69056"/>
              <a:gd name="T90" fmla="*/ 71602605 w 67641"/>
              <a:gd name="T91" fmla="*/ 950523316 h 69056"/>
              <a:gd name="T92" fmla="*/ 75100363 w 67641"/>
              <a:gd name="T93" fmla="*/ 920923952 h 69056"/>
              <a:gd name="T94" fmla="*/ 36671064 w 67641"/>
              <a:gd name="T95" fmla="*/ 774697786 h 69056"/>
              <a:gd name="T96" fmla="*/ 52387215 w 67641"/>
              <a:gd name="T97" fmla="*/ 605829386 h 69056"/>
              <a:gd name="T98" fmla="*/ 103034952 w 67641"/>
              <a:gd name="T99" fmla="*/ 421293783 h 69056"/>
              <a:gd name="T100" fmla="*/ 317841390 w 67641"/>
              <a:gd name="T101" fmla="*/ 160159027 h 69056"/>
              <a:gd name="T102" fmla="*/ 459286826 w 67641"/>
              <a:gd name="T103" fmla="*/ 76601088 h 69056"/>
              <a:gd name="T104" fmla="*/ 548344790 w 67641"/>
              <a:gd name="T105" fmla="*/ 50489473 h 69056"/>
              <a:gd name="T106" fmla="*/ 684570300 w 67641"/>
              <a:gd name="T107" fmla="*/ 20889928 h 69056"/>
              <a:gd name="T108" fmla="*/ 798081357 w 67641"/>
              <a:gd name="T109" fmla="*/ 22642590 h 69056"/>
              <a:gd name="T110" fmla="*/ 791084254 w 67641"/>
              <a:gd name="T111" fmla="*/ 13932961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0484" name="Shape 229"/>
          <p:cNvSpPr>
            <a:spLocks/>
          </p:cNvSpPr>
          <p:nvPr/>
        </p:nvSpPr>
        <p:spPr bwMode="auto">
          <a:xfrm>
            <a:off x="4275138" y="485775"/>
            <a:ext cx="492125" cy="398463"/>
          </a:xfrm>
          <a:custGeom>
            <a:avLst/>
            <a:gdLst>
              <a:gd name="T0" fmla="*/ 1672138303 w 22532"/>
              <a:gd name="T1" fmla="*/ 2147483647 h 18226"/>
              <a:gd name="T2" fmla="*/ 1600226748 w 22532"/>
              <a:gd name="T3" fmla="*/ 1284101276 h 18226"/>
              <a:gd name="T4" fmla="*/ 1262524452 w 22532"/>
              <a:gd name="T5" fmla="*/ 2095546670 h 18226"/>
              <a:gd name="T6" fmla="*/ 2147483647 w 22532"/>
              <a:gd name="T7" fmla="*/ 1589764985 h 18226"/>
              <a:gd name="T8" fmla="*/ 1738580135 w 22532"/>
              <a:gd name="T9" fmla="*/ 200115790 h 18226"/>
              <a:gd name="T10" fmla="*/ 1877173949 w 22532"/>
              <a:gd name="T11" fmla="*/ 455748955 h 18226"/>
              <a:gd name="T12" fmla="*/ 2147483647 w 22532"/>
              <a:gd name="T13" fmla="*/ 678257805 h 18226"/>
              <a:gd name="T14" fmla="*/ 2147483647 w 22532"/>
              <a:gd name="T15" fmla="*/ 711611675 h 18226"/>
              <a:gd name="T16" fmla="*/ 2147483647 w 22532"/>
              <a:gd name="T17" fmla="*/ 861706366 h 18226"/>
              <a:gd name="T18" fmla="*/ 2147483647 w 22532"/>
              <a:gd name="T19" fmla="*/ 1528772932 h 18226"/>
              <a:gd name="T20" fmla="*/ 2147483647 w 22532"/>
              <a:gd name="T21" fmla="*/ 1962139583 h 18226"/>
              <a:gd name="T22" fmla="*/ 2147483647 w 22532"/>
              <a:gd name="T23" fmla="*/ 2045514465 h 18226"/>
              <a:gd name="T24" fmla="*/ 2147483647 w 22532"/>
              <a:gd name="T25" fmla="*/ 2147483647 h 18226"/>
              <a:gd name="T26" fmla="*/ 2147483647 w 22532"/>
              <a:gd name="T27" fmla="*/ 2147483647 h 18226"/>
              <a:gd name="T28" fmla="*/ 2026676457 w 22532"/>
              <a:gd name="T29" fmla="*/ 2147483647 h 18226"/>
              <a:gd name="T30" fmla="*/ 1888093826 w 22532"/>
              <a:gd name="T31" fmla="*/ 2147483647 h 18226"/>
              <a:gd name="T32" fmla="*/ 1533773734 w 22532"/>
              <a:gd name="T33" fmla="*/ 2147483647 h 18226"/>
              <a:gd name="T34" fmla="*/ 902516575 w 22532"/>
              <a:gd name="T35" fmla="*/ 2147483647 h 18226"/>
              <a:gd name="T36" fmla="*/ 913664997 w 22532"/>
              <a:gd name="T37" fmla="*/ 2147483647 h 18226"/>
              <a:gd name="T38" fmla="*/ 659023902 w 22532"/>
              <a:gd name="T39" fmla="*/ 2147483647 h 18226"/>
              <a:gd name="T40" fmla="*/ 171580375 w 22532"/>
              <a:gd name="T41" fmla="*/ 2006684168 h 18226"/>
              <a:gd name="T42" fmla="*/ 365467903 w 22532"/>
              <a:gd name="T43" fmla="*/ 1467550012 h 18226"/>
              <a:gd name="T44" fmla="*/ 498362488 w 22532"/>
              <a:gd name="T45" fmla="*/ 1628826148 h 18226"/>
              <a:gd name="T46" fmla="*/ 553666730 w 22532"/>
              <a:gd name="T47" fmla="*/ 572489251 h 18226"/>
              <a:gd name="T48" fmla="*/ 708858072 w 22532"/>
              <a:gd name="T49" fmla="*/ 622520756 h 18226"/>
              <a:gd name="T50" fmla="*/ 852682405 w 22532"/>
              <a:gd name="T51" fmla="*/ 717097896 h 18226"/>
              <a:gd name="T52" fmla="*/ 1284592053 w 22532"/>
              <a:gd name="T53" fmla="*/ 639197691 h 18226"/>
              <a:gd name="T54" fmla="*/ 2147483647 w 22532"/>
              <a:gd name="T55" fmla="*/ 2147483647 h 18226"/>
              <a:gd name="T56" fmla="*/ 2147483647 w 22532"/>
              <a:gd name="T57" fmla="*/ 2147483647 h 18226"/>
              <a:gd name="T58" fmla="*/ 847222467 w 22532"/>
              <a:gd name="T59" fmla="*/ 405727944 h 18226"/>
              <a:gd name="T60" fmla="*/ 514980983 w 22532"/>
              <a:gd name="T61" fmla="*/ 1322941367 h 18226"/>
              <a:gd name="T62" fmla="*/ 177269034 w 22532"/>
              <a:gd name="T63" fmla="*/ 2101262357 h 18226"/>
              <a:gd name="T64" fmla="*/ 703169238 w 22532"/>
              <a:gd name="T65" fmla="*/ 2147483647 h 18226"/>
              <a:gd name="T66" fmla="*/ 1478479626 w 22532"/>
              <a:gd name="T67" fmla="*/ 2147483647 h 18226"/>
              <a:gd name="T68" fmla="*/ 2147483647 w 22532"/>
              <a:gd name="T69" fmla="*/ 2147483647 h 18226"/>
              <a:gd name="T70" fmla="*/ 2147483647 w 22532"/>
              <a:gd name="T71" fmla="*/ 2147483647 h 18226"/>
              <a:gd name="T72" fmla="*/ 2147483647 w 22532"/>
              <a:gd name="T73" fmla="*/ 1395355701 h 18226"/>
              <a:gd name="T74" fmla="*/ 2147483647 w 22532"/>
              <a:gd name="T75" fmla="*/ 394755853 h 18226"/>
              <a:gd name="T76" fmla="*/ 2070832626 w 22532"/>
              <a:gd name="T77" fmla="*/ 77900139 h 18226"/>
              <a:gd name="T78" fmla="*/ 2147483647 w 22532"/>
              <a:gd name="T79" fmla="*/ 2147483647 h 18226"/>
              <a:gd name="T80" fmla="*/ 2147483647 w 22532"/>
              <a:gd name="T81" fmla="*/ 2147483647 h 18226"/>
              <a:gd name="T82" fmla="*/ 2147483647 w 22532"/>
              <a:gd name="T83" fmla="*/ 2147483647 h 18226"/>
              <a:gd name="T84" fmla="*/ 2147483647 w 22532"/>
              <a:gd name="T85" fmla="*/ 2147483647 h 18226"/>
              <a:gd name="T86" fmla="*/ 2147483647 w 22532"/>
              <a:gd name="T87" fmla="*/ 2147483647 h 18226"/>
              <a:gd name="T88" fmla="*/ 2147483647 w 22532"/>
              <a:gd name="T89" fmla="*/ 2147483647 h 18226"/>
              <a:gd name="T90" fmla="*/ 2147483647 w 22532"/>
              <a:gd name="T91" fmla="*/ 2147483647 h 18226"/>
              <a:gd name="T92" fmla="*/ 2147483647 w 22532"/>
              <a:gd name="T93" fmla="*/ 2147483647 h 18226"/>
              <a:gd name="T94" fmla="*/ 2147483647 w 22532"/>
              <a:gd name="T95" fmla="*/ 2147483647 h 18226"/>
              <a:gd name="T96" fmla="*/ 2147483647 w 22532"/>
              <a:gd name="T97" fmla="*/ 2147483647 h 18226"/>
              <a:gd name="T98" fmla="*/ 2147483647 w 22532"/>
              <a:gd name="T99" fmla="*/ 2147483647 h 18226"/>
              <a:gd name="T100" fmla="*/ 2147483647 w 22532"/>
              <a:gd name="T101" fmla="*/ 2147483647 h 18226"/>
              <a:gd name="T102" fmla="*/ 2147483647 w 22532"/>
              <a:gd name="T103" fmla="*/ 2147483647 h 18226"/>
              <a:gd name="T104" fmla="*/ 2147483647 w 22532"/>
              <a:gd name="T105" fmla="*/ 2147483647 h 18226"/>
              <a:gd name="T106" fmla="*/ 2147483647 w 22532"/>
              <a:gd name="T107" fmla="*/ 2147483647 h 18226"/>
              <a:gd name="T108" fmla="*/ 2147483647 w 22532"/>
              <a:gd name="T109" fmla="*/ 2147483647 h 18226"/>
              <a:gd name="T110" fmla="*/ 2147483647 w 22532"/>
              <a:gd name="T111" fmla="*/ 2147483647 h 18226"/>
              <a:gd name="T112" fmla="*/ 2147483647 w 22532"/>
              <a:gd name="T113" fmla="*/ 2147483647 h 18226"/>
              <a:gd name="T114" fmla="*/ 2147483647 w 22532"/>
              <a:gd name="T115" fmla="*/ 2147483647 h 18226"/>
              <a:gd name="T116" fmla="*/ 2147483647 w 22532"/>
              <a:gd name="T117" fmla="*/ 2147483647 h 18226"/>
              <a:gd name="T118" fmla="*/ 2147483647 w 22532"/>
              <a:gd name="T119" fmla="*/ 2147483647 h 18226"/>
              <a:gd name="T120" fmla="*/ 2147483647 w 22532"/>
              <a:gd name="T121" fmla="*/ 2147483647 h 18226"/>
              <a:gd name="T122" fmla="*/ 2147483647 w 22532"/>
              <a:gd name="T123" fmla="*/ 2147483647 h 18226"/>
              <a:gd name="T124" fmla="*/ 2147483647 w 22532"/>
              <a:gd name="T125" fmla="*/ 2090070244 h 1822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2532"/>
              <a:gd name="T190" fmla="*/ 0 h 18226"/>
              <a:gd name="T191" fmla="*/ 22532 w 22532"/>
              <a:gd name="T192" fmla="*/ 18226 h 1822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2532" h="18226" extrusionOk="0">
                <a:moveTo>
                  <a:pt x="7640" y="5499"/>
                </a:moveTo>
                <a:lnTo>
                  <a:pt x="7859" y="5524"/>
                </a:lnTo>
                <a:lnTo>
                  <a:pt x="8078" y="5572"/>
                </a:lnTo>
                <a:lnTo>
                  <a:pt x="8297" y="5645"/>
                </a:lnTo>
                <a:lnTo>
                  <a:pt x="8492" y="5743"/>
                </a:lnTo>
                <a:lnTo>
                  <a:pt x="8662" y="5840"/>
                </a:lnTo>
                <a:lnTo>
                  <a:pt x="8833" y="5986"/>
                </a:lnTo>
                <a:lnTo>
                  <a:pt x="9003" y="6132"/>
                </a:lnTo>
                <a:lnTo>
                  <a:pt x="9125" y="6302"/>
                </a:lnTo>
                <a:lnTo>
                  <a:pt x="9246" y="6473"/>
                </a:lnTo>
                <a:lnTo>
                  <a:pt x="9344" y="6667"/>
                </a:lnTo>
                <a:lnTo>
                  <a:pt x="9417" y="6862"/>
                </a:lnTo>
                <a:lnTo>
                  <a:pt x="9465" y="7081"/>
                </a:lnTo>
                <a:lnTo>
                  <a:pt x="9490" y="7300"/>
                </a:lnTo>
                <a:lnTo>
                  <a:pt x="9514" y="7543"/>
                </a:lnTo>
                <a:lnTo>
                  <a:pt x="9490" y="7762"/>
                </a:lnTo>
                <a:lnTo>
                  <a:pt x="9441" y="7932"/>
                </a:lnTo>
                <a:lnTo>
                  <a:pt x="9392" y="8103"/>
                </a:lnTo>
                <a:lnTo>
                  <a:pt x="9319" y="8249"/>
                </a:lnTo>
                <a:lnTo>
                  <a:pt x="9246" y="8419"/>
                </a:lnTo>
                <a:lnTo>
                  <a:pt x="9149" y="8541"/>
                </a:lnTo>
                <a:lnTo>
                  <a:pt x="9027" y="8687"/>
                </a:lnTo>
                <a:lnTo>
                  <a:pt x="8784" y="8906"/>
                </a:lnTo>
                <a:lnTo>
                  <a:pt x="8516" y="9100"/>
                </a:lnTo>
                <a:lnTo>
                  <a:pt x="8200" y="9246"/>
                </a:lnTo>
                <a:lnTo>
                  <a:pt x="7884" y="9368"/>
                </a:lnTo>
                <a:lnTo>
                  <a:pt x="7543" y="9417"/>
                </a:lnTo>
                <a:lnTo>
                  <a:pt x="7348" y="9441"/>
                </a:lnTo>
                <a:lnTo>
                  <a:pt x="7178" y="9441"/>
                </a:lnTo>
                <a:lnTo>
                  <a:pt x="6984" y="9417"/>
                </a:lnTo>
                <a:lnTo>
                  <a:pt x="6789" y="9368"/>
                </a:lnTo>
                <a:lnTo>
                  <a:pt x="6619" y="9295"/>
                </a:lnTo>
                <a:lnTo>
                  <a:pt x="6448" y="9222"/>
                </a:lnTo>
                <a:lnTo>
                  <a:pt x="6278" y="9149"/>
                </a:lnTo>
                <a:lnTo>
                  <a:pt x="6132" y="9027"/>
                </a:lnTo>
                <a:lnTo>
                  <a:pt x="5986" y="8930"/>
                </a:lnTo>
                <a:lnTo>
                  <a:pt x="5840" y="8784"/>
                </a:lnTo>
                <a:lnTo>
                  <a:pt x="5718" y="8638"/>
                </a:lnTo>
                <a:lnTo>
                  <a:pt x="5621" y="8492"/>
                </a:lnTo>
                <a:lnTo>
                  <a:pt x="5524" y="8322"/>
                </a:lnTo>
                <a:lnTo>
                  <a:pt x="5451" y="8151"/>
                </a:lnTo>
                <a:lnTo>
                  <a:pt x="5402" y="7981"/>
                </a:lnTo>
                <a:lnTo>
                  <a:pt x="5378" y="7786"/>
                </a:lnTo>
                <a:lnTo>
                  <a:pt x="5378" y="7543"/>
                </a:lnTo>
                <a:lnTo>
                  <a:pt x="5402" y="7324"/>
                </a:lnTo>
                <a:lnTo>
                  <a:pt x="5451" y="7130"/>
                </a:lnTo>
                <a:lnTo>
                  <a:pt x="5524" y="6911"/>
                </a:lnTo>
                <a:lnTo>
                  <a:pt x="5621" y="6716"/>
                </a:lnTo>
                <a:lnTo>
                  <a:pt x="5743" y="6521"/>
                </a:lnTo>
                <a:lnTo>
                  <a:pt x="5889" y="6351"/>
                </a:lnTo>
                <a:lnTo>
                  <a:pt x="6035" y="6181"/>
                </a:lnTo>
                <a:lnTo>
                  <a:pt x="6181" y="6035"/>
                </a:lnTo>
                <a:lnTo>
                  <a:pt x="6351" y="5937"/>
                </a:lnTo>
                <a:lnTo>
                  <a:pt x="6521" y="5840"/>
                </a:lnTo>
                <a:lnTo>
                  <a:pt x="6692" y="5743"/>
                </a:lnTo>
                <a:lnTo>
                  <a:pt x="7032" y="5621"/>
                </a:lnTo>
                <a:lnTo>
                  <a:pt x="7421" y="5499"/>
                </a:lnTo>
                <a:lnTo>
                  <a:pt x="7640" y="5499"/>
                </a:lnTo>
                <a:close/>
                <a:moveTo>
                  <a:pt x="7665" y="4988"/>
                </a:moveTo>
                <a:lnTo>
                  <a:pt x="7373" y="5013"/>
                </a:lnTo>
                <a:lnTo>
                  <a:pt x="7300" y="5013"/>
                </a:lnTo>
                <a:lnTo>
                  <a:pt x="7251" y="5037"/>
                </a:lnTo>
                <a:lnTo>
                  <a:pt x="7178" y="5110"/>
                </a:lnTo>
                <a:lnTo>
                  <a:pt x="6984" y="5159"/>
                </a:lnTo>
                <a:lnTo>
                  <a:pt x="6789" y="5207"/>
                </a:lnTo>
                <a:lnTo>
                  <a:pt x="6619" y="5280"/>
                </a:lnTo>
                <a:lnTo>
                  <a:pt x="6424" y="5353"/>
                </a:lnTo>
                <a:lnTo>
                  <a:pt x="6083" y="5548"/>
                </a:lnTo>
                <a:lnTo>
                  <a:pt x="5791" y="5791"/>
                </a:lnTo>
                <a:lnTo>
                  <a:pt x="5597" y="5962"/>
                </a:lnTo>
                <a:lnTo>
                  <a:pt x="5426" y="6156"/>
                </a:lnTo>
                <a:lnTo>
                  <a:pt x="5280" y="6400"/>
                </a:lnTo>
                <a:lnTo>
                  <a:pt x="5134" y="6619"/>
                </a:lnTo>
                <a:lnTo>
                  <a:pt x="5037" y="6862"/>
                </a:lnTo>
                <a:lnTo>
                  <a:pt x="4964" y="7130"/>
                </a:lnTo>
                <a:lnTo>
                  <a:pt x="4915" y="7397"/>
                </a:lnTo>
                <a:lnTo>
                  <a:pt x="4891" y="7665"/>
                </a:lnTo>
                <a:lnTo>
                  <a:pt x="4915" y="7908"/>
                </a:lnTo>
                <a:lnTo>
                  <a:pt x="4940" y="8151"/>
                </a:lnTo>
                <a:lnTo>
                  <a:pt x="5013" y="8395"/>
                </a:lnTo>
                <a:lnTo>
                  <a:pt x="5110" y="8614"/>
                </a:lnTo>
                <a:lnTo>
                  <a:pt x="5232" y="8808"/>
                </a:lnTo>
                <a:lnTo>
                  <a:pt x="5378" y="9003"/>
                </a:lnTo>
                <a:lnTo>
                  <a:pt x="5548" y="9173"/>
                </a:lnTo>
                <a:lnTo>
                  <a:pt x="5743" y="9344"/>
                </a:lnTo>
                <a:lnTo>
                  <a:pt x="5937" y="9490"/>
                </a:lnTo>
                <a:lnTo>
                  <a:pt x="6132" y="9611"/>
                </a:lnTo>
                <a:lnTo>
                  <a:pt x="6351" y="9709"/>
                </a:lnTo>
                <a:lnTo>
                  <a:pt x="6594" y="9806"/>
                </a:lnTo>
                <a:lnTo>
                  <a:pt x="6838" y="9855"/>
                </a:lnTo>
                <a:lnTo>
                  <a:pt x="7057" y="9903"/>
                </a:lnTo>
                <a:lnTo>
                  <a:pt x="7300" y="9928"/>
                </a:lnTo>
                <a:lnTo>
                  <a:pt x="7543" y="9903"/>
                </a:lnTo>
                <a:lnTo>
                  <a:pt x="7762" y="9879"/>
                </a:lnTo>
                <a:lnTo>
                  <a:pt x="7981" y="9855"/>
                </a:lnTo>
                <a:lnTo>
                  <a:pt x="8176" y="9782"/>
                </a:lnTo>
                <a:lnTo>
                  <a:pt x="8395" y="9709"/>
                </a:lnTo>
                <a:lnTo>
                  <a:pt x="8589" y="9636"/>
                </a:lnTo>
                <a:lnTo>
                  <a:pt x="8784" y="9514"/>
                </a:lnTo>
                <a:lnTo>
                  <a:pt x="8954" y="9392"/>
                </a:lnTo>
                <a:lnTo>
                  <a:pt x="9125" y="9271"/>
                </a:lnTo>
                <a:lnTo>
                  <a:pt x="9295" y="9125"/>
                </a:lnTo>
                <a:lnTo>
                  <a:pt x="9441" y="8979"/>
                </a:lnTo>
                <a:lnTo>
                  <a:pt x="9563" y="8808"/>
                </a:lnTo>
                <a:lnTo>
                  <a:pt x="9684" y="8614"/>
                </a:lnTo>
                <a:lnTo>
                  <a:pt x="9782" y="8419"/>
                </a:lnTo>
                <a:lnTo>
                  <a:pt x="9855" y="8224"/>
                </a:lnTo>
                <a:lnTo>
                  <a:pt x="9928" y="8030"/>
                </a:lnTo>
                <a:lnTo>
                  <a:pt x="9976" y="7811"/>
                </a:lnTo>
                <a:lnTo>
                  <a:pt x="10001" y="7519"/>
                </a:lnTo>
                <a:lnTo>
                  <a:pt x="10001" y="7227"/>
                </a:lnTo>
                <a:lnTo>
                  <a:pt x="9952" y="6959"/>
                </a:lnTo>
                <a:lnTo>
                  <a:pt x="9903" y="6692"/>
                </a:lnTo>
                <a:lnTo>
                  <a:pt x="9806" y="6448"/>
                </a:lnTo>
                <a:lnTo>
                  <a:pt x="9660" y="6205"/>
                </a:lnTo>
                <a:lnTo>
                  <a:pt x="9514" y="5986"/>
                </a:lnTo>
                <a:lnTo>
                  <a:pt x="9344" y="5767"/>
                </a:lnTo>
                <a:lnTo>
                  <a:pt x="9149" y="5597"/>
                </a:lnTo>
                <a:lnTo>
                  <a:pt x="8930" y="5426"/>
                </a:lnTo>
                <a:lnTo>
                  <a:pt x="8711" y="5280"/>
                </a:lnTo>
                <a:lnTo>
                  <a:pt x="8468" y="5159"/>
                </a:lnTo>
                <a:lnTo>
                  <a:pt x="8200" y="5086"/>
                </a:lnTo>
                <a:lnTo>
                  <a:pt x="7932" y="5013"/>
                </a:lnTo>
                <a:lnTo>
                  <a:pt x="7665" y="4988"/>
                </a:lnTo>
                <a:close/>
                <a:moveTo>
                  <a:pt x="6570" y="414"/>
                </a:moveTo>
                <a:lnTo>
                  <a:pt x="6789" y="438"/>
                </a:lnTo>
                <a:lnTo>
                  <a:pt x="7032" y="438"/>
                </a:lnTo>
                <a:lnTo>
                  <a:pt x="7494" y="462"/>
                </a:lnTo>
                <a:lnTo>
                  <a:pt x="8103" y="487"/>
                </a:lnTo>
                <a:lnTo>
                  <a:pt x="8395" y="511"/>
                </a:lnTo>
                <a:lnTo>
                  <a:pt x="8687" y="511"/>
                </a:lnTo>
                <a:lnTo>
                  <a:pt x="8687" y="681"/>
                </a:lnTo>
                <a:lnTo>
                  <a:pt x="8687" y="852"/>
                </a:lnTo>
                <a:lnTo>
                  <a:pt x="8419" y="754"/>
                </a:lnTo>
                <a:lnTo>
                  <a:pt x="8273" y="730"/>
                </a:lnTo>
                <a:lnTo>
                  <a:pt x="8127" y="706"/>
                </a:lnTo>
                <a:lnTo>
                  <a:pt x="8005" y="706"/>
                </a:lnTo>
                <a:lnTo>
                  <a:pt x="7859" y="730"/>
                </a:lnTo>
                <a:lnTo>
                  <a:pt x="7738" y="779"/>
                </a:lnTo>
                <a:lnTo>
                  <a:pt x="7640" y="876"/>
                </a:lnTo>
                <a:lnTo>
                  <a:pt x="7616" y="925"/>
                </a:lnTo>
                <a:lnTo>
                  <a:pt x="7616" y="949"/>
                </a:lnTo>
                <a:lnTo>
                  <a:pt x="7640" y="998"/>
                </a:lnTo>
                <a:lnTo>
                  <a:pt x="7957" y="998"/>
                </a:lnTo>
                <a:lnTo>
                  <a:pt x="8224" y="1022"/>
                </a:lnTo>
                <a:lnTo>
                  <a:pt x="8468" y="1095"/>
                </a:lnTo>
                <a:lnTo>
                  <a:pt x="8735" y="1192"/>
                </a:lnTo>
                <a:lnTo>
                  <a:pt x="8760" y="1338"/>
                </a:lnTo>
                <a:lnTo>
                  <a:pt x="8565" y="1338"/>
                </a:lnTo>
                <a:lnTo>
                  <a:pt x="7932" y="1290"/>
                </a:lnTo>
                <a:lnTo>
                  <a:pt x="7713" y="1265"/>
                </a:lnTo>
                <a:lnTo>
                  <a:pt x="7616" y="1265"/>
                </a:lnTo>
                <a:lnTo>
                  <a:pt x="7494" y="1314"/>
                </a:lnTo>
                <a:lnTo>
                  <a:pt x="7470" y="1363"/>
                </a:lnTo>
                <a:lnTo>
                  <a:pt x="7470" y="1411"/>
                </a:lnTo>
                <a:lnTo>
                  <a:pt x="7519" y="1509"/>
                </a:lnTo>
                <a:lnTo>
                  <a:pt x="7592" y="1582"/>
                </a:lnTo>
                <a:lnTo>
                  <a:pt x="7689" y="1630"/>
                </a:lnTo>
                <a:lnTo>
                  <a:pt x="7786" y="1655"/>
                </a:lnTo>
                <a:lnTo>
                  <a:pt x="8030" y="1679"/>
                </a:lnTo>
                <a:lnTo>
                  <a:pt x="8224" y="1703"/>
                </a:lnTo>
                <a:lnTo>
                  <a:pt x="8516" y="1752"/>
                </a:lnTo>
                <a:lnTo>
                  <a:pt x="8833" y="1776"/>
                </a:lnTo>
                <a:lnTo>
                  <a:pt x="8881" y="2117"/>
                </a:lnTo>
                <a:lnTo>
                  <a:pt x="8857" y="2117"/>
                </a:lnTo>
                <a:lnTo>
                  <a:pt x="8711" y="2068"/>
                </a:lnTo>
                <a:lnTo>
                  <a:pt x="8565" y="2020"/>
                </a:lnTo>
                <a:lnTo>
                  <a:pt x="8249" y="1995"/>
                </a:lnTo>
                <a:lnTo>
                  <a:pt x="8005" y="1947"/>
                </a:lnTo>
                <a:lnTo>
                  <a:pt x="7713" y="1947"/>
                </a:lnTo>
                <a:lnTo>
                  <a:pt x="7713" y="1995"/>
                </a:lnTo>
                <a:lnTo>
                  <a:pt x="7689" y="2044"/>
                </a:lnTo>
                <a:lnTo>
                  <a:pt x="7762" y="2166"/>
                </a:lnTo>
                <a:lnTo>
                  <a:pt x="7835" y="2239"/>
                </a:lnTo>
                <a:lnTo>
                  <a:pt x="7957" y="2287"/>
                </a:lnTo>
                <a:lnTo>
                  <a:pt x="8078" y="2336"/>
                </a:lnTo>
                <a:lnTo>
                  <a:pt x="8419" y="2409"/>
                </a:lnTo>
                <a:lnTo>
                  <a:pt x="8760" y="2458"/>
                </a:lnTo>
                <a:lnTo>
                  <a:pt x="8833" y="2458"/>
                </a:lnTo>
                <a:lnTo>
                  <a:pt x="8881" y="2433"/>
                </a:lnTo>
                <a:lnTo>
                  <a:pt x="8930" y="2409"/>
                </a:lnTo>
                <a:lnTo>
                  <a:pt x="8954" y="2385"/>
                </a:lnTo>
                <a:lnTo>
                  <a:pt x="9027" y="2506"/>
                </a:lnTo>
                <a:lnTo>
                  <a:pt x="9076" y="2579"/>
                </a:lnTo>
                <a:lnTo>
                  <a:pt x="9125" y="2604"/>
                </a:lnTo>
                <a:lnTo>
                  <a:pt x="9198" y="2628"/>
                </a:lnTo>
                <a:lnTo>
                  <a:pt x="9246" y="2628"/>
                </a:lnTo>
                <a:lnTo>
                  <a:pt x="9490" y="2701"/>
                </a:lnTo>
                <a:lnTo>
                  <a:pt x="9733" y="2798"/>
                </a:lnTo>
                <a:lnTo>
                  <a:pt x="9952" y="2920"/>
                </a:lnTo>
                <a:lnTo>
                  <a:pt x="10171" y="3066"/>
                </a:lnTo>
                <a:lnTo>
                  <a:pt x="10220" y="3090"/>
                </a:lnTo>
                <a:lnTo>
                  <a:pt x="10268" y="3115"/>
                </a:lnTo>
                <a:lnTo>
                  <a:pt x="10390" y="3115"/>
                </a:lnTo>
                <a:lnTo>
                  <a:pt x="10463" y="3042"/>
                </a:lnTo>
                <a:lnTo>
                  <a:pt x="10512" y="2969"/>
                </a:lnTo>
                <a:lnTo>
                  <a:pt x="10633" y="2896"/>
                </a:lnTo>
                <a:lnTo>
                  <a:pt x="10755" y="2823"/>
                </a:lnTo>
                <a:lnTo>
                  <a:pt x="10950" y="2652"/>
                </a:lnTo>
                <a:lnTo>
                  <a:pt x="11412" y="2312"/>
                </a:lnTo>
                <a:lnTo>
                  <a:pt x="11655" y="2166"/>
                </a:lnTo>
                <a:lnTo>
                  <a:pt x="11899" y="2044"/>
                </a:lnTo>
                <a:lnTo>
                  <a:pt x="11972" y="1995"/>
                </a:lnTo>
                <a:lnTo>
                  <a:pt x="11996" y="1947"/>
                </a:lnTo>
                <a:lnTo>
                  <a:pt x="12093" y="2020"/>
                </a:lnTo>
                <a:lnTo>
                  <a:pt x="12385" y="2239"/>
                </a:lnTo>
                <a:lnTo>
                  <a:pt x="12653" y="2458"/>
                </a:lnTo>
                <a:lnTo>
                  <a:pt x="12872" y="2701"/>
                </a:lnTo>
                <a:lnTo>
                  <a:pt x="13091" y="2944"/>
                </a:lnTo>
                <a:lnTo>
                  <a:pt x="13188" y="3066"/>
                </a:lnTo>
                <a:lnTo>
                  <a:pt x="13286" y="3188"/>
                </a:lnTo>
                <a:lnTo>
                  <a:pt x="13115" y="3382"/>
                </a:lnTo>
                <a:lnTo>
                  <a:pt x="12896" y="3188"/>
                </a:lnTo>
                <a:lnTo>
                  <a:pt x="12677" y="2993"/>
                </a:lnTo>
                <a:lnTo>
                  <a:pt x="12580" y="2920"/>
                </a:lnTo>
                <a:lnTo>
                  <a:pt x="12458" y="2871"/>
                </a:lnTo>
                <a:lnTo>
                  <a:pt x="12337" y="2823"/>
                </a:lnTo>
                <a:lnTo>
                  <a:pt x="12215" y="2798"/>
                </a:lnTo>
                <a:lnTo>
                  <a:pt x="12166" y="2823"/>
                </a:lnTo>
                <a:lnTo>
                  <a:pt x="12142" y="2847"/>
                </a:lnTo>
                <a:lnTo>
                  <a:pt x="12118" y="2896"/>
                </a:lnTo>
                <a:lnTo>
                  <a:pt x="12142" y="2944"/>
                </a:lnTo>
                <a:lnTo>
                  <a:pt x="12215" y="3042"/>
                </a:lnTo>
                <a:lnTo>
                  <a:pt x="12288" y="3115"/>
                </a:lnTo>
                <a:lnTo>
                  <a:pt x="12458" y="3261"/>
                </a:lnTo>
                <a:lnTo>
                  <a:pt x="12677" y="3480"/>
                </a:lnTo>
                <a:lnTo>
                  <a:pt x="12896" y="3650"/>
                </a:lnTo>
                <a:lnTo>
                  <a:pt x="12921" y="3650"/>
                </a:lnTo>
                <a:lnTo>
                  <a:pt x="12750" y="3869"/>
                </a:lnTo>
                <a:lnTo>
                  <a:pt x="12653" y="3747"/>
                </a:lnTo>
                <a:lnTo>
                  <a:pt x="12531" y="3626"/>
                </a:lnTo>
                <a:lnTo>
                  <a:pt x="12458" y="3528"/>
                </a:lnTo>
                <a:lnTo>
                  <a:pt x="12361" y="3431"/>
                </a:lnTo>
                <a:lnTo>
                  <a:pt x="12264" y="3334"/>
                </a:lnTo>
                <a:lnTo>
                  <a:pt x="12142" y="3285"/>
                </a:lnTo>
                <a:lnTo>
                  <a:pt x="12118" y="3285"/>
                </a:lnTo>
                <a:lnTo>
                  <a:pt x="12069" y="3309"/>
                </a:lnTo>
                <a:lnTo>
                  <a:pt x="12069" y="3334"/>
                </a:lnTo>
                <a:lnTo>
                  <a:pt x="12069" y="3382"/>
                </a:lnTo>
                <a:lnTo>
                  <a:pt x="12093" y="3504"/>
                </a:lnTo>
                <a:lnTo>
                  <a:pt x="12142" y="3626"/>
                </a:lnTo>
                <a:lnTo>
                  <a:pt x="12288" y="3869"/>
                </a:lnTo>
                <a:lnTo>
                  <a:pt x="12385" y="4039"/>
                </a:lnTo>
                <a:lnTo>
                  <a:pt x="12531" y="4210"/>
                </a:lnTo>
                <a:lnTo>
                  <a:pt x="12434" y="4331"/>
                </a:lnTo>
                <a:lnTo>
                  <a:pt x="12312" y="4526"/>
                </a:lnTo>
                <a:lnTo>
                  <a:pt x="12215" y="4356"/>
                </a:lnTo>
                <a:lnTo>
                  <a:pt x="12069" y="4185"/>
                </a:lnTo>
                <a:lnTo>
                  <a:pt x="11947" y="4015"/>
                </a:lnTo>
                <a:lnTo>
                  <a:pt x="11850" y="3845"/>
                </a:lnTo>
                <a:lnTo>
                  <a:pt x="11801" y="3796"/>
                </a:lnTo>
                <a:lnTo>
                  <a:pt x="11753" y="3772"/>
                </a:lnTo>
                <a:lnTo>
                  <a:pt x="11680" y="3772"/>
                </a:lnTo>
                <a:lnTo>
                  <a:pt x="11631" y="3845"/>
                </a:lnTo>
                <a:lnTo>
                  <a:pt x="11631" y="3966"/>
                </a:lnTo>
                <a:lnTo>
                  <a:pt x="11655" y="4064"/>
                </a:lnTo>
                <a:lnTo>
                  <a:pt x="11704" y="4185"/>
                </a:lnTo>
                <a:lnTo>
                  <a:pt x="11753" y="4283"/>
                </a:lnTo>
                <a:lnTo>
                  <a:pt x="12118" y="4842"/>
                </a:lnTo>
                <a:lnTo>
                  <a:pt x="12166" y="4891"/>
                </a:lnTo>
                <a:lnTo>
                  <a:pt x="12239" y="4915"/>
                </a:lnTo>
                <a:lnTo>
                  <a:pt x="12264" y="4940"/>
                </a:lnTo>
                <a:lnTo>
                  <a:pt x="12288" y="4964"/>
                </a:lnTo>
                <a:lnTo>
                  <a:pt x="12410" y="5232"/>
                </a:lnTo>
                <a:lnTo>
                  <a:pt x="12458" y="5524"/>
                </a:lnTo>
                <a:lnTo>
                  <a:pt x="12483" y="5694"/>
                </a:lnTo>
                <a:lnTo>
                  <a:pt x="12507" y="5864"/>
                </a:lnTo>
                <a:lnTo>
                  <a:pt x="12507" y="6035"/>
                </a:lnTo>
                <a:lnTo>
                  <a:pt x="12531" y="6205"/>
                </a:lnTo>
                <a:lnTo>
                  <a:pt x="12580" y="6278"/>
                </a:lnTo>
                <a:lnTo>
                  <a:pt x="12629" y="6302"/>
                </a:lnTo>
                <a:lnTo>
                  <a:pt x="12702" y="6327"/>
                </a:lnTo>
                <a:lnTo>
                  <a:pt x="12775" y="6327"/>
                </a:lnTo>
                <a:lnTo>
                  <a:pt x="12994" y="6400"/>
                </a:lnTo>
                <a:lnTo>
                  <a:pt x="13213" y="6424"/>
                </a:lnTo>
                <a:lnTo>
                  <a:pt x="13651" y="6473"/>
                </a:lnTo>
                <a:lnTo>
                  <a:pt x="13967" y="6521"/>
                </a:lnTo>
                <a:lnTo>
                  <a:pt x="14283" y="6570"/>
                </a:lnTo>
                <a:lnTo>
                  <a:pt x="14502" y="6643"/>
                </a:lnTo>
                <a:lnTo>
                  <a:pt x="14600" y="6692"/>
                </a:lnTo>
                <a:lnTo>
                  <a:pt x="14697" y="6692"/>
                </a:lnTo>
                <a:lnTo>
                  <a:pt x="14673" y="6959"/>
                </a:lnTo>
                <a:lnTo>
                  <a:pt x="14648" y="7227"/>
                </a:lnTo>
                <a:lnTo>
                  <a:pt x="14673" y="7738"/>
                </a:lnTo>
                <a:lnTo>
                  <a:pt x="14648" y="8176"/>
                </a:lnTo>
                <a:lnTo>
                  <a:pt x="14648" y="8395"/>
                </a:lnTo>
                <a:lnTo>
                  <a:pt x="14673" y="8614"/>
                </a:lnTo>
                <a:lnTo>
                  <a:pt x="14454" y="8638"/>
                </a:lnTo>
                <a:lnTo>
                  <a:pt x="14478" y="8541"/>
                </a:lnTo>
                <a:lnTo>
                  <a:pt x="14478" y="8443"/>
                </a:lnTo>
                <a:lnTo>
                  <a:pt x="14454" y="8249"/>
                </a:lnTo>
                <a:lnTo>
                  <a:pt x="14405" y="7981"/>
                </a:lnTo>
                <a:lnTo>
                  <a:pt x="14381" y="7884"/>
                </a:lnTo>
                <a:lnTo>
                  <a:pt x="14332" y="7762"/>
                </a:lnTo>
                <a:lnTo>
                  <a:pt x="14308" y="7738"/>
                </a:lnTo>
                <a:lnTo>
                  <a:pt x="14283" y="7713"/>
                </a:lnTo>
                <a:lnTo>
                  <a:pt x="14235" y="7738"/>
                </a:lnTo>
                <a:lnTo>
                  <a:pt x="14210" y="7762"/>
                </a:lnTo>
                <a:lnTo>
                  <a:pt x="14162" y="7884"/>
                </a:lnTo>
                <a:lnTo>
                  <a:pt x="14137" y="7981"/>
                </a:lnTo>
                <a:lnTo>
                  <a:pt x="14113" y="8249"/>
                </a:lnTo>
                <a:lnTo>
                  <a:pt x="14113" y="8468"/>
                </a:lnTo>
                <a:lnTo>
                  <a:pt x="14137" y="8565"/>
                </a:lnTo>
                <a:lnTo>
                  <a:pt x="14186" y="8662"/>
                </a:lnTo>
                <a:lnTo>
                  <a:pt x="13797" y="8687"/>
                </a:lnTo>
                <a:lnTo>
                  <a:pt x="13699" y="8687"/>
                </a:lnTo>
                <a:lnTo>
                  <a:pt x="13748" y="8589"/>
                </a:lnTo>
                <a:lnTo>
                  <a:pt x="13797" y="8346"/>
                </a:lnTo>
                <a:lnTo>
                  <a:pt x="13845" y="8103"/>
                </a:lnTo>
                <a:lnTo>
                  <a:pt x="13870" y="7835"/>
                </a:lnTo>
                <a:lnTo>
                  <a:pt x="13845" y="7762"/>
                </a:lnTo>
                <a:lnTo>
                  <a:pt x="13772" y="7713"/>
                </a:lnTo>
                <a:lnTo>
                  <a:pt x="13699" y="7713"/>
                </a:lnTo>
                <a:lnTo>
                  <a:pt x="13651" y="7762"/>
                </a:lnTo>
                <a:lnTo>
                  <a:pt x="13626" y="7811"/>
                </a:lnTo>
                <a:lnTo>
                  <a:pt x="13480" y="8273"/>
                </a:lnTo>
                <a:lnTo>
                  <a:pt x="13407" y="8492"/>
                </a:lnTo>
                <a:lnTo>
                  <a:pt x="13407" y="8614"/>
                </a:lnTo>
                <a:lnTo>
                  <a:pt x="13407" y="8662"/>
                </a:lnTo>
                <a:lnTo>
                  <a:pt x="13432" y="8711"/>
                </a:lnTo>
                <a:lnTo>
                  <a:pt x="13237" y="8711"/>
                </a:lnTo>
                <a:lnTo>
                  <a:pt x="13042" y="8735"/>
                </a:lnTo>
                <a:lnTo>
                  <a:pt x="13091" y="8443"/>
                </a:lnTo>
                <a:lnTo>
                  <a:pt x="13115" y="8176"/>
                </a:lnTo>
                <a:lnTo>
                  <a:pt x="13091" y="8030"/>
                </a:lnTo>
                <a:lnTo>
                  <a:pt x="13067" y="7908"/>
                </a:lnTo>
                <a:lnTo>
                  <a:pt x="13042" y="7859"/>
                </a:lnTo>
                <a:lnTo>
                  <a:pt x="13018" y="7835"/>
                </a:lnTo>
                <a:lnTo>
                  <a:pt x="12969" y="7835"/>
                </a:lnTo>
                <a:lnTo>
                  <a:pt x="12921" y="7859"/>
                </a:lnTo>
                <a:lnTo>
                  <a:pt x="12848" y="7957"/>
                </a:lnTo>
                <a:lnTo>
                  <a:pt x="12823" y="8054"/>
                </a:lnTo>
                <a:lnTo>
                  <a:pt x="12750" y="8273"/>
                </a:lnTo>
                <a:lnTo>
                  <a:pt x="12604" y="8906"/>
                </a:lnTo>
                <a:lnTo>
                  <a:pt x="12604" y="8954"/>
                </a:lnTo>
                <a:lnTo>
                  <a:pt x="12629" y="9027"/>
                </a:lnTo>
                <a:lnTo>
                  <a:pt x="12507" y="9271"/>
                </a:lnTo>
                <a:lnTo>
                  <a:pt x="12385" y="9514"/>
                </a:lnTo>
                <a:lnTo>
                  <a:pt x="12288" y="9660"/>
                </a:lnTo>
                <a:lnTo>
                  <a:pt x="12191" y="9806"/>
                </a:lnTo>
                <a:lnTo>
                  <a:pt x="11996" y="10049"/>
                </a:lnTo>
                <a:lnTo>
                  <a:pt x="11947" y="10122"/>
                </a:lnTo>
                <a:lnTo>
                  <a:pt x="11947" y="10171"/>
                </a:lnTo>
                <a:lnTo>
                  <a:pt x="11972" y="10244"/>
                </a:lnTo>
                <a:lnTo>
                  <a:pt x="11996" y="10293"/>
                </a:lnTo>
                <a:lnTo>
                  <a:pt x="12045" y="10341"/>
                </a:lnTo>
                <a:lnTo>
                  <a:pt x="12166" y="10341"/>
                </a:lnTo>
                <a:lnTo>
                  <a:pt x="12239" y="10317"/>
                </a:lnTo>
                <a:lnTo>
                  <a:pt x="12337" y="10487"/>
                </a:lnTo>
                <a:lnTo>
                  <a:pt x="12483" y="10633"/>
                </a:lnTo>
                <a:lnTo>
                  <a:pt x="12726" y="10950"/>
                </a:lnTo>
                <a:lnTo>
                  <a:pt x="12994" y="11339"/>
                </a:lnTo>
                <a:lnTo>
                  <a:pt x="13237" y="11728"/>
                </a:lnTo>
                <a:lnTo>
                  <a:pt x="13067" y="11947"/>
                </a:lnTo>
                <a:lnTo>
                  <a:pt x="12872" y="12166"/>
                </a:lnTo>
                <a:lnTo>
                  <a:pt x="12483" y="12556"/>
                </a:lnTo>
                <a:lnTo>
                  <a:pt x="12191" y="12848"/>
                </a:lnTo>
                <a:lnTo>
                  <a:pt x="12045" y="12994"/>
                </a:lnTo>
                <a:lnTo>
                  <a:pt x="11923" y="13164"/>
                </a:lnTo>
                <a:lnTo>
                  <a:pt x="11704" y="13018"/>
                </a:lnTo>
                <a:lnTo>
                  <a:pt x="11874" y="12945"/>
                </a:lnTo>
                <a:lnTo>
                  <a:pt x="12020" y="12848"/>
                </a:lnTo>
                <a:lnTo>
                  <a:pt x="12288" y="12677"/>
                </a:lnTo>
                <a:lnTo>
                  <a:pt x="12337" y="12629"/>
                </a:lnTo>
                <a:lnTo>
                  <a:pt x="12361" y="12580"/>
                </a:lnTo>
                <a:lnTo>
                  <a:pt x="12361" y="12507"/>
                </a:lnTo>
                <a:lnTo>
                  <a:pt x="12337" y="12458"/>
                </a:lnTo>
                <a:lnTo>
                  <a:pt x="12312" y="12434"/>
                </a:lnTo>
                <a:lnTo>
                  <a:pt x="12264" y="12385"/>
                </a:lnTo>
                <a:lnTo>
                  <a:pt x="12191" y="12385"/>
                </a:lnTo>
                <a:lnTo>
                  <a:pt x="12118" y="12410"/>
                </a:lnTo>
                <a:lnTo>
                  <a:pt x="11899" y="12531"/>
                </a:lnTo>
                <a:lnTo>
                  <a:pt x="11655" y="12677"/>
                </a:lnTo>
                <a:lnTo>
                  <a:pt x="11388" y="12799"/>
                </a:lnTo>
                <a:lnTo>
                  <a:pt x="11266" y="12726"/>
                </a:lnTo>
                <a:lnTo>
                  <a:pt x="11315" y="12702"/>
                </a:lnTo>
                <a:lnTo>
                  <a:pt x="11534" y="12556"/>
                </a:lnTo>
                <a:lnTo>
                  <a:pt x="11631" y="12458"/>
                </a:lnTo>
                <a:lnTo>
                  <a:pt x="11704" y="12337"/>
                </a:lnTo>
                <a:lnTo>
                  <a:pt x="11728" y="12288"/>
                </a:lnTo>
                <a:lnTo>
                  <a:pt x="11728" y="12239"/>
                </a:lnTo>
                <a:lnTo>
                  <a:pt x="11704" y="12166"/>
                </a:lnTo>
                <a:lnTo>
                  <a:pt x="11680" y="12118"/>
                </a:lnTo>
                <a:lnTo>
                  <a:pt x="11631" y="12093"/>
                </a:lnTo>
                <a:lnTo>
                  <a:pt x="11582" y="12069"/>
                </a:lnTo>
                <a:lnTo>
                  <a:pt x="11534" y="12069"/>
                </a:lnTo>
                <a:lnTo>
                  <a:pt x="11461" y="12093"/>
                </a:lnTo>
                <a:lnTo>
                  <a:pt x="11290" y="12264"/>
                </a:lnTo>
                <a:lnTo>
                  <a:pt x="11096" y="12410"/>
                </a:lnTo>
                <a:lnTo>
                  <a:pt x="10974" y="12507"/>
                </a:lnTo>
                <a:lnTo>
                  <a:pt x="10731" y="12288"/>
                </a:lnTo>
                <a:lnTo>
                  <a:pt x="10950" y="12142"/>
                </a:lnTo>
                <a:lnTo>
                  <a:pt x="11071" y="12069"/>
                </a:lnTo>
                <a:lnTo>
                  <a:pt x="11193" y="11996"/>
                </a:lnTo>
                <a:lnTo>
                  <a:pt x="11242" y="11947"/>
                </a:lnTo>
                <a:lnTo>
                  <a:pt x="11266" y="11899"/>
                </a:lnTo>
                <a:lnTo>
                  <a:pt x="11290" y="11826"/>
                </a:lnTo>
                <a:lnTo>
                  <a:pt x="11290" y="11753"/>
                </a:lnTo>
                <a:lnTo>
                  <a:pt x="11266" y="11704"/>
                </a:lnTo>
                <a:lnTo>
                  <a:pt x="11217" y="11680"/>
                </a:lnTo>
                <a:lnTo>
                  <a:pt x="11096" y="11680"/>
                </a:lnTo>
                <a:lnTo>
                  <a:pt x="10974" y="11753"/>
                </a:lnTo>
                <a:lnTo>
                  <a:pt x="10877" y="11801"/>
                </a:lnTo>
                <a:lnTo>
                  <a:pt x="10633" y="11947"/>
                </a:lnTo>
                <a:lnTo>
                  <a:pt x="10390" y="12093"/>
                </a:lnTo>
                <a:lnTo>
                  <a:pt x="10293" y="12069"/>
                </a:lnTo>
                <a:lnTo>
                  <a:pt x="10147" y="12069"/>
                </a:lnTo>
                <a:lnTo>
                  <a:pt x="10098" y="12118"/>
                </a:lnTo>
                <a:lnTo>
                  <a:pt x="9952" y="12118"/>
                </a:lnTo>
                <a:lnTo>
                  <a:pt x="9855" y="12191"/>
                </a:lnTo>
                <a:lnTo>
                  <a:pt x="9733" y="12264"/>
                </a:lnTo>
                <a:lnTo>
                  <a:pt x="9587" y="12312"/>
                </a:lnTo>
                <a:lnTo>
                  <a:pt x="9319" y="12385"/>
                </a:lnTo>
                <a:lnTo>
                  <a:pt x="9198" y="12434"/>
                </a:lnTo>
                <a:lnTo>
                  <a:pt x="9100" y="12507"/>
                </a:lnTo>
                <a:lnTo>
                  <a:pt x="8979" y="12507"/>
                </a:lnTo>
                <a:lnTo>
                  <a:pt x="8930" y="12556"/>
                </a:lnTo>
                <a:lnTo>
                  <a:pt x="8906" y="12604"/>
                </a:lnTo>
                <a:lnTo>
                  <a:pt x="8906" y="12629"/>
                </a:lnTo>
                <a:lnTo>
                  <a:pt x="8857" y="12629"/>
                </a:lnTo>
                <a:lnTo>
                  <a:pt x="8735" y="12677"/>
                </a:lnTo>
                <a:lnTo>
                  <a:pt x="8638" y="12726"/>
                </a:lnTo>
                <a:lnTo>
                  <a:pt x="8419" y="12848"/>
                </a:lnTo>
                <a:lnTo>
                  <a:pt x="8297" y="12872"/>
                </a:lnTo>
                <a:lnTo>
                  <a:pt x="8200" y="12896"/>
                </a:lnTo>
                <a:lnTo>
                  <a:pt x="8103" y="12921"/>
                </a:lnTo>
                <a:lnTo>
                  <a:pt x="8005" y="12945"/>
                </a:lnTo>
                <a:lnTo>
                  <a:pt x="7957" y="13018"/>
                </a:lnTo>
                <a:lnTo>
                  <a:pt x="7981" y="13067"/>
                </a:lnTo>
                <a:lnTo>
                  <a:pt x="8030" y="13140"/>
                </a:lnTo>
                <a:lnTo>
                  <a:pt x="8127" y="13188"/>
                </a:lnTo>
                <a:lnTo>
                  <a:pt x="8224" y="13213"/>
                </a:lnTo>
                <a:lnTo>
                  <a:pt x="8346" y="13188"/>
                </a:lnTo>
                <a:lnTo>
                  <a:pt x="8468" y="13164"/>
                </a:lnTo>
                <a:lnTo>
                  <a:pt x="8589" y="13115"/>
                </a:lnTo>
                <a:lnTo>
                  <a:pt x="8833" y="12994"/>
                </a:lnTo>
                <a:lnTo>
                  <a:pt x="8808" y="13115"/>
                </a:lnTo>
                <a:lnTo>
                  <a:pt x="8638" y="13213"/>
                </a:lnTo>
                <a:lnTo>
                  <a:pt x="8443" y="13310"/>
                </a:lnTo>
                <a:lnTo>
                  <a:pt x="8224" y="13383"/>
                </a:lnTo>
                <a:lnTo>
                  <a:pt x="8127" y="13432"/>
                </a:lnTo>
                <a:lnTo>
                  <a:pt x="8054" y="13480"/>
                </a:lnTo>
                <a:lnTo>
                  <a:pt x="8030" y="13553"/>
                </a:lnTo>
                <a:lnTo>
                  <a:pt x="8054" y="13602"/>
                </a:lnTo>
                <a:lnTo>
                  <a:pt x="8103" y="13651"/>
                </a:lnTo>
                <a:lnTo>
                  <a:pt x="8176" y="13675"/>
                </a:lnTo>
                <a:lnTo>
                  <a:pt x="8297" y="13699"/>
                </a:lnTo>
                <a:lnTo>
                  <a:pt x="8443" y="13651"/>
                </a:lnTo>
                <a:lnTo>
                  <a:pt x="8589" y="13626"/>
                </a:lnTo>
                <a:lnTo>
                  <a:pt x="8760" y="13553"/>
                </a:lnTo>
                <a:lnTo>
                  <a:pt x="8711" y="13797"/>
                </a:lnTo>
                <a:lnTo>
                  <a:pt x="8711" y="13821"/>
                </a:lnTo>
                <a:lnTo>
                  <a:pt x="8662" y="13845"/>
                </a:lnTo>
                <a:lnTo>
                  <a:pt x="8419" y="13918"/>
                </a:lnTo>
                <a:lnTo>
                  <a:pt x="8176" y="13991"/>
                </a:lnTo>
                <a:lnTo>
                  <a:pt x="8030" y="14016"/>
                </a:lnTo>
                <a:lnTo>
                  <a:pt x="7957" y="14040"/>
                </a:lnTo>
                <a:lnTo>
                  <a:pt x="7957" y="14089"/>
                </a:lnTo>
                <a:lnTo>
                  <a:pt x="7932" y="14113"/>
                </a:lnTo>
                <a:lnTo>
                  <a:pt x="7932" y="14162"/>
                </a:lnTo>
                <a:lnTo>
                  <a:pt x="7957" y="14186"/>
                </a:lnTo>
                <a:lnTo>
                  <a:pt x="8030" y="14235"/>
                </a:lnTo>
                <a:lnTo>
                  <a:pt x="8127" y="14259"/>
                </a:lnTo>
                <a:lnTo>
                  <a:pt x="8224" y="14283"/>
                </a:lnTo>
                <a:lnTo>
                  <a:pt x="8322" y="14283"/>
                </a:lnTo>
                <a:lnTo>
                  <a:pt x="8419" y="14259"/>
                </a:lnTo>
                <a:lnTo>
                  <a:pt x="8614" y="14210"/>
                </a:lnTo>
                <a:lnTo>
                  <a:pt x="8589" y="14381"/>
                </a:lnTo>
                <a:lnTo>
                  <a:pt x="8589" y="14575"/>
                </a:lnTo>
                <a:lnTo>
                  <a:pt x="8103" y="14575"/>
                </a:lnTo>
                <a:lnTo>
                  <a:pt x="7616" y="14624"/>
                </a:lnTo>
                <a:lnTo>
                  <a:pt x="6765" y="14624"/>
                </a:lnTo>
                <a:lnTo>
                  <a:pt x="6765" y="14405"/>
                </a:lnTo>
                <a:lnTo>
                  <a:pt x="6740" y="14162"/>
                </a:lnTo>
                <a:lnTo>
                  <a:pt x="6692" y="13748"/>
                </a:lnTo>
                <a:lnTo>
                  <a:pt x="6643" y="13432"/>
                </a:lnTo>
                <a:lnTo>
                  <a:pt x="6570" y="13042"/>
                </a:lnTo>
                <a:lnTo>
                  <a:pt x="6521" y="12848"/>
                </a:lnTo>
                <a:lnTo>
                  <a:pt x="6448" y="12702"/>
                </a:lnTo>
                <a:lnTo>
                  <a:pt x="6351" y="12556"/>
                </a:lnTo>
                <a:lnTo>
                  <a:pt x="6302" y="12531"/>
                </a:lnTo>
                <a:lnTo>
                  <a:pt x="6229" y="12483"/>
                </a:lnTo>
                <a:lnTo>
                  <a:pt x="6156" y="12483"/>
                </a:lnTo>
                <a:lnTo>
                  <a:pt x="6083" y="12507"/>
                </a:lnTo>
                <a:lnTo>
                  <a:pt x="5864" y="12434"/>
                </a:lnTo>
                <a:lnTo>
                  <a:pt x="5670" y="12385"/>
                </a:lnTo>
                <a:lnTo>
                  <a:pt x="5524" y="12312"/>
                </a:lnTo>
                <a:lnTo>
                  <a:pt x="5378" y="12239"/>
                </a:lnTo>
                <a:lnTo>
                  <a:pt x="5232" y="12166"/>
                </a:lnTo>
                <a:lnTo>
                  <a:pt x="5086" y="12118"/>
                </a:lnTo>
                <a:lnTo>
                  <a:pt x="5013" y="12045"/>
                </a:lnTo>
                <a:lnTo>
                  <a:pt x="4940" y="11996"/>
                </a:lnTo>
                <a:lnTo>
                  <a:pt x="4842" y="11996"/>
                </a:lnTo>
                <a:lnTo>
                  <a:pt x="4794" y="12020"/>
                </a:lnTo>
                <a:lnTo>
                  <a:pt x="4745" y="12069"/>
                </a:lnTo>
                <a:lnTo>
                  <a:pt x="4429" y="11923"/>
                </a:lnTo>
                <a:lnTo>
                  <a:pt x="4210" y="11826"/>
                </a:lnTo>
                <a:lnTo>
                  <a:pt x="4112" y="11801"/>
                </a:lnTo>
                <a:lnTo>
                  <a:pt x="4064" y="11801"/>
                </a:lnTo>
                <a:lnTo>
                  <a:pt x="4015" y="11826"/>
                </a:lnTo>
                <a:lnTo>
                  <a:pt x="3966" y="11850"/>
                </a:lnTo>
                <a:lnTo>
                  <a:pt x="3966" y="11899"/>
                </a:lnTo>
                <a:lnTo>
                  <a:pt x="3966" y="11947"/>
                </a:lnTo>
                <a:lnTo>
                  <a:pt x="3991" y="12020"/>
                </a:lnTo>
                <a:lnTo>
                  <a:pt x="4088" y="12093"/>
                </a:lnTo>
                <a:lnTo>
                  <a:pt x="4307" y="12239"/>
                </a:lnTo>
                <a:lnTo>
                  <a:pt x="4477" y="12361"/>
                </a:lnTo>
                <a:lnTo>
                  <a:pt x="4356" y="12507"/>
                </a:lnTo>
                <a:lnTo>
                  <a:pt x="4331" y="12434"/>
                </a:lnTo>
                <a:lnTo>
                  <a:pt x="4283" y="12385"/>
                </a:lnTo>
                <a:lnTo>
                  <a:pt x="4185" y="12337"/>
                </a:lnTo>
                <a:lnTo>
                  <a:pt x="4088" y="12337"/>
                </a:lnTo>
                <a:lnTo>
                  <a:pt x="3942" y="12312"/>
                </a:lnTo>
                <a:lnTo>
                  <a:pt x="3820" y="12264"/>
                </a:lnTo>
                <a:lnTo>
                  <a:pt x="3723" y="12191"/>
                </a:lnTo>
                <a:lnTo>
                  <a:pt x="3601" y="12118"/>
                </a:lnTo>
                <a:lnTo>
                  <a:pt x="3504" y="12045"/>
                </a:lnTo>
                <a:lnTo>
                  <a:pt x="3382" y="11996"/>
                </a:lnTo>
                <a:lnTo>
                  <a:pt x="3334" y="11996"/>
                </a:lnTo>
                <a:lnTo>
                  <a:pt x="3309" y="12020"/>
                </a:lnTo>
                <a:lnTo>
                  <a:pt x="3285" y="12045"/>
                </a:lnTo>
                <a:lnTo>
                  <a:pt x="3285" y="12142"/>
                </a:lnTo>
                <a:lnTo>
                  <a:pt x="3309" y="12215"/>
                </a:lnTo>
                <a:lnTo>
                  <a:pt x="3334" y="12288"/>
                </a:lnTo>
                <a:lnTo>
                  <a:pt x="3382" y="12337"/>
                </a:lnTo>
                <a:lnTo>
                  <a:pt x="3504" y="12458"/>
                </a:lnTo>
                <a:lnTo>
                  <a:pt x="3650" y="12556"/>
                </a:lnTo>
                <a:lnTo>
                  <a:pt x="3747" y="12629"/>
                </a:lnTo>
                <a:lnTo>
                  <a:pt x="3869" y="12677"/>
                </a:lnTo>
                <a:lnTo>
                  <a:pt x="4015" y="12702"/>
                </a:lnTo>
                <a:lnTo>
                  <a:pt x="4137" y="12702"/>
                </a:lnTo>
                <a:lnTo>
                  <a:pt x="3820" y="12969"/>
                </a:lnTo>
                <a:lnTo>
                  <a:pt x="3796" y="12921"/>
                </a:lnTo>
                <a:lnTo>
                  <a:pt x="3772" y="12872"/>
                </a:lnTo>
                <a:lnTo>
                  <a:pt x="3723" y="12848"/>
                </a:lnTo>
                <a:lnTo>
                  <a:pt x="3650" y="12823"/>
                </a:lnTo>
                <a:lnTo>
                  <a:pt x="3553" y="12823"/>
                </a:lnTo>
                <a:lnTo>
                  <a:pt x="3480" y="12799"/>
                </a:lnTo>
                <a:lnTo>
                  <a:pt x="3334" y="12702"/>
                </a:lnTo>
                <a:lnTo>
                  <a:pt x="3188" y="12580"/>
                </a:lnTo>
                <a:lnTo>
                  <a:pt x="3163" y="12556"/>
                </a:lnTo>
                <a:lnTo>
                  <a:pt x="3115" y="12531"/>
                </a:lnTo>
                <a:lnTo>
                  <a:pt x="3066" y="12507"/>
                </a:lnTo>
                <a:lnTo>
                  <a:pt x="3017" y="12483"/>
                </a:lnTo>
                <a:lnTo>
                  <a:pt x="2993" y="12483"/>
                </a:lnTo>
                <a:lnTo>
                  <a:pt x="2969" y="12507"/>
                </a:lnTo>
                <a:lnTo>
                  <a:pt x="2944" y="12604"/>
                </a:lnTo>
                <a:lnTo>
                  <a:pt x="2944" y="12677"/>
                </a:lnTo>
                <a:lnTo>
                  <a:pt x="2944" y="12726"/>
                </a:lnTo>
                <a:lnTo>
                  <a:pt x="2969" y="12799"/>
                </a:lnTo>
                <a:lnTo>
                  <a:pt x="3017" y="12872"/>
                </a:lnTo>
                <a:lnTo>
                  <a:pt x="3115" y="12969"/>
                </a:lnTo>
                <a:lnTo>
                  <a:pt x="3285" y="13115"/>
                </a:lnTo>
                <a:lnTo>
                  <a:pt x="3382" y="13164"/>
                </a:lnTo>
                <a:lnTo>
                  <a:pt x="3504" y="13213"/>
                </a:lnTo>
                <a:lnTo>
                  <a:pt x="3309" y="13310"/>
                </a:lnTo>
                <a:lnTo>
                  <a:pt x="3261" y="13286"/>
                </a:lnTo>
                <a:lnTo>
                  <a:pt x="2896" y="12969"/>
                </a:lnTo>
                <a:lnTo>
                  <a:pt x="2531" y="12629"/>
                </a:lnTo>
                <a:lnTo>
                  <a:pt x="2214" y="12312"/>
                </a:lnTo>
                <a:lnTo>
                  <a:pt x="2068" y="12118"/>
                </a:lnTo>
                <a:lnTo>
                  <a:pt x="1947" y="11947"/>
                </a:lnTo>
                <a:lnTo>
                  <a:pt x="2093" y="11777"/>
                </a:lnTo>
                <a:lnTo>
                  <a:pt x="2214" y="11607"/>
                </a:lnTo>
                <a:lnTo>
                  <a:pt x="2433" y="11242"/>
                </a:lnTo>
                <a:lnTo>
                  <a:pt x="2798" y="10779"/>
                </a:lnTo>
                <a:lnTo>
                  <a:pt x="3139" y="10317"/>
                </a:lnTo>
                <a:lnTo>
                  <a:pt x="3163" y="10293"/>
                </a:lnTo>
                <a:lnTo>
                  <a:pt x="3236" y="10244"/>
                </a:lnTo>
                <a:lnTo>
                  <a:pt x="3285" y="10147"/>
                </a:lnTo>
                <a:lnTo>
                  <a:pt x="3285" y="10074"/>
                </a:lnTo>
                <a:lnTo>
                  <a:pt x="3261" y="10025"/>
                </a:lnTo>
                <a:lnTo>
                  <a:pt x="3212" y="9976"/>
                </a:lnTo>
                <a:lnTo>
                  <a:pt x="3090" y="9855"/>
                </a:lnTo>
                <a:lnTo>
                  <a:pt x="2969" y="9709"/>
                </a:lnTo>
                <a:lnTo>
                  <a:pt x="2750" y="9441"/>
                </a:lnTo>
                <a:lnTo>
                  <a:pt x="2628" y="9246"/>
                </a:lnTo>
                <a:lnTo>
                  <a:pt x="2628" y="9222"/>
                </a:lnTo>
                <a:lnTo>
                  <a:pt x="2628" y="9149"/>
                </a:lnTo>
                <a:lnTo>
                  <a:pt x="2604" y="9076"/>
                </a:lnTo>
                <a:lnTo>
                  <a:pt x="2579" y="9003"/>
                </a:lnTo>
                <a:lnTo>
                  <a:pt x="2506" y="8954"/>
                </a:lnTo>
                <a:lnTo>
                  <a:pt x="2409" y="8930"/>
                </a:lnTo>
                <a:lnTo>
                  <a:pt x="1460" y="8881"/>
                </a:lnTo>
                <a:lnTo>
                  <a:pt x="998" y="8808"/>
                </a:lnTo>
                <a:lnTo>
                  <a:pt x="754" y="8784"/>
                </a:lnTo>
                <a:lnTo>
                  <a:pt x="535" y="8711"/>
                </a:lnTo>
                <a:lnTo>
                  <a:pt x="535" y="8614"/>
                </a:lnTo>
                <a:lnTo>
                  <a:pt x="511" y="8492"/>
                </a:lnTo>
                <a:lnTo>
                  <a:pt x="462" y="8273"/>
                </a:lnTo>
                <a:lnTo>
                  <a:pt x="462" y="7908"/>
                </a:lnTo>
                <a:lnTo>
                  <a:pt x="462" y="7567"/>
                </a:lnTo>
                <a:lnTo>
                  <a:pt x="511" y="7105"/>
                </a:lnTo>
                <a:lnTo>
                  <a:pt x="535" y="6862"/>
                </a:lnTo>
                <a:lnTo>
                  <a:pt x="535" y="6740"/>
                </a:lnTo>
                <a:lnTo>
                  <a:pt x="511" y="6619"/>
                </a:lnTo>
                <a:lnTo>
                  <a:pt x="681" y="6570"/>
                </a:lnTo>
                <a:lnTo>
                  <a:pt x="1046" y="6497"/>
                </a:lnTo>
                <a:lnTo>
                  <a:pt x="949" y="6643"/>
                </a:lnTo>
                <a:lnTo>
                  <a:pt x="876" y="6789"/>
                </a:lnTo>
                <a:lnTo>
                  <a:pt x="754" y="7105"/>
                </a:lnTo>
                <a:lnTo>
                  <a:pt x="754" y="7203"/>
                </a:lnTo>
                <a:lnTo>
                  <a:pt x="779" y="7227"/>
                </a:lnTo>
                <a:lnTo>
                  <a:pt x="803" y="7276"/>
                </a:lnTo>
                <a:lnTo>
                  <a:pt x="876" y="7324"/>
                </a:lnTo>
                <a:lnTo>
                  <a:pt x="973" y="7324"/>
                </a:lnTo>
                <a:lnTo>
                  <a:pt x="1022" y="7300"/>
                </a:lnTo>
                <a:lnTo>
                  <a:pt x="1046" y="7276"/>
                </a:lnTo>
                <a:lnTo>
                  <a:pt x="1095" y="7203"/>
                </a:lnTo>
                <a:lnTo>
                  <a:pt x="1168" y="6984"/>
                </a:lnTo>
                <a:lnTo>
                  <a:pt x="1265" y="6765"/>
                </a:lnTo>
                <a:lnTo>
                  <a:pt x="1338" y="6619"/>
                </a:lnTo>
                <a:lnTo>
                  <a:pt x="1436" y="6448"/>
                </a:lnTo>
                <a:lnTo>
                  <a:pt x="1606" y="6424"/>
                </a:lnTo>
                <a:lnTo>
                  <a:pt x="1509" y="6570"/>
                </a:lnTo>
                <a:lnTo>
                  <a:pt x="1436" y="6740"/>
                </a:lnTo>
                <a:lnTo>
                  <a:pt x="1387" y="6911"/>
                </a:lnTo>
                <a:lnTo>
                  <a:pt x="1338" y="7057"/>
                </a:lnTo>
                <a:lnTo>
                  <a:pt x="1338" y="7105"/>
                </a:lnTo>
                <a:lnTo>
                  <a:pt x="1363" y="7154"/>
                </a:lnTo>
                <a:lnTo>
                  <a:pt x="1387" y="7203"/>
                </a:lnTo>
                <a:lnTo>
                  <a:pt x="1436" y="7251"/>
                </a:lnTo>
                <a:lnTo>
                  <a:pt x="1484" y="7276"/>
                </a:lnTo>
                <a:lnTo>
                  <a:pt x="1557" y="7276"/>
                </a:lnTo>
                <a:lnTo>
                  <a:pt x="1630" y="7227"/>
                </a:lnTo>
                <a:lnTo>
                  <a:pt x="1679" y="7178"/>
                </a:lnTo>
                <a:lnTo>
                  <a:pt x="1679" y="7154"/>
                </a:lnTo>
                <a:lnTo>
                  <a:pt x="1728" y="6935"/>
                </a:lnTo>
                <a:lnTo>
                  <a:pt x="1801" y="6716"/>
                </a:lnTo>
                <a:lnTo>
                  <a:pt x="1898" y="6570"/>
                </a:lnTo>
                <a:lnTo>
                  <a:pt x="1947" y="6424"/>
                </a:lnTo>
                <a:lnTo>
                  <a:pt x="2093" y="6424"/>
                </a:lnTo>
                <a:lnTo>
                  <a:pt x="2044" y="6546"/>
                </a:lnTo>
                <a:lnTo>
                  <a:pt x="1947" y="6813"/>
                </a:lnTo>
                <a:lnTo>
                  <a:pt x="1922" y="6935"/>
                </a:lnTo>
                <a:lnTo>
                  <a:pt x="1898" y="7057"/>
                </a:lnTo>
                <a:lnTo>
                  <a:pt x="1922" y="7105"/>
                </a:lnTo>
                <a:lnTo>
                  <a:pt x="1947" y="7154"/>
                </a:lnTo>
                <a:lnTo>
                  <a:pt x="2020" y="7203"/>
                </a:lnTo>
                <a:lnTo>
                  <a:pt x="2117" y="7203"/>
                </a:lnTo>
                <a:lnTo>
                  <a:pt x="2166" y="7178"/>
                </a:lnTo>
                <a:lnTo>
                  <a:pt x="2190" y="7130"/>
                </a:lnTo>
                <a:lnTo>
                  <a:pt x="2239" y="6935"/>
                </a:lnTo>
                <a:lnTo>
                  <a:pt x="2287" y="6716"/>
                </a:lnTo>
                <a:lnTo>
                  <a:pt x="2336" y="6546"/>
                </a:lnTo>
                <a:lnTo>
                  <a:pt x="2360" y="6400"/>
                </a:lnTo>
                <a:lnTo>
                  <a:pt x="2482" y="6375"/>
                </a:lnTo>
                <a:lnTo>
                  <a:pt x="2531" y="6351"/>
                </a:lnTo>
                <a:lnTo>
                  <a:pt x="2579" y="6302"/>
                </a:lnTo>
                <a:lnTo>
                  <a:pt x="2604" y="6254"/>
                </a:lnTo>
                <a:lnTo>
                  <a:pt x="2604" y="6205"/>
                </a:lnTo>
                <a:lnTo>
                  <a:pt x="2652" y="6132"/>
                </a:lnTo>
                <a:lnTo>
                  <a:pt x="2677" y="6059"/>
                </a:lnTo>
                <a:lnTo>
                  <a:pt x="2677" y="5913"/>
                </a:lnTo>
                <a:lnTo>
                  <a:pt x="2701" y="5767"/>
                </a:lnTo>
                <a:lnTo>
                  <a:pt x="2798" y="5499"/>
                </a:lnTo>
                <a:lnTo>
                  <a:pt x="2993" y="4964"/>
                </a:lnTo>
                <a:lnTo>
                  <a:pt x="3090" y="4891"/>
                </a:lnTo>
                <a:lnTo>
                  <a:pt x="3139" y="4794"/>
                </a:lnTo>
                <a:lnTo>
                  <a:pt x="3139" y="4745"/>
                </a:lnTo>
                <a:lnTo>
                  <a:pt x="3139" y="4696"/>
                </a:lnTo>
                <a:lnTo>
                  <a:pt x="3115" y="4648"/>
                </a:lnTo>
                <a:lnTo>
                  <a:pt x="3066" y="4575"/>
                </a:lnTo>
                <a:lnTo>
                  <a:pt x="2750" y="4234"/>
                </a:lnTo>
                <a:lnTo>
                  <a:pt x="2433" y="3893"/>
                </a:lnTo>
                <a:lnTo>
                  <a:pt x="2117" y="3528"/>
                </a:lnTo>
                <a:lnTo>
                  <a:pt x="1801" y="3188"/>
                </a:lnTo>
                <a:lnTo>
                  <a:pt x="1971" y="3042"/>
                </a:lnTo>
                <a:lnTo>
                  <a:pt x="2141" y="2871"/>
                </a:lnTo>
                <a:lnTo>
                  <a:pt x="2433" y="2506"/>
                </a:lnTo>
                <a:lnTo>
                  <a:pt x="2604" y="2336"/>
                </a:lnTo>
                <a:lnTo>
                  <a:pt x="2774" y="2166"/>
                </a:lnTo>
                <a:lnTo>
                  <a:pt x="2944" y="2044"/>
                </a:lnTo>
                <a:lnTo>
                  <a:pt x="3163" y="1947"/>
                </a:lnTo>
                <a:lnTo>
                  <a:pt x="3236" y="1922"/>
                </a:lnTo>
                <a:lnTo>
                  <a:pt x="3261" y="1922"/>
                </a:lnTo>
                <a:lnTo>
                  <a:pt x="3115" y="2020"/>
                </a:lnTo>
                <a:lnTo>
                  <a:pt x="2993" y="2117"/>
                </a:lnTo>
                <a:lnTo>
                  <a:pt x="2847" y="2263"/>
                </a:lnTo>
                <a:lnTo>
                  <a:pt x="2725" y="2409"/>
                </a:lnTo>
                <a:lnTo>
                  <a:pt x="2701" y="2506"/>
                </a:lnTo>
                <a:lnTo>
                  <a:pt x="2701" y="2579"/>
                </a:lnTo>
                <a:lnTo>
                  <a:pt x="2701" y="2652"/>
                </a:lnTo>
                <a:lnTo>
                  <a:pt x="2750" y="2701"/>
                </a:lnTo>
                <a:lnTo>
                  <a:pt x="2798" y="2725"/>
                </a:lnTo>
                <a:lnTo>
                  <a:pt x="2871" y="2725"/>
                </a:lnTo>
                <a:lnTo>
                  <a:pt x="2944" y="2677"/>
                </a:lnTo>
                <a:lnTo>
                  <a:pt x="2993" y="2628"/>
                </a:lnTo>
                <a:lnTo>
                  <a:pt x="3090" y="2506"/>
                </a:lnTo>
                <a:lnTo>
                  <a:pt x="3212" y="2360"/>
                </a:lnTo>
                <a:lnTo>
                  <a:pt x="3358" y="2239"/>
                </a:lnTo>
                <a:lnTo>
                  <a:pt x="3553" y="2117"/>
                </a:lnTo>
                <a:lnTo>
                  <a:pt x="3626" y="2166"/>
                </a:lnTo>
                <a:lnTo>
                  <a:pt x="3504" y="2263"/>
                </a:lnTo>
                <a:lnTo>
                  <a:pt x="3407" y="2336"/>
                </a:lnTo>
                <a:lnTo>
                  <a:pt x="3285" y="2458"/>
                </a:lnTo>
                <a:lnTo>
                  <a:pt x="3188" y="2579"/>
                </a:lnTo>
                <a:lnTo>
                  <a:pt x="3115" y="2725"/>
                </a:lnTo>
                <a:lnTo>
                  <a:pt x="3090" y="2798"/>
                </a:lnTo>
                <a:lnTo>
                  <a:pt x="3090" y="2871"/>
                </a:lnTo>
                <a:lnTo>
                  <a:pt x="3115" y="2920"/>
                </a:lnTo>
                <a:lnTo>
                  <a:pt x="3139" y="2944"/>
                </a:lnTo>
                <a:lnTo>
                  <a:pt x="3212" y="2969"/>
                </a:lnTo>
                <a:lnTo>
                  <a:pt x="3285" y="2969"/>
                </a:lnTo>
                <a:lnTo>
                  <a:pt x="3358" y="2944"/>
                </a:lnTo>
                <a:lnTo>
                  <a:pt x="3431" y="2847"/>
                </a:lnTo>
                <a:lnTo>
                  <a:pt x="3480" y="2750"/>
                </a:lnTo>
                <a:lnTo>
                  <a:pt x="3577" y="2652"/>
                </a:lnTo>
                <a:lnTo>
                  <a:pt x="3674" y="2555"/>
                </a:lnTo>
                <a:lnTo>
                  <a:pt x="3869" y="2360"/>
                </a:lnTo>
                <a:lnTo>
                  <a:pt x="3966" y="2433"/>
                </a:lnTo>
                <a:lnTo>
                  <a:pt x="4112" y="2506"/>
                </a:lnTo>
                <a:lnTo>
                  <a:pt x="3893" y="2628"/>
                </a:lnTo>
                <a:lnTo>
                  <a:pt x="3699" y="2750"/>
                </a:lnTo>
                <a:lnTo>
                  <a:pt x="3553" y="2871"/>
                </a:lnTo>
                <a:lnTo>
                  <a:pt x="3407" y="3017"/>
                </a:lnTo>
                <a:lnTo>
                  <a:pt x="3334" y="3115"/>
                </a:lnTo>
                <a:lnTo>
                  <a:pt x="3309" y="3188"/>
                </a:lnTo>
                <a:lnTo>
                  <a:pt x="3309" y="3285"/>
                </a:lnTo>
                <a:lnTo>
                  <a:pt x="3334" y="3382"/>
                </a:lnTo>
                <a:lnTo>
                  <a:pt x="3382" y="3431"/>
                </a:lnTo>
                <a:lnTo>
                  <a:pt x="3455" y="3455"/>
                </a:lnTo>
                <a:lnTo>
                  <a:pt x="3528" y="3431"/>
                </a:lnTo>
                <a:lnTo>
                  <a:pt x="3577" y="3382"/>
                </a:lnTo>
                <a:lnTo>
                  <a:pt x="3674" y="3261"/>
                </a:lnTo>
                <a:lnTo>
                  <a:pt x="3747" y="3139"/>
                </a:lnTo>
                <a:lnTo>
                  <a:pt x="3869" y="3042"/>
                </a:lnTo>
                <a:lnTo>
                  <a:pt x="3991" y="2969"/>
                </a:lnTo>
                <a:lnTo>
                  <a:pt x="4185" y="2847"/>
                </a:lnTo>
                <a:lnTo>
                  <a:pt x="4380" y="2701"/>
                </a:lnTo>
                <a:lnTo>
                  <a:pt x="4623" y="2871"/>
                </a:lnTo>
                <a:lnTo>
                  <a:pt x="4356" y="3066"/>
                </a:lnTo>
                <a:lnTo>
                  <a:pt x="4234" y="3139"/>
                </a:lnTo>
                <a:lnTo>
                  <a:pt x="4088" y="3261"/>
                </a:lnTo>
                <a:lnTo>
                  <a:pt x="3966" y="3382"/>
                </a:lnTo>
                <a:lnTo>
                  <a:pt x="3942" y="3455"/>
                </a:lnTo>
                <a:lnTo>
                  <a:pt x="3918" y="3528"/>
                </a:lnTo>
                <a:lnTo>
                  <a:pt x="3942" y="3577"/>
                </a:lnTo>
                <a:lnTo>
                  <a:pt x="3966" y="3601"/>
                </a:lnTo>
                <a:lnTo>
                  <a:pt x="4015" y="3626"/>
                </a:lnTo>
                <a:lnTo>
                  <a:pt x="4064" y="3626"/>
                </a:lnTo>
                <a:lnTo>
                  <a:pt x="4112" y="3601"/>
                </a:lnTo>
                <a:lnTo>
                  <a:pt x="4161" y="3553"/>
                </a:lnTo>
                <a:lnTo>
                  <a:pt x="4258" y="3480"/>
                </a:lnTo>
                <a:lnTo>
                  <a:pt x="4380" y="3358"/>
                </a:lnTo>
                <a:lnTo>
                  <a:pt x="4526" y="3261"/>
                </a:lnTo>
                <a:lnTo>
                  <a:pt x="4842" y="3042"/>
                </a:lnTo>
                <a:lnTo>
                  <a:pt x="4891" y="3066"/>
                </a:lnTo>
                <a:lnTo>
                  <a:pt x="4964" y="3090"/>
                </a:lnTo>
                <a:lnTo>
                  <a:pt x="5037" y="3090"/>
                </a:lnTo>
                <a:lnTo>
                  <a:pt x="5110" y="3042"/>
                </a:lnTo>
                <a:lnTo>
                  <a:pt x="5159" y="2993"/>
                </a:lnTo>
                <a:lnTo>
                  <a:pt x="5378" y="2896"/>
                </a:lnTo>
                <a:lnTo>
                  <a:pt x="5645" y="2798"/>
                </a:lnTo>
                <a:lnTo>
                  <a:pt x="6156" y="2652"/>
                </a:lnTo>
                <a:lnTo>
                  <a:pt x="6229" y="2604"/>
                </a:lnTo>
                <a:lnTo>
                  <a:pt x="6278" y="2531"/>
                </a:lnTo>
                <a:lnTo>
                  <a:pt x="6302" y="2506"/>
                </a:lnTo>
                <a:lnTo>
                  <a:pt x="6351" y="2360"/>
                </a:lnTo>
                <a:lnTo>
                  <a:pt x="6400" y="2214"/>
                </a:lnTo>
                <a:lnTo>
                  <a:pt x="6424" y="1922"/>
                </a:lnTo>
                <a:lnTo>
                  <a:pt x="6473" y="1314"/>
                </a:lnTo>
                <a:lnTo>
                  <a:pt x="6546" y="876"/>
                </a:lnTo>
                <a:lnTo>
                  <a:pt x="6570" y="633"/>
                </a:lnTo>
                <a:lnTo>
                  <a:pt x="6570" y="535"/>
                </a:lnTo>
                <a:lnTo>
                  <a:pt x="6570" y="414"/>
                </a:lnTo>
                <a:close/>
                <a:moveTo>
                  <a:pt x="17519" y="12093"/>
                </a:moveTo>
                <a:lnTo>
                  <a:pt x="17544" y="12142"/>
                </a:lnTo>
                <a:lnTo>
                  <a:pt x="17592" y="12191"/>
                </a:lnTo>
                <a:lnTo>
                  <a:pt x="17665" y="12215"/>
                </a:lnTo>
                <a:lnTo>
                  <a:pt x="17738" y="12215"/>
                </a:lnTo>
                <a:lnTo>
                  <a:pt x="18030" y="12239"/>
                </a:lnTo>
                <a:lnTo>
                  <a:pt x="18322" y="12312"/>
                </a:lnTo>
                <a:lnTo>
                  <a:pt x="18590" y="12434"/>
                </a:lnTo>
                <a:lnTo>
                  <a:pt x="18712" y="12507"/>
                </a:lnTo>
                <a:lnTo>
                  <a:pt x="18809" y="12604"/>
                </a:lnTo>
                <a:lnTo>
                  <a:pt x="18906" y="12702"/>
                </a:lnTo>
                <a:lnTo>
                  <a:pt x="18979" y="12799"/>
                </a:lnTo>
                <a:lnTo>
                  <a:pt x="19052" y="12921"/>
                </a:lnTo>
                <a:lnTo>
                  <a:pt x="19101" y="13042"/>
                </a:lnTo>
                <a:lnTo>
                  <a:pt x="19125" y="13188"/>
                </a:lnTo>
                <a:lnTo>
                  <a:pt x="19150" y="13334"/>
                </a:lnTo>
                <a:lnTo>
                  <a:pt x="19150" y="13480"/>
                </a:lnTo>
                <a:lnTo>
                  <a:pt x="19125" y="13651"/>
                </a:lnTo>
                <a:lnTo>
                  <a:pt x="19052" y="13870"/>
                </a:lnTo>
                <a:lnTo>
                  <a:pt x="18955" y="14089"/>
                </a:lnTo>
                <a:lnTo>
                  <a:pt x="18809" y="14283"/>
                </a:lnTo>
                <a:lnTo>
                  <a:pt x="18663" y="14454"/>
                </a:lnTo>
                <a:lnTo>
                  <a:pt x="18493" y="14624"/>
                </a:lnTo>
                <a:lnTo>
                  <a:pt x="18298" y="14770"/>
                </a:lnTo>
                <a:lnTo>
                  <a:pt x="18103" y="14867"/>
                </a:lnTo>
                <a:lnTo>
                  <a:pt x="17884" y="14965"/>
                </a:lnTo>
                <a:lnTo>
                  <a:pt x="17738" y="14989"/>
                </a:lnTo>
                <a:lnTo>
                  <a:pt x="17446" y="14989"/>
                </a:lnTo>
                <a:lnTo>
                  <a:pt x="17300" y="14965"/>
                </a:lnTo>
                <a:lnTo>
                  <a:pt x="17154" y="14916"/>
                </a:lnTo>
                <a:lnTo>
                  <a:pt x="17033" y="14843"/>
                </a:lnTo>
                <a:lnTo>
                  <a:pt x="16911" y="14746"/>
                </a:lnTo>
                <a:lnTo>
                  <a:pt x="16814" y="14648"/>
                </a:lnTo>
                <a:lnTo>
                  <a:pt x="16619" y="14429"/>
                </a:lnTo>
                <a:lnTo>
                  <a:pt x="16449" y="14186"/>
                </a:lnTo>
                <a:lnTo>
                  <a:pt x="16351" y="13894"/>
                </a:lnTo>
                <a:lnTo>
                  <a:pt x="16303" y="13626"/>
                </a:lnTo>
                <a:lnTo>
                  <a:pt x="16303" y="13456"/>
                </a:lnTo>
                <a:lnTo>
                  <a:pt x="16303" y="13286"/>
                </a:lnTo>
                <a:lnTo>
                  <a:pt x="16351" y="13115"/>
                </a:lnTo>
                <a:lnTo>
                  <a:pt x="16424" y="12969"/>
                </a:lnTo>
                <a:lnTo>
                  <a:pt x="16497" y="12823"/>
                </a:lnTo>
                <a:lnTo>
                  <a:pt x="16595" y="12677"/>
                </a:lnTo>
                <a:lnTo>
                  <a:pt x="16692" y="12556"/>
                </a:lnTo>
                <a:lnTo>
                  <a:pt x="16814" y="12434"/>
                </a:lnTo>
                <a:lnTo>
                  <a:pt x="16960" y="12312"/>
                </a:lnTo>
                <a:lnTo>
                  <a:pt x="17130" y="12215"/>
                </a:lnTo>
                <a:lnTo>
                  <a:pt x="17300" y="12142"/>
                </a:lnTo>
                <a:lnTo>
                  <a:pt x="17495" y="12093"/>
                </a:lnTo>
                <a:lnTo>
                  <a:pt x="17519" y="12093"/>
                </a:lnTo>
                <a:close/>
                <a:moveTo>
                  <a:pt x="7008" y="0"/>
                </a:moveTo>
                <a:lnTo>
                  <a:pt x="6692" y="24"/>
                </a:lnTo>
                <a:lnTo>
                  <a:pt x="6521" y="73"/>
                </a:lnTo>
                <a:lnTo>
                  <a:pt x="6375" y="122"/>
                </a:lnTo>
                <a:lnTo>
                  <a:pt x="6327" y="146"/>
                </a:lnTo>
                <a:lnTo>
                  <a:pt x="6302" y="170"/>
                </a:lnTo>
                <a:lnTo>
                  <a:pt x="6278" y="219"/>
                </a:lnTo>
                <a:lnTo>
                  <a:pt x="6278" y="268"/>
                </a:lnTo>
                <a:lnTo>
                  <a:pt x="6205" y="365"/>
                </a:lnTo>
                <a:lnTo>
                  <a:pt x="6156" y="462"/>
                </a:lnTo>
                <a:lnTo>
                  <a:pt x="6108" y="608"/>
                </a:lnTo>
                <a:lnTo>
                  <a:pt x="6083" y="730"/>
                </a:lnTo>
                <a:lnTo>
                  <a:pt x="6035" y="1265"/>
                </a:lnTo>
                <a:lnTo>
                  <a:pt x="5937" y="1776"/>
                </a:lnTo>
                <a:lnTo>
                  <a:pt x="5913" y="2020"/>
                </a:lnTo>
                <a:lnTo>
                  <a:pt x="5913" y="2287"/>
                </a:lnTo>
                <a:lnTo>
                  <a:pt x="5670" y="2360"/>
                </a:lnTo>
                <a:lnTo>
                  <a:pt x="5451" y="2458"/>
                </a:lnTo>
                <a:lnTo>
                  <a:pt x="4988" y="2677"/>
                </a:lnTo>
                <a:lnTo>
                  <a:pt x="4161" y="2093"/>
                </a:lnTo>
                <a:lnTo>
                  <a:pt x="3966" y="1947"/>
                </a:lnTo>
                <a:lnTo>
                  <a:pt x="3723" y="1776"/>
                </a:lnTo>
                <a:lnTo>
                  <a:pt x="3601" y="1703"/>
                </a:lnTo>
                <a:lnTo>
                  <a:pt x="3480" y="1630"/>
                </a:lnTo>
                <a:lnTo>
                  <a:pt x="3334" y="1606"/>
                </a:lnTo>
                <a:lnTo>
                  <a:pt x="3236" y="1606"/>
                </a:lnTo>
                <a:lnTo>
                  <a:pt x="3163" y="1557"/>
                </a:lnTo>
                <a:lnTo>
                  <a:pt x="3042" y="1557"/>
                </a:lnTo>
                <a:lnTo>
                  <a:pt x="2944" y="1606"/>
                </a:lnTo>
                <a:lnTo>
                  <a:pt x="2823" y="1679"/>
                </a:lnTo>
                <a:lnTo>
                  <a:pt x="2604" y="1825"/>
                </a:lnTo>
                <a:lnTo>
                  <a:pt x="2409" y="1995"/>
                </a:lnTo>
                <a:lnTo>
                  <a:pt x="2239" y="2190"/>
                </a:lnTo>
                <a:lnTo>
                  <a:pt x="1849" y="2604"/>
                </a:lnTo>
                <a:lnTo>
                  <a:pt x="1655" y="2798"/>
                </a:lnTo>
                <a:lnTo>
                  <a:pt x="1484" y="3042"/>
                </a:lnTo>
                <a:lnTo>
                  <a:pt x="1436" y="3066"/>
                </a:lnTo>
                <a:lnTo>
                  <a:pt x="1387" y="3115"/>
                </a:lnTo>
                <a:lnTo>
                  <a:pt x="1363" y="3163"/>
                </a:lnTo>
                <a:lnTo>
                  <a:pt x="1387" y="3236"/>
                </a:lnTo>
                <a:lnTo>
                  <a:pt x="1509" y="3455"/>
                </a:lnTo>
                <a:lnTo>
                  <a:pt x="1655" y="3650"/>
                </a:lnTo>
                <a:lnTo>
                  <a:pt x="1971" y="4039"/>
                </a:lnTo>
                <a:lnTo>
                  <a:pt x="2287" y="4477"/>
                </a:lnTo>
                <a:lnTo>
                  <a:pt x="2482" y="4672"/>
                </a:lnTo>
                <a:lnTo>
                  <a:pt x="2652" y="4867"/>
                </a:lnTo>
                <a:lnTo>
                  <a:pt x="2531" y="5061"/>
                </a:lnTo>
                <a:lnTo>
                  <a:pt x="2433" y="5280"/>
                </a:lnTo>
                <a:lnTo>
                  <a:pt x="2312" y="5597"/>
                </a:lnTo>
                <a:lnTo>
                  <a:pt x="2263" y="5791"/>
                </a:lnTo>
                <a:lnTo>
                  <a:pt x="2263" y="5962"/>
                </a:lnTo>
                <a:lnTo>
                  <a:pt x="1995" y="5962"/>
                </a:lnTo>
                <a:lnTo>
                  <a:pt x="1703" y="5986"/>
                </a:lnTo>
                <a:lnTo>
                  <a:pt x="1192" y="6083"/>
                </a:lnTo>
                <a:lnTo>
                  <a:pt x="973" y="6108"/>
                </a:lnTo>
                <a:lnTo>
                  <a:pt x="706" y="6181"/>
                </a:lnTo>
                <a:lnTo>
                  <a:pt x="584" y="6229"/>
                </a:lnTo>
                <a:lnTo>
                  <a:pt x="462" y="6278"/>
                </a:lnTo>
                <a:lnTo>
                  <a:pt x="365" y="6351"/>
                </a:lnTo>
                <a:lnTo>
                  <a:pt x="292" y="6424"/>
                </a:lnTo>
                <a:lnTo>
                  <a:pt x="243" y="6448"/>
                </a:lnTo>
                <a:lnTo>
                  <a:pt x="195" y="6473"/>
                </a:lnTo>
                <a:lnTo>
                  <a:pt x="146" y="6570"/>
                </a:lnTo>
                <a:lnTo>
                  <a:pt x="97" y="6692"/>
                </a:lnTo>
                <a:lnTo>
                  <a:pt x="73" y="6935"/>
                </a:lnTo>
                <a:lnTo>
                  <a:pt x="0" y="7738"/>
                </a:lnTo>
                <a:lnTo>
                  <a:pt x="0" y="8005"/>
                </a:lnTo>
                <a:lnTo>
                  <a:pt x="0" y="8346"/>
                </a:lnTo>
                <a:lnTo>
                  <a:pt x="24" y="8492"/>
                </a:lnTo>
                <a:lnTo>
                  <a:pt x="73" y="8638"/>
                </a:lnTo>
                <a:lnTo>
                  <a:pt x="122" y="8760"/>
                </a:lnTo>
                <a:lnTo>
                  <a:pt x="243" y="8833"/>
                </a:lnTo>
                <a:lnTo>
                  <a:pt x="219" y="8906"/>
                </a:lnTo>
                <a:lnTo>
                  <a:pt x="243" y="8954"/>
                </a:lnTo>
                <a:lnTo>
                  <a:pt x="268" y="9003"/>
                </a:lnTo>
                <a:lnTo>
                  <a:pt x="316" y="9027"/>
                </a:lnTo>
                <a:lnTo>
                  <a:pt x="560" y="9125"/>
                </a:lnTo>
                <a:lnTo>
                  <a:pt x="779" y="9198"/>
                </a:lnTo>
                <a:lnTo>
                  <a:pt x="1046" y="9246"/>
                </a:lnTo>
                <a:lnTo>
                  <a:pt x="1290" y="9271"/>
                </a:lnTo>
                <a:lnTo>
                  <a:pt x="1801" y="9344"/>
                </a:lnTo>
                <a:lnTo>
                  <a:pt x="2312" y="9368"/>
                </a:lnTo>
                <a:lnTo>
                  <a:pt x="2385" y="9538"/>
                </a:lnTo>
                <a:lnTo>
                  <a:pt x="2458" y="9660"/>
                </a:lnTo>
                <a:lnTo>
                  <a:pt x="2628" y="9952"/>
                </a:lnTo>
                <a:lnTo>
                  <a:pt x="2847" y="10195"/>
                </a:lnTo>
                <a:lnTo>
                  <a:pt x="2652" y="10366"/>
                </a:lnTo>
                <a:lnTo>
                  <a:pt x="2506" y="10560"/>
                </a:lnTo>
                <a:lnTo>
                  <a:pt x="2190" y="10925"/>
                </a:lnTo>
                <a:lnTo>
                  <a:pt x="1849" y="11363"/>
                </a:lnTo>
                <a:lnTo>
                  <a:pt x="1679" y="11558"/>
                </a:lnTo>
                <a:lnTo>
                  <a:pt x="1630" y="11680"/>
                </a:lnTo>
                <a:lnTo>
                  <a:pt x="1582" y="11777"/>
                </a:lnTo>
                <a:lnTo>
                  <a:pt x="1582" y="11850"/>
                </a:lnTo>
                <a:lnTo>
                  <a:pt x="1606" y="11923"/>
                </a:lnTo>
                <a:lnTo>
                  <a:pt x="1606" y="12045"/>
                </a:lnTo>
                <a:lnTo>
                  <a:pt x="1630" y="12166"/>
                </a:lnTo>
                <a:lnTo>
                  <a:pt x="1679" y="12264"/>
                </a:lnTo>
                <a:lnTo>
                  <a:pt x="1752" y="12385"/>
                </a:lnTo>
                <a:lnTo>
                  <a:pt x="1922" y="12604"/>
                </a:lnTo>
                <a:lnTo>
                  <a:pt x="2093" y="12775"/>
                </a:lnTo>
                <a:lnTo>
                  <a:pt x="2312" y="13018"/>
                </a:lnTo>
                <a:lnTo>
                  <a:pt x="2531" y="13237"/>
                </a:lnTo>
                <a:lnTo>
                  <a:pt x="2798" y="13456"/>
                </a:lnTo>
                <a:lnTo>
                  <a:pt x="3042" y="13651"/>
                </a:lnTo>
                <a:lnTo>
                  <a:pt x="3090" y="13699"/>
                </a:lnTo>
                <a:lnTo>
                  <a:pt x="3139" y="13699"/>
                </a:lnTo>
                <a:lnTo>
                  <a:pt x="3236" y="13675"/>
                </a:lnTo>
                <a:lnTo>
                  <a:pt x="3358" y="13699"/>
                </a:lnTo>
                <a:lnTo>
                  <a:pt x="3455" y="13675"/>
                </a:lnTo>
                <a:lnTo>
                  <a:pt x="3577" y="13651"/>
                </a:lnTo>
                <a:lnTo>
                  <a:pt x="3699" y="13602"/>
                </a:lnTo>
                <a:lnTo>
                  <a:pt x="3918" y="13456"/>
                </a:lnTo>
                <a:lnTo>
                  <a:pt x="4088" y="13334"/>
                </a:lnTo>
                <a:lnTo>
                  <a:pt x="4331" y="13140"/>
                </a:lnTo>
                <a:lnTo>
                  <a:pt x="4575" y="12921"/>
                </a:lnTo>
                <a:lnTo>
                  <a:pt x="5013" y="12434"/>
                </a:lnTo>
                <a:lnTo>
                  <a:pt x="5110" y="12531"/>
                </a:lnTo>
                <a:lnTo>
                  <a:pt x="5232" y="12580"/>
                </a:lnTo>
                <a:lnTo>
                  <a:pt x="5451" y="12677"/>
                </a:lnTo>
                <a:lnTo>
                  <a:pt x="5767" y="12823"/>
                </a:lnTo>
                <a:lnTo>
                  <a:pt x="5937" y="12872"/>
                </a:lnTo>
                <a:lnTo>
                  <a:pt x="6108" y="12896"/>
                </a:lnTo>
                <a:lnTo>
                  <a:pt x="6156" y="13091"/>
                </a:lnTo>
                <a:lnTo>
                  <a:pt x="6181" y="13261"/>
                </a:lnTo>
                <a:lnTo>
                  <a:pt x="6254" y="13651"/>
                </a:lnTo>
                <a:lnTo>
                  <a:pt x="6302" y="14040"/>
                </a:lnTo>
                <a:lnTo>
                  <a:pt x="6302" y="14259"/>
                </a:lnTo>
                <a:lnTo>
                  <a:pt x="6302" y="14502"/>
                </a:lnTo>
                <a:lnTo>
                  <a:pt x="6327" y="14600"/>
                </a:lnTo>
                <a:lnTo>
                  <a:pt x="6351" y="14721"/>
                </a:lnTo>
                <a:lnTo>
                  <a:pt x="6400" y="14794"/>
                </a:lnTo>
                <a:lnTo>
                  <a:pt x="6473" y="14867"/>
                </a:lnTo>
                <a:lnTo>
                  <a:pt x="6497" y="14892"/>
                </a:lnTo>
                <a:lnTo>
                  <a:pt x="6521" y="14940"/>
                </a:lnTo>
                <a:lnTo>
                  <a:pt x="6619" y="14989"/>
                </a:lnTo>
                <a:lnTo>
                  <a:pt x="6716" y="15038"/>
                </a:lnTo>
                <a:lnTo>
                  <a:pt x="6838" y="15062"/>
                </a:lnTo>
                <a:lnTo>
                  <a:pt x="6959" y="15086"/>
                </a:lnTo>
                <a:lnTo>
                  <a:pt x="7203" y="15086"/>
                </a:lnTo>
                <a:lnTo>
                  <a:pt x="7421" y="15062"/>
                </a:lnTo>
                <a:lnTo>
                  <a:pt x="8030" y="15038"/>
                </a:lnTo>
                <a:lnTo>
                  <a:pt x="8638" y="15038"/>
                </a:lnTo>
                <a:lnTo>
                  <a:pt x="8735" y="15013"/>
                </a:lnTo>
                <a:lnTo>
                  <a:pt x="8808" y="14965"/>
                </a:lnTo>
                <a:lnTo>
                  <a:pt x="8857" y="14867"/>
                </a:lnTo>
                <a:lnTo>
                  <a:pt x="8881" y="14794"/>
                </a:lnTo>
                <a:lnTo>
                  <a:pt x="8906" y="14770"/>
                </a:lnTo>
                <a:lnTo>
                  <a:pt x="8979" y="14673"/>
                </a:lnTo>
                <a:lnTo>
                  <a:pt x="9027" y="14551"/>
                </a:lnTo>
                <a:lnTo>
                  <a:pt x="9100" y="14283"/>
                </a:lnTo>
                <a:lnTo>
                  <a:pt x="9149" y="13772"/>
                </a:lnTo>
                <a:lnTo>
                  <a:pt x="9222" y="13286"/>
                </a:lnTo>
                <a:lnTo>
                  <a:pt x="9246" y="13042"/>
                </a:lnTo>
                <a:lnTo>
                  <a:pt x="9246" y="12799"/>
                </a:lnTo>
                <a:lnTo>
                  <a:pt x="9514" y="12799"/>
                </a:lnTo>
                <a:lnTo>
                  <a:pt x="9757" y="12726"/>
                </a:lnTo>
                <a:lnTo>
                  <a:pt x="10001" y="12629"/>
                </a:lnTo>
                <a:lnTo>
                  <a:pt x="10122" y="12556"/>
                </a:lnTo>
                <a:lnTo>
                  <a:pt x="10220" y="12483"/>
                </a:lnTo>
                <a:lnTo>
                  <a:pt x="10341" y="12604"/>
                </a:lnTo>
                <a:lnTo>
                  <a:pt x="10487" y="12726"/>
                </a:lnTo>
                <a:lnTo>
                  <a:pt x="10779" y="12945"/>
                </a:lnTo>
                <a:lnTo>
                  <a:pt x="11290" y="13310"/>
                </a:lnTo>
                <a:lnTo>
                  <a:pt x="11826" y="13675"/>
                </a:lnTo>
                <a:lnTo>
                  <a:pt x="11874" y="13699"/>
                </a:lnTo>
                <a:lnTo>
                  <a:pt x="11947" y="13724"/>
                </a:lnTo>
                <a:lnTo>
                  <a:pt x="11996" y="13699"/>
                </a:lnTo>
                <a:lnTo>
                  <a:pt x="12045" y="13675"/>
                </a:lnTo>
                <a:lnTo>
                  <a:pt x="12142" y="13602"/>
                </a:lnTo>
                <a:lnTo>
                  <a:pt x="12166" y="13480"/>
                </a:lnTo>
                <a:lnTo>
                  <a:pt x="12361" y="13334"/>
                </a:lnTo>
                <a:lnTo>
                  <a:pt x="12531" y="13164"/>
                </a:lnTo>
                <a:lnTo>
                  <a:pt x="12872" y="12799"/>
                </a:lnTo>
                <a:lnTo>
                  <a:pt x="13286" y="12385"/>
                </a:lnTo>
                <a:lnTo>
                  <a:pt x="13480" y="12166"/>
                </a:lnTo>
                <a:lnTo>
                  <a:pt x="13675" y="11947"/>
                </a:lnTo>
                <a:lnTo>
                  <a:pt x="13699" y="11874"/>
                </a:lnTo>
                <a:lnTo>
                  <a:pt x="13699" y="11801"/>
                </a:lnTo>
                <a:lnTo>
                  <a:pt x="13724" y="11704"/>
                </a:lnTo>
                <a:lnTo>
                  <a:pt x="13699" y="11607"/>
                </a:lnTo>
                <a:lnTo>
                  <a:pt x="13553" y="11363"/>
                </a:lnTo>
                <a:lnTo>
                  <a:pt x="13407" y="11120"/>
                </a:lnTo>
                <a:lnTo>
                  <a:pt x="13067" y="10682"/>
                </a:lnTo>
                <a:lnTo>
                  <a:pt x="12945" y="10512"/>
                </a:lnTo>
                <a:lnTo>
                  <a:pt x="12799" y="10341"/>
                </a:lnTo>
                <a:lnTo>
                  <a:pt x="12629" y="10195"/>
                </a:lnTo>
                <a:lnTo>
                  <a:pt x="12458" y="10074"/>
                </a:lnTo>
                <a:lnTo>
                  <a:pt x="12604" y="9855"/>
                </a:lnTo>
                <a:lnTo>
                  <a:pt x="12750" y="9611"/>
                </a:lnTo>
                <a:lnTo>
                  <a:pt x="12823" y="9368"/>
                </a:lnTo>
                <a:lnTo>
                  <a:pt x="12872" y="9125"/>
                </a:lnTo>
                <a:lnTo>
                  <a:pt x="12994" y="9149"/>
                </a:lnTo>
                <a:lnTo>
                  <a:pt x="13091" y="9173"/>
                </a:lnTo>
                <a:lnTo>
                  <a:pt x="13334" y="9173"/>
                </a:lnTo>
                <a:lnTo>
                  <a:pt x="13797" y="9149"/>
                </a:lnTo>
                <a:lnTo>
                  <a:pt x="14283" y="9125"/>
                </a:lnTo>
                <a:lnTo>
                  <a:pt x="14794" y="9076"/>
                </a:lnTo>
                <a:lnTo>
                  <a:pt x="14867" y="9052"/>
                </a:lnTo>
                <a:lnTo>
                  <a:pt x="14916" y="9003"/>
                </a:lnTo>
                <a:lnTo>
                  <a:pt x="14940" y="8954"/>
                </a:lnTo>
                <a:lnTo>
                  <a:pt x="14965" y="8906"/>
                </a:lnTo>
                <a:lnTo>
                  <a:pt x="15038" y="8881"/>
                </a:lnTo>
                <a:lnTo>
                  <a:pt x="15086" y="8833"/>
                </a:lnTo>
                <a:lnTo>
                  <a:pt x="15135" y="8760"/>
                </a:lnTo>
                <a:lnTo>
                  <a:pt x="15135" y="8687"/>
                </a:lnTo>
                <a:lnTo>
                  <a:pt x="15135" y="7689"/>
                </a:lnTo>
                <a:lnTo>
                  <a:pt x="15135" y="7203"/>
                </a:lnTo>
                <a:lnTo>
                  <a:pt x="15086" y="6716"/>
                </a:lnTo>
                <a:lnTo>
                  <a:pt x="15062" y="6643"/>
                </a:lnTo>
                <a:lnTo>
                  <a:pt x="15013" y="6570"/>
                </a:lnTo>
                <a:lnTo>
                  <a:pt x="14940" y="6546"/>
                </a:lnTo>
                <a:lnTo>
                  <a:pt x="14867" y="6521"/>
                </a:lnTo>
                <a:lnTo>
                  <a:pt x="14819" y="6400"/>
                </a:lnTo>
                <a:lnTo>
                  <a:pt x="14746" y="6302"/>
                </a:lnTo>
                <a:lnTo>
                  <a:pt x="14648" y="6229"/>
                </a:lnTo>
                <a:lnTo>
                  <a:pt x="14527" y="6181"/>
                </a:lnTo>
                <a:lnTo>
                  <a:pt x="14259" y="6108"/>
                </a:lnTo>
                <a:lnTo>
                  <a:pt x="14016" y="6083"/>
                </a:lnTo>
                <a:lnTo>
                  <a:pt x="13480" y="6010"/>
                </a:lnTo>
                <a:lnTo>
                  <a:pt x="13213" y="5986"/>
                </a:lnTo>
                <a:lnTo>
                  <a:pt x="12921" y="5986"/>
                </a:lnTo>
                <a:lnTo>
                  <a:pt x="12896" y="5694"/>
                </a:lnTo>
                <a:lnTo>
                  <a:pt x="12848" y="5426"/>
                </a:lnTo>
                <a:lnTo>
                  <a:pt x="12823" y="5256"/>
                </a:lnTo>
                <a:lnTo>
                  <a:pt x="12775" y="5086"/>
                </a:lnTo>
                <a:lnTo>
                  <a:pt x="12702" y="4915"/>
                </a:lnTo>
                <a:lnTo>
                  <a:pt x="12629" y="4769"/>
                </a:lnTo>
                <a:lnTo>
                  <a:pt x="12750" y="4599"/>
                </a:lnTo>
                <a:lnTo>
                  <a:pt x="12848" y="4453"/>
                </a:lnTo>
                <a:lnTo>
                  <a:pt x="13213" y="3918"/>
                </a:lnTo>
                <a:lnTo>
                  <a:pt x="13432" y="3650"/>
                </a:lnTo>
                <a:lnTo>
                  <a:pt x="13651" y="3407"/>
                </a:lnTo>
                <a:lnTo>
                  <a:pt x="13699" y="3309"/>
                </a:lnTo>
                <a:lnTo>
                  <a:pt x="13699" y="3261"/>
                </a:lnTo>
                <a:lnTo>
                  <a:pt x="13699" y="3212"/>
                </a:lnTo>
                <a:lnTo>
                  <a:pt x="13675" y="3139"/>
                </a:lnTo>
                <a:lnTo>
                  <a:pt x="13699" y="3090"/>
                </a:lnTo>
                <a:lnTo>
                  <a:pt x="13675" y="3017"/>
                </a:lnTo>
                <a:lnTo>
                  <a:pt x="13675" y="2944"/>
                </a:lnTo>
                <a:lnTo>
                  <a:pt x="13602" y="2847"/>
                </a:lnTo>
                <a:lnTo>
                  <a:pt x="13407" y="2628"/>
                </a:lnTo>
                <a:lnTo>
                  <a:pt x="13164" y="2360"/>
                </a:lnTo>
                <a:lnTo>
                  <a:pt x="12896" y="2093"/>
                </a:lnTo>
                <a:lnTo>
                  <a:pt x="12702" y="1922"/>
                </a:lnTo>
                <a:lnTo>
                  <a:pt x="12434" y="1728"/>
                </a:lnTo>
                <a:lnTo>
                  <a:pt x="12312" y="1655"/>
                </a:lnTo>
                <a:lnTo>
                  <a:pt x="12166" y="1582"/>
                </a:lnTo>
                <a:lnTo>
                  <a:pt x="12020" y="1557"/>
                </a:lnTo>
                <a:lnTo>
                  <a:pt x="11899" y="1582"/>
                </a:lnTo>
                <a:lnTo>
                  <a:pt x="11850" y="1582"/>
                </a:lnTo>
                <a:lnTo>
                  <a:pt x="11777" y="1606"/>
                </a:lnTo>
                <a:lnTo>
                  <a:pt x="11534" y="1728"/>
                </a:lnTo>
                <a:lnTo>
                  <a:pt x="11290" y="1874"/>
                </a:lnTo>
                <a:lnTo>
                  <a:pt x="10828" y="2190"/>
                </a:lnTo>
                <a:lnTo>
                  <a:pt x="10560" y="2385"/>
                </a:lnTo>
                <a:lnTo>
                  <a:pt x="10414" y="2506"/>
                </a:lnTo>
                <a:lnTo>
                  <a:pt x="10293" y="2628"/>
                </a:lnTo>
                <a:lnTo>
                  <a:pt x="10098" y="2506"/>
                </a:lnTo>
                <a:lnTo>
                  <a:pt x="9879" y="2409"/>
                </a:lnTo>
                <a:lnTo>
                  <a:pt x="9636" y="2336"/>
                </a:lnTo>
                <a:lnTo>
                  <a:pt x="9417" y="2312"/>
                </a:lnTo>
                <a:lnTo>
                  <a:pt x="9392" y="2287"/>
                </a:lnTo>
                <a:lnTo>
                  <a:pt x="9295" y="1995"/>
                </a:lnTo>
                <a:lnTo>
                  <a:pt x="9246" y="1703"/>
                </a:lnTo>
                <a:lnTo>
                  <a:pt x="9246" y="1679"/>
                </a:lnTo>
                <a:lnTo>
                  <a:pt x="9271" y="1630"/>
                </a:lnTo>
                <a:lnTo>
                  <a:pt x="9271" y="1606"/>
                </a:lnTo>
                <a:lnTo>
                  <a:pt x="9198" y="1484"/>
                </a:lnTo>
                <a:lnTo>
                  <a:pt x="9149" y="949"/>
                </a:lnTo>
                <a:lnTo>
                  <a:pt x="9125" y="681"/>
                </a:lnTo>
                <a:lnTo>
                  <a:pt x="9052" y="438"/>
                </a:lnTo>
                <a:lnTo>
                  <a:pt x="9100" y="389"/>
                </a:lnTo>
                <a:lnTo>
                  <a:pt x="9100" y="341"/>
                </a:lnTo>
                <a:lnTo>
                  <a:pt x="9125" y="292"/>
                </a:lnTo>
                <a:lnTo>
                  <a:pt x="9100" y="243"/>
                </a:lnTo>
                <a:lnTo>
                  <a:pt x="9076" y="170"/>
                </a:lnTo>
                <a:lnTo>
                  <a:pt x="9052" y="146"/>
                </a:lnTo>
                <a:lnTo>
                  <a:pt x="9003" y="97"/>
                </a:lnTo>
                <a:lnTo>
                  <a:pt x="8930" y="97"/>
                </a:lnTo>
                <a:lnTo>
                  <a:pt x="8614" y="49"/>
                </a:lnTo>
                <a:lnTo>
                  <a:pt x="8297" y="49"/>
                </a:lnTo>
                <a:lnTo>
                  <a:pt x="7665" y="24"/>
                </a:lnTo>
                <a:lnTo>
                  <a:pt x="7348" y="24"/>
                </a:lnTo>
                <a:lnTo>
                  <a:pt x="7008" y="0"/>
                </a:lnTo>
                <a:close/>
                <a:moveTo>
                  <a:pt x="17471" y="11655"/>
                </a:moveTo>
                <a:lnTo>
                  <a:pt x="17300" y="11704"/>
                </a:lnTo>
                <a:lnTo>
                  <a:pt x="16960" y="11801"/>
                </a:lnTo>
                <a:lnTo>
                  <a:pt x="16692" y="11923"/>
                </a:lnTo>
                <a:lnTo>
                  <a:pt x="16522" y="12045"/>
                </a:lnTo>
                <a:lnTo>
                  <a:pt x="16351" y="12191"/>
                </a:lnTo>
                <a:lnTo>
                  <a:pt x="16205" y="12385"/>
                </a:lnTo>
                <a:lnTo>
                  <a:pt x="16084" y="12556"/>
                </a:lnTo>
                <a:lnTo>
                  <a:pt x="15986" y="12750"/>
                </a:lnTo>
                <a:lnTo>
                  <a:pt x="15913" y="12969"/>
                </a:lnTo>
                <a:lnTo>
                  <a:pt x="15865" y="13188"/>
                </a:lnTo>
                <a:lnTo>
                  <a:pt x="15816" y="13407"/>
                </a:lnTo>
                <a:lnTo>
                  <a:pt x="15816" y="13602"/>
                </a:lnTo>
                <a:lnTo>
                  <a:pt x="15816" y="13797"/>
                </a:lnTo>
                <a:lnTo>
                  <a:pt x="15865" y="13991"/>
                </a:lnTo>
                <a:lnTo>
                  <a:pt x="15913" y="14186"/>
                </a:lnTo>
                <a:lnTo>
                  <a:pt x="16011" y="14381"/>
                </a:lnTo>
                <a:lnTo>
                  <a:pt x="16108" y="14551"/>
                </a:lnTo>
                <a:lnTo>
                  <a:pt x="16230" y="14721"/>
                </a:lnTo>
                <a:lnTo>
                  <a:pt x="16351" y="14892"/>
                </a:lnTo>
                <a:lnTo>
                  <a:pt x="16497" y="15038"/>
                </a:lnTo>
                <a:lnTo>
                  <a:pt x="16668" y="15159"/>
                </a:lnTo>
                <a:lnTo>
                  <a:pt x="16838" y="15257"/>
                </a:lnTo>
                <a:lnTo>
                  <a:pt x="17008" y="15354"/>
                </a:lnTo>
                <a:lnTo>
                  <a:pt x="17203" y="15427"/>
                </a:lnTo>
                <a:lnTo>
                  <a:pt x="17398" y="15476"/>
                </a:lnTo>
                <a:lnTo>
                  <a:pt x="17787" y="15476"/>
                </a:lnTo>
                <a:lnTo>
                  <a:pt x="17957" y="15427"/>
                </a:lnTo>
                <a:lnTo>
                  <a:pt x="18128" y="15403"/>
                </a:lnTo>
                <a:lnTo>
                  <a:pt x="18420" y="15257"/>
                </a:lnTo>
                <a:lnTo>
                  <a:pt x="18712" y="15086"/>
                </a:lnTo>
                <a:lnTo>
                  <a:pt x="18955" y="14867"/>
                </a:lnTo>
                <a:lnTo>
                  <a:pt x="19174" y="14600"/>
                </a:lnTo>
                <a:lnTo>
                  <a:pt x="19369" y="14308"/>
                </a:lnTo>
                <a:lnTo>
                  <a:pt x="19515" y="14016"/>
                </a:lnTo>
                <a:lnTo>
                  <a:pt x="19612" y="13699"/>
                </a:lnTo>
                <a:lnTo>
                  <a:pt x="19636" y="13505"/>
                </a:lnTo>
                <a:lnTo>
                  <a:pt x="19661" y="13286"/>
                </a:lnTo>
                <a:lnTo>
                  <a:pt x="19636" y="13115"/>
                </a:lnTo>
                <a:lnTo>
                  <a:pt x="19588" y="12921"/>
                </a:lnTo>
                <a:lnTo>
                  <a:pt x="19539" y="12775"/>
                </a:lnTo>
                <a:lnTo>
                  <a:pt x="19466" y="12604"/>
                </a:lnTo>
                <a:lnTo>
                  <a:pt x="19344" y="12458"/>
                </a:lnTo>
                <a:lnTo>
                  <a:pt x="19247" y="12337"/>
                </a:lnTo>
                <a:lnTo>
                  <a:pt x="19101" y="12215"/>
                </a:lnTo>
                <a:lnTo>
                  <a:pt x="18979" y="12093"/>
                </a:lnTo>
                <a:lnTo>
                  <a:pt x="18809" y="11996"/>
                </a:lnTo>
                <a:lnTo>
                  <a:pt x="18639" y="11923"/>
                </a:lnTo>
                <a:lnTo>
                  <a:pt x="18468" y="11850"/>
                </a:lnTo>
                <a:lnTo>
                  <a:pt x="18298" y="11801"/>
                </a:lnTo>
                <a:lnTo>
                  <a:pt x="18103" y="11753"/>
                </a:lnTo>
                <a:lnTo>
                  <a:pt x="17933" y="11728"/>
                </a:lnTo>
                <a:lnTo>
                  <a:pt x="17787" y="11680"/>
                </a:lnTo>
                <a:lnTo>
                  <a:pt x="17617" y="11655"/>
                </a:lnTo>
                <a:lnTo>
                  <a:pt x="17471" y="11655"/>
                </a:lnTo>
                <a:close/>
                <a:moveTo>
                  <a:pt x="17957" y="9417"/>
                </a:moveTo>
                <a:lnTo>
                  <a:pt x="17860" y="9490"/>
                </a:lnTo>
                <a:lnTo>
                  <a:pt x="17860" y="9514"/>
                </a:lnTo>
                <a:lnTo>
                  <a:pt x="17811" y="9587"/>
                </a:lnTo>
                <a:lnTo>
                  <a:pt x="17836" y="9660"/>
                </a:lnTo>
                <a:lnTo>
                  <a:pt x="17884" y="9709"/>
                </a:lnTo>
                <a:lnTo>
                  <a:pt x="17811" y="9757"/>
                </a:lnTo>
                <a:lnTo>
                  <a:pt x="17763" y="9782"/>
                </a:lnTo>
                <a:lnTo>
                  <a:pt x="17738" y="9830"/>
                </a:lnTo>
                <a:lnTo>
                  <a:pt x="17738" y="9879"/>
                </a:lnTo>
                <a:lnTo>
                  <a:pt x="17738" y="9928"/>
                </a:lnTo>
                <a:lnTo>
                  <a:pt x="17787" y="10001"/>
                </a:lnTo>
                <a:lnTo>
                  <a:pt x="17836" y="10049"/>
                </a:lnTo>
                <a:lnTo>
                  <a:pt x="17884" y="10098"/>
                </a:lnTo>
                <a:lnTo>
                  <a:pt x="17957" y="10122"/>
                </a:lnTo>
                <a:lnTo>
                  <a:pt x="17933" y="10147"/>
                </a:lnTo>
                <a:lnTo>
                  <a:pt x="17884" y="10195"/>
                </a:lnTo>
                <a:lnTo>
                  <a:pt x="17860" y="10244"/>
                </a:lnTo>
                <a:lnTo>
                  <a:pt x="17884" y="10317"/>
                </a:lnTo>
                <a:lnTo>
                  <a:pt x="17933" y="10414"/>
                </a:lnTo>
                <a:lnTo>
                  <a:pt x="18006" y="10487"/>
                </a:lnTo>
                <a:lnTo>
                  <a:pt x="18103" y="10512"/>
                </a:lnTo>
                <a:lnTo>
                  <a:pt x="18176" y="10536"/>
                </a:lnTo>
                <a:lnTo>
                  <a:pt x="18444" y="10585"/>
                </a:lnTo>
                <a:lnTo>
                  <a:pt x="18590" y="10609"/>
                </a:lnTo>
                <a:lnTo>
                  <a:pt x="18639" y="10633"/>
                </a:lnTo>
                <a:lnTo>
                  <a:pt x="18687" y="10609"/>
                </a:lnTo>
                <a:lnTo>
                  <a:pt x="18760" y="10682"/>
                </a:lnTo>
                <a:lnTo>
                  <a:pt x="18858" y="10731"/>
                </a:lnTo>
                <a:lnTo>
                  <a:pt x="18906" y="10731"/>
                </a:lnTo>
                <a:lnTo>
                  <a:pt x="19174" y="10828"/>
                </a:lnTo>
                <a:lnTo>
                  <a:pt x="19296" y="10877"/>
                </a:lnTo>
                <a:lnTo>
                  <a:pt x="19393" y="10950"/>
                </a:lnTo>
                <a:lnTo>
                  <a:pt x="19466" y="10998"/>
                </a:lnTo>
                <a:lnTo>
                  <a:pt x="19539" y="11023"/>
                </a:lnTo>
                <a:lnTo>
                  <a:pt x="19612" y="10998"/>
                </a:lnTo>
                <a:lnTo>
                  <a:pt x="19661" y="10974"/>
                </a:lnTo>
                <a:lnTo>
                  <a:pt x="19709" y="10950"/>
                </a:lnTo>
                <a:lnTo>
                  <a:pt x="19734" y="10901"/>
                </a:lnTo>
                <a:lnTo>
                  <a:pt x="19904" y="10779"/>
                </a:lnTo>
                <a:lnTo>
                  <a:pt x="19977" y="10706"/>
                </a:lnTo>
                <a:lnTo>
                  <a:pt x="20074" y="10658"/>
                </a:lnTo>
                <a:lnTo>
                  <a:pt x="20293" y="10487"/>
                </a:lnTo>
                <a:lnTo>
                  <a:pt x="20537" y="10366"/>
                </a:lnTo>
                <a:lnTo>
                  <a:pt x="20561" y="10341"/>
                </a:lnTo>
                <a:lnTo>
                  <a:pt x="20707" y="10463"/>
                </a:lnTo>
                <a:lnTo>
                  <a:pt x="20877" y="10609"/>
                </a:lnTo>
                <a:lnTo>
                  <a:pt x="21096" y="10828"/>
                </a:lnTo>
                <a:lnTo>
                  <a:pt x="21023" y="10779"/>
                </a:lnTo>
                <a:lnTo>
                  <a:pt x="20877" y="10682"/>
                </a:lnTo>
                <a:lnTo>
                  <a:pt x="20804" y="10658"/>
                </a:lnTo>
                <a:lnTo>
                  <a:pt x="20707" y="10633"/>
                </a:lnTo>
                <a:lnTo>
                  <a:pt x="20683" y="10633"/>
                </a:lnTo>
                <a:lnTo>
                  <a:pt x="20610" y="10658"/>
                </a:lnTo>
                <a:lnTo>
                  <a:pt x="20561" y="10731"/>
                </a:lnTo>
                <a:lnTo>
                  <a:pt x="20537" y="10779"/>
                </a:lnTo>
                <a:lnTo>
                  <a:pt x="20561" y="10852"/>
                </a:lnTo>
                <a:lnTo>
                  <a:pt x="20610" y="10925"/>
                </a:lnTo>
                <a:lnTo>
                  <a:pt x="20537" y="10974"/>
                </a:lnTo>
                <a:lnTo>
                  <a:pt x="20488" y="11023"/>
                </a:lnTo>
                <a:lnTo>
                  <a:pt x="20488" y="11096"/>
                </a:lnTo>
                <a:lnTo>
                  <a:pt x="20561" y="11266"/>
                </a:lnTo>
                <a:lnTo>
                  <a:pt x="20634" y="11436"/>
                </a:lnTo>
                <a:lnTo>
                  <a:pt x="20756" y="11582"/>
                </a:lnTo>
                <a:lnTo>
                  <a:pt x="20707" y="11534"/>
                </a:lnTo>
                <a:lnTo>
                  <a:pt x="20610" y="11412"/>
                </a:lnTo>
                <a:lnTo>
                  <a:pt x="20561" y="11315"/>
                </a:lnTo>
                <a:lnTo>
                  <a:pt x="20537" y="11266"/>
                </a:lnTo>
                <a:lnTo>
                  <a:pt x="20488" y="11242"/>
                </a:lnTo>
                <a:lnTo>
                  <a:pt x="20439" y="11217"/>
                </a:lnTo>
                <a:lnTo>
                  <a:pt x="20342" y="11217"/>
                </a:lnTo>
                <a:lnTo>
                  <a:pt x="20293" y="11242"/>
                </a:lnTo>
                <a:lnTo>
                  <a:pt x="20269" y="11290"/>
                </a:lnTo>
                <a:lnTo>
                  <a:pt x="20245" y="11339"/>
                </a:lnTo>
                <a:lnTo>
                  <a:pt x="20245" y="11436"/>
                </a:lnTo>
                <a:lnTo>
                  <a:pt x="20245" y="11509"/>
                </a:lnTo>
                <a:lnTo>
                  <a:pt x="20318" y="11680"/>
                </a:lnTo>
                <a:lnTo>
                  <a:pt x="20537" y="12020"/>
                </a:lnTo>
                <a:lnTo>
                  <a:pt x="20585" y="12069"/>
                </a:lnTo>
                <a:lnTo>
                  <a:pt x="20658" y="12093"/>
                </a:lnTo>
                <a:lnTo>
                  <a:pt x="20707" y="12239"/>
                </a:lnTo>
                <a:lnTo>
                  <a:pt x="20731" y="12385"/>
                </a:lnTo>
                <a:lnTo>
                  <a:pt x="20756" y="12556"/>
                </a:lnTo>
                <a:lnTo>
                  <a:pt x="20756" y="12677"/>
                </a:lnTo>
                <a:lnTo>
                  <a:pt x="20780" y="12799"/>
                </a:lnTo>
                <a:lnTo>
                  <a:pt x="20804" y="12872"/>
                </a:lnTo>
                <a:lnTo>
                  <a:pt x="20853" y="12921"/>
                </a:lnTo>
                <a:lnTo>
                  <a:pt x="20926" y="12945"/>
                </a:lnTo>
                <a:lnTo>
                  <a:pt x="21023" y="12945"/>
                </a:lnTo>
                <a:lnTo>
                  <a:pt x="21218" y="12994"/>
                </a:lnTo>
                <a:lnTo>
                  <a:pt x="21413" y="13018"/>
                </a:lnTo>
                <a:lnTo>
                  <a:pt x="21534" y="13042"/>
                </a:lnTo>
                <a:lnTo>
                  <a:pt x="21705" y="13067"/>
                </a:lnTo>
                <a:lnTo>
                  <a:pt x="21899" y="13091"/>
                </a:lnTo>
                <a:lnTo>
                  <a:pt x="21997" y="13115"/>
                </a:lnTo>
                <a:lnTo>
                  <a:pt x="22070" y="13164"/>
                </a:lnTo>
                <a:lnTo>
                  <a:pt x="22070" y="13359"/>
                </a:lnTo>
                <a:lnTo>
                  <a:pt x="22070" y="13578"/>
                </a:lnTo>
                <a:lnTo>
                  <a:pt x="22070" y="13699"/>
                </a:lnTo>
                <a:lnTo>
                  <a:pt x="22045" y="13675"/>
                </a:lnTo>
                <a:lnTo>
                  <a:pt x="21997" y="13626"/>
                </a:lnTo>
                <a:lnTo>
                  <a:pt x="21924" y="13602"/>
                </a:lnTo>
                <a:lnTo>
                  <a:pt x="21851" y="13626"/>
                </a:lnTo>
                <a:lnTo>
                  <a:pt x="21802" y="13675"/>
                </a:lnTo>
                <a:lnTo>
                  <a:pt x="21778" y="13724"/>
                </a:lnTo>
                <a:lnTo>
                  <a:pt x="21729" y="13651"/>
                </a:lnTo>
                <a:lnTo>
                  <a:pt x="21680" y="13602"/>
                </a:lnTo>
                <a:lnTo>
                  <a:pt x="21656" y="13602"/>
                </a:lnTo>
                <a:lnTo>
                  <a:pt x="21607" y="13578"/>
                </a:lnTo>
                <a:lnTo>
                  <a:pt x="21534" y="13602"/>
                </a:lnTo>
                <a:lnTo>
                  <a:pt x="21486" y="13651"/>
                </a:lnTo>
                <a:lnTo>
                  <a:pt x="21437" y="13699"/>
                </a:lnTo>
                <a:lnTo>
                  <a:pt x="21388" y="13894"/>
                </a:lnTo>
                <a:lnTo>
                  <a:pt x="21364" y="13991"/>
                </a:lnTo>
                <a:lnTo>
                  <a:pt x="21315" y="14137"/>
                </a:lnTo>
                <a:lnTo>
                  <a:pt x="21315" y="14089"/>
                </a:lnTo>
                <a:lnTo>
                  <a:pt x="21315" y="13918"/>
                </a:lnTo>
                <a:lnTo>
                  <a:pt x="21291" y="13772"/>
                </a:lnTo>
                <a:lnTo>
                  <a:pt x="21267" y="13724"/>
                </a:lnTo>
                <a:lnTo>
                  <a:pt x="21242" y="13699"/>
                </a:lnTo>
                <a:lnTo>
                  <a:pt x="21194" y="13675"/>
                </a:lnTo>
                <a:lnTo>
                  <a:pt x="21145" y="13651"/>
                </a:lnTo>
                <a:lnTo>
                  <a:pt x="21072" y="13675"/>
                </a:lnTo>
                <a:lnTo>
                  <a:pt x="21023" y="13724"/>
                </a:lnTo>
                <a:lnTo>
                  <a:pt x="20999" y="13772"/>
                </a:lnTo>
                <a:lnTo>
                  <a:pt x="20975" y="13845"/>
                </a:lnTo>
                <a:lnTo>
                  <a:pt x="20926" y="13967"/>
                </a:lnTo>
                <a:lnTo>
                  <a:pt x="20926" y="14016"/>
                </a:lnTo>
                <a:lnTo>
                  <a:pt x="20829" y="14381"/>
                </a:lnTo>
                <a:lnTo>
                  <a:pt x="20829" y="14454"/>
                </a:lnTo>
                <a:lnTo>
                  <a:pt x="20756" y="14600"/>
                </a:lnTo>
                <a:lnTo>
                  <a:pt x="20707" y="14721"/>
                </a:lnTo>
                <a:lnTo>
                  <a:pt x="20610" y="14867"/>
                </a:lnTo>
                <a:lnTo>
                  <a:pt x="20512" y="14989"/>
                </a:lnTo>
                <a:lnTo>
                  <a:pt x="20488" y="15038"/>
                </a:lnTo>
                <a:lnTo>
                  <a:pt x="20439" y="15086"/>
                </a:lnTo>
                <a:lnTo>
                  <a:pt x="20439" y="15135"/>
                </a:lnTo>
                <a:lnTo>
                  <a:pt x="20439" y="15184"/>
                </a:lnTo>
                <a:lnTo>
                  <a:pt x="20439" y="15257"/>
                </a:lnTo>
                <a:lnTo>
                  <a:pt x="20488" y="15305"/>
                </a:lnTo>
                <a:lnTo>
                  <a:pt x="20512" y="15330"/>
                </a:lnTo>
                <a:lnTo>
                  <a:pt x="20585" y="15354"/>
                </a:lnTo>
                <a:lnTo>
                  <a:pt x="20634" y="15378"/>
                </a:lnTo>
                <a:lnTo>
                  <a:pt x="20658" y="15378"/>
                </a:lnTo>
                <a:lnTo>
                  <a:pt x="20804" y="15548"/>
                </a:lnTo>
                <a:lnTo>
                  <a:pt x="20926" y="15694"/>
                </a:lnTo>
                <a:lnTo>
                  <a:pt x="21048" y="15889"/>
                </a:lnTo>
                <a:lnTo>
                  <a:pt x="21194" y="16108"/>
                </a:lnTo>
                <a:lnTo>
                  <a:pt x="21048" y="16254"/>
                </a:lnTo>
                <a:lnTo>
                  <a:pt x="20902" y="16424"/>
                </a:lnTo>
                <a:lnTo>
                  <a:pt x="20829" y="16473"/>
                </a:lnTo>
                <a:lnTo>
                  <a:pt x="20756" y="16424"/>
                </a:lnTo>
                <a:lnTo>
                  <a:pt x="20683" y="16400"/>
                </a:lnTo>
                <a:lnTo>
                  <a:pt x="20585" y="16424"/>
                </a:lnTo>
                <a:lnTo>
                  <a:pt x="20488" y="16473"/>
                </a:lnTo>
                <a:lnTo>
                  <a:pt x="20488" y="16376"/>
                </a:lnTo>
                <a:lnTo>
                  <a:pt x="20464" y="16303"/>
                </a:lnTo>
                <a:lnTo>
                  <a:pt x="20391" y="16230"/>
                </a:lnTo>
                <a:lnTo>
                  <a:pt x="20293" y="16205"/>
                </a:lnTo>
                <a:lnTo>
                  <a:pt x="20220" y="16230"/>
                </a:lnTo>
                <a:lnTo>
                  <a:pt x="20220" y="16157"/>
                </a:lnTo>
                <a:lnTo>
                  <a:pt x="20220" y="16108"/>
                </a:lnTo>
                <a:lnTo>
                  <a:pt x="20196" y="16035"/>
                </a:lnTo>
                <a:lnTo>
                  <a:pt x="20172" y="16011"/>
                </a:lnTo>
                <a:lnTo>
                  <a:pt x="20123" y="15986"/>
                </a:lnTo>
                <a:lnTo>
                  <a:pt x="20074" y="15962"/>
                </a:lnTo>
                <a:lnTo>
                  <a:pt x="20001" y="15986"/>
                </a:lnTo>
                <a:lnTo>
                  <a:pt x="19928" y="16011"/>
                </a:lnTo>
                <a:lnTo>
                  <a:pt x="19831" y="16059"/>
                </a:lnTo>
                <a:lnTo>
                  <a:pt x="19636" y="16181"/>
                </a:lnTo>
                <a:lnTo>
                  <a:pt x="19588" y="16230"/>
                </a:lnTo>
                <a:lnTo>
                  <a:pt x="19466" y="16205"/>
                </a:lnTo>
                <a:lnTo>
                  <a:pt x="19417" y="16205"/>
                </a:lnTo>
                <a:lnTo>
                  <a:pt x="19369" y="16230"/>
                </a:lnTo>
                <a:lnTo>
                  <a:pt x="19271" y="16254"/>
                </a:lnTo>
                <a:lnTo>
                  <a:pt x="19198" y="16303"/>
                </a:lnTo>
                <a:lnTo>
                  <a:pt x="19077" y="16376"/>
                </a:lnTo>
                <a:lnTo>
                  <a:pt x="18979" y="16400"/>
                </a:lnTo>
                <a:lnTo>
                  <a:pt x="18882" y="16424"/>
                </a:lnTo>
                <a:lnTo>
                  <a:pt x="18785" y="16473"/>
                </a:lnTo>
                <a:lnTo>
                  <a:pt x="18687" y="16497"/>
                </a:lnTo>
                <a:lnTo>
                  <a:pt x="18614" y="16546"/>
                </a:lnTo>
                <a:lnTo>
                  <a:pt x="18517" y="16595"/>
                </a:lnTo>
                <a:lnTo>
                  <a:pt x="18444" y="16619"/>
                </a:lnTo>
                <a:lnTo>
                  <a:pt x="18371" y="16668"/>
                </a:lnTo>
                <a:lnTo>
                  <a:pt x="18274" y="16692"/>
                </a:lnTo>
                <a:lnTo>
                  <a:pt x="18176" y="16716"/>
                </a:lnTo>
                <a:lnTo>
                  <a:pt x="18079" y="16765"/>
                </a:lnTo>
                <a:lnTo>
                  <a:pt x="18055" y="16814"/>
                </a:lnTo>
                <a:lnTo>
                  <a:pt x="18030" y="16838"/>
                </a:lnTo>
                <a:lnTo>
                  <a:pt x="18030" y="16911"/>
                </a:lnTo>
                <a:lnTo>
                  <a:pt x="18055" y="16960"/>
                </a:lnTo>
                <a:lnTo>
                  <a:pt x="18079" y="17008"/>
                </a:lnTo>
                <a:lnTo>
                  <a:pt x="18152" y="17057"/>
                </a:lnTo>
                <a:lnTo>
                  <a:pt x="18103" y="17106"/>
                </a:lnTo>
                <a:lnTo>
                  <a:pt x="18079" y="17154"/>
                </a:lnTo>
                <a:lnTo>
                  <a:pt x="18055" y="17203"/>
                </a:lnTo>
                <a:lnTo>
                  <a:pt x="18079" y="17252"/>
                </a:lnTo>
                <a:lnTo>
                  <a:pt x="18103" y="17300"/>
                </a:lnTo>
                <a:lnTo>
                  <a:pt x="18152" y="17349"/>
                </a:lnTo>
                <a:lnTo>
                  <a:pt x="18225" y="17373"/>
                </a:lnTo>
                <a:lnTo>
                  <a:pt x="18201" y="17373"/>
                </a:lnTo>
                <a:lnTo>
                  <a:pt x="18103" y="17398"/>
                </a:lnTo>
                <a:lnTo>
                  <a:pt x="18055" y="17446"/>
                </a:lnTo>
                <a:lnTo>
                  <a:pt x="18006" y="17519"/>
                </a:lnTo>
                <a:lnTo>
                  <a:pt x="18030" y="17592"/>
                </a:lnTo>
                <a:lnTo>
                  <a:pt x="18055" y="17641"/>
                </a:lnTo>
                <a:lnTo>
                  <a:pt x="18128" y="17690"/>
                </a:lnTo>
                <a:lnTo>
                  <a:pt x="18225" y="17714"/>
                </a:lnTo>
                <a:lnTo>
                  <a:pt x="17909" y="17738"/>
                </a:lnTo>
                <a:lnTo>
                  <a:pt x="17519" y="17738"/>
                </a:lnTo>
                <a:lnTo>
                  <a:pt x="17495" y="17568"/>
                </a:lnTo>
                <a:lnTo>
                  <a:pt x="17471" y="17398"/>
                </a:lnTo>
                <a:lnTo>
                  <a:pt x="17446" y="17300"/>
                </a:lnTo>
                <a:lnTo>
                  <a:pt x="17446" y="17203"/>
                </a:lnTo>
                <a:lnTo>
                  <a:pt x="17422" y="16984"/>
                </a:lnTo>
                <a:lnTo>
                  <a:pt x="17373" y="16765"/>
                </a:lnTo>
                <a:lnTo>
                  <a:pt x="17325" y="16668"/>
                </a:lnTo>
                <a:lnTo>
                  <a:pt x="17276" y="16595"/>
                </a:lnTo>
                <a:lnTo>
                  <a:pt x="17203" y="16522"/>
                </a:lnTo>
                <a:lnTo>
                  <a:pt x="17106" y="16473"/>
                </a:lnTo>
                <a:lnTo>
                  <a:pt x="17057" y="16449"/>
                </a:lnTo>
                <a:lnTo>
                  <a:pt x="17008" y="16449"/>
                </a:lnTo>
                <a:lnTo>
                  <a:pt x="16862" y="16424"/>
                </a:lnTo>
                <a:lnTo>
                  <a:pt x="16789" y="16400"/>
                </a:lnTo>
                <a:lnTo>
                  <a:pt x="16643" y="16327"/>
                </a:lnTo>
                <a:lnTo>
                  <a:pt x="16449" y="16254"/>
                </a:lnTo>
                <a:lnTo>
                  <a:pt x="16376" y="16181"/>
                </a:lnTo>
                <a:lnTo>
                  <a:pt x="16278" y="16157"/>
                </a:lnTo>
                <a:lnTo>
                  <a:pt x="16181" y="16181"/>
                </a:lnTo>
                <a:lnTo>
                  <a:pt x="16157" y="16181"/>
                </a:lnTo>
                <a:lnTo>
                  <a:pt x="16035" y="16132"/>
                </a:lnTo>
                <a:lnTo>
                  <a:pt x="16011" y="16108"/>
                </a:lnTo>
                <a:lnTo>
                  <a:pt x="15913" y="16059"/>
                </a:lnTo>
                <a:lnTo>
                  <a:pt x="15792" y="16035"/>
                </a:lnTo>
                <a:lnTo>
                  <a:pt x="15694" y="16059"/>
                </a:lnTo>
                <a:lnTo>
                  <a:pt x="15646" y="16132"/>
                </a:lnTo>
                <a:lnTo>
                  <a:pt x="15621" y="16205"/>
                </a:lnTo>
                <a:lnTo>
                  <a:pt x="15646" y="16303"/>
                </a:lnTo>
                <a:lnTo>
                  <a:pt x="15597" y="16278"/>
                </a:lnTo>
                <a:lnTo>
                  <a:pt x="15500" y="16205"/>
                </a:lnTo>
                <a:lnTo>
                  <a:pt x="15402" y="16157"/>
                </a:lnTo>
                <a:lnTo>
                  <a:pt x="15354" y="16157"/>
                </a:lnTo>
                <a:lnTo>
                  <a:pt x="15305" y="16181"/>
                </a:lnTo>
                <a:lnTo>
                  <a:pt x="15256" y="16205"/>
                </a:lnTo>
                <a:lnTo>
                  <a:pt x="15232" y="16230"/>
                </a:lnTo>
                <a:lnTo>
                  <a:pt x="15208" y="16278"/>
                </a:lnTo>
                <a:lnTo>
                  <a:pt x="15232" y="16400"/>
                </a:lnTo>
                <a:lnTo>
                  <a:pt x="15281" y="16497"/>
                </a:lnTo>
                <a:lnTo>
                  <a:pt x="15232" y="16497"/>
                </a:lnTo>
                <a:lnTo>
                  <a:pt x="15183" y="16473"/>
                </a:lnTo>
                <a:lnTo>
                  <a:pt x="15135" y="16449"/>
                </a:lnTo>
                <a:lnTo>
                  <a:pt x="15062" y="16473"/>
                </a:lnTo>
                <a:lnTo>
                  <a:pt x="15038" y="16546"/>
                </a:lnTo>
                <a:lnTo>
                  <a:pt x="15013" y="16570"/>
                </a:lnTo>
                <a:lnTo>
                  <a:pt x="15013" y="16643"/>
                </a:lnTo>
                <a:lnTo>
                  <a:pt x="14916" y="16570"/>
                </a:lnTo>
                <a:lnTo>
                  <a:pt x="14770" y="16424"/>
                </a:lnTo>
                <a:lnTo>
                  <a:pt x="14624" y="16254"/>
                </a:lnTo>
                <a:lnTo>
                  <a:pt x="14721" y="16132"/>
                </a:lnTo>
                <a:lnTo>
                  <a:pt x="14794" y="15986"/>
                </a:lnTo>
                <a:lnTo>
                  <a:pt x="14892" y="15865"/>
                </a:lnTo>
                <a:lnTo>
                  <a:pt x="15062" y="15621"/>
                </a:lnTo>
                <a:lnTo>
                  <a:pt x="15305" y="15305"/>
                </a:lnTo>
                <a:lnTo>
                  <a:pt x="15378" y="15232"/>
                </a:lnTo>
                <a:lnTo>
                  <a:pt x="15402" y="15159"/>
                </a:lnTo>
                <a:lnTo>
                  <a:pt x="15402" y="15062"/>
                </a:lnTo>
                <a:lnTo>
                  <a:pt x="15329" y="14965"/>
                </a:lnTo>
                <a:lnTo>
                  <a:pt x="15183" y="14819"/>
                </a:lnTo>
                <a:lnTo>
                  <a:pt x="15086" y="14673"/>
                </a:lnTo>
                <a:lnTo>
                  <a:pt x="15038" y="14624"/>
                </a:lnTo>
                <a:lnTo>
                  <a:pt x="15013" y="14575"/>
                </a:lnTo>
                <a:lnTo>
                  <a:pt x="15013" y="14551"/>
                </a:lnTo>
                <a:lnTo>
                  <a:pt x="14989" y="14454"/>
                </a:lnTo>
                <a:lnTo>
                  <a:pt x="14940" y="14405"/>
                </a:lnTo>
                <a:lnTo>
                  <a:pt x="14892" y="14356"/>
                </a:lnTo>
                <a:lnTo>
                  <a:pt x="14794" y="14332"/>
                </a:lnTo>
                <a:lnTo>
                  <a:pt x="14478" y="14308"/>
                </a:lnTo>
                <a:lnTo>
                  <a:pt x="14113" y="14283"/>
                </a:lnTo>
                <a:lnTo>
                  <a:pt x="13748" y="14210"/>
                </a:lnTo>
                <a:lnTo>
                  <a:pt x="13724" y="14089"/>
                </a:lnTo>
                <a:lnTo>
                  <a:pt x="13724" y="14016"/>
                </a:lnTo>
                <a:lnTo>
                  <a:pt x="13699" y="13821"/>
                </a:lnTo>
                <a:lnTo>
                  <a:pt x="13724" y="13602"/>
                </a:lnTo>
                <a:lnTo>
                  <a:pt x="13724" y="13456"/>
                </a:lnTo>
                <a:lnTo>
                  <a:pt x="13748" y="13505"/>
                </a:lnTo>
                <a:lnTo>
                  <a:pt x="13821" y="13529"/>
                </a:lnTo>
                <a:lnTo>
                  <a:pt x="13894" y="13553"/>
                </a:lnTo>
                <a:lnTo>
                  <a:pt x="13943" y="13553"/>
                </a:lnTo>
                <a:lnTo>
                  <a:pt x="13991" y="13529"/>
                </a:lnTo>
                <a:lnTo>
                  <a:pt x="14016" y="13505"/>
                </a:lnTo>
                <a:lnTo>
                  <a:pt x="14089" y="13432"/>
                </a:lnTo>
                <a:lnTo>
                  <a:pt x="14137" y="13480"/>
                </a:lnTo>
                <a:lnTo>
                  <a:pt x="14186" y="13505"/>
                </a:lnTo>
                <a:lnTo>
                  <a:pt x="14235" y="13529"/>
                </a:lnTo>
                <a:lnTo>
                  <a:pt x="14308" y="13505"/>
                </a:lnTo>
                <a:lnTo>
                  <a:pt x="14381" y="13480"/>
                </a:lnTo>
                <a:lnTo>
                  <a:pt x="14429" y="13407"/>
                </a:lnTo>
                <a:lnTo>
                  <a:pt x="14502" y="13456"/>
                </a:lnTo>
                <a:lnTo>
                  <a:pt x="14575" y="13480"/>
                </a:lnTo>
                <a:lnTo>
                  <a:pt x="14624" y="13480"/>
                </a:lnTo>
                <a:lnTo>
                  <a:pt x="14673" y="13456"/>
                </a:lnTo>
                <a:lnTo>
                  <a:pt x="14721" y="13432"/>
                </a:lnTo>
                <a:lnTo>
                  <a:pt x="14746" y="13383"/>
                </a:lnTo>
                <a:lnTo>
                  <a:pt x="14770" y="13261"/>
                </a:lnTo>
                <a:lnTo>
                  <a:pt x="14794" y="13164"/>
                </a:lnTo>
                <a:lnTo>
                  <a:pt x="14819" y="13115"/>
                </a:lnTo>
                <a:lnTo>
                  <a:pt x="14819" y="13042"/>
                </a:lnTo>
                <a:lnTo>
                  <a:pt x="14843" y="12969"/>
                </a:lnTo>
                <a:lnTo>
                  <a:pt x="14916" y="12945"/>
                </a:lnTo>
                <a:lnTo>
                  <a:pt x="14965" y="12921"/>
                </a:lnTo>
                <a:lnTo>
                  <a:pt x="14989" y="12872"/>
                </a:lnTo>
                <a:lnTo>
                  <a:pt x="15013" y="12799"/>
                </a:lnTo>
                <a:lnTo>
                  <a:pt x="15038" y="12750"/>
                </a:lnTo>
                <a:lnTo>
                  <a:pt x="15038" y="12702"/>
                </a:lnTo>
                <a:lnTo>
                  <a:pt x="15062" y="12580"/>
                </a:lnTo>
                <a:lnTo>
                  <a:pt x="15086" y="12458"/>
                </a:lnTo>
                <a:lnTo>
                  <a:pt x="15159" y="12239"/>
                </a:lnTo>
                <a:lnTo>
                  <a:pt x="15232" y="12093"/>
                </a:lnTo>
                <a:lnTo>
                  <a:pt x="15281" y="12020"/>
                </a:lnTo>
                <a:lnTo>
                  <a:pt x="15329" y="11923"/>
                </a:lnTo>
                <a:lnTo>
                  <a:pt x="15305" y="11826"/>
                </a:lnTo>
                <a:lnTo>
                  <a:pt x="15256" y="11728"/>
                </a:lnTo>
                <a:lnTo>
                  <a:pt x="15062" y="11534"/>
                </a:lnTo>
                <a:lnTo>
                  <a:pt x="14867" y="11315"/>
                </a:lnTo>
                <a:lnTo>
                  <a:pt x="14575" y="10974"/>
                </a:lnTo>
                <a:lnTo>
                  <a:pt x="14697" y="10828"/>
                </a:lnTo>
                <a:lnTo>
                  <a:pt x="14819" y="10682"/>
                </a:lnTo>
                <a:lnTo>
                  <a:pt x="14867" y="10633"/>
                </a:lnTo>
                <a:lnTo>
                  <a:pt x="14892" y="10706"/>
                </a:lnTo>
                <a:lnTo>
                  <a:pt x="14940" y="10731"/>
                </a:lnTo>
                <a:lnTo>
                  <a:pt x="14989" y="10779"/>
                </a:lnTo>
                <a:lnTo>
                  <a:pt x="15111" y="10779"/>
                </a:lnTo>
                <a:lnTo>
                  <a:pt x="15111" y="10828"/>
                </a:lnTo>
                <a:lnTo>
                  <a:pt x="15159" y="10877"/>
                </a:lnTo>
                <a:lnTo>
                  <a:pt x="15232" y="10925"/>
                </a:lnTo>
                <a:lnTo>
                  <a:pt x="15232" y="11023"/>
                </a:lnTo>
                <a:lnTo>
                  <a:pt x="15256" y="11120"/>
                </a:lnTo>
                <a:lnTo>
                  <a:pt x="15329" y="11193"/>
                </a:lnTo>
                <a:lnTo>
                  <a:pt x="15427" y="11217"/>
                </a:lnTo>
                <a:lnTo>
                  <a:pt x="15524" y="11193"/>
                </a:lnTo>
                <a:lnTo>
                  <a:pt x="15573" y="11120"/>
                </a:lnTo>
                <a:lnTo>
                  <a:pt x="15646" y="11023"/>
                </a:lnTo>
                <a:lnTo>
                  <a:pt x="15621" y="11096"/>
                </a:lnTo>
                <a:lnTo>
                  <a:pt x="15597" y="11169"/>
                </a:lnTo>
                <a:lnTo>
                  <a:pt x="15621" y="11217"/>
                </a:lnTo>
                <a:lnTo>
                  <a:pt x="15646" y="11290"/>
                </a:lnTo>
                <a:lnTo>
                  <a:pt x="15694" y="11315"/>
                </a:lnTo>
                <a:lnTo>
                  <a:pt x="15816" y="11315"/>
                </a:lnTo>
                <a:lnTo>
                  <a:pt x="15889" y="11266"/>
                </a:lnTo>
                <a:lnTo>
                  <a:pt x="15938" y="11217"/>
                </a:lnTo>
                <a:lnTo>
                  <a:pt x="15962" y="11217"/>
                </a:lnTo>
                <a:lnTo>
                  <a:pt x="16108" y="11071"/>
                </a:lnTo>
                <a:lnTo>
                  <a:pt x="16181" y="11047"/>
                </a:lnTo>
                <a:lnTo>
                  <a:pt x="16254" y="10998"/>
                </a:lnTo>
                <a:lnTo>
                  <a:pt x="16327" y="10998"/>
                </a:lnTo>
                <a:lnTo>
                  <a:pt x="16424" y="10974"/>
                </a:lnTo>
                <a:lnTo>
                  <a:pt x="16497" y="10925"/>
                </a:lnTo>
                <a:lnTo>
                  <a:pt x="16765" y="10828"/>
                </a:lnTo>
                <a:lnTo>
                  <a:pt x="17057" y="10731"/>
                </a:lnTo>
                <a:lnTo>
                  <a:pt x="17154" y="10682"/>
                </a:lnTo>
                <a:lnTo>
                  <a:pt x="17203" y="10609"/>
                </a:lnTo>
                <a:lnTo>
                  <a:pt x="17227" y="10585"/>
                </a:lnTo>
                <a:lnTo>
                  <a:pt x="17252" y="10463"/>
                </a:lnTo>
                <a:lnTo>
                  <a:pt x="17300" y="10317"/>
                </a:lnTo>
                <a:lnTo>
                  <a:pt x="17300" y="10049"/>
                </a:lnTo>
                <a:lnTo>
                  <a:pt x="17325" y="9855"/>
                </a:lnTo>
                <a:lnTo>
                  <a:pt x="17349" y="9709"/>
                </a:lnTo>
                <a:lnTo>
                  <a:pt x="17373" y="9563"/>
                </a:lnTo>
                <a:lnTo>
                  <a:pt x="17398" y="9417"/>
                </a:lnTo>
                <a:lnTo>
                  <a:pt x="17957" y="9417"/>
                </a:lnTo>
                <a:close/>
                <a:moveTo>
                  <a:pt x="17568" y="8954"/>
                </a:moveTo>
                <a:lnTo>
                  <a:pt x="17325" y="8979"/>
                </a:lnTo>
                <a:lnTo>
                  <a:pt x="17130" y="9027"/>
                </a:lnTo>
                <a:lnTo>
                  <a:pt x="17057" y="9076"/>
                </a:lnTo>
                <a:lnTo>
                  <a:pt x="17008" y="9173"/>
                </a:lnTo>
                <a:lnTo>
                  <a:pt x="16960" y="9271"/>
                </a:lnTo>
                <a:lnTo>
                  <a:pt x="16911" y="9392"/>
                </a:lnTo>
                <a:lnTo>
                  <a:pt x="16887" y="9660"/>
                </a:lnTo>
                <a:lnTo>
                  <a:pt x="16862" y="9782"/>
                </a:lnTo>
                <a:lnTo>
                  <a:pt x="16838" y="9928"/>
                </a:lnTo>
                <a:lnTo>
                  <a:pt x="16814" y="10147"/>
                </a:lnTo>
                <a:lnTo>
                  <a:pt x="16789" y="10341"/>
                </a:lnTo>
                <a:lnTo>
                  <a:pt x="16570" y="10439"/>
                </a:lnTo>
                <a:lnTo>
                  <a:pt x="16351" y="10536"/>
                </a:lnTo>
                <a:lnTo>
                  <a:pt x="16157" y="10414"/>
                </a:lnTo>
                <a:lnTo>
                  <a:pt x="15889" y="10220"/>
                </a:lnTo>
                <a:lnTo>
                  <a:pt x="15792" y="10147"/>
                </a:lnTo>
                <a:lnTo>
                  <a:pt x="15573" y="10001"/>
                </a:lnTo>
                <a:lnTo>
                  <a:pt x="15451" y="9928"/>
                </a:lnTo>
                <a:lnTo>
                  <a:pt x="15305" y="9903"/>
                </a:lnTo>
                <a:lnTo>
                  <a:pt x="15208" y="9879"/>
                </a:lnTo>
                <a:lnTo>
                  <a:pt x="15135" y="9903"/>
                </a:lnTo>
                <a:lnTo>
                  <a:pt x="14989" y="9976"/>
                </a:lnTo>
                <a:lnTo>
                  <a:pt x="14843" y="10074"/>
                </a:lnTo>
                <a:lnTo>
                  <a:pt x="14624" y="10293"/>
                </a:lnTo>
                <a:lnTo>
                  <a:pt x="14502" y="10414"/>
                </a:lnTo>
                <a:lnTo>
                  <a:pt x="14332" y="10609"/>
                </a:lnTo>
                <a:lnTo>
                  <a:pt x="14162" y="10779"/>
                </a:lnTo>
                <a:lnTo>
                  <a:pt x="14113" y="10828"/>
                </a:lnTo>
                <a:lnTo>
                  <a:pt x="14089" y="10877"/>
                </a:lnTo>
                <a:lnTo>
                  <a:pt x="14064" y="10950"/>
                </a:lnTo>
                <a:lnTo>
                  <a:pt x="14089" y="11023"/>
                </a:lnTo>
                <a:lnTo>
                  <a:pt x="14137" y="11120"/>
                </a:lnTo>
                <a:lnTo>
                  <a:pt x="14186" y="11217"/>
                </a:lnTo>
                <a:lnTo>
                  <a:pt x="14332" y="11412"/>
                </a:lnTo>
                <a:lnTo>
                  <a:pt x="14454" y="11534"/>
                </a:lnTo>
                <a:lnTo>
                  <a:pt x="14478" y="11607"/>
                </a:lnTo>
                <a:lnTo>
                  <a:pt x="14648" y="11801"/>
                </a:lnTo>
                <a:lnTo>
                  <a:pt x="14819" y="11996"/>
                </a:lnTo>
                <a:lnTo>
                  <a:pt x="14721" y="12166"/>
                </a:lnTo>
                <a:lnTo>
                  <a:pt x="14721" y="12191"/>
                </a:lnTo>
                <a:lnTo>
                  <a:pt x="14648" y="12361"/>
                </a:lnTo>
                <a:lnTo>
                  <a:pt x="14600" y="12531"/>
                </a:lnTo>
                <a:lnTo>
                  <a:pt x="14381" y="12556"/>
                </a:lnTo>
                <a:lnTo>
                  <a:pt x="14162" y="12580"/>
                </a:lnTo>
                <a:lnTo>
                  <a:pt x="14040" y="12604"/>
                </a:lnTo>
                <a:lnTo>
                  <a:pt x="13991" y="12604"/>
                </a:lnTo>
                <a:lnTo>
                  <a:pt x="13845" y="12653"/>
                </a:lnTo>
                <a:lnTo>
                  <a:pt x="13675" y="12677"/>
                </a:lnTo>
                <a:lnTo>
                  <a:pt x="13553" y="12750"/>
                </a:lnTo>
                <a:lnTo>
                  <a:pt x="13456" y="12823"/>
                </a:lnTo>
                <a:lnTo>
                  <a:pt x="13407" y="12872"/>
                </a:lnTo>
                <a:lnTo>
                  <a:pt x="13334" y="12945"/>
                </a:lnTo>
                <a:lnTo>
                  <a:pt x="13310" y="13018"/>
                </a:lnTo>
                <a:lnTo>
                  <a:pt x="13286" y="13164"/>
                </a:lnTo>
                <a:lnTo>
                  <a:pt x="13286" y="13213"/>
                </a:lnTo>
                <a:lnTo>
                  <a:pt x="13237" y="13699"/>
                </a:lnTo>
                <a:lnTo>
                  <a:pt x="13237" y="13748"/>
                </a:lnTo>
                <a:lnTo>
                  <a:pt x="13237" y="13918"/>
                </a:lnTo>
                <a:lnTo>
                  <a:pt x="13237" y="14113"/>
                </a:lnTo>
                <a:lnTo>
                  <a:pt x="13286" y="14283"/>
                </a:lnTo>
                <a:lnTo>
                  <a:pt x="13310" y="14356"/>
                </a:lnTo>
                <a:lnTo>
                  <a:pt x="13383" y="14405"/>
                </a:lnTo>
                <a:lnTo>
                  <a:pt x="13407" y="14502"/>
                </a:lnTo>
                <a:lnTo>
                  <a:pt x="13480" y="14551"/>
                </a:lnTo>
                <a:lnTo>
                  <a:pt x="13724" y="14648"/>
                </a:lnTo>
                <a:lnTo>
                  <a:pt x="13991" y="14697"/>
                </a:lnTo>
                <a:lnTo>
                  <a:pt x="14259" y="14746"/>
                </a:lnTo>
                <a:lnTo>
                  <a:pt x="14527" y="14770"/>
                </a:lnTo>
                <a:lnTo>
                  <a:pt x="14673" y="14770"/>
                </a:lnTo>
                <a:lnTo>
                  <a:pt x="14697" y="14867"/>
                </a:lnTo>
                <a:lnTo>
                  <a:pt x="14721" y="14916"/>
                </a:lnTo>
                <a:lnTo>
                  <a:pt x="14819" y="15038"/>
                </a:lnTo>
                <a:lnTo>
                  <a:pt x="14916" y="15184"/>
                </a:lnTo>
                <a:lnTo>
                  <a:pt x="14746" y="15330"/>
                </a:lnTo>
                <a:lnTo>
                  <a:pt x="14624" y="15500"/>
                </a:lnTo>
                <a:lnTo>
                  <a:pt x="14575" y="15573"/>
                </a:lnTo>
                <a:lnTo>
                  <a:pt x="14381" y="15816"/>
                </a:lnTo>
                <a:lnTo>
                  <a:pt x="14332" y="15865"/>
                </a:lnTo>
                <a:lnTo>
                  <a:pt x="14235" y="15986"/>
                </a:lnTo>
                <a:lnTo>
                  <a:pt x="14210" y="16059"/>
                </a:lnTo>
                <a:lnTo>
                  <a:pt x="14186" y="16108"/>
                </a:lnTo>
                <a:lnTo>
                  <a:pt x="14210" y="16230"/>
                </a:lnTo>
                <a:lnTo>
                  <a:pt x="14210" y="16303"/>
                </a:lnTo>
                <a:lnTo>
                  <a:pt x="14235" y="16376"/>
                </a:lnTo>
                <a:lnTo>
                  <a:pt x="14283" y="16522"/>
                </a:lnTo>
                <a:lnTo>
                  <a:pt x="14381" y="16643"/>
                </a:lnTo>
                <a:lnTo>
                  <a:pt x="14478" y="16765"/>
                </a:lnTo>
                <a:lnTo>
                  <a:pt x="14527" y="16789"/>
                </a:lnTo>
                <a:lnTo>
                  <a:pt x="14794" y="17081"/>
                </a:lnTo>
                <a:lnTo>
                  <a:pt x="15111" y="17349"/>
                </a:lnTo>
                <a:lnTo>
                  <a:pt x="15183" y="17373"/>
                </a:lnTo>
                <a:lnTo>
                  <a:pt x="15232" y="17398"/>
                </a:lnTo>
                <a:lnTo>
                  <a:pt x="15305" y="17373"/>
                </a:lnTo>
                <a:lnTo>
                  <a:pt x="15354" y="17373"/>
                </a:lnTo>
                <a:lnTo>
                  <a:pt x="15475" y="17349"/>
                </a:lnTo>
                <a:lnTo>
                  <a:pt x="15621" y="17300"/>
                </a:lnTo>
                <a:lnTo>
                  <a:pt x="15840" y="17154"/>
                </a:lnTo>
                <a:lnTo>
                  <a:pt x="15865" y="17130"/>
                </a:lnTo>
                <a:lnTo>
                  <a:pt x="16132" y="16911"/>
                </a:lnTo>
                <a:lnTo>
                  <a:pt x="16376" y="16668"/>
                </a:lnTo>
                <a:lnTo>
                  <a:pt x="16546" y="16741"/>
                </a:lnTo>
                <a:lnTo>
                  <a:pt x="16570" y="16765"/>
                </a:lnTo>
                <a:lnTo>
                  <a:pt x="16619" y="16789"/>
                </a:lnTo>
                <a:lnTo>
                  <a:pt x="16765" y="16862"/>
                </a:lnTo>
                <a:lnTo>
                  <a:pt x="16935" y="16887"/>
                </a:lnTo>
                <a:lnTo>
                  <a:pt x="16935" y="16960"/>
                </a:lnTo>
                <a:lnTo>
                  <a:pt x="16960" y="17033"/>
                </a:lnTo>
                <a:lnTo>
                  <a:pt x="17008" y="17276"/>
                </a:lnTo>
                <a:lnTo>
                  <a:pt x="17033" y="17495"/>
                </a:lnTo>
                <a:lnTo>
                  <a:pt x="17033" y="17617"/>
                </a:lnTo>
                <a:lnTo>
                  <a:pt x="17033" y="17738"/>
                </a:lnTo>
                <a:lnTo>
                  <a:pt x="17033" y="17860"/>
                </a:lnTo>
                <a:lnTo>
                  <a:pt x="17081" y="17982"/>
                </a:lnTo>
                <a:lnTo>
                  <a:pt x="17179" y="18079"/>
                </a:lnTo>
                <a:lnTo>
                  <a:pt x="17203" y="18103"/>
                </a:lnTo>
                <a:lnTo>
                  <a:pt x="17276" y="18152"/>
                </a:lnTo>
                <a:lnTo>
                  <a:pt x="17398" y="18201"/>
                </a:lnTo>
                <a:lnTo>
                  <a:pt x="17592" y="18225"/>
                </a:lnTo>
                <a:lnTo>
                  <a:pt x="17714" y="18201"/>
                </a:lnTo>
                <a:lnTo>
                  <a:pt x="18152" y="18201"/>
                </a:lnTo>
                <a:lnTo>
                  <a:pt x="18541" y="18176"/>
                </a:lnTo>
                <a:lnTo>
                  <a:pt x="18614" y="18176"/>
                </a:lnTo>
                <a:lnTo>
                  <a:pt x="18687" y="18128"/>
                </a:lnTo>
                <a:lnTo>
                  <a:pt x="18736" y="18055"/>
                </a:lnTo>
                <a:lnTo>
                  <a:pt x="18760" y="17982"/>
                </a:lnTo>
                <a:lnTo>
                  <a:pt x="18833" y="17860"/>
                </a:lnTo>
                <a:lnTo>
                  <a:pt x="18882" y="17738"/>
                </a:lnTo>
                <a:lnTo>
                  <a:pt x="18931" y="17471"/>
                </a:lnTo>
                <a:lnTo>
                  <a:pt x="18931" y="17349"/>
                </a:lnTo>
                <a:lnTo>
                  <a:pt x="18931" y="17325"/>
                </a:lnTo>
                <a:lnTo>
                  <a:pt x="18979" y="17081"/>
                </a:lnTo>
                <a:lnTo>
                  <a:pt x="19004" y="16838"/>
                </a:lnTo>
                <a:lnTo>
                  <a:pt x="19125" y="16814"/>
                </a:lnTo>
                <a:lnTo>
                  <a:pt x="19223" y="16789"/>
                </a:lnTo>
                <a:lnTo>
                  <a:pt x="19369" y="16741"/>
                </a:lnTo>
                <a:lnTo>
                  <a:pt x="19466" y="16692"/>
                </a:lnTo>
                <a:lnTo>
                  <a:pt x="19661" y="16838"/>
                </a:lnTo>
                <a:lnTo>
                  <a:pt x="19758" y="16911"/>
                </a:lnTo>
                <a:lnTo>
                  <a:pt x="20074" y="17130"/>
                </a:lnTo>
                <a:lnTo>
                  <a:pt x="20391" y="17349"/>
                </a:lnTo>
                <a:lnTo>
                  <a:pt x="20464" y="17398"/>
                </a:lnTo>
                <a:lnTo>
                  <a:pt x="20512" y="17398"/>
                </a:lnTo>
                <a:lnTo>
                  <a:pt x="20585" y="17373"/>
                </a:lnTo>
                <a:lnTo>
                  <a:pt x="20658" y="17349"/>
                </a:lnTo>
                <a:lnTo>
                  <a:pt x="20707" y="17276"/>
                </a:lnTo>
                <a:lnTo>
                  <a:pt x="20756" y="17203"/>
                </a:lnTo>
                <a:lnTo>
                  <a:pt x="20999" y="16984"/>
                </a:lnTo>
                <a:lnTo>
                  <a:pt x="21145" y="16814"/>
                </a:lnTo>
                <a:lnTo>
                  <a:pt x="21413" y="16570"/>
                </a:lnTo>
                <a:lnTo>
                  <a:pt x="21632" y="16278"/>
                </a:lnTo>
                <a:lnTo>
                  <a:pt x="21680" y="16230"/>
                </a:lnTo>
                <a:lnTo>
                  <a:pt x="21680" y="16157"/>
                </a:lnTo>
                <a:lnTo>
                  <a:pt x="21680" y="16084"/>
                </a:lnTo>
                <a:lnTo>
                  <a:pt x="21656" y="15986"/>
                </a:lnTo>
                <a:lnTo>
                  <a:pt x="21486" y="15670"/>
                </a:lnTo>
                <a:lnTo>
                  <a:pt x="21267" y="15403"/>
                </a:lnTo>
                <a:lnTo>
                  <a:pt x="21145" y="15232"/>
                </a:lnTo>
                <a:lnTo>
                  <a:pt x="20975" y="15086"/>
                </a:lnTo>
                <a:lnTo>
                  <a:pt x="21096" y="14867"/>
                </a:lnTo>
                <a:lnTo>
                  <a:pt x="21169" y="14648"/>
                </a:lnTo>
                <a:lnTo>
                  <a:pt x="21291" y="14673"/>
                </a:lnTo>
                <a:lnTo>
                  <a:pt x="21510" y="14648"/>
                </a:lnTo>
                <a:lnTo>
                  <a:pt x="21753" y="14648"/>
                </a:lnTo>
                <a:lnTo>
                  <a:pt x="21997" y="14624"/>
                </a:lnTo>
                <a:lnTo>
                  <a:pt x="22264" y="14600"/>
                </a:lnTo>
                <a:lnTo>
                  <a:pt x="22362" y="14551"/>
                </a:lnTo>
                <a:lnTo>
                  <a:pt x="22410" y="14478"/>
                </a:lnTo>
                <a:lnTo>
                  <a:pt x="22459" y="14429"/>
                </a:lnTo>
                <a:lnTo>
                  <a:pt x="22508" y="14381"/>
                </a:lnTo>
                <a:lnTo>
                  <a:pt x="22532" y="14332"/>
                </a:lnTo>
                <a:lnTo>
                  <a:pt x="22532" y="14259"/>
                </a:lnTo>
                <a:lnTo>
                  <a:pt x="22532" y="13845"/>
                </a:lnTo>
                <a:lnTo>
                  <a:pt x="22532" y="13456"/>
                </a:lnTo>
                <a:lnTo>
                  <a:pt x="22508" y="13067"/>
                </a:lnTo>
                <a:lnTo>
                  <a:pt x="22508" y="13018"/>
                </a:lnTo>
                <a:lnTo>
                  <a:pt x="22459" y="12945"/>
                </a:lnTo>
                <a:lnTo>
                  <a:pt x="22410" y="12921"/>
                </a:lnTo>
                <a:lnTo>
                  <a:pt x="22362" y="12896"/>
                </a:lnTo>
                <a:lnTo>
                  <a:pt x="22313" y="12823"/>
                </a:lnTo>
                <a:lnTo>
                  <a:pt x="22264" y="12750"/>
                </a:lnTo>
                <a:lnTo>
                  <a:pt x="22118" y="12677"/>
                </a:lnTo>
                <a:lnTo>
                  <a:pt x="21948" y="12629"/>
                </a:lnTo>
                <a:lnTo>
                  <a:pt x="21802" y="12604"/>
                </a:lnTo>
                <a:lnTo>
                  <a:pt x="21778" y="12604"/>
                </a:lnTo>
                <a:lnTo>
                  <a:pt x="21510" y="12556"/>
                </a:lnTo>
                <a:lnTo>
                  <a:pt x="21218" y="12556"/>
                </a:lnTo>
                <a:lnTo>
                  <a:pt x="21169" y="12337"/>
                </a:lnTo>
                <a:lnTo>
                  <a:pt x="21169" y="12288"/>
                </a:lnTo>
                <a:lnTo>
                  <a:pt x="21121" y="12093"/>
                </a:lnTo>
                <a:lnTo>
                  <a:pt x="21048" y="11923"/>
                </a:lnTo>
                <a:lnTo>
                  <a:pt x="21121" y="11826"/>
                </a:lnTo>
                <a:lnTo>
                  <a:pt x="21145" y="11777"/>
                </a:lnTo>
                <a:lnTo>
                  <a:pt x="21242" y="11655"/>
                </a:lnTo>
                <a:lnTo>
                  <a:pt x="21413" y="11412"/>
                </a:lnTo>
                <a:lnTo>
                  <a:pt x="21607" y="11169"/>
                </a:lnTo>
                <a:lnTo>
                  <a:pt x="21656" y="11120"/>
                </a:lnTo>
                <a:lnTo>
                  <a:pt x="21680" y="11071"/>
                </a:lnTo>
                <a:lnTo>
                  <a:pt x="21680" y="10998"/>
                </a:lnTo>
                <a:lnTo>
                  <a:pt x="21680" y="10950"/>
                </a:lnTo>
                <a:lnTo>
                  <a:pt x="21656" y="10925"/>
                </a:lnTo>
                <a:lnTo>
                  <a:pt x="21680" y="10901"/>
                </a:lnTo>
                <a:lnTo>
                  <a:pt x="21656" y="10804"/>
                </a:lnTo>
                <a:lnTo>
                  <a:pt x="21632" y="10731"/>
                </a:lnTo>
                <a:lnTo>
                  <a:pt x="21510" y="10609"/>
                </a:lnTo>
                <a:lnTo>
                  <a:pt x="21486" y="10560"/>
                </a:lnTo>
                <a:lnTo>
                  <a:pt x="21315" y="10390"/>
                </a:lnTo>
                <a:lnTo>
                  <a:pt x="21145" y="10244"/>
                </a:lnTo>
                <a:lnTo>
                  <a:pt x="21145" y="10220"/>
                </a:lnTo>
                <a:lnTo>
                  <a:pt x="21023" y="10122"/>
                </a:lnTo>
                <a:lnTo>
                  <a:pt x="20877" y="10001"/>
                </a:lnTo>
                <a:lnTo>
                  <a:pt x="20731" y="9928"/>
                </a:lnTo>
                <a:lnTo>
                  <a:pt x="20634" y="9903"/>
                </a:lnTo>
                <a:lnTo>
                  <a:pt x="20561" y="9879"/>
                </a:lnTo>
                <a:lnTo>
                  <a:pt x="20488" y="9903"/>
                </a:lnTo>
                <a:lnTo>
                  <a:pt x="20464" y="9903"/>
                </a:lnTo>
                <a:lnTo>
                  <a:pt x="20391" y="9928"/>
                </a:lnTo>
                <a:lnTo>
                  <a:pt x="20220" y="10001"/>
                </a:lnTo>
                <a:lnTo>
                  <a:pt x="20074" y="10098"/>
                </a:lnTo>
                <a:lnTo>
                  <a:pt x="19807" y="10293"/>
                </a:lnTo>
                <a:lnTo>
                  <a:pt x="19709" y="10341"/>
                </a:lnTo>
                <a:lnTo>
                  <a:pt x="19515" y="10487"/>
                </a:lnTo>
                <a:lnTo>
                  <a:pt x="19296" y="10390"/>
                </a:lnTo>
                <a:lnTo>
                  <a:pt x="19052" y="10341"/>
                </a:lnTo>
                <a:lnTo>
                  <a:pt x="19004" y="10098"/>
                </a:lnTo>
                <a:lnTo>
                  <a:pt x="19028" y="10025"/>
                </a:lnTo>
                <a:lnTo>
                  <a:pt x="19004" y="9976"/>
                </a:lnTo>
                <a:lnTo>
                  <a:pt x="18979" y="9903"/>
                </a:lnTo>
                <a:lnTo>
                  <a:pt x="18955" y="9782"/>
                </a:lnTo>
                <a:lnTo>
                  <a:pt x="18931" y="9563"/>
                </a:lnTo>
                <a:lnTo>
                  <a:pt x="18882" y="9319"/>
                </a:lnTo>
                <a:lnTo>
                  <a:pt x="18906" y="9246"/>
                </a:lnTo>
                <a:lnTo>
                  <a:pt x="18906" y="9149"/>
                </a:lnTo>
                <a:lnTo>
                  <a:pt x="18882" y="9100"/>
                </a:lnTo>
                <a:lnTo>
                  <a:pt x="18833" y="9052"/>
                </a:lnTo>
                <a:lnTo>
                  <a:pt x="18785" y="9027"/>
                </a:lnTo>
                <a:lnTo>
                  <a:pt x="18712" y="9003"/>
                </a:lnTo>
                <a:lnTo>
                  <a:pt x="18444" y="8979"/>
                </a:lnTo>
                <a:lnTo>
                  <a:pt x="17957" y="8979"/>
                </a:lnTo>
                <a:lnTo>
                  <a:pt x="17836" y="8954"/>
                </a:lnTo>
                <a:lnTo>
                  <a:pt x="17568" y="895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7892" name="Shape 230"/>
          <p:cNvSpPr>
            <a:spLocks noChangeArrowheads="1"/>
          </p:cNvSpPr>
          <p:nvPr/>
        </p:nvSpPr>
        <p:spPr bwMode="auto">
          <a:xfrm>
            <a:off x="676275" y="2022475"/>
            <a:ext cx="1851025" cy="1684338"/>
          </a:xfrm>
          <a:prstGeom prst="ellipse">
            <a:avLst/>
          </a:prstGeom>
          <a:solidFill>
            <a:srgbClr val="FFFFFF">
              <a:alpha val="10980"/>
            </a:srgbClr>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hangingPunct="1">
              <a:buClr>
                <a:srgbClr val="000000"/>
              </a:buClr>
            </a:pPr>
            <a:r>
              <a:rPr lang="en-US" altLang="en-US" sz="1600" dirty="0">
                <a:solidFill>
                  <a:srgbClr val="FFFFFF"/>
                </a:solidFill>
                <a:latin typeface="Sniglet" charset="-95"/>
                <a:ea typeface="Sniglet" charset="-95"/>
                <a:cs typeface="Sniglet" charset="-95"/>
                <a:sym typeface="Sniglet" charset="-95"/>
              </a:rPr>
              <a:t>short and to the point </a:t>
            </a:r>
            <a:r>
              <a:rPr lang="en-US" altLang="en-US" sz="1600" dirty="0" smtClean="0">
                <a:solidFill>
                  <a:srgbClr val="FFFFFF"/>
                </a:solidFill>
                <a:latin typeface="Sniglet" charset="-95"/>
                <a:ea typeface="Sniglet" charset="-95"/>
                <a:cs typeface="Sniglet" charset="-95"/>
                <a:sym typeface="Sniglet" charset="-95"/>
              </a:rPr>
              <a:t>without breaking </a:t>
            </a:r>
            <a:r>
              <a:rPr lang="en-US" altLang="en-US" sz="1600" dirty="0">
                <a:solidFill>
                  <a:srgbClr val="FFFFFF"/>
                </a:solidFill>
                <a:latin typeface="Sniglet" charset="-95"/>
                <a:ea typeface="Sniglet" charset="-95"/>
                <a:cs typeface="Sniglet" charset="-95"/>
                <a:sym typeface="Sniglet" charset="-95"/>
              </a:rPr>
              <a:t>the contiguity </a:t>
            </a:r>
          </a:p>
        </p:txBody>
      </p:sp>
      <p:sp>
        <p:nvSpPr>
          <p:cNvPr id="37893" name="Shape 231"/>
          <p:cNvSpPr>
            <a:spLocks noChangeArrowheads="1"/>
          </p:cNvSpPr>
          <p:nvPr/>
        </p:nvSpPr>
        <p:spPr bwMode="auto">
          <a:xfrm>
            <a:off x="3733800" y="2065338"/>
            <a:ext cx="1682750" cy="1684337"/>
          </a:xfrm>
          <a:prstGeom prst="ellipse">
            <a:avLst/>
          </a:prstGeom>
          <a:solidFill>
            <a:srgbClr val="FFFFFF">
              <a:alpha val="10980"/>
            </a:srgbClr>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hangingPunct="1">
              <a:buClr>
                <a:srgbClr val="000000"/>
              </a:buClr>
              <a:buFont typeface="Arial" charset="-95"/>
              <a:buNone/>
            </a:pPr>
            <a:r>
              <a:rPr lang="en-US" altLang="en-US" sz="1800" dirty="0">
                <a:solidFill>
                  <a:srgbClr val="FFFFFF"/>
                </a:solidFill>
                <a:latin typeface="Sniglet" charset="-95"/>
                <a:ea typeface="Sniglet" charset="-95"/>
                <a:cs typeface="Sniglet" charset="-95"/>
                <a:sym typeface="Sniglet" charset="-95"/>
              </a:rPr>
              <a:t>closure-relevant</a:t>
            </a:r>
          </a:p>
        </p:txBody>
      </p:sp>
      <p:sp>
        <p:nvSpPr>
          <p:cNvPr id="37894" name="Shape 232"/>
          <p:cNvSpPr>
            <a:spLocks noChangeArrowheads="1"/>
          </p:cNvSpPr>
          <p:nvPr/>
        </p:nvSpPr>
        <p:spPr bwMode="auto">
          <a:xfrm>
            <a:off x="6623050" y="2079625"/>
            <a:ext cx="2089150" cy="1684338"/>
          </a:xfrm>
          <a:prstGeom prst="ellipse">
            <a:avLst/>
          </a:prstGeom>
          <a:solidFill>
            <a:srgbClr val="FFFFFF">
              <a:alpha val="10980"/>
            </a:srgbClr>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hangingPunct="1">
              <a:buClr>
                <a:srgbClr val="000000"/>
              </a:buClr>
              <a:buFont typeface="Arial" charset="-95"/>
              <a:buNone/>
            </a:pPr>
            <a:r>
              <a:rPr lang="en-US" altLang="en-US" sz="1800" dirty="0" smtClean="0">
                <a:solidFill>
                  <a:srgbClr val="FFFFFF"/>
                </a:solidFill>
                <a:latin typeface="Sniglet" charset="-95"/>
                <a:ea typeface="Sniglet" charset="-95"/>
                <a:cs typeface="Sniglet" charset="-95"/>
                <a:sym typeface="Sniglet" charset="-95"/>
              </a:rPr>
              <a:t>no implications for </a:t>
            </a:r>
            <a:r>
              <a:rPr lang="en-US" altLang="en-US" sz="1800" dirty="0" err="1" smtClean="0">
                <a:solidFill>
                  <a:srgbClr val="FFFFFF"/>
                </a:solidFill>
                <a:latin typeface="Sniglet" charset="-95"/>
                <a:ea typeface="Sniglet" charset="-95"/>
                <a:cs typeface="Sniglet" charset="-95"/>
                <a:sym typeface="Sniglet" charset="-95"/>
              </a:rPr>
              <a:t>im</a:t>
            </a:r>
            <a:r>
              <a:rPr lang="en-US" altLang="en-US" sz="1800" dirty="0" smtClean="0">
                <a:solidFill>
                  <a:srgbClr val="FFFFFF"/>
                </a:solidFill>
                <a:latin typeface="Sniglet" charset="-95"/>
                <a:ea typeface="Sniglet" charset="-95"/>
                <a:cs typeface="Sniglet" charset="-95"/>
                <a:sym typeface="Sniglet" charset="-95"/>
              </a:rPr>
              <a:t>/politeness</a:t>
            </a:r>
            <a:endParaRPr lang="en-US" altLang="en-US" sz="1800" dirty="0">
              <a:solidFill>
                <a:srgbClr val="FFFFFF"/>
              </a:solidFill>
              <a:latin typeface="Sniglet" charset="-95"/>
              <a:ea typeface="Sniglet" charset="-95"/>
              <a:cs typeface="Sniglet" charset="-95"/>
              <a:sym typeface="Sniglet" charset="-95"/>
            </a:endParaRPr>
          </a:p>
        </p:txBody>
      </p:sp>
      <p:grpSp>
        <p:nvGrpSpPr>
          <p:cNvPr id="2" name="Shape 233"/>
          <p:cNvGrpSpPr>
            <a:grpSpLocks/>
          </p:cNvGrpSpPr>
          <p:nvPr/>
        </p:nvGrpSpPr>
        <p:grpSpPr bwMode="auto">
          <a:xfrm rot="10800000" flipH="1">
            <a:off x="2527300" y="2763838"/>
            <a:ext cx="1454150" cy="260350"/>
            <a:chOff x="2266178" y="2764475"/>
            <a:chExt cx="1792245" cy="232966"/>
          </a:xfrm>
        </p:grpSpPr>
        <p:sp>
          <p:nvSpPr>
            <p:cNvPr id="20493"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0494"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grpSp>
        <p:nvGrpSpPr>
          <p:cNvPr id="20489" name="Shape 236"/>
          <p:cNvGrpSpPr>
            <a:grpSpLocks/>
          </p:cNvGrpSpPr>
          <p:nvPr/>
        </p:nvGrpSpPr>
        <p:grpSpPr bwMode="auto">
          <a:xfrm>
            <a:off x="5165725" y="2790825"/>
            <a:ext cx="1792288" cy="233363"/>
            <a:chOff x="2266178" y="2764475"/>
            <a:chExt cx="1792245" cy="232966"/>
          </a:xfrm>
        </p:grpSpPr>
        <p:sp>
          <p:nvSpPr>
            <p:cNvPr id="20491" name="Shape 237"/>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0492" name="Shape 238"/>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sp>
        <p:nvSpPr>
          <p:cNvPr id="20490" name="Shape 239"/>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60B0234B-2FAB-974D-BE60-2F6858956E76}" type="slidenum">
              <a:rPr lang="en-US" altLang="en-US" sz="1000">
                <a:solidFill>
                  <a:srgbClr val="FFFFFF"/>
                </a:solidFill>
                <a:latin typeface="Sniglet" charset="-95"/>
                <a:ea typeface="Sniglet" charset="-95"/>
                <a:cs typeface="Sniglet" charset="-95"/>
                <a:sym typeface="Sniglet" charset="-95"/>
              </a:rPr>
              <a:pPr/>
              <a:t>20</a:t>
            </a:fld>
            <a:endParaRPr lang="en-US" altLang="en-US" sz="1000">
              <a:solidFill>
                <a:srgbClr val="FFFFFF"/>
              </a:solidFill>
              <a:latin typeface="Sniglet" charset="-95"/>
              <a:ea typeface="Sniglet" charset="-95"/>
              <a:cs typeface="Sniglet" charset="-95"/>
              <a:sym typeface="Sniglet" charset="-95"/>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048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8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animBg="1"/>
      <p:bldP spid="37893" grpId="0" animBg="1"/>
      <p:bldP spid="3789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hape 227"/>
          <p:cNvSpPr txBox="1">
            <a:spLocks noGrp="1"/>
          </p:cNvSpPr>
          <p:nvPr>
            <p:ph type="title"/>
          </p:nvPr>
        </p:nvSpPr>
        <p:spPr>
          <a:xfrm>
            <a:off x="481013" y="350838"/>
            <a:ext cx="9156700" cy="857250"/>
          </a:xfrm>
        </p:spPr>
        <p:txBody>
          <a:bodyPr/>
          <a:lstStyle/>
          <a:p>
            <a:pPr algn="ctr" eaLnBrk="1" hangingPunct="1">
              <a:spcBef>
                <a:spcPct val="0"/>
              </a:spcBef>
              <a:spcAft>
                <a:spcPct val="0"/>
              </a:spcAft>
              <a:buClr>
                <a:srgbClr val="FFFFFF"/>
              </a:buClr>
            </a:pPr>
            <a:r>
              <a:rPr lang="en-US" altLang="en-US" sz="2400" dirty="0">
                <a:solidFill>
                  <a:srgbClr val="FFFFFF"/>
                </a:solidFill>
                <a:latin typeface="Walter Turncoat" charset="-95"/>
                <a:ea typeface="Walter Turncoat" charset="-95"/>
                <a:cs typeface="Walter Turncoat" charset="-95"/>
                <a:sym typeface="Walter Turncoat" charset="-95"/>
              </a:rPr>
              <a:t>Extract </a:t>
            </a:r>
            <a:r>
              <a:rPr lang="en-US" altLang="en-US" sz="2400" dirty="0" smtClean="0">
                <a:solidFill>
                  <a:srgbClr val="FFFFFF"/>
                </a:solidFill>
                <a:latin typeface="Walter Turncoat" charset="-95"/>
                <a:ea typeface="Walter Turncoat" charset="-95"/>
                <a:cs typeface="Walter Turncoat" charset="-95"/>
                <a:sym typeface="Walter Turncoat" charset="-95"/>
              </a:rPr>
              <a:t>3: Typical </a:t>
            </a:r>
            <a:r>
              <a:rPr lang="en-US" altLang="en-US" sz="2400" dirty="0" err="1" smtClean="0">
                <a:solidFill>
                  <a:srgbClr val="FFFFFF"/>
                </a:solidFill>
                <a:latin typeface="Walter Turncoat" charset="-95"/>
                <a:ea typeface="Walter Turncoat" charset="-95"/>
                <a:cs typeface="Walter Turncoat" charset="-95"/>
                <a:sym typeface="Walter Turncoat" charset="-95"/>
              </a:rPr>
              <a:t>dispreferred</a:t>
            </a:r>
            <a:endParaRPr lang="en-US" altLang="en-US" sz="2400" dirty="0">
              <a:solidFill>
                <a:srgbClr val="FFFFFF"/>
              </a:solidFill>
              <a:latin typeface="Walter Turncoat" charset="-95"/>
              <a:ea typeface="Walter Turncoat" charset="-95"/>
              <a:cs typeface="Walter Turncoat" charset="-95"/>
              <a:sym typeface="Walter Turncoat" charset="-95"/>
            </a:endParaRPr>
          </a:p>
        </p:txBody>
      </p:sp>
      <p:sp>
        <p:nvSpPr>
          <p:cNvPr id="21507" name="Shape 228"/>
          <p:cNvSpPr>
            <a:spLocks/>
          </p:cNvSpPr>
          <p:nvPr/>
        </p:nvSpPr>
        <p:spPr bwMode="auto">
          <a:xfrm>
            <a:off x="273050" y="0"/>
            <a:ext cx="788988" cy="804863"/>
          </a:xfrm>
          <a:custGeom>
            <a:avLst/>
            <a:gdLst>
              <a:gd name="T0" fmla="*/ 637404682 w 67641"/>
              <a:gd name="T1" fmla="*/ 1752666 h 69056"/>
              <a:gd name="T2" fmla="*/ 487220983 w 67641"/>
              <a:gd name="T3" fmla="*/ 24377917 h 69056"/>
              <a:gd name="T4" fmla="*/ 267194294 w 67641"/>
              <a:gd name="T5" fmla="*/ 168869030 h 69056"/>
              <a:gd name="T6" fmla="*/ 132726614 w 67641"/>
              <a:gd name="T7" fmla="*/ 329027044 h 69056"/>
              <a:gd name="T8" fmla="*/ 24454330 w 67641"/>
              <a:gd name="T9" fmla="*/ 593633001 h 69056"/>
              <a:gd name="T10" fmla="*/ 19215595 w 67641"/>
              <a:gd name="T11" fmla="*/ 645875225 h 69056"/>
              <a:gd name="T12" fmla="*/ 5238737 w 67641"/>
              <a:gd name="T13" fmla="*/ 812991450 h 69056"/>
              <a:gd name="T14" fmla="*/ 97796464 w 67641"/>
              <a:gd name="T15" fmla="*/ 1051485900 h 69056"/>
              <a:gd name="T16" fmla="*/ 307364602 w 67641"/>
              <a:gd name="T17" fmla="*/ 1220354883 h 69056"/>
              <a:gd name="T18" fmla="*/ 675833924 w 67641"/>
              <a:gd name="T19" fmla="*/ 1260398104 h 69056"/>
              <a:gd name="T20" fmla="*/ 901099581 w 67641"/>
              <a:gd name="T21" fmla="*/ 1202952992 h 69056"/>
              <a:gd name="T22" fmla="*/ 1025089465 w 67641"/>
              <a:gd name="T23" fmla="*/ 1107197462 h 69056"/>
              <a:gd name="T24" fmla="*/ 1108927890 w 67641"/>
              <a:gd name="T25" fmla="*/ 1013194131 h 69056"/>
              <a:gd name="T26" fmla="*/ 1093212198 w 67641"/>
              <a:gd name="T27" fmla="*/ 1027127429 h 69056"/>
              <a:gd name="T28" fmla="*/ 1121144653 w 67641"/>
              <a:gd name="T29" fmla="*/ 976637404 h 69056"/>
              <a:gd name="T30" fmla="*/ 1147338469 w 67641"/>
              <a:gd name="T31" fmla="*/ 955749018 h 69056"/>
              <a:gd name="T32" fmla="*/ 1150838144 w 67641"/>
              <a:gd name="T33" fmla="*/ 903524697 h 69056"/>
              <a:gd name="T34" fmla="*/ 1236397292 w 67641"/>
              <a:gd name="T35" fmla="*/ 718988678 h 69056"/>
              <a:gd name="T36" fmla="*/ 1248632719 w 67641"/>
              <a:gd name="T37" fmla="*/ 673722428 h 69056"/>
              <a:gd name="T38" fmla="*/ 1241635608 w 67641"/>
              <a:gd name="T39" fmla="*/ 494408133 h 69056"/>
              <a:gd name="T40" fmla="*/ 1194487038 w 67641"/>
              <a:gd name="T41" fmla="*/ 389961448 h 69056"/>
              <a:gd name="T42" fmla="*/ 1164795787 w 67641"/>
              <a:gd name="T43" fmla="*/ 341224741 h 69056"/>
              <a:gd name="T44" fmla="*/ 1093212198 w 67641"/>
              <a:gd name="T45" fmla="*/ 275069918 h 69056"/>
              <a:gd name="T46" fmla="*/ 1047803014 w 67641"/>
              <a:gd name="T47" fmla="*/ 241982343 h 69056"/>
              <a:gd name="T48" fmla="*/ 1122886279 w 67641"/>
              <a:gd name="T49" fmla="*/ 313360381 h 69056"/>
              <a:gd name="T50" fmla="*/ 1178771346 w 67641"/>
              <a:gd name="T51" fmla="*/ 398671252 h 69056"/>
              <a:gd name="T52" fmla="*/ 1203225775 w 67641"/>
              <a:gd name="T53" fmla="*/ 417808558 h 69056"/>
              <a:gd name="T54" fmla="*/ 1238155342 w 67641"/>
              <a:gd name="T55" fmla="*/ 534452847 h 69056"/>
              <a:gd name="T56" fmla="*/ 1232917027 w 67641"/>
              <a:gd name="T57" fmla="*/ 557076275 h 69056"/>
              <a:gd name="T58" fmla="*/ 1232917027 w 67641"/>
              <a:gd name="T59" fmla="*/ 640653688 h 69056"/>
              <a:gd name="T60" fmla="*/ 1211962273 w 67641"/>
              <a:gd name="T61" fmla="*/ 746835508 h 69056"/>
              <a:gd name="T62" fmla="*/ 1122886279 w 67641"/>
              <a:gd name="T63" fmla="*/ 940080677 h 69056"/>
              <a:gd name="T64" fmla="*/ 824276930 w 67641"/>
              <a:gd name="T65" fmla="*/ 1204687288 h 69056"/>
              <a:gd name="T66" fmla="*/ 798083115 w 67641"/>
              <a:gd name="T67" fmla="*/ 1211643867 h 69056"/>
              <a:gd name="T68" fmla="*/ 557082729 w 67641"/>
              <a:gd name="T69" fmla="*/ 1242979057 h 69056"/>
              <a:gd name="T70" fmla="*/ 466265856 w 67641"/>
              <a:gd name="T71" fmla="*/ 1236021731 h 69056"/>
              <a:gd name="T72" fmla="*/ 454049093 w 67641"/>
              <a:gd name="T73" fmla="*/ 1220354883 h 69056"/>
              <a:gd name="T74" fmla="*/ 352753256 w 67641"/>
              <a:gd name="T75" fmla="*/ 1195977018 h 69056"/>
              <a:gd name="T76" fmla="*/ 319581552 w 67641"/>
              <a:gd name="T77" fmla="*/ 1190755481 h 69056"/>
              <a:gd name="T78" fmla="*/ 254958308 w 67641"/>
              <a:gd name="T79" fmla="*/ 1154198754 h 69056"/>
              <a:gd name="T80" fmla="*/ 183374486 w 67641"/>
              <a:gd name="T81" fmla="*/ 1093264163 h 69056"/>
              <a:gd name="T82" fmla="*/ 111771674 w 67641"/>
              <a:gd name="T83" fmla="*/ 1013194131 h 69056"/>
              <a:gd name="T84" fmla="*/ 115252033 w 67641"/>
              <a:gd name="T85" fmla="*/ 1037571995 h 69056"/>
              <a:gd name="T86" fmla="*/ 83819645 w 67641"/>
              <a:gd name="T87" fmla="*/ 988817758 h 69056"/>
              <a:gd name="T88" fmla="*/ 62864705 w 67641"/>
              <a:gd name="T89" fmla="*/ 934859140 h 69056"/>
              <a:gd name="T90" fmla="*/ 71602789 w 67641"/>
              <a:gd name="T91" fmla="*/ 950525989 h 69056"/>
              <a:gd name="T92" fmla="*/ 75100551 w 67641"/>
              <a:gd name="T93" fmla="*/ 920926588 h 69056"/>
              <a:gd name="T94" fmla="*/ 36671158 w 67641"/>
              <a:gd name="T95" fmla="*/ 774699868 h 69056"/>
              <a:gd name="T96" fmla="*/ 52387375 w 67641"/>
              <a:gd name="T97" fmla="*/ 605830885 h 69056"/>
              <a:gd name="T98" fmla="*/ 103035176 w 67641"/>
              <a:gd name="T99" fmla="*/ 421295053 h 69056"/>
              <a:gd name="T100" fmla="*/ 317842166 w 67641"/>
              <a:gd name="T101" fmla="*/ 160159413 h 69056"/>
              <a:gd name="T102" fmla="*/ 459287781 w 67641"/>
              <a:gd name="T103" fmla="*/ 76601277 h 69056"/>
              <a:gd name="T104" fmla="*/ 548346232 w 67641"/>
              <a:gd name="T105" fmla="*/ 50489582 h 69056"/>
              <a:gd name="T106" fmla="*/ 684572288 w 67641"/>
              <a:gd name="T107" fmla="*/ 20889977 h 69056"/>
              <a:gd name="T108" fmla="*/ 798083115 w 67641"/>
              <a:gd name="T109" fmla="*/ 22642642 h 69056"/>
              <a:gd name="T110" fmla="*/ 791086004 w 67641"/>
              <a:gd name="T111" fmla="*/ 13932990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1508" name="Shape 229"/>
          <p:cNvSpPr>
            <a:spLocks/>
          </p:cNvSpPr>
          <p:nvPr/>
        </p:nvSpPr>
        <p:spPr bwMode="auto">
          <a:xfrm>
            <a:off x="512763" y="268288"/>
            <a:ext cx="492125" cy="398462"/>
          </a:xfrm>
          <a:custGeom>
            <a:avLst/>
            <a:gdLst>
              <a:gd name="T0" fmla="*/ 1672138303 w 22532"/>
              <a:gd name="T1" fmla="*/ 2147483647 h 18226"/>
              <a:gd name="T2" fmla="*/ 1600226748 w 22532"/>
              <a:gd name="T3" fmla="*/ 1284094555 h 18226"/>
              <a:gd name="T4" fmla="*/ 1262524452 w 22532"/>
              <a:gd name="T5" fmla="*/ 2095535814 h 18226"/>
              <a:gd name="T6" fmla="*/ 2147483647 w 22532"/>
              <a:gd name="T7" fmla="*/ 1589758197 h 18226"/>
              <a:gd name="T8" fmla="*/ 1738580135 w 22532"/>
              <a:gd name="T9" fmla="*/ 200114938 h 18226"/>
              <a:gd name="T10" fmla="*/ 1877173949 w 22532"/>
              <a:gd name="T11" fmla="*/ 455746762 h 18226"/>
              <a:gd name="T12" fmla="*/ 2147483647 w 22532"/>
              <a:gd name="T13" fmla="*/ 678254354 h 18226"/>
              <a:gd name="T14" fmla="*/ 2147483647 w 22532"/>
              <a:gd name="T15" fmla="*/ 711608140 h 18226"/>
              <a:gd name="T16" fmla="*/ 2147483647 w 22532"/>
              <a:gd name="T17" fmla="*/ 861702105 h 18226"/>
              <a:gd name="T18" fmla="*/ 2147483647 w 22532"/>
              <a:gd name="T19" fmla="*/ 1528764897 h 18226"/>
              <a:gd name="T20" fmla="*/ 2147483647 w 22532"/>
              <a:gd name="T21" fmla="*/ 1962129062 h 18226"/>
              <a:gd name="T22" fmla="*/ 2147483647 w 22532"/>
              <a:gd name="T23" fmla="*/ 2045503735 h 18226"/>
              <a:gd name="T24" fmla="*/ 2147483647 w 22532"/>
              <a:gd name="T25" fmla="*/ 2147483647 h 18226"/>
              <a:gd name="T26" fmla="*/ 2147483647 w 22532"/>
              <a:gd name="T27" fmla="*/ 2147483647 h 18226"/>
              <a:gd name="T28" fmla="*/ 2026676457 w 22532"/>
              <a:gd name="T29" fmla="*/ 2147483647 h 18226"/>
              <a:gd name="T30" fmla="*/ 1888093826 w 22532"/>
              <a:gd name="T31" fmla="*/ 2147483647 h 18226"/>
              <a:gd name="T32" fmla="*/ 1533773734 w 22532"/>
              <a:gd name="T33" fmla="*/ 2147483647 h 18226"/>
              <a:gd name="T34" fmla="*/ 902516575 w 22532"/>
              <a:gd name="T35" fmla="*/ 2147483647 h 18226"/>
              <a:gd name="T36" fmla="*/ 913664997 w 22532"/>
              <a:gd name="T37" fmla="*/ 2147483647 h 18226"/>
              <a:gd name="T38" fmla="*/ 659023902 w 22532"/>
              <a:gd name="T39" fmla="*/ 2147483647 h 18226"/>
              <a:gd name="T40" fmla="*/ 171580375 w 22532"/>
              <a:gd name="T41" fmla="*/ 2006674935 h 18226"/>
              <a:gd name="T42" fmla="*/ 365467903 w 22532"/>
              <a:gd name="T43" fmla="*/ 1467542131 h 18226"/>
              <a:gd name="T44" fmla="*/ 498362488 w 22532"/>
              <a:gd name="T45" fmla="*/ 1628817863 h 18226"/>
              <a:gd name="T46" fmla="*/ 553666730 w 22532"/>
              <a:gd name="T47" fmla="*/ 572486415 h 18226"/>
              <a:gd name="T48" fmla="*/ 708858072 w 22532"/>
              <a:gd name="T49" fmla="*/ 622517445 h 18226"/>
              <a:gd name="T50" fmla="*/ 852682405 w 22532"/>
              <a:gd name="T51" fmla="*/ 717094347 h 18226"/>
              <a:gd name="T52" fmla="*/ 1284592053 w 22532"/>
              <a:gd name="T53" fmla="*/ 639194688 h 18226"/>
              <a:gd name="T54" fmla="*/ 2147483647 w 22532"/>
              <a:gd name="T55" fmla="*/ 2147483647 h 18226"/>
              <a:gd name="T56" fmla="*/ 2147483647 w 22532"/>
              <a:gd name="T57" fmla="*/ 2147483647 h 18226"/>
              <a:gd name="T58" fmla="*/ 847222467 w 22532"/>
              <a:gd name="T59" fmla="*/ 405725876 h 18226"/>
              <a:gd name="T60" fmla="*/ 514980983 w 22532"/>
              <a:gd name="T61" fmla="*/ 1322934549 h 18226"/>
              <a:gd name="T62" fmla="*/ 177269034 w 22532"/>
              <a:gd name="T63" fmla="*/ 2101251487 h 18226"/>
              <a:gd name="T64" fmla="*/ 703169238 w 22532"/>
              <a:gd name="T65" fmla="*/ 2147483647 h 18226"/>
              <a:gd name="T66" fmla="*/ 1478479626 w 22532"/>
              <a:gd name="T67" fmla="*/ 2147483647 h 18226"/>
              <a:gd name="T68" fmla="*/ 2147483647 w 22532"/>
              <a:gd name="T69" fmla="*/ 2147483647 h 18226"/>
              <a:gd name="T70" fmla="*/ 2147483647 w 22532"/>
              <a:gd name="T71" fmla="*/ 2147483647 h 18226"/>
              <a:gd name="T72" fmla="*/ 2147483647 w 22532"/>
              <a:gd name="T73" fmla="*/ 1395348701 h 18226"/>
              <a:gd name="T74" fmla="*/ 2147483647 w 22532"/>
              <a:gd name="T75" fmla="*/ 394753812 h 18226"/>
              <a:gd name="T76" fmla="*/ 2070832626 w 22532"/>
              <a:gd name="T77" fmla="*/ 77899725 h 18226"/>
              <a:gd name="T78" fmla="*/ 2147483647 w 22532"/>
              <a:gd name="T79" fmla="*/ 2147483647 h 18226"/>
              <a:gd name="T80" fmla="*/ 2147483647 w 22532"/>
              <a:gd name="T81" fmla="*/ 2147483647 h 18226"/>
              <a:gd name="T82" fmla="*/ 2147483647 w 22532"/>
              <a:gd name="T83" fmla="*/ 2147483647 h 18226"/>
              <a:gd name="T84" fmla="*/ 2147483647 w 22532"/>
              <a:gd name="T85" fmla="*/ 2147483647 h 18226"/>
              <a:gd name="T86" fmla="*/ 2147483647 w 22532"/>
              <a:gd name="T87" fmla="*/ 2147483647 h 18226"/>
              <a:gd name="T88" fmla="*/ 2147483647 w 22532"/>
              <a:gd name="T89" fmla="*/ 2147483647 h 18226"/>
              <a:gd name="T90" fmla="*/ 2147483647 w 22532"/>
              <a:gd name="T91" fmla="*/ 2147483647 h 18226"/>
              <a:gd name="T92" fmla="*/ 2147483647 w 22532"/>
              <a:gd name="T93" fmla="*/ 2147483647 h 18226"/>
              <a:gd name="T94" fmla="*/ 2147483647 w 22532"/>
              <a:gd name="T95" fmla="*/ 2147483647 h 18226"/>
              <a:gd name="T96" fmla="*/ 2147483647 w 22532"/>
              <a:gd name="T97" fmla="*/ 2147483647 h 18226"/>
              <a:gd name="T98" fmla="*/ 2147483647 w 22532"/>
              <a:gd name="T99" fmla="*/ 2147483647 h 18226"/>
              <a:gd name="T100" fmla="*/ 2147483647 w 22532"/>
              <a:gd name="T101" fmla="*/ 2147483647 h 18226"/>
              <a:gd name="T102" fmla="*/ 2147483647 w 22532"/>
              <a:gd name="T103" fmla="*/ 2147483647 h 18226"/>
              <a:gd name="T104" fmla="*/ 2147483647 w 22532"/>
              <a:gd name="T105" fmla="*/ 2147483647 h 18226"/>
              <a:gd name="T106" fmla="*/ 2147483647 w 22532"/>
              <a:gd name="T107" fmla="*/ 2147483647 h 18226"/>
              <a:gd name="T108" fmla="*/ 2147483647 w 22532"/>
              <a:gd name="T109" fmla="*/ 2147483647 h 18226"/>
              <a:gd name="T110" fmla="*/ 2147483647 w 22532"/>
              <a:gd name="T111" fmla="*/ 2147483647 h 18226"/>
              <a:gd name="T112" fmla="*/ 2147483647 w 22532"/>
              <a:gd name="T113" fmla="*/ 2147483647 h 18226"/>
              <a:gd name="T114" fmla="*/ 2147483647 w 22532"/>
              <a:gd name="T115" fmla="*/ 2147483647 h 18226"/>
              <a:gd name="T116" fmla="*/ 2147483647 w 22532"/>
              <a:gd name="T117" fmla="*/ 2147483647 h 18226"/>
              <a:gd name="T118" fmla="*/ 2147483647 w 22532"/>
              <a:gd name="T119" fmla="*/ 2147483647 h 18226"/>
              <a:gd name="T120" fmla="*/ 2147483647 w 22532"/>
              <a:gd name="T121" fmla="*/ 2147483647 h 18226"/>
              <a:gd name="T122" fmla="*/ 2147483647 w 22532"/>
              <a:gd name="T123" fmla="*/ 2147483647 h 18226"/>
              <a:gd name="T124" fmla="*/ 2147483647 w 22532"/>
              <a:gd name="T125" fmla="*/ 2090059401 h 1822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2532"/>
              <a:gd name="T190" fmla="*/ 0 h 18226"/>
              <a:gd name="T191" fmla="*/ 22532 w 22532"/>
              <a:gd name="T192" fmla="*/ 18226 h 1822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2532" h="18226" extrusionOk="0">
                <a:moveTo>
                  <a:pt x="7640" y="5499"/>
                </a:moveTo>
                <a:lnTo>
                  <a:pt x="7859" y="5524"/>
                </a:lnTo>
                <a:lnTo>
                  <a:pt x="8078" y="5572"/>
                </a:lnTo>
                <a:lnTo>
                  <a:pt x="8297" y="5645"/>
                </a:lnTo>
                <a:lnTo>
                  <a:pt x="8492" y="5743"/>
                </a:lnTo>
                <a:lnTo>
                  <a:pt x="8662" y="5840"/>
                </a:lnTo>
                <a:lnTo>
                  <a:pt x="8833" y="5986"/>
                </a:lnTo>
                <a:lnTo>
                  <a:pt x="9003" y="6132"/>
                </a:lnTo>
                <a:lnTo>
                  <a:pt x="9125" y="6302"/>
                </a:lnTo>
                <a:lnTo>
                  <a:pt x="9246" y="6473"/>
                </a:lnTo>
                <a:lnTo>
                  <a:pt x="9344" y="6667"/>
                </a:lnTo>
                <a:lnTo>
                  <a:pt x="9417" y="6862"/>
                </a:lnTo>
                <a:lnTo>
                  <a:pt x="9465" y="7081"/>
                </a:lnTo>
                <a:lnTo>
                  <a:pt x="9490" y="7300"/>
                </a:lnTo>
                <a:lnTo>
                  <a:pt x="9514" y="7543"/>
                </a:lnTo>
                <a:lnTo>
                  <a:pt x="9490" y="7762"/>
                </a:lnTo>
                <a:lnTo>
                  <a:pt x="9441" y="7932"/>
                </a:lnTo>
                <a:lnTo>
                  <a:pt x="9392" y="8103"/>
                </a:lnTo>
                <a:lnTo>
                  <a:pt x="9319" y="8249"/>
                </a:lnTo>
                <a:lnTo>
                  <a:pt x="9246" y="8419"/>
                </a:lnTo>
                <a:lnTo>
                  <a:pt x="9149" y="8541"/>
                </a:lnTo>
                <a:lnTo>
                  <a:pt x="9027" y="8687"/>
                </a:lnTo>
                <a:lnTo>
                  <a:pt x="8784" y="8906"/>
                </a:lnTo>
                <a:lnTo>
                  <a:pt x="8516" y="9100"/>
                </a:lnTo>
                <a:lnTo>
                  <a:pt x="8200" y="9246"/>
                </a:lnTo>
                <a:lnTo>
                  <a:pt x="7884" y="9368"/>
                </a:lnTo>
                <a:lnTo>
                  <a:pt x="7543" y="9417"/>
                </a:lnTo>
                <a:lnTo>
                  <a:pt x="7348" y="9441"/>
                </a:lnTo>
                <a:lnTo>
                  <a:pt x="7178" y="9441"/>
                </a:lnTo>
                <a:lnTo>
                  <a:pt x="6984" y="9417"/>
                </a:lnTo>
                <a:lnTo>
                  <a:pt x="6789" y="9368"/>
                </a:lnTo>
                <a:lnTo>
                  <a:pt x="6619" y="9295"/>
                </a:lnTo>
                <a:lnTo>
                  <a:pt x="6448" y="9222"/>
                </a:lnTo>
                <a:lnTo>
                  <a:pt x="6278" y="9149"/>
                </a:lnTo>
                <a:lnTo>
                  <a:pt x="6132" y="9027"/>
                </a:lnTo>
                <a:lnTo>
                  <a:pt x="5986" y="8930"/>
                </a:lnTo>
                <a:lnTo>
                  <a:pt x="5840" y="8784"/>
                </a:lnTo>
                <a:lnTo>
                  <a:pt x="5718" y="8638"/>
                </a:lnTo>
                <a:lnTo>
                  <a:pt x="5621" y="8492"/>
                </a:lnTo>
                <a:lnTo>
                  <a:pt x="5524" y="8322"/>
                </a:lnTo>
                <a:lnTo>
                  <a:pt x="5451" y="8151"/>
                </a:lnTo>
                <a:lnTo>
                  <a:pt x="5402" y="7981"/>
                </a:lnTo>
                <a:lnTo>
                  <a:pt x="5378" y="7786"/>
                </a:lnTo>
                <a:lnTo>
                  <a:pt x="5378" y="7543"/>
                </a:lnTo>
                <a:lnTo>
                  <a:pt x="5402" y="7324"/>
                </a:lnTo>
                <a:lnTo>
                  <a:pt x="5451" y="7130"/>
                </a:lnTo>
                <a:lnTo>
                  <a:pt x="5524" y="6911"/>
                </a:lnTo>
                <a:lnTo>
                  <a:pt x="5621" y="6716"/>
                </a:lnTo>
                <a:lnTo>
                  <a:pt x="5743" y="6521"/>
                </a:lnTo>
                <a:lnTo>
                  <a:pt x="5889" y="6351"/>
                </a:lnTo>
                <a:lnTo>
                  <a:pt x="6035" y="6181"/>
                </a:lnTo>
                <a:lnTo>
                  <a:pt x="6181" y="6035"/>
                </a:lnTo>
                <a:lnTo>
                  <a:pt x="6351" y="5937"/>
                </a:lnTo>
                <a:lnTo>
                  <a:pt x="6521" y="5840"/>
                </a:lnTo>
                <a:lnTo>
                  <a:pt x="6692" y="5743"/>
                </a:lnTo>
                <a:lnTo>
                  <a:pt x="7032" y="5621"/>
                </a:lnTo>
                <a:lnTo>
                  <a:pt x="7421" y="5499"/>
                </a:lnTo>
                <a:lnTo>
                  <a:pt x="7640" y="5499"/>
                </a:lnTo>
                <a:close/>
                <a:moveTo>
                  <a:pt x="7665" y="4988"/>
                </a:moveTo>
                <a:lnTo>
                  <a:pt x="7373" y="5013"/>
                </a:lnTo>
                <a:lnTo>
                  <a:pt x="7300" y="5013"/>
                </a:lnTo>
                <a:lnTo>
                  <a:pt x="7251" y="5037"/>
                </a:lnTo>
                <a:lnTo>
                  <a:pt x="7178" y="5110"/>
                </a:lnTo>
                <a:lnTo>
                  <a:pt x="6984" y="5159"/>
                </a:lnTo>
                <a:lnTo>
                  <a:pt x="6789" y="5207"/>
                </a:lnTo>
                <a:lnTo>
                  <a:pt x="6619" y="5280"/>
                </a:lnTo>
                <a:lnTo>
                  <a:pt x="6424" y="5353"/>
                </a:lnTo>
                <a:lnTo>
                  <a:pt x="6083" y="5548"/>
                </a:lnTo>
                <a:lnTo>
                  <a:pt x="5791" y="5791"/>
                </a:lnTo>
                <a:lnTo>
                  <a:pt x="5597" y="5962"/>
                </a:lnTo>
                <a:lnTo>
                  <a:pt x="5426" y="6156"/>
                </a:lnTo>
                <a:lnTo>
                  <a:pt x="5280" y="6400"/>
                </a:lnTo>
                <a:lnTo>
                  <a:pt x="5134" y="6619"/>
                </a:lnTo>
                <a:lnTo>
                  <a:pt x="5037" y="6862"/>
                </a:lnTo>
                <a:lnTo>
                  <a:pt x="4964" y="7130"/>
                </a:lnTo>
                <a:lnTo>
                  <a:pt x="4915" y="7397"/>
                </a:lnTo>
                <a:lnTo>
                  <a:pt x="4891" y="7665"/>
                </a:lnTo>
                <a:lnTo>
                  <a:pt x="4915" y="7908"/>
                </a:lnTo>
                <a:lnTo>
                  <a:pt x="4940" y="8151"/>
                </a:lnTo>
                <a:lnTo>
                  <a:pt x="5013" y="8395"/>
                </a:lnTo>
                <a:lnTo>
                  <a:pt x="5110" y="8614"/>
                </a:lnTo>
                <a:lnTo>
                  <a:pt x="5232" y="8808"/>
                </a:lnTo>
                <a:lnTo>
                  <a:pt x="5378" y="9003"/>
                </a:lnTo>
                <a:lnTo>
                  <a:pt x="5548" y="9173"/>
                </a:lnTo>
                <a:lnTo>
                  <a:pt x="5743" y="9344"/>
                </a:lnTo>
                <a:lnTo>
                  <a:pt x="5937" y="9490"/>
                </a:lnTo>
                <a:lnTo>
                  <a:pt x="6132" y="9611"/>
                </a:lnTo>
                <a:lnTo>
                  <a:pt x="6351" y="9709"/>
                </a:lnTo>
                <a:lnTo>
                  <a:pt x="6594" y="9806"/>
                </a:lnTo>
                <a:lnTo>
                  <a:pt x="6838" y="9855"/>
                </a:lnTo>
                <a:lnTo>
                  <a:pt x="7057" y="9903"/>
                </a:lnTo>
                <a:lnTo>
                  <a:pt x="7300" y="9928"/>
                </a:lnTo>
                <a:lnTo>
                  <a:pt x="7543" y="9903"/>
                </a:lnTo>
                <a:lnTo>
                  <a:pt x="7762" y="9879"/>
                </a:lnTo>
                <a:lnTo>
                  <a:pt x="7981" y="9855"/>
                </a:lnTo>
                <a:lnTo>
                  <a:pt x="8176" y="9782"/>
                </a:lnTo>
                <a:lnTo>
                  <a:pt x="8395" y="9709"/>
                </a:lnTo>
                <a:lnTo>
                  <a:pt x="8589" y="9636"/>
                </a:lnTo>
                <a:lnTo>
                  <a:pt x="8784" y="9514"/>
                </a:lnTo>
                <a:lnTo>
                  <a:pt x="8954" y="9392"/>
                </a:lnTo>
                <a:lnTo>
                  <a:pt x="9125" y="9271"/>
                </a:lnTo>
                <a:lnTo>
                  <a:pt x="9295" y="9125"/>
                </a:lnTo>
                <a:lnTo>
                  <a:pt x="9441" y="8979"/>
                </a:lnTo>
                <a:lnTo>
                  <a:pt x="9563" y="8808"/>
                </a:lnTo>
                <a:lnTo>
                  <a:pt x="9684" y="8614"/>
                </a:lnTo>
                <a:lnTo>
                  <a:pt x="9782" y="8419"/>
                </a:lnTo>
                <a:lnTo>
                  <a:pt x="9855" y="8224"/>
                </a:lnTo>
                <a:lnTo>
                  <a:pt x="9928" y="8030"/>
                </a:lnTo>
                <a:lnTo>
                  <a:pt x="9976" y="7811"/>
                </a:lnTo>
                <a:lnTo>
                  <a:pt x="10001" y="7519"/>
                </a:lnTo>
                <a:lnTo>
                  <a:pt x="10001" y="7227"/>
                </a:lnTo>
                <a:lnTo>
                  <a:pt x="9952" y="6959"/>
                </a:lnTo>
                <a:lnTo>
                  <a:pt x="9903" y="6692"/>
                </a:lnTo>
                <a:lnTo>
                  <a:pt x="9806" y="6448"/>
                </a:lnTo>
                <a:lnTo>
                  <a:pt x="9660" y="6205"/>
                </a:lnTo>
                <a:lnTo>
                  <a:pt x="9514" y="5986"/>
                </a:lnTo>
                <a:lnTo>
                  <a:pt x="9344" y="5767"/>
                </a:lnTo>
                <a:lnTo>
                  <a:pt x="9149" y="5597"/>
                </a:lnTo>
                <a:lnTo>
                  <a:pt x="8930" y="5426"/>
                </a:lnTo>
                <a:lnTo>
                  <a:pt x="8711" y="5280"/>
                </a:lnTo>
                <a:lnTo>
                  <a:pt x="8468" y="5159"/>
                </a:lnTo>
                <a:lnTo>
                  <a:pt x="8200" y="5086"/>
                </a:lnTo>
                <a:lnTo>
                  <a:pt x="7932" y="5013"/>
                </a:lnTo>
                <a:lnTo>
                  <a:pt x="7665" y="4988"/>
                </a:lnTo>
                <a:close/>
                <a:moveTo>
                  <a:pt x="6570" y="414"/>
                </a:moveTo>
                <a:lnTo>
                  <a:pt x="6789" y="438"/>
                </a:lnTo>
                <a:lnTo>
                  <a:pt x="7032" y="438"/>
                </a:lnTo>
                <a:lnTo>
                  <a:pt x="7494" y="462"/>
                </a:lnTo>
                <a:lnTo>
                  <a:pt x="8103" y="487"/>
                </a:lnTo>
                <a:lnTo>
                  <a:pt x="8395" y="511"/>
                </a:lnTo>
                <a:lnTo>
                  <a:pt x="8687" y="511"/>
                </a:lnTo>
                <a:lnTo>
                  <a:pt x="8687" y="681"/>
                </a:lnTo>
                <a:lnTo>
                  <a:pt x="8687" y="852"/>
                </a:lnTo>
                <a:lnTo>
                  <a:pt x="8419" y="754"/>
                </a:lnTo>
                <a:lnTo>
                  <a:pt x="8273" y="730"/>
                </a:lnTo>
                <a:lnTo>
                  <a:pt x="8127" y="706"/>
                </a:lnTo>
                <a:lnTo>
                  <a:pt x="8005" y="706"/>
                </a:lnTo>
                <a:lnTo>
                  <a:pt x="7859" y="730"/>
                </a:lnTo>
                <a:lnTo>
                  <a:pt x="7738" y="779"/>
                </a:lnTo>
                <a:lnTo>
                  <a:pt x="7640" y="876"/>
                </a:lnTo>
                <a:lnTo>
                  <a:pt x="7616" y="925"/>
                </a:lnTo>
                <a:lnTo>
                  <a:pt x="7616" y="949"/>
                </a:lnTo>
                <a:lnTo>
                  <a:pt x="7640" y="998"/>
                </a:lnTo>
                <a:lnTo>
                  <a:pt x="7957" y="998"/>
                </a:lnTo>
                <a:lnTo>
                  <a:pt x="8224" y="1022"/>
                </a:lnTo>
                <a:lnTo>
                  <a:pt x="8468" y="1095"/>
                </a:lnTo>
                <a:lnTo>
                  <a:pt x="8735" y="1192"/>
                </a:lnTo>
                <a:lnTo>
                  <a:pt x="8760" y="1338"/>
                </a:lnTo>
                <a:lnTo>
                  <a:pt x="8565" y="1338"/>
                </a:lnTo>
                <a:lnTo>
                  <a:pt x="7932" y="1290"/>
                </a:lnTo>
                <a:lnTo>
                  <a:pt x="7713" y="1265"/>
                </a:lnTo>
                <a:lnTo>
                  <a:pt x="7616" y="1265"/>
                </a:lnTo>
                <a:lnTo>
                  <a:pt x="7494" y="1314"/>
                </a:lnTo>
                <a:lnTo>
                  <a:pt x="7470" y="1363"/>
                </a:lnTo>
                <a:lnTo>
                  <a:pt x="7470" y="1411"/>
                </a:lnTo>
                <a:lnTo>
                  <a:pt x="7519" y="1509"/>
                </a:lnTo>
                <a:lnTo>
                  <a:pt x="7592" y="1582"/>
                </a:lnTo>
                <a:lnTo>
                  <a:pt x="7689" y="1630"/>
                </a:lnTo>
                <a:lnTo>
                  <a:pt x="7786" y="1655"/>
                </a:lnTo>
                <a:lnTo>
                  <a:pt x="8030" y="1679"/>
                </a:lnTo>
                <a:lnTo>
                  <a:pt x="8224" y="1703"/>
                </a:lnTo>
                <a:lnTo>
                  <a:pt x="8516" y="1752"/>
                </a:lnTo>
                <a:lnTo>
                  <a:pt x="8833" y="1776"/>
                </a:lnTo>
                <a:lnTo>
                  <a:pt x="8881" y="2117"/>
                </a:lnTo>
                <a:lnTo>
                  <a:pt x="8857" y="2117"/>
                </a:lnTo>
                <a:lnTo>
                  <a:pt x="8711" y="2068"/>
                </a:lnTo>
                <a:lnTo>
                  <a:pt x="8565" y="2020"/>
                </a:lnTo>
                <a:lnTo>
                  <a:pt x="8249" y="1995"/>
                </a:lnTo>
                <a:lnTo>
                  <a:pt x="8005" y="1947"/>
                </a:lnTo>
                <a:lnTo>
                  <a:pt x="7713" y="1947"/>
                </a:lnTo>
                <a:lnTo>
                  <a:pt x="7713" y="1995"/>
                </a:lnTo>
                <a:lnTo>
                  <a:pt x="7689" y="2044"/>
                </a:lnTo>
                <a:lnTo>
                  <a:pt x="7762" y="2166"/>
                </a:lnTo>
                <a:lnTo>
                  <a:pt x="7835" y="2239"/>
                </a:lnTo>
                <a:lnTo>
                  <a:pt x="7957" y="2287"/>
                </a:lnTo>
                <a:lnTo>
                  <a:pt x="8078" y="2336"/>
                </a:lnTo>
                <a:lnTo>
                  <a:pt x="8419" y="2409"/>
                </a:lnTo>
                <a:lnTo>
                  <a:pt x="8760" y="2458"/>
                </a:lnTo>
                <a:lnTo>
                  <a:pt x="8833" y="2458"/>
                </a:lnTo>
                <a:lnTo>
                  <a:pt x="8881" y="2433"/>
                </a:lnTo>
                <a:lnTo>
                  <a:pt x="8930" y="2409"/>
                </a:lnTo>
                <a:lnTo>
                  <a:pt x="8954" y="2385"/>
                </a:lnTo>
                <a:lnTo>
                  <a:pt x="9027" y="2506"/>
                </a:lnTo>
                <a:lnTo>
                  <a:pt x="9076" y="2579"/>
                </a:lnTo>
                <a:lnTo>
                  <a:pt x="9125" y="2604"/>
                </a:lnTo>
                <a:lnTo>
                  <a:pt x="9198" y="2628"/>
                </a:lnTo>
                <a:lnTo>
                  <a:pt x="9246" y="2628"/>
                </a:lnTo>
                <a:lnTo>
                  <a:pt x="9490" y="2701"/>
                </a:lnTo>
                <a:lnTo>
                  <a:pt x="9733" y="2798"/>
                </a:lnTo>
                <a:lnTo>
                  <a:pt x="9952" y="2920"/>
                </a:lnTo>
                <a:lnTo>
                  <a:pt x="10171" y="3066"/>
                </a:lnTo>
                <a:lnTo>
                  <a:pt x="10220" y="3090"/>
                </a:lnTo>
                <a:lnTo>
                  <a:pt x="10268" y="3115"/>
                </a:lnTo>
                <a:lnTo>
                  <a:pt x="10390" y="3115"/>
                </a:lnTo>
                <a:lnTo>
                  <a:pt x="10463" y="3042"/>
                </a:lnTo>
                <a:lnTo>
                  <a:pt x="10512" y="2969"/>
                </a:lnTo>
                <a:lnTo>
                  <a:pt x="10633" y="2896"/>
                </a:lnTo>
                <a:lnTo>
                  <a:pt x="10755" y="2823"/>
                </a:lnTo>
                <a:lnTo>
                  <a:pt x="10950" y="2652"/>
                </a:lnTo>
                <a:lnTo>
                  <a:pt x="11412" y="2312"/>
                </a:lnTo>
                <a:lnTo>
                  <a:pt x="11655" y="2166"/>
                </a:lnTo>
                <a:lnTo>
                  <a:pt x="11899" y="2044"/>
                </a:lnTo>
                <a:lnTo>
                  <a:pt x="11972" y="1995"/>
                </a:lnTo>
                <a:lnTo>
                  <a:pt x="11996" y="1947"/>
                </a:lnTo>
                <a:lnTo>
                  <a:pt x="12093" y="2020"/>
                </a:lnTo>
                <a:lnTo>
                  <a:pt x="12385" y="2239"/>
                </a:lnTo>
                <a:lnTo>
                  <a:pt x="12653" y="2458"/>
                </a:lnTo>
                <a:lnTo>
                  <a:pt x="12872" y="2701"/>
                </a:lnTo>
                <a:lnTo>
                  <a:pt x="13091" y="2944"/>
                </a:lnTo>
                <a:lnTo>
                  <a:pt x="13188" y="3066"/>
                </a:lnTo>
                <a:lnTo>
                  <a:pt x="13286" y="3188"/>
                </a:lnTo>
                <a:lnTo>
                  <a:pt x="13115" y="3382"/>
                </a:lnTo>
                <a:lnTo>
                  <a:pt x="12896" y="3188"/>
                </a:lnTo>
                <a:lnTo>
                  <a:pt x="12677" y="2993"/>
                </a:lnTo>
                <a:lnTo>
                  <a:pt x="12580" y="2920"/>
                </a:lnTo>
                <a:lnTo>
                  <a:pt x="12458" y="2871"/>
                </a:lnTo>
                <a:lnTo>
                  <a:pt x="12337" y="2823"/>
                </a:lnTo>
                <a:lnTo>
                  <a:pt x="12215" y="2798"/>
                </a:lnTo>
                <a:lnTo>
                  <a:pt x="12166" y="2823"/>
                </a:lnTo>
                <a:lnTo>
                  <a:pt x="12142" y="2847"/>
                </a:lnTo>
                <a:lnTo>
                  <a:pt x="12118" y="2896"/>
                </a:lnTo>
                <a:lnTo>
                  <a:pt x="12142" y="2944"/>
                </a:lnTo>
                <a:lnTo>
                  <a:pt x="12215" y="3042"/>
                </a:lnTo>
                <a:lnTo>
                  <a:pt x="12288" y="3115"/>
                </a:lnTo>
                <a:lnTo>
                  <a:pt x="12458" y="3261"/>
                </a:lnTo>
                <a:lnTo>
                  <a:pt x="12677" y="3480"/>
                </a:lnTo>
                <a:lnTo>
                  <a:pt x="12896" y="3650"/>
                </a:lnTo>
                <a:lnTo>
                  <a:pt x="12921" y="3650"/>
                </a:lnTo>
                <a:lnTo>
                  <a:pt x="12750" y="3869"/>
                </a:lnTo>
                <a:lnTo>
                  <a:pt x="12653" y="3747"/>
                </a:lnTo>
                <a:lnTo>
                  <a:pt x="12531" y="3626"/>
                </a:lnTo>
                <a:lnTo>
                  <a:pt x="12458" y="3528"/>
                </a:lnTo>
                <a:lnTo>
                  <a:pt x="12361" y="3431"/>
                </a:lnTo>
                <a:lnTo>
                  <a:pt x="12264" y="3334"/>
                </a:lnTo>
                <a:lnTo>
                  <a:pt x="12142" y="3285"/>
                </a:lnTo>
                <a:lnTo>
                  <a:pt x="12118" y="3285"/>
                </a:lnTo>
                <a:lnTo>
                  <a:pt x="12069" y="3309"/>
                </a:lnTo>
                <a:lnTo>
                  <a:pt x="12069" y="3334"/>
                </a:lnTo>
                <a:lnTo>
                  <a:pt x="12069" y="3382"/>
                </a:lnTo>
                <a:lnTo>
                  <a:pt x="12093" y="3504"/>
                </a:lnTo>
                <a:lnTo>
                  <a:pt x="12142" y="3626"/>
                </a:lnTo>
                <a:lnTo>
                  <a:pt x="12288" y="3869"/>
                </a:lnTo>
                <a:lnTo>
                  <a:pt x="12385" y="4039"/>
                </a:lnTo>
                <a:lnTo>
                  <a:pt x="12531" y="4210"/>
                </a:lnTo>
                <a:lnTo>
                  <a:pt x="12434" y="4331"/>
                </a:lnTo>
                <a:lnTo>
                  <a:pt x="12312" y="4526"/>
                </a:lnTo>
                <a:lnTo>
                  <a:pt x="12215" y="4356"/>
                </a:lnTo>
                <a:lnTo>
                  <a:pt x="12069" y="4185"/>
                </a:lnTo>
                <a:lnTo>
                  <a:pt x="11947" y="4015"/>
                </a:lnTo>
                <a:lnTo>
                  <a:pt x="11850" y="3845"/>
                </a:lnTo>
                <a:lnTo>
                  <a:pt x="11801" y="3796"/>
                </a:lnTo>
                <a:lnTo>
                  <a:pt x="11753" y="3772"/>
                </a:lnTo>
                <a:lnTo>
                  <a:pt x="11680" y="3772"/>
                </a:lnTo>
                <a:lnTo>
                  <a:pt x="11631" y="3845"/>
                </a:lnTo>
                <a:lnTo>
                  <a:pt x="11631" y="3966"/>
                </a:lnTo>
                <a:lnTo>
                  <a:pt x="11655" y="4064"/>
                </a:lnTo>
                <a:lnTo>
                  <a:pt x="11704" y="4185"/>
                </a:lnTo>
                <a:lnTo>
                  <a:pt x="11753" y="4283"/>
                </a:lnTo>
                <a:lnTo>
                  <a:pt x="12118" y="4842"/>
                </a:lnTo>
                <a:lnTo>
                  <a:pt x="12166" y="4891"/>
                </a:lnTo>
                <a:lnTo>
                  <a:pt x="12239" y="4915"/>
                </a:lnTo>
                <a:lnTo>
                  <a:pt x="12264" y="4940"/>
                </a:lnTo>
                <a:lnTo>
                  <a:pt x="12288" y="4964"/>
                </a:lnTo>
                <a:lnTo>
                  <a:pt x="12410" y="5232"/>
                </a:lnTo>
                <a:lnTo>
                  <a:pt x="12458" y="5524"/>
                </a:lnTo>
                <a:lnTo>
                  <a:pt x="12483" y="5694"/>
                </a:lnTo>
                <a:lnTo>
                  <a:pt x="12507" y="5864"/>
                </a:lnTo>
                <a:lnTo>
                  <a:pt x="12507" y="6035"/>
                </a:lnTo>
                <a:lnTo>
                  <a:pt x="12531" y="6205"/>
                </a:lnTo>
                <a:lnTo>
                  <a:pt x="12580" y="6278"/>
                </a:lnTo>
                <a:lnTo>
                  <a:pt x="12629" y="6302"/>
                </a:lnTo>
                <a:lnTo>
                  <a:pt x="12702" y="6327"/>
                </a:lnTo>
                <a:lnTo>
                  <a:pt x="12775" y="6327"/>
                </a:lnTo>
                <a:lnTo>
                  <a:pt x="12994" y="6400"/>
                </a:lnTo>
                <a:lnTo>
                  <a:pt x="13213" y="6424"/>
                </a:lnTo>
                <a:lnTo>
                  <a:pt x="13651" y="6473"/>
                </a:lnTo>
                <a:lnTo>
                  <a:pt x="13967" y="6521"/>
                </a:lnTo>
                <a:lnTo>
                  <a:pt x="14283" y="6570"/>
                </a:lnTo>
                <a:lnTo>
                  <a:pt x="14502" y="6643"/>
                </a:lnTo>
                <a:lnTo>
                  <a:pt x="14600" y="6692"/>
                </a:lnTo>
                <a:lnTo>
                  <a:pt x="14697" y="6692"/>
                </a:lnTo>
                <a:lnTo>
                  <a:pt x="14673" y="6959"/>
                </a:lnTo>
                <a:lnTo>
                  <a:pt x="14648" y="7227"/>
                </a:lnTo>
                <a:lnTo>
                  <a:pt x="14673" y="7738"/>
                </a:lnTo>
                <a:lnTo>
                  <a:pt x="14648" y="8176"/>
                </a:lnTo>
                <a:lnTo>
                  <a:pt x="14648" y="8395"/>
                </a:lnTo>
                <a:lnTo>
                  <a:pt x="14673" y="8614"/>
                </a:lnTo>
                <a:lnTo>
                  <a:pt x="14454" y="8638"/>
                </a:lnTo>
                <a:lnTo>
                  <a:pt x="14478" y="8541"/>
                </a:lnTo>
                <a:lnTo>
                  <a:pt x="14478" y="8443"/>
                </a:lnTo>
                <a:lnTo>
                  <a:pt x="14454" y="8249"/>
                </a:lnTo>
                <a:lnTo>
                  <a:pt x="14405" y="7981"/>
                </a:lnTo>
                <a:lnTo>
                  <a:pt x="14381" y="7884"/>
                </a:lnTo>
                <a:lnTo>
                  <a:pt x="14332" y="7762"/>
                </a:lnTo>
                <a:lnTo>
                  <a:pt x="14308" y="7738"/>
                </a:lnTo>
                <a:lnTo>
                  <a:pt x="14283" y="7713"/>
                </a:lnTo>
                <a:lnTo>
                  <a:pt x="14235" y="7738"/>
                </a:lnTo>
                <a:lnTo>
                  <a:pt x="14210" y="7762"/>
                </a:lnTo>
                <a:lnTo>
                  <a:pt x="14162" y="7884"/>
                </a:lnTo>
                <a:lnTo>
                  <a:pt x="14137" y="7981"/>
                </a:lnTo>
                <a:lnTo>
                  <a:pt x="14113" y="8249"/>
                </a:lnTo>
                <a:lnTo>
                  <a:pt x="14113" y="8468"/>
                </a:lnTo>
                <a:lnTo>
                  <a:pt x="14137" y="8565"/>
                </a:lnTo>
                <a:lnTo>
                  <a:pt x="14186" y="8662"/>
                </a:lnTo>
                <a:lnTo>
                  <a:pt x="13797" y="8687"/>
                </a:lnTo>
                <a:lnTo>
                  <a:pt x="13699" y="8687"/>
                </a:lnTo>
                <a:lnTo>
                  <a:pt x="13748" y="8589"/>
                </a:lnTo>
                <a:lnTo>
                  <a:pt x="13797" y="8346"/>
                </a:lnTo>
                <a:lnTo>
                  <a:pt x="13845" y="8103"/>
                </a:lnTo>
                <a:lnTo>
                  <a:pt x="13870" y="7835"/>
                </a:lnTo>
                <a:lnTo>
                  <a:pt x="13845" y="7762"/>
                </a:lnTo>
                <a:lnTo>
                  <a:pt x="13772" y="7713"/>
                </a:lnTo>
                <a:lnTo>
                  <a:pt x="13699" y="7713"/>
                </a:lnTo>
                <a:lnTo>
                  <a:pt x="13651" y="7762"/>
                </a:lnTo>
                <a:lnTo>
                  <a:pt x="13626" y="7811"/>
                </a:lnTo>
                <a:lnTo>
                  <a:pt x="13480" y="8273"/>
                </a:lnTo>
                <a:lnTo>
                  <a:pt x="13407" y="8492"/>
                </a:lnTo>
                <a:lnTo>
                  <a:pt x="13407" y="8614"/>
                </a:lnTo>
                <a:lnTo>
                  <a:pt x="13407" y="8662"/>
                </a:lnTo>
                <a:lnTo>
                  <a:pt x="13432" y="8711"/>
                </a:lnTo>
                <a:lnTo>
                  <a:pt x="13237" y="8711"/>
                </a:lnTo>
                <a:lnTo>
                  <a:pt x="13042" y="8735"/>
                </a:lnTo>
                <a:lnTo>
                  <a:pt x="13091" y="8443"/>
                </a:lnTo>
                <a:lnTo>
                  <a:pt x="13115" y="8176"/>
                </a:lnTo>
                <a:lnTo>
                  <a:pt x="13091" y="8030"/>
                </a:lnTo>
                <a:lnTo>
                  <a:pt x="13067" y="7908"/>
                </a:lnTo>
                <a:lnTo>
                  <a:pt x="13042" y="7859"/>
                </a:lnTo>
                <a:lnTo>
                  <a:pt x="13018" y="7835"/>
                </a:lnTo>
                <a:lnTo>
                  <a:pt x="12969" y="7835"/>
                </a:lnTo>
                <a:lnTo>
                  <a:pt x="12921" y="7859"/>
                </a:lnTo>
                <a:lnTo>
                  <a:pt x="12848" y="7957"/>
                </a:lnTo>
                <a:lnTo>
                  <a:pt x="12823" y="8054"/>
                </a:lnTo>
                <a:lnTo>
                  <a:pt x="12750" y="8273"/>
                </a:lnTo>
                <a:lnTo>
                  <a:pt x="12604" y="8906"/>
                </a:lnTo>
                <a:lnTo>
                  <a:pt x="12604" y="8954"/>
                </a:lnTo>
                <a:lnTo>
                  <a:pt x="12629" y="9027"/>
                </a:lnTo>
                <a:lnTo>
                  <a:pt x="12507" y="9271"/>
                </a:lnTo>
                <a:lnTo>
                  <a:pt x="12385" y="9514"/>
                </a:lnTo>
                <a:lnTo>
                  <a:pt x="12288" y="9660"/>
                </a:lnTo>
                <a:lnTo>
                  <a:pt x="12191" y="9806"/>
                </a:lnTo>
                <a:lnTo>
                  <a:pt x="11996" y="10049"/>
                </a:lnTo>
                <a:lnTo>
                  <a:pt x="11947" y="10122"/>
                </a:lnTo>
                <a:lnTo>
                  <a:pt x="11947" y="10171"/>
                </a:lnTo>
                <a:lnTo>
                  <a:pt x="11972" y="10244"/>
                </a:lnTo>
                <a:lnTo>
                  <a:pt x="11996" y="10293"/>
                </a:lnTo>
                <a:lnTo>
                  <a:pt x="12045" y="10341"/>
                </a:lnTo>
                <a:lnTo>
                  <a:pt x="12166" y="10341"/>
                </a:lnTo>
                <a:lnTo>
                  <a:pt x="12239" y="10317"/>
                </a:lnTo>
                <a:lnTo>
                  <a:pt x="12337" y="10487"/>
                </a:lnTo>
                <a:lnTo>
                  <a:pt x="12483" y="10633"/>
                </a:lnTo>
                <a:lnTo>
                  <a:pt x="12726" y="10950"/>
                </a:lnTo>
                <a:lnTo>
                  <a:pt x="12994" y="11339"/>
                </a:lnTo>
                <a:lnTo>
                  <a:pt x="13237" y="11728"/>
                </a:lnTo>
                <a:lnTo>
                  <a:pt x="13067" y="11947"/>
                </a:lnTo>
                <a:lnTo>
                  <a:pt x="12872" y="12166"/>
                </a:lnTo>
                <a:lnTo>
                  <a:pt x="12483" y="12556"/>
                </a:lnTo>
                <a:lnTo>
                  <a:pt x="12191" y="12848"/>
                </a:lnTo>
                <a:lnTo>
                  <a:pt x="12045" y="12994"/>
                </a:lnTo>
                <a:lnTo>
                  <a:pt x="11923" y="13164"/>
                </a:lnTo>
                <a:lnTo>
                  <a:pt x="11704" y="13018"/>
                </a:lnTo>
                <a:lnTo>
                  <a:pt x="11874" y="12945"/>
                </a:lnTo>
                <a:lnTo>
                  <a:pt x="12020" y="12848"/>
                </a:lnTo>
                <a:lnTo>
                  <a:pt x="12288" y="12677"/>
                </a:lnTo>
                <a:lnTo>
                  <a:pt x="12337" y="12629"/>
                </a:lnTo>
                <a:lnTo>
                  <a:pt x="12361" y="12580"/>
                </a:lnTo>
                <a:lnTo>
                  <a:pt x="12361" y="12507"/>
                </a:lnTo>
                <a:lnTo>
                  <a:pt x="12337" y="12458"/>
                </a:lnTo>
                <a:lnTo>
                  <a:pt x="12312" y="12434"/>
                </a:lnTo>
                <a:lnTo>
                  <a:pt x="12264" y="12385"/>
                </a:lnTo>
                <a:lnTo>
                  <a:pt x="12191" y="12385"/>
                </a:lnTo>
                <a:lnTo>
                  <a:pt x="12118" y="12410"/>
                </a:lnTo>
                <a:lnTo>
                  <a:pt x="11899" y="12531"/>
                </a:lnTo>
                <a:lnTo>
                  <a:pt x="11655" y="12677"/>
                </a:lnTo>
                <a:lnTo>
                  <a:pt x="11388" y="12799"/>
                </a:lnTo>
                <a:lnTo>
                  <a:pt x="11266" y="12726"/>
                </a:lnTo>
                <a:lnTo>
                  <a:pt x="11315" y="12702"/>
                </a:lnTo>
                <a:lnTo>
                  <a:pt x="11534" y="12556"/>
                </a:lnTo>
                <a:lnTo>
                  <a:pt x="11631" y="12458"/>
                </a:lnTo>
                <a:lnTo>
                  <a:pt x="11704" y="12337"/>
                </a:lnTo>
                <a:lnTo>
                  <a:pt x="11728" y="12288"/>
                </a:lnTo>
                <a:lnTo>
                  <a:pt x="11728" y="12239"/>
                </a:lnTo>
                <a:lnTo>
                  <a:pt x="11704" y="12166"/>
                </a:lnTo>
                <a:lnTo>
                  <a:pt x="11680" y="12118"/>
                </a:lnTo>
                <a:lnTo>
                  <a:pt x="11631" y="12093"/>
                </a:lnTo>
                <a:lnTo>
                  <a:pt x="11582" y="12069"/>
                </a:lnTo>
                <a:lnTo>
                  <a:pt x="11534" y="12069"/>
                </a:lnTo>
                <a:lnTo>
                  <a:pt x="11461" y="12093"/>
                </a:lnTo>
                <a:lnTo>
                  <a:pt x="11290" y="12264"/>
                </a:lnTo>
                <a:lnTo>
                  <a:pt x="11096" y="12410"/>
                </a:lnTo>
                <a:lnTo>
                  <a:pt x="10974" y="12507"/>
                </a:lnTo>
                <a:lnTo>
                  <a:pt x="10731" y="12288"/>
                </a:lnTo>
                <a:lnTo>
                  <a:pt x="10950" y="12142"/>
                </a:lnTo>
                <a:lnTo>
                  <a:pt x="11071" y="12069"/>
                </a:lnTo>
                <a:lnTo>
                  <a:pt x="11193" y="11996"/>
                </a:lnTo>
                <a:lnTo>
                  <a:pt x="11242" y="11947"/>
                </a:lnTo>
                <a:lnTo>
                  <a:pt x="11266" y="11899"/>
                </a:lnTo>
                <a:lnTo>
                  <a:pt x="11290" y="11826"/>
                </a:lnTo>
                <a:lnTo>
                  <a:pt x="11290" y="11753"/>
                </a:lnTo>
                <a:lnTo>
                  <a:pt x="11266" y="11704"/>
                </a:lnTo>
                <a:lnTo>
                  <a:pt x="11217" y="11680"/>
                </a:lnTo>
                <a:lnTo>
                  <a:pt x="11096" y="11680"/>
                </a:lnTo>
                <a:lnTo>
                  <a:pt x="10974" y="11753"/>
                </a:lnTo>
                <a:lnTo>
                  <a:pt x="10877" y="11801"/>
                </a:lnTo>
                <a:lnTo>
                  <a:pt x="10633" y="11947"/>
                </a:lnTo>
                <a:lnTo>
                  <a:pt x="10390" y="12093"/>
                </a:lnTo>
                <a:lnTo>
                  <a:pt x="10293" y="12069"/>
                </a:lnTo>
                <a:lnTo>
                  <a:pt x="10147" y="12069"/>
                </a:lnTo>
                <a:lnTo>
                  <a:pt x="10098" y="12118"/>
                </a:lnTo>
                <a:lnTo>
                  <a:pt x="9952" y="12118"/>
                </a:lnTo>
                <a:lnTo>
                  <a:pt x="9855" y="12191"/>
                </a:lnTo>
                <a:lnTo>
                  <a:pt x="9733" y="12264"/>
                </a:lnTo>
                <a:lnTo>
                  <a:pt x="9587" y="12312"/>
                </a:lnTo>
                <a:lnTo>
                  <a:pt x="9319" y="12385"/>
                </a:lnTo>
                <a:lnTo>
                  <a:pt x="9198" y="12434"/>
                </a:lnTo>
                <a:lnTo>
                  <a:pt x="9100" y="12507"/>
                </a:lnTo>
                <a:lnTo>
                  <a:pt x="8979" y="12507"/>
                </a:lnTo>
                <a:lnTo>
                  <a:pt x="8930" y="12556"/>
                </a:lnTo>
                <a:lnTo>
                  <a:pt x="8906" y="12604"/>
                </a:lnTo>
                <a:lnTo>
                  <a:pt x="8906" y="12629"/>
                </a:lnTo>
                <a:lnTo>
                  <a:pt x="8857" y="12629"/>
                </a:lnTo>
                <a:lnTo>
                  <a:pt x="8735" y="12677"/>
                </a:lnTo>
                <a:lnTo>
                  <a:pt x="8638" y="12726"/>
                </a:lnTo>
                <a:lnTo>
                  <a:pt x="8419" y="12848"/>
                </a:lnTo>
                <a:lnTo>
                  <a:pt x="8297" y="12872"/>
                </a:lnTo>
                <a:lnTo>
                  <a:pt x="8200" y="12896"/>
                </a:lnTo>
                <a:lnTo>
                  <a:pt x="8103" y="12921"/>
                </a:lnTo>
                <a:lnTo>
                  <a:pt x="8005" y="12945"/>
                </a:lnTo>
                <a:lnTo>
                  <a:pt x="7957" y="13018"/>
                </a:lnTo>
                <a:lnTo>
                  <a:pt x="7981" y="13067"/>
                </a:lnTo>
                <a:lnTo>
                  <a:pt x="8030" y="13140"/>
                </a:lnTo>
                <a:lnTo>
                  <a:pt x="8127" y="13188"/>
                </a:lnTo>
                <a:lnTo>
                  <a:pt x="8224" y="13213"/>
                </a:lnTo>
                <a:lnTo>
                  <a:pt x="8346" y="13188"/>
                </a:lnTo>
                <a:lnTo>
                  <a:pt x="8468" y="13164"/>
                </a:lnTo>
                <a:lnTo>
                  <a:pt x="8589" y="13115"/>
                </a:lnTo>
                <a:lnTo>
                  <a:pt x="8833" y="12994"/>
                </a:lnTo>
                <a:lnTo>
                  <a:pt x="8808" y="13115"/>
                </a:lnTo>
                <a:lnTo>
                  <a:pt x="8638" y="13213"/>
                </a:lnTo>
                <a:lnTo>
                  <a:pt x="8443" y="13310"/>
                </a:lnTo>
                <a:lnTo>
                  <a:pt x="8224" y="13383"/>
                </a:lnTo>
                <a:lnTo>
                  <a:pt x="8127" y="13432"/>
                </a:lnTo>
                <a:lnTo>
                  <a:pt x="8054" y="13480"/>
                </a:lnTo>
                <a:lnTo>
                  <a:pt x="8030" y="13553"/>
                </a:lnTo>
                <a:lnTo>
                  <a:pt x="8054" y="13602"/>
                </a:lnTo>
                <a:lnTo>
                  <a:pt x="8103" y="13651"/>
                </a:lnTo>
                <a:lnTo>
                  <a:pt x="8176" y="13675"/>
                </a:lnTo>
                <a:lnTo>
                  <a:pt x="8297" y="13699"/>
                </a:lnTo>
                <a:lnTo>
                  <a:pt x="8443" y="13651"/>
                </a:lnTo>
                <a:lnTo>
                  <a:pt x="8589" y="13626"/>
                </a:lnTo>
                <a:lnTo>
                  <a:pt x="8760" y="13553"/>
                </a:lnTo>
                <a:lnTo>
                  <a:pt x="8711" y="13797"/>
                </a:lnTo>
                <a:lnTo>
                  <a:pt x="8711" y="13821"/>
                </a:lnTo>
                <a:lnTo>
                  <a:pt x="8662" y="13845"/>
                </a:lnTo>
                <a:lnTo>
                  <a:pt x="8419" y="13918"/>
                </a:lnTo>
                <a:lnTo>
                  <a:pt x="8176" y="13991"/>
                </a:lnTo>
                <a:lnTo>
                  <a:pt x="8030" y="14016"/>
                </a:lnTo>
                <a:lnTo>
                  <a:pt x="7957" y="14040"/>
                </a:lnTo>
                <a:lnTo>
                  <a:pt x="7957" y="14089"/>
                </a:lnTo>
                <a:lnTo>
                  <a:pt x="7932" y="14113"/>
                </a:lnTo>
                <a:lnTo>
                  <a:pt x="7932" y="14162"/>
                </a:lnTo>
                <a:lnTo>
                  <a:pt x="7957" y="14186"/>
                </a:lnTo>
                <a:lnTo>
                  <a:pt x="8030" y="14235"/>
                </a:lnTo>
                <a:lnTo>
                  <a:pt x="8127" y="14259"/>
                </a:lnTo>
                <a:lnTo>
                  <a:pt x="8224" y="14283"/>
                </a:lnTo>
                <a:lnTo>
                  <a:pt x="8322" y="14283"/>
                </a:lnTo>
                <a:lnTo>
                  <a:pt x="8419" y="14259"/>
                </a:lnTo>
                <a:lnTo>
                  <a:pt x="8614" y="14210"/>
                </a:lnTo>
                <a:lnTo>
                  <a:pt x="8589" y="14381"/>
                </a:lnTo>
                <a:lnTo>
                  <a:pt x="8589" y="14575"/>
                </a:lnTo>
                <a:lnTo>
                  <a:pt x="8103" y="14575"/>
                </a:lnTo>
                <a:lnTo>
                  <a:pt x="7616" y="14624"/>
                </a:lnTo>
                <a:lnTo>
                  <a:pt x="6765" y="14624"/>
                </a:lnTo>
                <a:lnTo>
                  <a:pt x="6765" y="14405"/>
                </a:lnTo>
                <a:lnTo>
                  <a:pt x="6740" y="14162"/>
                </a:lnTo>
                <a:lnTo>
                  <a:pt x="6692" y="13748"/>
                </a:lnTo>
                <a:lnTo>
                  <a:pt x="6643" y="13432"/>
                </a:lnTo>
                <a:lnTo>
                  <a:pt x="6570" y="13042"/>
                </a:lnTo>
                <a:lnTo>
                  <a:pt x="6521" y="12848"/>
                </a:lnTo>
                <a:lnTo>
                  <a:pt x="6448" y="12702"/>
                </a:lnTo>
                <a:lnTo>
                  <a:pt x="6351" y="12556"/>
                </a:lnTo>
                <a:lnTo>
                  <a:pt x="6302" y="12531"/>
                </a:lnTo>
                <a:lnTo>
                  <a:pt x="6229" y="12483"/>
                </a:lnTo>
                <a:lnTo>
                  <a:pt x="6156" y="12483"/>
                </a:lnTo>
                <a:lnTo>
                  <a:pt x="6083" y="12507"/>
                </a:lnTo>
                <a:lnTo>
                  <a:pt x="5864" y="12434"/>
                </a:lnTo>
                <a:lnTo>
                  <a:pt x="5670" y="12385"/>
                </a:lnTo>
                <a:lnTo>
                  <a:pt x="5524" y="12312"/>
                </a:lnTo>
                <a:lnTo>
                  <a:pt x="5378" y="12239"/>
                </a:lnTo>
                <a:lnTo>
                  <a:pt x="5232" y="12166"/>
                </a:lnTo>
                <a:lnTo>
                  <a:pt x="5086" y="12118"/>
                </a:lnTo>
                <a:lnTo>
                  <a:pt x="5013" y="12045"/>
                </a:lnTo>
                <a:lnTo>
                  <a:pt x="4940" y="11996"/>
                </a:lnTo>
                <a:lnTo>
                  <a:pt x="4842" y="11996"/>
                </a:lnTo>
                <a:lnTo>
                  <a:pt x="4794" y="12020"/>
                </a:lnTo>
                <a:lnTo>
                  <a:pt x="4745" y="12069"/>
                </a:lnTo>
                <a:lnTo>
                  <a:pt x="4429" y="11923"/>
                </a:lnTo>
                <a:lnTo>
                  <a:pt x="4210" y="11826"/>
                </a:lnTo>
                <a:lnTo>
                  <a:pt x="4112" y="11801"/>
                </a:lnTo>
                <a:lnTo>
                  <a:pt x="4064" y="11801"/>
                </a:lnTo>
                <a:lnTo>
                  <a:pt x="4015" y="11826"/>
                </a:lnTo>
                <a:lnTo>
                  <a:pt x="3966" y="11850"/>
                </a:lnTo>
                <a:lnTo>
                  <a:pt x="3966" y="11899"/>
                </a:lnTo>
                <a:lnTo>
                  <a:pt x="3966" y="11947"/>
                </a:lnTo>
                <a:lnTo>
                  <a:pt x="3991" y="12020"/>
                </a:lnTo>
                <a:lnTo>
                  <a:pt x="4088" y="12093"/>
                </a:lnTo>
                <a:lnTo>
                  <a:pt x="4307" y="12239"/>
                </a:lnTo>
                <a:lnTo>
                  <a:pt x="4477" y="12361"/>
                </a:lnTo>
                <a:lnTo>
                  <a:pt x="4356" y="12507"/>
                </a:lnTo>
                <a:lnTo>
                  <a:pt x="4331" y="12434"/>
                </a:lnTo>
                <a:lnTo>
                  <a:pt x="4283" y="12385"/>
                </a:lnTo>
                <a:lnTo>
                  <a:pt x="4185" y="12337"/>
                </a:lnTo>
                <a:lnTo>
                  <a:pt x="4088" y="12337"/>
                </a:lnTo>
                <a:lnTo>
                  <a:pt x="3942" y="12312"/>
                </a:lnTo>
                <a:lnTo>
                  <a:pt x="3820" y="12264"/>
                </a:lnTo>
                <a:lnTo>
                  <a:pt x="3723" y="12191"/>
                </a:lnTo>
                <a:lnTo>
                  <a:pt x="3601" y="12118"/>
                </a:lnTo>
                <a:lnTo>
                  <a:pt x="3504" y="12045"/>
                </a:lnTo>
                <a:lnTo>
                  <a:pt x="3382" y="11996"/>
                </a:lnTo>
                <a:lnTo>
                  <a:pt x="3334" y="11996"/>
                </a:lnTo>
                <a:lnTo>
                  <a:pt x="3309" y="12020"/>
                </a:lnTo>
                <a:lnTo>
                  <a:pt x="3285" y="12045"/>
                </a:lnTo>
                <a:lnTo>
                  <a:pt x="3285" y="12142"/>
                </a:lnTo>
                <a:lnTo>
                  <a:pt x="3309" y="12215"/>
                </a:lnTo>
                <a:lnTo>
                  <a:pt x="3334" y="12288"/>
                </a:lnTo>
                <a:lnTo>
                  <a:pt x="3382" y="12337"/>
                </a:lnTo>
                <a:lnTo>
                  <a:pt x="3504" y="12458"/>
                </a:lnTo>
                <a:lnTo>
                  <a:pt x="3650" y="12556"/>
                </a:lnTo>
                <a:lnTo>
                  <a:pt x="3747" y="12629"/>
                </a:lnTo>
                <a:lnTo>
                  <a:pt x="3869" y="12677"/>
                </a:lnTo>
                <a:lnTo>
                  <a:pt x="4015" y="12702"/>
                </a:lnTo>
                <a:lnTo>
                  <a:pt x="4137" y="12702"/>
                </a:lnTo>
                <a:lnTo>
                  <a:pt x="3820" y="12969"/>
                </a:lnTo>
                <a:lnTo>
                  <a:pt x="3796" y="12921"/>
                </a:lnTo>
                <a:lnTo>
                  <a:pt x="3772" y="12872"/>
                </a:lnTo>
                <a:lnTo>
                  <a:pt x="3723" y="12848"/>
                </a:lnTo>
                <a:lnTo>
                  <a:pt x="3650" y="12823"/>
                </a:lnTo>
                <a:lnTo>
                  <a:pt x="3553" y="12823"/>
                </a:lnTo>
                <a:lnTo>
                  <a:pt x="3480" y="12799"/>
                </a:lnTo>
                <a:lnTo>
                  <a:pt x="3334" y="12702"/>
                </a:lnTo>
                <a:lnTo>
                  <a:pt x="3188" y="12580"/>
                </a:lnTo>
                <a:lnTo>
                  <a:pt x="3163" y="12556"/>
                </a:lnTo>
                <a:lnTo>
                  <a:pt x="3115" y="12531"/>
                </a:lnTo>
                <a:lnTo>
                  <a:pt x="3066" y="12507"/>
                </a:lnTo>
                <a:lnTo>
                  <a:pt x="3017" y="12483"/>
                </a:lnTo>
                <a:lnTo>
                  <a:pt x="2993" y="12483"/>
                </a:lnTo>
                <a:lnTo>
                  <a:pt x="2969" y="12507"/>
                </a:lnTo>
                <a:lnTo>
                  <a:pt x="2944" y="12604"/>
                </a:lnTo>
                <a:lnTo>
                  <a:pt x="2944" y="12677"/>
                </a:lnTo>
                <a:lnTo>
                  <a:pt x="2944" y="12726"/>
                </a:lnTo>
                <a:lnTo>
                  <a:pt x="2969" y="12799"/>
                </a:lnTo>
                <a:lnTo>
                  <a:pt x="3017" y="12872"/>
                </a:lnTo>
                <a:lnTo>
                  <a:pt x="3115" y="12969"/>
                </a:lnTo>
                <a:lnTo>
                  <a:pt x="3285" y="13115"/>
                </a:lnTo>
                <a:lnTo>
                  <a:pt x="3382" y="13164"/>
                </a:lnTo>
                <a:lnTo>
                  <a:pt x="3504" y="13213"/>
                </a:lnTo>
                <a:lnTo>
                  <a:pt x="3309" y="13310"/>
                </a:lnTo>
                <a:lnTo>
                  <a:pt x="3261" y="13286"/>
                </a:lnTo>
                <a:lnTo>
                  <a:pt x="2896" y="12969"/>
                </a:lnTo>
                <a:lnTo>
                  <a:pt x="2531" y="12629"/>
                </a:lnTo>
                <a:lnTo>
                  <a:pt x="2214" y="12312"/>
                </a:lnTo>
                <a:lnTo>
                  <a:pt x="2068" y="12118"/>
                </a:lnTo>
                <a:lnTo>
                  <a:pt x="1947" y="11947"/>
                </a:lnTo>
                <a:lnTo>
                  <a:pt x="2093" y="11777"/>
                </a:lnTo>
                <a:lnTo>
                  <a:pt x="2214" y="11607"/>
                </a:lnTo>
                <a:lnTo>
                  <a:pt x="2433" y="11242"/>
                </a:lnTo>
                <a:lnTo>
                  <a:pt x="2798" y="10779"/>
                </a:lnTo>
                <a:lnTo>
                  <a:pt x="3139" y="10317"/>
                </a:lnTo>
                <a:lnTo>
                  <a:pt x="3163" y="10293"/>
                </a:lnTo>
                <a:lnTo>
                  <a:pt x="3236" y="10244"/>
                </a:lnTo>
                <a:lnTo>
                  <a:pt x="3285" y="10147"/>
                </a:lnTo>
                <a:lnTo>
                  <a:pt x="3285" y="10074"/>
                </a:lnTo>
                <a:lnTo>
                  <a:pt x="3261" y="10025"/>
                </a:lnTo>
                <a:lnTo>
                  <a:pt x="3212" y="9976"/>
                </a:lnTo>
                <a:lnTo>
                  <a:pt x="3090" y="9855"/>
                </a:lnTo>
                <a:lnTo>
                  <a:pt x="2969" y="9709"/>
                </a:lnTo>
                <a:lnTo>
                  <a:pt x="2750" y="9441"/>
                </a:lnTo>
                <a:lnTo>
                  <a:pt x="2628" y="9246"/>
                </a:lnTo>
                <a:lnTo>
                  <a:pt x="2628" y="9222"/>
                </a:lnTo>
                <a:lnTo>
                  <a:pt x="2628" y="9149"/>
                </a:lnTo>
                <a:lnTo>
                  <a:pt x="2604" y="9076"/>
                </a:lnTo>
                <a:lnTo>
                  <a:pt x="2579" y="9003"/>
                </a:lnTo>
                <a:lnTo>
                  <a:pt x="2506" y="8954"/>
                </a:lnTo>
                <a:lnTo>
                  <a:pt x="2409" y="8930"/>
                </a:lnTo>
                <a:lnTo>
                  <a:pt x="1460" y="8881"/>
                </a:lnTo>
                <a:lnTo>
                  <a:pt x="998" y="8808"/>
                </a:lnTo>
                <a:lnTo>
                  <a:pt x="754" y="8784"/>
                </a:lnTo>
                <a:lnTo>
                  <a:pt x="535" y="8711"/>
                </a:lnTo>
                <a:lnTo>
                  <a:pt x="535" y="8614"/>
                </a:lnTo>
                <a:lnTo>
                  <a:pt x="511" y="8492"/>
                </a:lnTo>
                <a:lnTo>
                  <a:pt x="462" y="8273"/>
                </a:lnTo>
                <a:lnTo>
                  <a:pt x="462" y="7908"/>
                </a:lnTo>
                <a:lnTo>
                  <a:pt x="462" y="7567"/>
                </a:lnTo>
                <a:lnTo>
                  <a:pt x="511" y="7105"/>
                </a:lnTo>
                <a:lnTo>
                  <a:pt x="535" y="6862"/>
                </a:lnTo>
                <a:lnTo>
                  <a:pt x="535" y="6740"/>
                </a:lnTo>
                <a:lnTo>
                  <a:pt x="511" y="6619"/>
                </a:lnTo>
                <a:lnTo>
                  <a:pt x="681" y="6570"/>
                </a:lnTo>
                <a:lnTo>
                  <a:pt x="1046" y="6497"/>
                </a:lnTo>
                <a:lnTo>
                  <a:pt x="949" y="6643"/>
                </a:lnTo>
                <a:lnTo>
                  <a:pt x="876" y="6789"/>
                </a:lnTo>
                <a:lnTo>
                  <a:pt x="754" y="7105"/>
                </a:lnTo>
                <a:lnTo>
                  <a:pt x="754" y="7203"/>
                </a:lnTo>
                <a:lnTo>
                  <a:pt x="779" y="7227"/>
                </a:lnTo>
                <a:lnTo>
                  <a:pt x="803" y="7276"/>
                </a:lnTo>
                <a:lnTo>
                  <a:pt x="876" y="7324"/>
                </a:lnTo>
                <a:lnTo>
                  <a:pt x="973" y="7324"/>
                </a:lnTo>
                <a:lnTo>
                  <a:pt x="1022" y="7300"/>
                </a:lnTo>
                <a:lnTo>
                  <a:pt x="1046" y="7276"/>
                </a:lnTo>
                <a:lnTo>
                  <a:pt x="1095" y="7203"/>
                </a:lnTo>
                <a:lnTo>
                  <a:pt x="1168" y="6984"/>
                </a:lnTo>
                <a:lnTo>
                  <a:pt x="1265" y="6765"/>
                </a:lnTo>
                <a:lnTo>
                  <a:pt x="1338" y="6619"/>
                </a:lnTo>
                <a:lnTo>
                  <a:pt x="1436" y="6448"/>
                </a:lnTo>
                <a:lnTo>
                  <a:pt x="1606" y="6424"/>
                </a:lnTo>
                <a:lnTo>
                  <a:pt x="1509" y="6570"/>
                </a:lnTo>
                <a:lnTo>
                  <a:pt x="1436" y="6740"/>
                </a:lnTo>
                <a:lnTo>
                  <a:pt x="1387" y="6911"/>
                </a:lnTo>
                <a:lnTo>
                  <a:pt x="1338" y="7057"/>
                </a:lnTo>
                <a:lnTo>
                  <a:pt x="1338" y="7105"/>
                </a:lnTo>
                <a:lnTo>
                  <a:pt x="1363" y="7154"/>
                </a:lnTo>
                <a:lnTo>
                  <a:pt x="1387" y="7203"/>
                </a:lnTo>
                <a:lnTo>
                  <a:pt x="1436" y="7251"/>
                </a:lnTo>
                <a:lnTo>
                  <a:pt x="1484" y="7276"/>
                </a:lnTo>
                <a:lnTo>
                  <a:pt x="1557" y="7276"/>
                </a:lnTo>
                <a:lnTo>
                  <a:pt x="1630" y="7227"/>
                </a:lnTo>
                <a:lnTo>
                  <a:pt x="1679" y="7178"/>
                </a:lnTo>
                <a:lnTo>
                  <a:pt x="1679" y="7154"/>
                </a:lnTo>
                <a:lnTo>
                  <a:pt x="1728" y="6935"/>
                </a:lnTo>
                <a:lnTo>
                  <a:pt x="1801" y="6716"/>
                </a:lnTo>
                <a:lnTo>
                  <a:pt x="1898" y="6570"/>
                </a:lnTo>
                <a:lnTo>
                  <a:pt x="1947" y="6424"/>
                </a:lnTo>
                <a:lnTo>
                  <a:pt x="2093" y="6424"/>
                </a:lnTo>
                <a:lnTo>
                  <a:pt x="2044" y="6546"/>
                </a:lnTo>
                <a:lnTo>
                  <a:pt x="1947" y="6813"/>
                </a:lnTo>
                <a:lnTo>
                  <a:pt x="1922" y="6935"/>
                </a:lnTo>
                <a:lnTo>
                  <a:pt x="1898" y="7057"/>
                </a:lnTo>
                <a:lnTo>
                  <a:pt x="1922" y="7105"/>
                </a:lnTo>
                <a:lnTo>
                  <a:pt x="1947" y="7154"/>
                </a:lnTo>
                <a:lnTo>
                  <a:pt x="2020" y="7203"/>
                </a:lnTo>
                <a:lnTo>
                  <a:pt x="2117" y="7203"/>
                </a:lnTo>
                <a:lnTo>
                  <a:pt x="2166" y="7178"/>
                </a:lnTo>
                <a:lnTo>
                  <a:pt x="2190" y="7130"/>
                </a:lnTo>
                <a:lnTo>
                  <a:pt x="2239" y="6935"/>
                </a:lnTo>
                <a:lnTo>
                  <a:pt x="2287" y="6716"/>
                </a:lnTo>
                <a:lnTo>
                  <a:pt x="2336" y="6546"/>
                </a:lnTo>
                <a:lnTo>
                  <a:pt x="2360" y="6400"/>
                </a:lnTo>
                <a:lnTo>
                  <a:pt x="2482" y="6375"/>
                </a:lnTo>
                <a:lnTo>
                  <a:pt x="2531" y="6351"/>
                </a:lnTo>
                <a:lnTo>
                  <a:pt x="2579" y="6302"/>
                </a:lnTo>
                <a:lnTo>
                  <a:pt x="2604" y="6254"/>
                </a:lnTo>
                <a:lnTo>
                  <a:pt x="2604" y="6205"/>
                </a:lnTo>
                <a:lnTo>
                  <a:pt x="2652" y="6132"/>
                </a:lnTo>
                <a:lnTo>
                  <a:pt x="2677" y="6059"/>
                </a:lnTo>
                <a:lnTo>
                  <a:pt x="2677" y="5913"/>
                </a:lnTo>
                <a:lnTo>
                  <a:pt x="2701" y="5767"/>
                </a:lnTo>
                <a:lnTo>
                  <a:pt x="2798" y="5499"/>
                </a:lnTo>
                <a:lnTo>
                  <a:pt x="2993" y="4964"/>
                </a:lnTo>
                <a:lnTo>
                  <a:pt x="3090" y="4891"/>
                </a:lnTo>
                <a:lnTo>
                  <a:pt x="3139" y="4794"/>
                </a:lnTo>
                <a:lnTo>
                  <a:pt x="3139" y="4745"/>
                </a:lnTo>
                <a:lnTo>
                  <a:pt x="3139" y="4696"/>
                </a:lnTo>
                <a:lnTo>
                  <a:pt x="3115" y="4648"/>
                </a:lnTo>
                <a:lnTo>
                  <a:pt x="3066" y="4575"/>
                </a:lnTo>
                <a:lnTo>
                  <a:pt x="2750" y="4234"/>
                </a:lnTo>
                <a:lnTo>
                  <a:pt x="2433" y="3893"/>
                </a:lnTo>
                <a:lnTo>
                  <a:pt x="2117" y="3528"/>
                </a:lnTo>
                <a:lnTo>
                  <a:pt x="1801" y="3188"/>
                </a:lnTo>
                <a:lnTo>
                  <a:pt x="1971" y="3042"/>
                </a:lnTo>
                <a:lnTo>
                  <a:pt x="2141" y="2871"/>
                </a:lnTo>
                <a:lnTo>
                  <a:pt x="2433" y="2506"/>
                </a:lnTo>
                <a:lnTo>
                  <a:pt x="2604" y="2336"/>
                </a:lnTo>
                <a:lnTo>
                  <a:pt x="2774" y="2166"/>
                </a:lnTo>
                <a:lnTo>
                  <a:pt x="2944" y="2044"/>
                </a:lnTo>
                <a:lnTo>
                  <a:pt x="3163" y="1947"/>
                </a:lnTo>
                <a:lnTo>
                  <a:pt x="3236" y="1922"/>
                </a:lnTo>
                <a:lnTo>
                  <a:pt x="3261" y="1922"/>
                </a:lnTo>
                <a:lnTo>
                  <a:pt x="3115" y="2020"/>
                </a:lnTo>
                <a:lnTo>
                  <a:pt x="2993" y="2117"/>
                </a:lnTo>
                <a:lnTo>
                  <a:pt x="2847" y="2263"/>
                </a:lnTo>
                <a:lnTo>
                  <a:pt x="2725" y="2409"/>
                </a:lnTo>
                <a:lnTo>
                  <a:pt x="2701" y="2506"/>
                </a:lnTo>
                <a:lnTo>
                  <a:pt x="2701" y="2579"/>
                </a:lnTo>
                <a:lnTo>
                  <a:pt x="2701" y="2652"/>
                </a:lnTo>
                <a:lnTo>
                  <a:pt x="2750" y="2701"/>
                </a:lnTo>
                <a:lnTo>
                  <a:pt x="2798" y="2725"/>
                </a:lnTo>
                <a:lnTo>
                  <a:pt x="2871" y="2725"/>
                </a:lnTo>
                <a:lnTo>
                  <a:pt x="2944" y="2677"/>
                </a:lnTo>
                <a:lnTo>
                  <a:pt x="2993" y="2628"/>
                </a:lnTo>
                <a:lnTo>
                  <a:pt x="3090" y="2506"/>
                </a:lnTo>
                <a:lnTo>
                  <a:pt x="3212" y="2360"/>
                </a:lnTo>
                <a:lnTo>
                  <a:pt x="3358" y="2239"/>
                </a:lnTo>
                <a:lnTo>
                  <a:pt x="3553" y="2117"/>
                </a:lnTo>
                <a:lnTo>
                  <a:pt x="3626" y="2166"/>
                </a:lnTo>
                <a:lnTo>
                  <a:pt x="3504" y="2263"/>
                </a:lnTo>
                <a:lnTo>
                  <a:pt x="3407" y="2336"/>
                </a:lnTo>
                <a:lnTo>
                  <a:pt x="3285" y="2458"/>
                </a:lnTo>
                <a:lnTo>
                  <a:pt x="3188" y="2579"/>
                </a:lnTo>
                <a:lnTo>
                  <a:pt x="3115" y="2725"/>
                </a:lnTo>
                <a:lnTo>
                  <a:pt x="3090" y="2798"/>
                </a:lnTo>
                <a:lnTo>
                  <a:pt x="3090" y="2871"/>
                </a:lnTo>
                <a:lnTo>
                  <a:pt x="3115" y="2920"/>
                </a:lnTo>
                <a:lnTo>
                  <a:pt x="3139" y="2944"/>
                </a:lnTo>
                <a:lnTo>
                  <a:pt x="3212" y="2969"/>
                </a:lnTo>
                <a:lnTo>
                  <a:pt x="3285" y="2969"/>
                </a:lnTo>
                <a:lnTo>
                  <a:pt x="3358" y="2944"/>
                </a:lnTo>
                <a:lnTo>
                  <a:pt x="3431" y="2847"/>
                </a:lnTo>
                <a:lnTo>
                  <a:pt x="3480" y="2750"/>
                </a:lnTo>
                <a:lnTo>
                  <a:pt x="3577" y="2652"/>
                </a:lnTo>
                <a:lnTo>
                  <a:pt x="3674" y="2555"/>
                </a:lnTo>
                <a:lnTo>
                  <a:pt x="3869" y="2360"/>
                </a:lnTo>
                <a:lnTo>
                  <a:pt x="3966" y="2433"/>
                </a:lnTo>
                <a:lnTo>
                  <a:pt x="4112" y="2506"/>
                </a:lnTo>
                <a:lnTo>
                  <a:pt x="3893" y="2628"/>
                </a:lnTo>
                <a:lnTo>
                  <a:pt x="3699" y="2750"/>
                </a:lnTo>
                <a:lnTo>
                  <a:pt x="3553" y="2871"/>
                </a:lnTo>
                <a:lnTo>
                  <a:pt x="3407" y="3017"/>
                </a:lnTo>
                <a:lnTo>
                  <a:pt x="3334" y="3115"/>
                </a:lnTo>
                <a:lnTo>
                  <a:pt x="3309" y="3188"/>
                </a:lnTo>
                <a:lnTo>
                  <a:pt x="3309" y="3285"/>
                </a:lnTo>
                <a:lnTo>
                  <a:pt x="3334" y="3382"/>
                </a:lnTo>
                <a:lnTo>
                  <a:pt x="3382" y="3431"/>
                </a:lnTo>
                <a:lnTo>
                  <a:pt x="3455" y="3455"/>
                </a:lnTo>
                <a:lnTo>
                  <a:pt x="3528" y="3431"/>
                </a:lnTo>
                <a:lnTo>
                  <a:pt x="3577" y="3382"/>
                </a:lnTo>
                <a:lnTo>
                  <a:pt x="3674" y="3261"/>
                </a:lnTo>
                <a:lnTo>
                  <a:pt x="3747" y="3139"/>
                </a:lnTo>
                <a:lnTo>
                  <a:pt x="3869" y="3042"/>
                </a:lnTo>
                <a:lnTo>
                  <a:pt x="3991" y="2969"/>
                </a:lnTo>
                <a:lnTo>
                  <a:pt x="4185" y="2847"/>
                </a:lnTo>
                <a:lnTo>
                  <a:pt x="4380" y="2701"/>
                </a:lnTo>
                <a:lnTo>
                  <a:pt x="4623" y="2871"/>
                </a:lnTo>
                <a:lnTo>
                  <a:pt x="4356" y="3066"/>
                </a:lnTo>
                <a:lnTo>
                  <a:pt x="4234" y="3139"/>
                </a:lnTo>
                <a:lnTo>
                  <a:pt x="4088" y="3261"/>
                </a:lnTo>
                <a:lnTo>
                  <a:pt x="3966" y="3382"/>
                </a:lnTo>
                <a:lnTo>
                  <a:pt x="3942" y="3455"/>
                </a:lnTo>
                <a:lnTo>
                  <a:pt x="3918" y="3528"/>
                </a:lnTo>
                <a:lnTo>
                  <a:pt x="3942" y="3577"/>
                </a:lnTo>
                <a:lnTo>
                  <a:pt x="3966" y="3601"/>
                </a:lnTo>
                <a:lnTo>
                  <a:pt x="4015" y="3626"/>
                </a:lnTo>
                <a:lnTo>
                  <a:pt x="4064" y="3626"/>
                </a:lnTo>
                <a:lnTo>
                  <a:pt x="4112" y="3601"/>
                </a:lnTo>
                <a:lnTo>
                  <a:pt x="4161" y="3553"/>
                </a:lnTo>
                <a:lnTo>
                  <a:pt x="4258" y="3480"/>
                </a:lnTo>
                <a:lnTo>
                  <a:pt x="4380" y="3358"/>
                </a:lnTo>
                <a:lnTo>
                  <a:pt x="4526" y="3261"/>
                </a:lnTo>
                <a:lnTo>
                  <a:pt x="4842" y="3042"/>
                </a:lnTo>
                <a:lnTo>
                  <a:pt x="4891" y="3066"/>
                </a:lnTo>
                <a:lnTo>
                  <a:pt x="4964" y="3090"/>
                </a:lnTo>
                <a:lnTo>
                  <a:pt x="5037" y="3090"/>
                </a:lnTo>
                <a:lnTo>
                  <a:pt x="5110" y="3042"/>
                </a:lnTo>
                <a:lnTo>
                  <a:pt x="5159" y="2993"/>
                </a:lnTo>
                <a:lnTo>
                  <a:pt x="5378" y="2896"/>
                </a:lnTo>
                <a:lnTo>
                  <a:pt x="5645" y="2798"/>
                </a:lnTo>
                <a:lnTo>
                  <a:pt x="6156" y="2652"/>
                </a:lnTo>
                <a:lnTo>
                  <a:pt x="6229" y="2604"/>
                </a:lnTo>
                <a:lnTo>
                  <a:pt x="6278" y="2531"/>
                </a:lnTo>
                <a:lnTo>
                  <a:pt x="6302" y="2506"/>
                </a:lnTo>
                <a:lnTo>
                  <a:pt x="6351" y="2360"/>
                </a:lnTo>
                <a:lnTo>
                  <a:pt x="6400" y="2214"/>
                </a:lnTo>
                <a:lnTo>
                  <a:pt x="6424" y="1922"/>
                </a:lnTo>
                <a:lnTo>
                  <a:pt x="6473" y="1314"/>
                </a:lnTo>
                <a:lnTo>
                  <a:pt x="6546" y="876"/>
                </a:lnTo>
                <a:lnTo>
                  <a:pt x="6570" y="633"/>
                </a:lnTo>
                <a:lnTo>
                  <a:pt x="6570" y="535"/>
                </a:lnTo>
                <a:lnTo>
                  <a:pt x="6570" y="414"/>
                </a:lnTo>
                <a:close/>
                <a:moveTo>
                  <a:pt x="17519" y="12093"/>
                </a:moveTo>
                <a:lnTo>
                  <a:pt x="17544" y="12142"/>
                </a:lnTo>
                <a:lnTo>
                  <a:pt x="17592" y="12191"/>
                </a:lnTo>
                <a:lnTo>
                  <a:pt x="17665" y="12215"/>
                </a:lnTo>
                <a:lnTo>
                  <a:pt x="17738" y="12215"/>
                </a:lnTo>
                <a:lnTo>
                  <a:pt x="18030" y="12239"/>
                </a:lnTo>
                <a:lnTo>
                  <a:pt x="18322" y="12312"/>
                </a:lnTo>
                <a:lnTo>
                  <a:pt x="18590" y="12434"/>
                </a:lnTo>
                <a:lnTo>
                  <a:pt x="18712" y="12507"/>
                </a:lnTo>
                <a:lnTo>
                  <a:pt x="18809" y="12604"/>
                </a:lnTo>
                <a:lnTo>
                  <a:pt x="18906" y="12702"/>
                </a:lnTo>
                <a:lnTo>
                  <a:pt x="18979" y="12799"/>
                </a:lnTo>
                <a:lnTo>
                  <a:pt x="19052" y="12921"/>
                </a:lnTo>
                <a:lnTo>
                  <a:pt x="19101" y="13042"/>
                </a:lnTo>
                <a:lnTo>
                  <a:pt x="19125" y="13188"/>
                </a:lnTo>
                <a:lnTo>
                  <a:pt x="19150" y="13334"/>
                </a:lnTo>
                <a:lnTo>
                  <a:pt x="19150" y="13480"/>
                </a:lnTo>
                <a:lnTo>
                  <a:pt x="19125" y="13651"/>
                </a:lnTo>
                <a:lnTo>
                  <a:pt x="19052" y="13870"/>
                </a:lnTo>
                <a:lnTo>
                  <a:pt x="18955" y="14089"/>
                </a:lnTo>
                <a:lnTo>
                  <a:pt x="18809" y="14283"/>
                </a:lnTo>
                <a:lnTo>
                  <a:pt x="18663" y="14454"/>
                </a:lnTo>
                <a:lnTo>
                  <a:pt x="18493" y="14624"/>
                </a:lnTo>
                <a:lnTo>
                  <a:pt x="18298" y="14770"/>
                </a:lnTo>
                <a:lnTo>
                  <a:pt x="18103" y="14867"/>
                </a:lnTo>
                <a:lnTo>
                  <a:pt x="17884" y="14965"/>
                </a:lnTo>
                <a:lnTo>
                  <a:pt x="17738" y="14989"/>
                </a:lnTo>
                <a:lnTo>
                  <a:pt x="17446" y="14989"/>
                </a:lnTo>
                <a:lnTo>
                  <a:pt x="17300" y="14965"/>
                </a:lnTo>
                <a:lnTo>
                  <a:pt x="17154" y="14916"/>
                </a:lnTo>
                <a:lnTo>
                  <a:pt x="17033" y="14843"/>
                </a:lnTo>
                <a:lnTo>
                  <a:pt x="16911" y="14746"/>
                </a:lnTo>
                <a:lnTo>
                  <a:pt x="16814" y="14648"/>
                </a:lnTo>
                <a:lnTo>
                  <a:pt x="16619" y="14429"/>
                </a:lnTo>
                <a:lnTo>
                  <a:pt x="16449" y="14186"/>
                </a:lnTo>
                <a:lnTo>
                  <a:pt x="16351" y="13894"/>
                </a:lnTo>
                <a:lnTo>
                  <a:pt x="16303" y="13626"/>
                </a:lnTo>
                <a:lnTo>
                  <a:pt x="16303" y="13456"/>
                </a:lnTo>
                <a:lnTo>
                  <a:pt x="16303" y="13286"/>
                </a:lnTo>
                <a:lnTo>
                  <a:pt x="16351" y="13115"/>
                </a:lnTo>
                <a:lnTo>
                  <a:pt x="16424" y="12969"/>
                </a:lnTo>
                <a:lnTo>
                  <a:pt x="16497" y="12823"/>
                </a:lnTo>
                <a:lnTo>
                  <a:pt x="16595" y="12677"/>
                </a:lnTo>
                <a:lnTo>
                  <a:pt x="16692" y="12556"/>
                </a:lnTo>
                <a:lnTo>
                  <a:pt x="16814" y="12434"/>
                </a:lnTo>
                <a:lnTo>
                  <a:pt x="16960" y="12312"/>
                </a:lnTo>
                <a:lnTo>
                  <a:pt x="17130" y="12215"/>
                </a:lnTo>
                <a:lnTo>
                  <a:pt x="17300" y="12142"/>
                </a:lnTo>
                <a:lnTo>
                  <a:pt x="17495" y="12093"/>
                </a:lnTo>
                <a:lnTo>
                  <a:pt x="17519" y="12093"/>
                </a:lnTo>
                <a:close/>
                <a:moveTo>
                  <a:pt x="7008" y="0"/>
                </a:moveTo>
                <a:lnTo>
                  <a:pt x="6692" y="24"/>
                </a:lnTo>
                <a:lnTo>
                  <a:pt x="6521" y="73"/>
                </a:lnTo>
                <a:lnTo>
                  <a:pt x="6375" y="122"/>
                </a:lnTo>
                <a:lnTo>
                  <a:pt x="6327" y="146"/>
                </a:lnTo>
                <a:lnTo>
                  <a:pt x="6302" y="170"/>
                </a:lnTo>
                <a:lnTo>
                  <a:pt x="6278" y="219"/>
                </a:lnTo>
                <a:lnTo>
                  <a:pt x="6278" y="268"/>
                </a:lnTo>
                <a:lnTo>
                  <a:pt x="6205" y="365"/>
                </a:lnTo>
                <a:lnTo>
                  <a:pt x="6156" y="462"/>
                </a:lnTo>
                <a:lnTo>
                  <a:pt x="6108" y="608"/>
                </a:lnTo>
                <a:lnTo>
                  <a:pt x="6083" y="730"/>
                </a:lnTo>
                <a:lnTo>
                  <a:pt x="6035" y="1265"/>
                </a:lnTo>
                <a:lnTo>
                  <a:pt x="5937" y="1776"/>
                </a:lnTo>
                <a:lnTo>
                  <a:pt x="5913" y="2020"/>
                </a:lnTo>
                <a:lnTo>
                  <a:pt x="5913" y="2287"/>
                </a:lnTo>
                <a:lnTo>
                  <a:pt x="5670" y="2360"/>
                </a:lnTo>
                <a:lnTo>
                  <a:pt x="5451" y="2458"/>
                </a:lnTo>
                <a:lnTo>
                  <a:pt x="4988" y="2677"/>
                </a:lnTo>
                <a:lnTo>
                  <a:pt x="4161" y="2093"/>
                </a:lnTo>
                <a:lnTo>
                  <a:pt x="3966" y="1947"/>
                </a:lnTo>
                <a:lnTo>
                  <a:pt x="3723" y="1776"/>
                </a:lnTo>
                <a:lnTo>
                  <a:pt x="3601" y="1703"/>
                </a:lnTo>
                <a:lnTo>
                  <a:pt x="3480" y="1630"/>
                </a:lnTo>
                <a:lnTo>
                  <a:pt x="3334" y="1606"/>
                </a:lnTo>
                <a:lnTo>
                  <a:pt x="3236" y="1606"/>
                </a:lnTo>
                <a:lnTo>
                  <a:pt x="3163" y="1557"/>
                </a:lnTo>
                <a:lnTo>
                  <a:pt x="3042" y="1557"/>
                </a:lnTo>
                <a:lnTo>
                  <a:pt x="2944" y="1606"/>
                </a:lnTo>
                <a:lnTo>
                  <a:pt x="2823" y="1679"/>
                </a:lnTo>
                <a:lnTo>
                  <a:pt x="2604" y="1825"/>
                </a:lnTo>
                <a:lnTo>
                  <a:pt x="2409" y="1995"/>
                </a:lnTo>
                <a:lnTo>
                  <a:pt x="2239" y="2190"/>
                </a:lnTo>
                <a:lnTo>
                  <a:pt x="1849" y="2604"/>
                </a:lnTo>
                <a:lnTo>
                  <a:pt x="1655" y="2798"/>
                </a:lnTo>
                <a:lnTo>
                  <a:pt x="1484" y="3042"/>
                </a:lnTo>
                <a:lnTo>
                  <a:pt x="1436" y="3066"/>
                </a:lnTo>
                <a:lnTo>
                  <a:pt x="1387" y="3115"/>
                </a:lnTo>
                <a:lnTo>
                  <a:pt x="1363" y="3163"/>
                </a:lnTo>
                <a:lnTo>
                  <a:pt x="1387" y="3236"/>
                </a:lnTo>
                <a:lnTo>
                  <a:pt x="1509" y="3455"/>
                </a:lnTo>
                <a:lnTo>
                  <a:pt x="1655" y="3650"/>
                </a:lnTo>
                <a:lnTo>
                  <a:pt x="1971" y="4039"/>
                </a:lnTo>
                <a:lnTo>
                  <a:pt x="2287" y="4477"/>
                </a:lnTo>
                <a:lnTo>
                  <a:pt x="2482" y="4672"/>
                </a:lnTo>
                <a:lnTo>
                  <a:pt x="2652" y="4867"/>
                </a:lnTo>
                <a:lnTo>
                  <a:pt x="2531" y="5061"/>
                </a:lnTo>
                <a:lnTo>
                  <a:pt x="2433" y="5280"/>
                </a:lnTo>
                <a:lnTo>
                  <a:pt x="2312" y="5597"/>
                </a:lnTo>
                <a:lnTo>
                  <a:pt x="2263" y="5791"/>
                </a:lnTo>
                <a:lnTo>
                  <a:pt x="2263" y="5962"/>
                </a:lnTo>
                <a:lnTo>
                  <a:pt x="1995" y="5962"/>
                </a:lnTo>
                <a:lnTo>
                  <a:pt x="1703" y="5986"/>
                </a:lnTo>
                <a:lnTo>
                  <a:pt x="1192" y="6083"/>
                </a:lnTo>
                <a:lnTo>
                  <a:pt x="973" y="6108"/>
                </a:lnTo>
                <a:lnTo>
                  <a:pt x="706" y="6181"/>
                </a:lnTo>
                <a:lnTo>
                  <a:pt x="584" y="6229"/>
                </a:lnTo>
                <a:lnTo>
                  <a:pt x="462" y="6278"/>
                </a:lnTo>
                <a:lnTo>
                  <a:pt x="365" y="6351"/>
                </a:lnTo>
                <a:lnTo>
                  <a:pt x="292" y="6424"/>
                </a:lnTo>
                <a:lnTo>
                  <a:pt x="243" y="6448"/>
                </a:lnTo>
                <a:lnTo>
                  <a:pt x="195" y="6473"/>
                </a:lnTo>
                <a:lnTo>
                  <a:pt x="146" y="6570"/>
                </a:lnTo>
                <a:lnTo>
                  <a:pt x="97" y="6692"/>
                </a:lnTo>
                <a:lnTo>
                  <a:pt x="73" y="6935"/>
                </a:lnTo>
                <a:lnTo>
                  <a:pt x="0" y="7738"/>
                </a:lnTo>
                <a:lnTo>
                  <a:pt x="0" y="8005"/>
                </a:lnTo>
                <a:lnTo>
                  <a:pt x="0" y="8346"/>
                </a:lnTo>
                <a:lnTo>
                  <a:pt x="24" y="8492"/>
                </a:lnTo>
                <a:lnTo>
                  <a:pt x="73" y="8638"/>
                </a:lnTo>
                <a:lnTo>
                  <a:pt x="122" y="8760"/>
                </a:lnTo>
                <a:lnTo>
                  <a:pt x="243" y="8833"/>
                </a:lnTo>
                <a:lnTo>
                  <a:pt x="219" y="8906"/>
                </a:lnTo>
                <a:lnTo>
                  <a:pt x="243" y="8954"/>
                </a:lnTo>
                <a:lnTo>
                  <a:pt x="268" y="9003"/>
                </a:lnTo>
                <a:lnTo>
                  <a:pt x="316" y="9027"/>
                </a:lnTo>
                <a:lnTo>
                  <a:pt x="560" y="9125"/>
                </a:lnTo>
                <a:lnTo>
                  <a:pt x="779" y="9198"/>
                </a:lnTo>
                <a:lnTo>
                  <a:pt x="1046" y="9246"/>
                </a:lnTo>
                <a:lnTo>
                  <a:pt x="1290" y="9271"/>
                </a:lnTo>
                <a:lnTo>
                  <a:pt x="1801" y="9344"/>
                </a:lnTo>
                <a:lnTo>
                  <a:pt x="2312" y="9368"/>
                </a:lnTo>
                <a:lnTo>
                  <a:pt x="2385" y="9538"/>
                </a:lnTo>
                <a:lnTo>
                  <a:pt x="2458" y="9660"/>
                </a:lnTo>
                <a:lnTo>
                  <a:pt x="2628" y="9952"/>
                </a:lnTo>
                <a:lnTo>
                  <a:pt x="2847" y="10195"/>
                </a:lnTo>
                <a:lnTo>
                  <a:pt x="2652" y="10366"/>
                </a:lnTo>
                <a:lnTo>
                  <a:pt x="2506" y="10560"/>
                </a:lnTo>
                <a:lnTo>
                  <a:pt x="2190" y="10925"/>
                </a:lnTo>
                <a:lnTo>
                  <a:pt x="1849" y="11363"/>
                </a:lnTo>
                <a:lnTo>
                  <a:pt x="1679" y="11558"/>
                </a:lnTo>
                <a:lnTo>
                  <a:pt x="1630" y="11680"/>
                </a:lnTo>
                <a:lnTo>
                  <a:pt x="1582" y="11777"/>
                </a:lnTo>
                <a:lnTo>
                  <a:pt x="1582" y="11850"/>
                </a:lnTo>
                <a:lnTo>
                  <a:pt x="1606" y="11923"/>
                </a:lnTo>
                <a:lnTo>
                  <a:pt x="1606" y="12045"/>
                </a:lnTo>
                <a:lnTo>
                  <a:pt x="1630" y="12166"/>
                </a:lnTo>
                <a:lnTo>
                  <a:pt x="1679" y="12264"/>
                </a:lnTo>
                <a:lnTo>
                  <a:pt x="1752" y="12385"/>
                </a:lnTo>
                <a:lnTo>
                  <a:pt x="1922" y="12604"/>
                </a:lnTo>
                <a:lnTo>
                  <a:pt x="2093" y="12775"/>
                </a:lnTo>
                <a:lnTo>
                  <a:pt x="2312" y="13018"/>
                </a:lnTo>
                <a:lnTo>
                  <a:pt x="2531" y="13237"/>
                </a:lnTo>
                <a:lnTo>
                  <a:pt x="2798" y="13456"/>
                </a:lnTo>
                <a:lnTo>
                  <a:pt x="3042" y="13651"/>
                </a:lnTo>
                <a:lnTo>
                  <a:pt x="3090" y="13699"/>
                </a:lnTo>
                <a:lnTo>
                  <a:pt x="3139" y="13699"/>
                </a:lnTo>
                <a:lnTo>
                  <a:pt x="3236" y="13675"/>
                </a:lnTo>
                <a:lnTo>
                  <a:pt x="3358" y="13699"/>
                </a:lnTo>
                <a:lnTo>
                  <a:pt x="3455" y="13675"/>
                </a:lnTo>
                <a:lnTo>
                  <a:pt x="3577" y="13651"/>
                </a:lnTo>
                <a:lnTo>
                  <a:pt x="3699" y="13602"/>
                </a:lnTo>
                <a:lnTo>
                  <a:pt x="3918" y="13456"/>
                </a:lnTo>
                <a:lnTo>
                  <a:pt x="4088" y="13334"/>
                </a:lnTo>
                <a:lnTo>
                  <a:pt x="4331" y="13140"/>
                </a:lnTo>
                <a:lnTo>
                  <a:pt x="4575" y="12921"/>
                </a:lnTo>
                <a:lnTo>
                  <a:pt x="5013" y="12434"/>
                </a:lnTo>
                <a:lnTo>
                  <a:pt x="5110" y="12531"/>
                </a:lnTo>
                <a:lnTo>
                  <a:pt x="5232" y="12580"/>
                </a:lnTo>
                <a:lnTo>
                  <a:pt x="5451" y="12677"/>
                </a:lnTo>
                <a:lnTo>
                  <a:pt x="5767" y="12823"/>
                </a:lnTo>
                <a:lnTo>
                  <a:pt x="5937" y="12872"/>
                </a:lnTo>
                <a:lnTo>
                  <a:pt x="6108" y="12896"/>
                </a:lnTo>
                <a:lnTo>
                  <a:pt x="6156" y="13091"/>
                </a:lnTo>
                <a:lnTo>
                  <a:pt x="6181" y="13261"/>
                </a:lnTo>
                <a:lnTo>
                  <a:pt x="6254" y="13651"/>
                </a:lnTo>
                <a:lnTo>
                  <a:pt x="6302" y="14040"/>
                </a:lnTo>
                <a:lnTo>
                  <a:pt x="6302" y="14259"/>
                </a:lnTo>
                <a:lnTo>
                  <a:pt x="6302" y="14502"/>
                </a:lnTo>
                <a:lnTo>
                  <a:pt x="6327" y="14600"/>
                </a:lnTo>
                <a:lnTo>
                  <a:pt x="6351" y="14721"/>
                </a:lnTo>
                <a:lnTo>
                  <a:pt x="6400" y="14794"/>
                </a:lnTo>
                <a:lnTo>
                  <a:pt x="6473" y="14867"/>
                </a:lnTo>
                <a:lnTo>
                  <a:pt x="6497" y="14892"/>
                </a:lnTo>
                <a:lnTo>
                  <a:pt x="6521" y="14940"/>
                </a:lnTo>
                <a:lnTo>
                  <a:pt x="6619" y="14989"/>
                </a:lnTo>
                <a:lnTo>
                  <a:pt x="6716" y="15038"/>
                </a:lnTo>
                <a:lnTo>
                  <a:pt x="6838" y="15062"/>
                </a:lnTo>
                <a:lnTo>
                  <a:pt x="6959" y="15086"/>
                </a:lnTo>
                <a:lnTo>
                  <a:pt x="7203" y="15086"/>
                </a:lnTo>
                <a:lnTo>
                  <a:pt x="7421" y="15062"/>
                </a:lnTo>
                <a:lnTo>
                  <a:pt x="8030" y="15038"/>
                </a:lnTo>
                <a:lnTo>
                  <a:pt x="8638" y="15038"/>
                </a:lnTo>
                <a:lnTo>
                  <a:pt x="8735" y="15013"/>
                </a:lnTo>
                <a:lnTo>
                  <a:pt x="8808" y="14965"/>
                </a:lnTo>
                <a:lnTo>
                  <a:pt x="8857" y="14867"/>
                </a:lnTo>
                <a:lnTo>
                  <a:pt x="8881" y="14794"/>
                </a:lnTo>
                <a:lnTo>
                  <a:pt x="8906" y="14770"/>
                </a:lnTo>
                <a:lnTo>
                  <a:pt x="8979" y="14673"/>
                </a:lnTo>
                <a:lnTo>
                  <a:pt x="9027" y="14551"/>
                </a:lnTo>
                <a:lnTo>
                  <a:pt x="9100" y="14283"/>
                </a:lnTo>
                <a:lnTo>
                  <a:pt x="9149" y="13772"/>
                </a:lnTo>
                <a:lnTo>
                  <a:pt x="9222" y="13286"/>
                </a:lnTo>
                <a:lnTo>
                  <a:pt x="9246" y="13042"/>
                </a:lnTo>
                <a:lnTo>
                  <a:pt x="9246" y="12799"/>
                </a:lnTo>
                <a:lnTo>
                  <a:pt x="9514" y="12799"/>
                </a:lnTo>
                <a:lnTo>
                  <a:pt x="9757" y="12726"/>
                </a:lnTo>
                <a:lnTo>
                  <a:pt x="10001" y="12629"/>
                </a:lnTo>
                <a:lnTo>
                  <a:pt x="10122" y="12556"/>
                </a:lnTo>
                <a:lnTo>
                  <a:pt x="10220" y="12483"/>
                </a:lnTo>
                <a:lnTo>
                  <a:pt x="10341" y="12604"/>
                </a:lnTo>
                <a:lnTo>
                  <a:pt x="10487" y="12726"/>
                </a:lnTo>
                <a:lnTo>
                  <a:pt x="10779" y="12945"/>
                </a:lnTo>
                <a:lnTo>
                  <a:pt x="11290" y="13310"/>
                </a:lnTo>
                <a:lnTo>
                  <a:pt x="11826" y="13675"/>
                </a:lnTo>
                <a:lnTo>
                  <a:pt x="11874" y="13699"/>
                </a:lnTo>
                <a:lnTo>
                  <a:pt x="11947" y="13724"/>
                </a:lnTo>
                <a:lnTo>
                  <a:pt x="11996" y="13699"/>
                </a:lnTo>
                <a:lnTo>
                  <a:pt x="12045" y="13675"/>
                </a:lnTo>
                <a:lnTo>
                  <a:pt x="12142" y="13602"/>
                </a:lnTo>
                <a:lnTo>
                  <a:pt x="12166" y="13480"/>
                </a:lnTo>
                <a:lnTo>
                  <a:pt x="12361" y="13334"/>
                </a:lnTo>
                <a:lnTo>
                  <a:pt x="12531" y="13164"/>
                </a:lnTo>
                <a:lnTo>
                  <a:pt x="12872" y="12799"/>
                </a:lnTo>
                <a:lnTo>
                  <a:pt x="13286" y="12385"/>
                </a:lnTo>
                <a:lnTo>
                  <a:pt x="13480" y="12166"/>
                </a:lnTo>
                <a:lnTo>
                  <a:pt x="13675" y="11947"/>
                </a:lnTo>
                <a:lnTo>
                  <a:pt x="13699" y="11874"/>
                </a:lnTo>
                <a:lnTo>
                  <a:pt x="13699" y="11801"/>
                </a:lnTo>
                <a:lnTo>
                  <a:pt x="13724" y="11704"/>
                </a:lnTo>
                <a:lnTo>
                  <a:pt x="13699" y="11607"/>
                </a:lnTo>
                <a:lnTo>
                  <a:pt x="13553" y="11363"/>
                </a:lnTo>
                <a:lnTo>
                  <a:pt x="13407" y="11120"/>
                </a:lnTo>
                <a:lnTo>
                  <a:pt x="13067" y="10682"/>
                </a:lnTo>
                <a:lnTo>
                  <a:pt x="12945" y="10512"/>
                </a:lnTo>
                <a:lnTo>
                  <a:pt x="12799" y="10341"/>
                </a:lnTo>
                <a:lnTo>
                  <a:pt x="12629" y="10195"/>
                </a:lnTo>
                <a:lnTo>
                  <a:pt x="12458" y="10074"/>
                </a:lnTo>
                <a:lnTo>
                  <a:pt x="12604" y="9855"/>
                </a:lnTo>
                <a:lnTo>
                  <a:pt x="12750" y="9611"/>
                </a:lnTo>
                <a:lnTo>
                  <a:pt x="12823" y="9368"/>
                </a:lnTo>
                <a:lnTo>
                  <a:pt x="12872" y="9125"/>
                </a:lnTo>
                <a:lnTo>
                  <a:pt x="12994" y="9149"/>
                </a:lnTo>
                <a:lnTo>
                  <a:pt x="13091" y="9173"/>
                </a:lnTo>
                <a:lnTo>
                  <a:pt x="13334" y="9173"/>
                </a:lnTo>
                <a:lnTo>
                  <a:pt x="13797" y="9149"/>
                </a:lnTo>
                <a:lnTo>
                  <a:pt x="14283" y="9125"/>
                </a:lnTo>
                <a:lnTo>
                  <a:pt x="14794" y="9076"/>
                </a:lnTo>
                <a:lnTo>
                  <a:pt x="14867" y="9052"/>
                </a:lnTo>
                <a:lnTo>
                  <a:pt x="14916" y="9003"/>
                </a:lnTo>
                <a:lnTo>
                  <a:pt x="14940" y="8954"/>
                </a:lnTo>
                <a:lnTo>
                  <a:pt x="14965" y="8906"/>
                </a:lnTo>
                <a:lnTo>
                  <a:pt x="15038" y="8881"/>
                </a:lnTo>
                <a:lnTo>
                  <a:pt x="15086" y="8833"/>
                </a:lnTo>
                <a:lnTo>
                  <a:pt x="15135" y="8760"/>
                </a:lnTo>
                <a:lnTo>
                  <a:pt x="15135" y="8687"/>
                </a:lnTo>
                <a:lnTo>
                  <a:pt x="15135" y="7689"/>
                </a:lnTo>
                <a:lnTo>
                  <a:pt x="15135" y="7203"/>
                </a:lnTo>
                <a:lnTo>
                  <a:pt x="15086" y="6716"/>
                </a:lnTo>
                <a:lnTo>
                  <a:pt x="15062" y="6643"/>
                </a:lnTo>
                <a:lnTo>
                  <a:pt x="15013" y="6570"/>
                </a:lnTo>
                <a:lnTo>
                  <a:pt x="14940" y="6546"/>
                </a:lnTo>
                <a:lnTo>
                  <a:pt x="14867" y="6521"/>
                </a:lnTo>
                <a:lnTo>
                  <a:pt x="14819" y="6400"/>
                </a:lnTo>
                <a:lnTo>
                  <a:pt x="14746" y="6302"/>
                </a:lnTo>
                <a:lnTo>
                  <a:pt x="14648" y="6229"/>
                </a:lnTo>
                <a:lnTo>
                  <a:pt x="14527" y="6181"/>
                </a:lnTo>
                <a:lnTo>
                  <a:pt x="14259" y="6108"/>
                </a:lnTo>
                <a:lnTo>
                  <a:pt x="14016" y="6083"/>
                </a:lnTo>
                <a:lnTo>
                  <a:pt x="13480" y="6010"/>
                </a:lnTo>
                <a:lnTo>
                  <a:pt x="13213" y="5986"/>
                </a:lnTo>
                <a:lnTo>
                  <a:pt x="12921" y="5986"/>
                </a:lnTo>
                <a:lnTo>
                  <a:pt x="12896" y="5694"/>
                </a:lnTo>
                <a:lnTo>
                  <a:pt x="12848" y="5426"/>
                </a:lnTo>
                <a:lnTo>
                  <a:pt x="12823" y="5256"/>
                </a:lnTo>
                <a:lnTo>
                  <a:pt x="12775" y="5086"/>
                </a:lnTo>
                <a:lnTo>
                  <a:pt x="12702" y="4915"/>
                </a:lnTo>
                <a:lnTo>
                  <a:pt x="12629" y="4769"/>
                </a:lnTo>
                <a:lnTo>
                  <a:pt x="12750" y="4599"/>
                </a:lnTo>
                <a:lnTo>
                  <a:pt x="12848" y="4453"/>
                </a:lnTo>
                <a:lnTo>
                  <a:pt x="13213" y="3918"/>
                </a:lnTo>
                <a:lnTo>
                  <a:pt x="13432" y="3650"/>
                </a:lnTo>
                <a:lnTo>
                  <a:pt x="13651" y="3407"/>
                </a:lnTo>
                <a:lnTo>
                  <a:pt x="13699" y="3309"/>
                </a:lnTo>
                <a:lnTo>
                  <a:pt x="13699" y="3261"/>
                </a:lnTo>
                <a:lnTo>
                  <a:pt x="13699" y="3212"/>
                </a:lnTo>
                <a:lnTo>
                  <a:pt x="13675" y="3139"/>
                </a:lnTo>
                <a:lnTo>
                  <a:pt x="13699" y="3090"/>
                </a:lnTo>
                <a:lnTo>
                  <a:pt x="13675" y="3017"/>
                </a:lnTo>
                <a:lnTo>
                  <a:pt x="13675" y="2944"/>
                </a:lnTo>
                <a:lnTo>
                  <a:pt x="13602" y="2847"/>
                </a:lnTo>
                <a:lnTo>
                  <a:pt x="13407" y="2628"/>
                </a:lnTo>
                <a:lnTo>
                  <a:pt x="13164" y="2360"/>
                </a:lnTo>
                <a:lnTo>
                  <a:pt x="12896" y="2093"/>
                </a:lnTo>
                <a:lnTo>
                  <a:pt x="12702" y="1922"/>
                </a:lnTo>
                <a:lnTo>
                  <a:pt x="12434" y="1728"/>
                </a:lnTo>
                <a:lnTo>
                  <a:pt x="12312" y="1655"/>
                </a:lnTo>
                <a:lnTo>
                  <a:pt x="12166" y="1582"/>
                </a:lnTo>
                <a:lnTo>
                  <a:pt x="12020" y="1557"/>
                </a:lnTo>
                <a:lnTo>
                  <a:pt x="11899" y="1582"/>
                </a:lnTo>
                <a:lnTo>
                  <a:pt x="11850" y="1582"/>
                </a:lnTo>
                <a:lnTo>
                  <a:pt x="11777" y="1606"/>
                </a:lnTo>
                <a:lnTo>
                  <a:pt x="11534" y="1728"/>
                </a:lnTo>
                <a:lnTo>
                  <a:pt x="11290" y="1874"/>
                </a:lnTo>
                <a:lnTo>
                  <a:pt x="10828" y="2190"/>
                </a:lnTo>
                <a:lnTo>
                  <a:pt x="10560" y="2385"/>
                </a:lnTo>
                <a:lnTo>
                  <a:pt x="10414" y="2506"/>
                </a:lnTo>
                <a:lnTo>
                  <a:pt x="10293" y="2628"/>
                </a:lnTo>
                <a:lnTo>
                  <a:pt x="10098" y="2506"/>
                </a:lnTo>
                <a:lnTo>
                  <a:pt x="9879" y="2409"/>
                </a:lnTo>
                <a:lnTo>
                  <a:pt x="9636" y="2336"/>
                </a:lnTo>
                <a:lnTo>
                  <a:pt x="9417" y="2312"/>
                </a:lnTo>
                <a:lnTo>
                  <a:pt x="9392" y="2287"/>
                </a:lnTo>
                <a:lnTo>
                  <a:pt x="9295" y="1995"/>
                </a:lnTo>
                <a:lnTo>
                  <a:pt x="9246" y="1703"/>
                </a:lnTo>
                <a:lnTo>
                  <a:pt x="9246" y="1679"/>
                </a:lnTo>
                <a:lnTo>
                  <a:pt x="9271" y="1630"/>
                </a:lnTo>
                <a:lnTo>
                  <a:pt x="9271" y="1606"/>
                </a:lnTo>
                <a:lnTo>
                  <a:pt x="9198" y="1484"/>
                </a:lnTo>
                <a:lnTo>
                  <a:pt x="9149" y="949"/>
                </a:lnTo>
                <a:lnTo>
                  <a:pt x="9125" y="681"/>
                </a:lnTo>
                <a:lnTo>
                  <a:pt x="9052" y="438"/>
                </a:lnTo>
                <a:lnTo>
                  <a:pt x="9100" y="389"/>
                </a:lnTo>
                <a:lnTo>
                  <a:pt x="9100" y="341"/>
                </a:lnTo>
                <a:lnTo>
                  <a:pt x="9125" y="292"/>
                </a:lnTo>
                <a:lnTo>
                  <a:pt x="9100" y="243"/>
                </a:lnTo>
                <a:lnTo>
                  <a:pt x="9076" y="170"/>
                </a:lnTo>
                <a:lnTo>
                  <a:pt x="9052" y="146"/>
                </a:lnTo>
                <a:lnTo>
                  <a:pt x="9003" y="97"/>
                </a:lnTo>
                <a:lnTo>
                  <a:pt x="8930" y="97"/>
                </a:lnTo>
                <a:lnTo>
                  <a:pt x="8614" y="49"/>
                </a:lnTo>
                <a:lnTo>
                  <a:pt x="8297" y="49"/>
                </a:lnTo>
                <a:lnTo>
                  <a:pt x="7665" y="24"/>
                </a:lnTo>
                <a:lnTo>
                  <a:pt x="7348" y="24"/>
                </a:lnTo>
                <a:lnTo>
                  <a:pt x="7008" y="0"/>
                </a:lnTo>
                <a:close/>
                <a:moveTo>
                  <a:pt x="17471" y="11655"/>
                </a:moveTo>
                <a:lnTo>
                  <a:pt x="17300" y="11704"/>
                </a:lnTo>
                <a:lnTo>
                  <a:pt x="16960" y="11801"/>
                </a:lnTo>
                <a:lnTo>
                  <a:pt x="16692" y="11923"/>
                </a:lnTo>
                <a:lnTo>
                  <a:pt x="16522" y="12045"/>
                </a:lnTo>
                <a:lnTo>
                  <a:pt x="16351" y="12191"/>
                </a:lnTo>
                <a:lnTo>
                  <a:pt x="16205" y="12385"/>
                </a:lnTo>
                <a:lnTo>
                  <a:pt x="16084" y="12556"/>
                </a:lnTo>
                <a:lnTo>
                  <a:pt x="15986" y="12750"/>
                </a:lnTo>
                <a:lnTo>
                  <a:pt x="15913" y="12969"/>
                </a:lnTo>
                <a:lnTo>
                  <a:pt x="15865" y="13188"/>
                </a:lnTo>
                <a:lnTo>
                  <a:pt x="15816" y="13407"/>
                </a:lnTo>
                <a:lnTo>
                  <a:pt x="15816" y="13602"/>
                </a:lnTo>
                <a:lnTo>
                  <a:pt x="15816" y="13797"/>
                </a:lnTo>
                <a:lnTo>
                  <a:pt x="15865" y="13991"/>
                </a:lnTo>
                <a:lnTo>
                  <a:pt x="15913" y="14186"/>
                </a:lnTo>
                <a:lnTo>
                  <a:pt x="16011" y="14381"/>
                </a:lnTo>
                <a:lnTo>
                  <a:pt x="16108" y="14551"/>
                </a:lnTo>
                <a:lnTo>
                  <a:pt x="16230" y="14721"/>
                </a:lnTo>
                <a:lnTo>
                  <a:pt x="16351" y="14892"/>
                </a:lnTo>
                <a:lnTo>
                  <a:pt x="16497" y="15038"/>
                </a:lnTo>
                <a:lnTo>
                  <a:pt x="16668" y="15159"/>
                </a:lnTo>
                <a:lnTo>
                  <a:pt x="16838" y="15257"/>
                </a:lnTo>
                <a:lnTo>
                  <a:pt x="17008" y="15354"/>
                </a:lnTo>
                <a:lnTo>
                  <a:pt x="17203" y="15427"/>
                </a:lnTo>
                <a:lnTo>
                  <a:pt x="17398" y="15476"/>
                </a:lnTo>
                <a:lnTo>
                  <a:pt x="17787" y="15476"/>
                </a:lnTo>
                <a:lnTo>
                  <a:pt x="17957" y="15427"/>
                </a:lnTo>
                <a:lnTo>
                  <a:pt x="18128" y="15403"/>
                </a:lnTo>
                <a:lnTo>
                  <a:pt x="18420" y="15257"/>
                </a:lnTo>
                <a:lnTo>
                  <a:pt x="18712" y="15086"/>
                </a:lnTo>
                <a:lnTo>
                  <a:pt x="18955" y="14867"/>
                </a:lnTo>
                <a:lnTo>
                  <a:pt x="19174" y="14600"/>
                </a:lnTo>
                <a:lnTo>
                  <a:pt x="19369" y="14308"/>
                </a:lnTo>
                <a:lnTo>
                  <a:pt x="19515" y="14016"/>
                </a:lnTo>
                <a:lnTo>
                  <a:pt x="19612" y="13699"/>
                </a:lnTo>
                <a:lnTo>
                  <a:pt x="19636" y="13505"/>
                </a:lnTo>
                <a:lnTo>
                  <a:pt x="19661" y="13286"/>
                </a:lnTo>
                <a:lnTo>
                  <a:pt x="19636" y="13115"/>
                </a:lnTo>
                <a:lnTo>
                  <a:pt x="19588" y="12921"/>
                </a:lnTo>
                <a:lnTo>
                  <a:pt x="19539" y="12775"/>
                </a:lnTo>
                <a:lnTo>
                  <a:pt x="19466" y="12604"/>
                </a:lnTo>
                <a:lnTo>
                  <a:pt x="19344" y="12458"/>
                </a:lnTo>
                <a:lnTo>
                  <a:pt x="19247" y="12337"/>
                </a:lnTo>
                <a:lnTo>
                  <a:pt x="19101" y="12215"/>
                </a:lnTo>
                <a:lnTo>
                  <a:pt x="18979" y="12093"/>
                </a:lnTo>
                <a:lnTo>
                  <a:pt x="18809" y="11996"/>
                </a:lnTo>
                <a:lnTo>
                  <a:pt x="18639" y="11923"/>
                </a:lnTo>
                <a:lnTo>
                  <a:pt x="18468" y="11850"/>
                </a:lnTo>
                <a:lnTo>
                  <a:pt x="18298" y="11801"/>
                </a:lnTo>
                <a:lnTo>
                  <a:pt x="18103" y="11753"/>
                </a:lnTo>
                <a:lnTo>
                  <a:pt x="17933" y="11728"/>
                </a:lnTo>
                <a:lnTo>
                  <a:pt x="17787" y="11680"/>
                </a:lnTo>
                <a:lnTo>
                  <a:pt x="17617" y="11655"/>
                </a:lnTo>
                <a:lnTo>
                  <a:pt x="17471" y="11655"/>
                </a:lnTo>
                <a:close/>
                <a:moveTo>
                  <a:pt x="17957" y="9417"/>
                </a:moveTo>
                <a:lnTo>
                  <a:pt x="17860" y="9490"/>
                </a:lnTo>
                <a:lnTo>
                  <a:pt x="17860" y="9514"/>
                </a:lnTo>
                <a:lnTo>
                  <a:pt x="17811" y="9587"/>
                </a:lnTo>
                <a:lnTo>
                  <a:pt x="17836" y="9660"/>
                </a:lnTo>
                <a:lnTo>
                  <a:pt x="17884" y="9709"/>
                </a:lnTo>
                <a:lnTo>
                  <a:pt x="17811" y="9757"/>
                </a:lnTo>
                <a:lnTo>
                  <a:pt x="17763" y="9782"/>
                </a:lnTo>
                <a:lnTo>
                  <a:pt x="17738" y="9830"/>
                </a:lnTo>
                <a:lnTo>
                  <a:pt x="17738" y="9879"/>
                </a:lnTo>
                <a:lnTo>
                  <a:pt x="17738" y="9928"/>
                </a:lnTo>
                <a:lnTo>
                  <a:pt x="17787" y="10001"/>
                </a:lnTo>
                <a:lnTo>
                  <a:pt x="17836" y="10049"/>
                </a:lnTo>
                <a:lnTo>
                  <a:pt x="17884" y="10098"/>
                </a:lnTo>
                <a:lnTo>
                  <a:pt x="17957" y="10122"/>
                </a:lnTo>
                <a:lnTo>
                  <a:pt x="17933" y="10147"/>
                </a:lnTo>
                <a:lnTo>
                  <a:pt x="17884" y="10195"/>
                </a:lnTo>
                <a:lnTo>
                  <a:pt x="17860" y="10244"/>
                </a:lnTo>
                <a:lnTo>
                  <a:pt x="17884" y="10317"/>
                </a:lnTo>
                <a:lnTo>
                  <a:pt x="17933" y="10414"/>
                </a:lnTo>
                <a:lnTo>
                  <a:pt x="18006" y="10487"/>
                </a:lnTo>
                <a:lnTo>
                  <a:pt x="18103" y="10512"/>
                </a:lnTo>
                <a:lnTo>
                  <a:pt x="18176" y="10536"/>
                </a:lnTo>
                <a:lnTo>
                  <a:pt x="18444" y="10585"/>
                </a:lnTo>
                <a:lnTo>
                  <a:pt x="18590" y="10609"/>
                </a:lnTo>
                <a:lnTo>
                  <a:pt x="18639" y="10633"/>
                </a:lnTo>
                <a:lnTo>
                  <a:pt x="18687" y="10609"/>
                </a:lnTo>
                <a:lnTo>
                  <a:pt x="18760" y="10682"/>
                </a:lnTo>
                <a:lnTo>
                  <a:pt x="18858" y="10731"/>
                </a:lnTo>
                <a:lnTo>
                  <a:pt x="18906" y="10731"/>
                </a:lnTo>
                <a:lnTo>
                  <a:pt x="19174" y="10828"/>
                </a:lnTo>
                <a:lnTo>
                  <a:pt x="19296" y="10877"/>
                </a:lnTo>
                <a:lnTo>
                  <a:pt x="19393" y="10950"/>
                </a:lnTo>
                <a:lnTo>
                  <a:pt x="19466" y="10998"/>
                </a:lnTo>
                <a:lnTo>
                  <a:pt x="19539" y="11023"/>
                </a:lnTo>
                <a:lnTo>
                  <a:pt x="19612" y="10998"/>
                </a:lnTo>
                <a:lnTo>
                  <a:pt x="19661" y="10974"/>
                </a:lnTo>
                <a:lnTo>
                  <a:pt x="19709" y="10950"/>
                </a:lnTo>
                <a:lnTo>
                  <a:pt x="19734" y="10901"/>
                </a:lnTo>
                <a:lnTo>
                  <a:pt x="19904" y="10779"/>
                </a:lnTo>
                <a:lnTo>
                  <a:pt x="19977" y="10706"/>
                </a:lnTo>
                <a:lnTo>
                  <a:pt x="20074" y="10658"/>
                </a:lnTo>
                <a:lnTo>
                  <a:pt x="20293" y="10487"/>
                </a:lnTo>
                <a:lnTo>
                  <a:pt x="20537" y="10366"/>
                </a:lnTo>
                <a:lnTo>
                  <a:pt x="20561" y="10341"/>
                </a:lnTo>
                <a:lnTo>
                  <a:pt x="20707" y="10463"/>
                </a:lnTo>
                <a:lnTo>
                  <a:pt x="20877" y="10609"/>
                </a:lnTo>
                <a:lnTo>
                  <a:pt x="21096" y="10828"/>
                </a:lnTo>
                <a:lnTo>
                  <a:pt x="21023" y="10779"/>
                </a:lnTo>
                <a:lnTo>
                  <a:pt x="20877" y="10682"/>
                </a:lnTo>
                <a:lnTo>
                  <a:pt x="20804" y="10658"/>
                </a:lnTo>
                <a:lnTo>
                  <a:pt x="20707" y="10633"/>
                </a:lnTo>
                <a:lnTo>
                  <a:pt x="20683" y="10633"/>
                </a:lnTo>
                <a:lnTo>
                  <a:pt x="20610" y="10658"/>
                </a:lnTo>
                <a:lnTo>
                  <a:pt x="20561" y="10731"/>
                </a:lnTo>
                <a:lnTo>
                  <a:pt x="20537" y="10779"/>
                </a:lnTo>
                <a:lnTo>
                  <a:pt x="20561" y="10852"/>
                </a:lnTo>
                <a:lnTo>
                  <a:pt x="20610" y="10925"/>
                </a:lnTo>
                <a:lnTo>
                  <a:pt x="20537" y="10974"/>
                </a:lnTo>
                <a:lnTo>
                  <a:pt x="20488" y="11023"/>
                </a:lnTo>
                <a:lnTo>
                  <a:pt x="20488" y="11096"/>
                </a:lnTo>
                <a:lnTo>
                  <a:pt x="20561" y="11266"/>
                </a:lnTo>
                <a:lnTo>
                  <a:pt x="20634" y="11436"/>
                </a:lnTo>
                <a:lnTo>
                  <a:pt x="20756" y="11582"/>
                </a:lnTo>
                <a:lnTo>
                  <a:pt x="20707" y="11534"/>
                </a:lnTo>
                <a:lnTo>
                  <a:pt x="20610" y="11412"/>
                </a:lnTo>
                <a:lnTo>
                  <a:pt x="20561" y="11315"/>
                </a:lnTo>
                <a:lnTo>
                  <a:pt x="20537" y="11266"/>
                </a:lnTo>
                <a:lnTo>
                  <a:pt x="20488" y="11242"/>
                </a:lnTo>
                <a:lnTo>
                  <a:pt x="20439" y="11217"/>
                </a:lnTo>
                <a:lnTo>
                  <a:pt x="20342" y="11217"/>
                </a:lnTo>
                <a:lnTo>
                  <a:pt x="20293" y="11242"/>
                </a:lnTo>
                <a:lnTo>
                  <a:pt x="20269" y="11290"/>
                </a:lnTo>
                <a:lnTo>
                  <a:pt x="20245" y="11339"/>
                </a:lnTo>
                <a:lnTo>
                  <a:pt x="20245" y="11436"/>
                </a:lnTo>
                <a:lnTo>
                  <a:pt x="20245" y="11509"/>
                </a:lnTo>
                <a:lnTo>
                  <a:pt x="20318" y="11680"/>
                </a:lnTo>
                <a:lnTo>
                  <a:pt x="20537" y="12020"/>
                </a:lnTo>
                <a:lnTo>
                  <a:pt x="20585" y="12069"/>
                </a:lnTo>
                <a:lnTo>
                  <a:pt x="20658" y="12093"/>
                </a:lnTo>
                <a:lnTo>
                  <a:pt x="20707" y="12239"/>
                </a:lnTo>
                <a:lnTo>
                  <a:pt x="20731" y="12385"/>
                </a:lnTo>
                <a:lnTo>
                  <a:pt x="20756" y="12556"/>
                </a:lnTo>
                <a:lnTo>
                  <a:pt x="20756" y="12677"/>
                </a:lnTo>
                <a:lnTo>
                  <a:pt x="20780" y="12799"/>
                </a:lnTo>
                <a:lnTo>
                  <a:pt x="20804" y="12872"/>
                </a:lnTo>
                <a:lnTo>
                  <a:pt x="20853" y="12921"/>
                </a:lnTo>
                <a:lnTo>
                  <a:pt x="20926" y="12945"/>
                </a:lnTo>
                <a:lnTo>
                  <a:pt x="21023" y="12945"/>
                </a:lnTo>
                <a:lnTo>
                  <a:pt x="21218" y="12994"/>
                </a:lnTo>
                <a:lnTo>
                  <a:pt x="21413" y="13018"/>
                </a:lnTo>
                <a:lnTo>
                  <a:pt x="21534" y="13042"/>
                </a:lnTo>
                <a:lnTo>
                  <a:pt x="21705" y="13067"/>
                </a:lnTo>
                <a:lnTo>
                  <a:pt x="21899" y="13091"/>
                </a:lnTo>
                <a:lnTo>
                  <a:pt x="21997" y="13115"/>
                </a:lnTo>
                <a:lnTo>
                  <a:pt x="22070" y="13164"/>
                </a:lnTo>
                <a:lnTo>
                  <a:pt x="22070" y="13359"/>
                </a:lnTo>
                <a:lnTo>
                  <a:pt x="22070" y="13578"/>
                </a:lnTo>
                <a:lnTo>
                  <a:pt x="22070" y="13699"/>
                </a:lnTo>
                <a:lnTo>
                  <a:pt x="22045" y="13675"/>
                </a:lnTo>
                <a:lnTo>
                  <a:pt x="21997" y="13626"/>
                </a:lnTo>
                <a:lnTo>
                  <a:pt x="21924" y="13602"/>
                </a:lnTo>
                <a:lnTo>
                  <a:pt x="21851" y="13626"/>
                </a:lnTo>
                <a:lnTo>
                  <a:pt x="21802" y="13675"/>
                </a:lnTo>
                <a:lnTo>
                  <a:pt x="21778" y="13724"/>
                </a:lnTo>
                <a:lnTo>
                  <a:pt x="21729" y="13651"/>
                </a:lnTo>
                <a:lnTo>
                  <a:pt x="21680" y="13602"/>
                </a:lnTo>
                <a:lnTo>
                  <a:pt x="21656" y="13602"/>
                </a:lnTo>
                <a:lnTo>
                  <a:pt x="21607" y="13578"/>
                </a:lnTo>
                <a:lnTo>
                  <a:pt x="21534" y="13602"/>
                </a:lnTo>
                <a:lnTo>
                  <a:pt x="21486" y="13651"/>
                </a:lnTo>
                <a:lnTo>
                  <a:pt x="21437" y="13699"/>
                </a:lnTo>
                <a:lnTo>
                  <a:pt x="21388" y="13894"/>
                </a:lnTo>
                <a:lnTo>
                  <a:pt x="21364" y="13991"/>
                </a:lnTo>
                <a:lnTo>
                  <a:pt x="21315" y="14137"/>
                </a:lnTo>
                <a:lnTo>
                  <a:pt x="21315" y="14089"/>
                </a:lnTo>
                <a:lnTo>
                  <a:pt x="21315" y="13918"/>
                </a:lnTo>
                <a:lnTo>
                  <a:pt x="21291" y="13772"/>
                </a:lnTo>
                <a:lnTo>
                  <a:pt x="21267" y="13724"/>
                </a:lnTo>
                <a:lnTo>
                  <a:pt x="21242" y="13699"/>
                </a:lnTo>
                <a:lnTo>
                  <a:pt x="21194" y="13675"/>
                </a:lnTo>
                <a:lnTo>
                  <a:pt x="21145" y="13651"/>
                </a:lnTo>
                <a:lnTo>
                  <a:pt x="21072" y="13675"/>
                </a:lnTo>
                <a:lnTo>
                  <a:pt x="21023" y="13724"/>
                </a:lnTo>
                <a:lnTo>
                  <a:pt x="20999" y="13772"/>
                </a:lnTo>
                <a:lnTo>
                  <a:pt x="20975" y="13845"/>
                </a:lnTo>
                <a:lnTo>
                  <a:pt x="20926" y="13967"/>
                </a:lnTo>
                <a:lnTo>
                  <a:pt x="20926" y="14016"/>
                </a:lnTo>
                <a:lnTo>
                  <a:pt x="20829" y="14381"/>
                </a:lnTo>
                <a:lnTo>
                  <a:pt x="20829" y="14454"/>
                </a:lnTo>
                <a:lnTo>
                  <a:pt x="20756" y="14600"/>
                </a:lnTo>
                <a:lnTo>
                  <a:pt x="20707" y="14721"/>
                </a:lnTo>
                <a:lnTo>
                  <a:pt x="20610" y="14867"/>
                </a:lnTo>
                <a:lnTo>
                  <a:pt x="20512" y="14989"/>
                </a:lnTo>
                <a:lnTo>
                  <a:pt x="20488" y="15038"/>
                </a:lnTo>
                <a:lnTo>
                  <a:pt x="20439" y="15086"/>
                </a:lnTo>
                <a:lnTo>
                  <a:pt x="20439" y="15135"/>
                </a:lnTo>
                <a:lnTo>
                  <a:pt x="20439" y="15184"/>
                </a:lnTo>
                <a:lnTo>
                  <a:pt x="20439" y="15257"/>
                </a:lnTo>
                <a:lnTo>
                  <a:pt x="20488" y="15305"/>
                </a:lnTo>
                <a:lnTo>
                  <a:pt x="20512" y="15330"/>
                </a:lnTo>
                <a:lnTo>
                  <a:pt x="20585" y="15354"/>
                </a:lnTo>
                <a:lnTo>
                  <a:pt x="20634" y="15378"/>
                </a:lnTo>
                <a:lnTo>
                  <a:pt x="20658" y="15378"/>
                </a:lnTo>
                <a:lnTo>
                  <a:pt x="20804" y="15548"/>
                </a:lnTo>
                <a:lnTo>
                  <a:pt x="20926" y="15694"/>
                </a:lnTo>
                <a:lnTo>
                  <a:pt x="21048" y="15889"/>
                </a:lnTo>
                <a:lnTo>
                  <a:pt x="21194" y="16108"/>
                </a:lnTo>
                <a:lnTo>
                  <a:pt x="21048" y="16254"/>
                </a:lnTo>
                <a:lnTo>
                  <a:pt x="20902" y="16424"/>
                </a:lnTo>
                <a:lnTo>
                  <a:pt x="20829" y="16473"/>
                </a:lnTo>
                <a:lnTo>
                  <a:pt x="20756" y="16424"/>
                </a:lnTo>
                <a:lnTo>
                  <a:pt x="20683" y="16400"/>
                </a:lnTo>
                <a:lnTo>
                  <a:pt x="20585" y="16424"/>
                </a:lnTo>
                <a:lnTo>
                  <a:pt x="20488" y="16473"/>
                </a:lnTo>
                <a:lnTo>
                  <a:pt x="20488" y="16376"/>
                </a:lnTo>
                <a:lnTo>
                  <a:pt x="20464" y="16303"/>
                </a:lnTo>
                <a:lnTo>
                  <a:pt x="20391" y="16230"/>
                </a:lnTo>
                <a:lnTo>
                  <a:pt x="20293" y="16205"/>
                </a:lnTo>
                <a:lnTo>
                  <a:pt x="20220" y="16230"/>
                </a:lnTo>
                <a:lnTo>
                  <a:pt x="20220" y="16157"/>
                </a:lnTo>
                <a:lnTo>
                  <a:pt x="20220" y="16108"/>
                </a:lnTo>
                <a:lnTo>
                  <a:pt x="20196" y="16035"/>
                </a:lnTo>
                <a:lnTo>
                  <a:pt x="20172" y="16011"/>
                </a:lnTo>
                <a:lnTo>
                  <a:pt x="20123" y="15986"/>
                </a:lnTo>
                <a:lnTo>
                  <a:pt x="20074" y="15962"/>
                </a:lnTo>
                <a:lnTo>
                  <a:pt x="20001" y="15986"/>
                </a:lnTo>
                <a:lnTo>
                  <a:pt x="19928" y="16011"/>
                </a:lnTo>
                <a:lnTo>
                  <a:pt x="19831" y="16059"/>
                </a:lnTo>
                <a:lnTo>
                  <a:pt x="19636" y="16181"/>
                </a:lnTo>
                <a:lnTo>
                  <a:pt x="19588" y="16230"/>
                </a:lnTo>
                <a:lnTo>
                  <a:pt x="19466" y="16205"/>
                </a:lnTo>
                <a:lnTo>
                  <a:pt x="19417" y="16205"/>
                </a:lnTo>
                <a:lnTo>
                  <a:pt x="19369" y="16230"/>
                </a:lnTo>
                <a:lnTo>
                  <a:pt x="19271" y="16254"/>
                </a:lnTo>
                <a:lnTo>
                  <a:pt x="19198" y="16303"/>
                </a:lnTo>
                <a:lnTo>
                  <a:pt x="19077" y="16376"/>
                </a:lnTo>
                <a:lnTo>
                  <a:pt x="18979" y="16400"/>
                </a:lnTo>
                <a:lnTo>
                  <a:pt x="18882" y="16424"/>
                </a:lnTo>
                <a:lnTo>
                  <a:pt x="18785" y="16473"/>
                </a:lnTo>
                <a:lnTo>
                  <a:pt x="18687" y="16497"/>
                </a:lnTo>
                <a:lnTo>
                  <a:pt x="18614" y="16546"/>
                </a:lnTo>
                <a:lnTo>
                  <a:pt x="18517" y="16595"/>
                </a:lnTo>
                <a:lnTo>
                  <a:pt x="18444" y="16619"/>
                </a:lnTo>
                <a:lnTo>
                  <a:pt x="18371" y="16668"/>
                </a:lnTo>
                <a:lnTo>
                  <a:pt x="18274" y="16692"/>
                </a:lnTo>
                <a:lnTo>
                  <a:pt x="18176" y="16716"/>
                </a:lnTo>
                <a:lnTo>
                  <a:pt x="18079" y="16765"/>
                </a:lnTo>
                <a:lnTo>
                  <a:pt x="18055" y="16814"/>
                </a:lnTo>
                <a:lnTo>
                  <a:pt x="18030" y="16838"/>
                </a:lnTo>
                <a:lnTo>
                  <a:pt x="18030" y="16911"/>
                </a:lnTo>
                <a:lnTo>
                  <a:pt x="18055" y="16960"/>
                </a:lnTo>
                <a:lnTo>
                  <a:pt x="18079" y="17008"/>
                </a:lnTo>
                <a:lnTo>
                  <a:pt x="18152" y="17057"/>
                </a:lnTo>
                <a:lnTo>
                  <a:pt x="18103" y="17106"/>
                </a:lnTo>
                <a:lnTo>
                  <a:pt x="18079" y="17154"/>
                </a:lnTo>
                <a:lnTo>
                  <a:pt x="18055" y="17203"/>
                </a:lnTo>
                <a:lnTo>
                  <a:pt x="18079" y="17252"/>
                </a:lnTo>
                <a:lnTo>
                  <a:pt x="18103" y="17300"/>
                </a:lnTo>
                <a:lnTo>
                  <a:pt x="18152" y="17349"/>
                </a:lnTo>
                <a:lnTo>
                  <a:pt x="18225" y="17373"/>
                </a:lnTo>
                <a:lnTo>
                  <a:pt x="18201" y="17373"/>
                </a:lnTo>
                <a:lnTo>
                  <a:pt x="18103" y="17398"/>
                </a:lnTo>
                <a:lnTo>
                  <a:pt x="18055" y="17446"/>
                </a:lnTo>
                <a:lnTo>
                  <a:pt x="18006" y="17519"/>
                </a:lnTo>
                <a:lnTo>
                  <a:pt x="18030" y="17592"/>
                </a:lnTo>
                <a:lnTo>
                  <a:pt x="18055" y="17641"/>
                </a:lnTo>
                <a:lnTo>
                  <a:pt x="18128" y="17690"/>
                </a:lnTo>
                <a:lnTo>
                  <a:pt x="18225" y="17714"/>
                </a:lnTo>
                <a:lnTo>
                  <a:pt x="17909" y="17738"/>
                </a:lnTo>
                <a:lnTo>
                  <a:pt x="17519" y="17738"/>
                </a:lnTo>
                <a:lnTo>
                  <a:pt x="17495" y="17568"/>
                </a:lnTo>
                <a:lnTo>
                  <a:pt x="17471" y="17398"/>
                </a:lnTo>
                <a:lnTo>
                  <a:pt x="17446" y="17300"/>
                </a:lnTo>
                <a:lnTo>
                  <a:pt x="17446" y="17203"/>
                </a:lnTo>
                <a:lnTo>
                  <a:pt x="17422" y="16984"/>
                </a:lnTo>
                <a:lnTo>
                  <a:pt x="17373" y="16765"/>
                </a:lnTo>
                <a:lnTo>
                  <a:pt x="17325" y="16668"/>
                </a:lnTo>
                <a:lnTo>
                  <a:pt x="17276" y="16595"/>
                </a:lnTo>
                <a:lnTo>
                  <a:pt x="17203" y="16522"/>
                </a:lnTo>
                <a:lnTo>
                  <a:pt x="17106" y="16473"/>
                </a:lnTo>
                <a:lnTo>
                  <a:pt x="17057" y="16449"/>
                </a:lnTo>
                <a:lnTo>
                  <a:pt x="17008" y="16449"/>
                </a:lnTo>
                <a:lnTo>
                  <a:pt x="16862" y="16424"/>
                </a:lnTo>
                <a:lnTo>
                  <a:pt x="16789" y="16400"/>
                </a:lnTo>
                <a:lnTo>
                  <a:pt x="16643" y="16327"/>
                </a:lnTo>
                <a:lnTo>
                  <a:pt x="16449" y="16254"/>
                </a:lnTo>
                <a:lnTo>
                  <a:pt x="16376" y="16181"/>
                </a:lnTo>
                <a:lnTo>
                  <a:pt x="16278" y="16157"/>
                </a:lnTo>
                <a:lnTo>
                  <a:pt x="16181" y="16181"/>
                </a:lnTo>
                <a:lnTo>
                  <a:pt x="16157" y="16181"/>
                </a:lnTo>
                <a:lnTo>
                  <a:pt x="16035" y="16132"/>
                </a:lnTo>
                <a:lnTo>
                  <a:pt x="16011" y="16108"/>
                </a:lnTo>
                <a:lnTo>
                  <a:pt x="15913" y="16059"/>
                </a:lnTo>
                <a:lnTo>
                  <a:pt x="15792" y="16035"/>
                </a:lnTo>
                <a:lnTo>
                  <a:pt x="15694" y="16059"/>
                </a:lnTo>
                <a:lnTo>
                  <a:pt x="15646" y="16132"/>
                </a:lnTo>
                <a:lnTo>
                  <a:pt x="15621" y="16205"/>
                </a:lnTo>
                <a:lnTo>
                  <a:pt x="15646" y="16303"/>
                </a:lnTo>
                <a:lnTo>
                  <a:pt x="15597" y="16278"/>
                </a:lnTo>
                <a:lnTo>
                  <a:pt x="15500" y="16205"/>
                </a:lnTo>
                <a:lnTo>
                  <a:pt x="15402" y="16157"/>
                </a:lnTo>
                <a:lnTo>
                  <a:pt x="15354" y="16157"/>
                </a:lnTo>
                <a:lnTo>
                  <a:pt x="15305" y="16181"/>
                </a:lnTo>
                <a:lnTo>
                  <a:pt x="15256" y="16205"/>
                </a:lnTo>
                <a:lnTo>
                  <a:pt x="15232" y="16230"/>
                </a:lnTo>
                <a:lnTo>
                  <a:pt x="15208" y="16278"/>
                </a:lnTo>
                <a:lnTo>
                  <a:pt x="15232" y="16400"/>
                </a:lnTo>
                <a:lnTo>
                  <a:pt x="15281" y="16497"/>
                </a:lnTo>
                <a:lnTo>
                  <a:pt x="15232" y="16497"/>
                </a:lnTo>
                <a:lnTo>
                  <a:pt x="15183" y="16473"/>
                </a:lnTo>
                <a:lnTo>
                  <a:pt x="15135" y="16449"/>
                </a:lnTo>
                <a:lnTo>
                  <a:pt x="15062" y="16473"/>
                </a:lnTo>
                <a:lnTo>
                  <a:pt x="15038" y="16546"/>
                </a:lnTo>
                <a:lnTo>
                  <a:pt x="15013" y="16570"/>
                </a:lnTo>
                <a:lnTo>
                  <a:pt x="15013" y="16643"/>
                </a:lnTo>
                <a:lnTo>
                  <a:pt x="14916" y="16570"/>
                </a:lnTo>
                <a:lnTo>
                  <a:pt x="14770" y="16424"/>
                </a:lnTo>
                <a:lnTo>
                  <a:pt x="14624" y="16254"/>
                </a:lnTo>
                <a:lnTo>
                  <a:pt x="14721" y="16132"/>
                </a:lnTo>
                <a:lnTo>
                  <a:pt x="14794" y="15986"/>
                </a:lnTo>
                <a:lnTo>
                  <a:pt x="14892" y="15865"/>
                </a:lnTo>
                <a:lnTo>
                  <a:pt x="15062" y="15621"/>
                </a:lnTo>
                <a:lnTo>
                  <a:pt x="15305" y="15305"/>
                </a:lnTo>
                <a:lnTo>
                  <a:pt x="15378" y="15232"/>
                </a:lnTo>
                <a:lnTo>
                  <a:pt x="15402" y="15159"/>
                </a:lnTo>
                <a:lnTo>
                  <a:pt x="15402" y="15062"/>
                </a:lnTo>
                <a:lnTo>
                  <a:pt x="15329" y="14965"/>
                </a:lnTo>
                <a:lnTo>
                  <a:pt x="15183" y="14819"/>
                </a:lnTo>
                <a:lnTo>
                  <a:pt x="15086" y="14673"/>
                </a:lnTo>
                <a:lnTo>
                  <a:pt x="15038" y="14624"/>
                </a:lnTo>
                <a:lnTo>
                  <a:pt x="15013" y="14575"/>
                </a:lnTo>
                <a:lnTo>
                  <a:pt x="15013" y="14551"/>
                </a:lnTo>
                <a:lnTo>
                  <a:pt x="14989" y="14454"/>
                </a:lnTo>
                <a:lnTo>
                  <a:pt x="14940" y="14405"/>
                </a:lnTo>
                <a:lnTo>
                  <a:pt x="14892" y="14356"/>
                </a:lnTo>
                <a:lnTo>
                  <a:pt x="14794" y="14332"/>
                </a:lnTo>
                <a:lnTo>
                  <a:pt x="14478" y="14308"/>
                </a:lnTo>
                <a:lnTo>
                  <a:pt x="14113" y="14283"/>
                </a:lnTo>
                <a:lnTo>
                  <a:pt x="13748" y="14210"/>
                </a:lnTo>
                <a:lnTo>
                  <a:pt x="13724" y="14089"/>
                </a:lnTo>
                <a:lnTo>
                  <a:pt x="13724" y="14016"/>
                </a:lnTo>
                <a:lnTo>
                  <a:pt x="13699" y="13821"/>
                </a:lnTo>
                <a:lnTo>
                  <a:pt x="13724" y="13602"/>
                </a:lnTo>
                <a:lnTo>
                  <a:pt x="13724" y="13456"/>
                </a:lnTo>
                <a:lnTo>
                  <a:pt x="13748" y="13505"/>
                </a:lnTo>
                <a:lnTo>
                  <a:pt x="13821" y="13529"/>
                </a:lnTo>
                <a:lnTo>
                  <a:pt x="13894" y="13553"/>
                </a:lnTo>
                <a:lnTo>
                  <a:pt x="13943" y="13553"/>
                </a:lnTo>
                <a:lnTo>
                  <a:pt x="13991" y="13529"/>
                </a:lnTo>
                <a:lnTo>
                  <a:pt x="14016" y="13505"/>
                </a:lnTo>
                <a:lnTo>
                  <a:pt x="14089" y="13432"/>
                </a:lnTo>
                <a:lnTo>
                  <a:pt x="14137" y="13480"/>
                </a:lnTo>
                <a:lnTo>
                  <a:pt x="14186" y="13505"/>
                </a:lnTo>
                <a:lnTo>
                  <a:pt x="14235" y="13529"/>
                </a:lnTo>
                <a:lnTo>
                  <a:pt x="14308" y="13505"/>
                </a:lnTo>
                <a:lnTo>
                  <a:pt x="14381" y="13480"/>
                </a:lnTo>
                <a:lnTo>
                  <a:pt x="14429" y="13407"/>
                </a:lnTo>
                <a:lnTo>
                  <a:pt x="14502" y="13456"/>
                </a:lnTo>
                <a:lnTo>
                  <a:pt x="14575" y="13480"/>
                </a:lnTo>
                <a:lnTo>
                  <a:pt x="14624" y="13480"/>
                </a:lnTo>
                <a:lnTo>
                  <a:pt x="14673" y="13456"/>
                </a:lnTo>
                <a:lnTo>
                  <a:pt x="14721" y="13432"/>
                </a:lnTo>
                <a:lnTo>
                  <a:pt x="14746" y="13383"/>
                </a:lnTo>
                <a:lnTo>
                  <a:pt x="14770" y="13261"/>
                </a:lnTo>
                <a:lnTo>
                  <a:pt x="14794" y="13164"/>
                </a:lnTo>
                <a:lnTo>
                  <a:pt x="14819" y="13115"/>
                </a:lnTo>
                <a:lnTo>
                  <a:pt x="14819" y="13042"/>
                </a:lnTo>
                <a:lnTo>
                  <a:pt x="14843" y="12969"/>
                </a:lnTo>
                <a:lnTo>
                  <a:pt x="14916" y="12945"/>
                </a:lnTo>
                <a:lnTo>
                  <a:pt x="14965" y="12921"/>
                </a:lnTo>
                <a:lnTo>
                  <a:pt x="14989" y="12872"/>
                </a:lnTo>
                <a:lnTo>
                  <a:pt x="15013" y="12799"/>
                </a:lnTo>
                <a:lnTo>
                  <a:pt x="15038" y="12750"/>
                </a:lnTo>
                <a:lnTo>
                  <a:pt x="15038" y="12702"/>
                </a:lnTo>
                <a:lnTo>
                  <a:pt x="15062" y="12580"/>
                </a:lnTo>
                <a:lnTo>
                  <a:pt x="15086" y="12458"/>
                </a:lnTo>
                <a:lnTo>
                  <a:pt x="15159" y="12239"/>
                </a:lnTo>
                <a:lnTo>
                  <a:pt x="15232" y="12093"/>
                </a:lnTo>
                <a:lnTo>
                  <a:pt x="15281" y="12020"/>
                </a:lnTo>
                <a:lnTo>
                  <a:pt x="15329" y="11923"/>
                </a:lnTo>
                <a:lnTo>
                  <a:pt x="15305" y="11826"/>
                </a:lnTo>
                <a:lnTo>
                  <a:pt x="15256" y="11728"/>
                </a:lnTo>
                <a:lnTo>
                  <a:pt x="15062" y="11534"/>
                </a:lnTo>
                <a:lnTo>
                  <a:pt x="14867" y="11315"/>
                </a:lnTo>
                <a:lnTo>
                  <a:pt x="14575" y="10974"/>
                </a:lnTo>
                <a:lnTo>
                  <a:pt x="14697" y="10828"/>
                </a:lnTo>
                <a:lnTo>
                  <a:pt x="14819" y="10682"/>
                </a:lnTo>
                <a:lnTo>
                  <a:pt x="14867" y="10633"/>
                </a:lnTo>
                <a:lnTo>
                  <a:pt x="14892" y="10706"/>
                </a:lnTo>
                <a:lnTo>
                  <a:pt x="14940" y="10731"/>
                </a:lnTo>
                <a:lnTo>
                  <a:pt x="14989" y="10779"/>
                </a:lnTo>
                <a:lnTo>
                  <a:pt x="15111" y="10779"/>
                </a:lnTo>
                <a:lnTo>
                  <a:pt x="15111" y="10828"/>
                </a:lnTo>
                <a:lnTo>
                  <a:pt x="15159" y="10877"/>
                </a:lnTo>
                <a:lnTo>
                  <a:pt x="15232" y="10925"/>
                </a:lnTo>
                <a:lnTo>
                  <a:pt x="15232" y="11023"/>
                </a:lnTo>
                <a:lnTo>
                  <a:pt x="15256" y="11120"/>
                </a:lnTo>
                <a:lnTo>
                  <a:pt x="15329" y="11193"/>
                </a:lnTo>
                <a:lnTo>
                  <a:pt x="15427" y="11217"/>
                </a:lnTo>
                <a:lnTo>
                  <a:pt x="15524" y="11193"/>
                </a:lnTo>
                <a:lnTo>
                  <a:pt x="15573" y="11120"/>
                </a:lnTo>
                <a:lnTo>
                  <a:pt x="15646" y="11023"/>
                </a:lnTo>
                <a:lnTo>
                  <a:pt x="15621" y="11096"/>
                </a:lnTo>
                <a:lnTo>
                  <a:pt x="15597" y="11169"/>
                </a:lnTo>
                <a:lnTo>
                  <a:pt x="15621" y="11217"/>
                </a:lnTo>
                <a:lnTo>
                  <a:pt x="15646" y="11290"/>
                </a:lnTo>
                <a:lnTo>
                  <a:pt x="15694" y="11315"/>
                </a:lnTo>
                <a:lnTo>
                  <a:pt x="15816" y="11315"/>
                </a:lnTo>
                <a:lnTo>
                  <a:pt x="15889" y="11266"/>
                </a:lnTo>
                <a:lnTo>
                  <a:pt x="15938" y="11217"/>
                </a:lnTo>
                <a:lnTo>
                  <a:pt x="15962" y="11217"/>
                </a:lnTo>
                <a:lnTo>
                  <a:pt x="16108" y="11071"/>
                </a:lnTo>
                <a:lnTo>
                  <a:pt x="16181" y="11047"/>
                </a:lnTo>
                <a:lnTo>
                  <a:pt x="16254" y="10998"/>
                </a:lnTo>
                <a:lnTo>
                  <a:pt x="16327" y="10998"/>
                </a:lnTo>
                <a:lnTo>
                  <a:pt x="16424" y="10974"/>
                </a:lnTo>
                <a:lnTo>
                  <a:pt x="16497" y="10925"/>
                </a:lnTo>
                <a:lnTo>
                  <a:pt x="16765" y="10828"/>
                </a:lnTo>
                <a:lnTo>
                  <a:pt x="17057" y="10731"/>
                </a:lnTo>
                <a:lnTo>
                  <a:pt x="17154" y="10682"/>
                </a:lnTo>
                <a:lnTo>
                  <a:pt x="17203" y="10609"/>
                </a:lnTo>
                <a:lnTo>
                  <a:pt x="17227" y="10585"/>
                </a:lnTo>
                <a:lnTo>
                  <a:pt x="17252" y="10463"/>
                </a:lnTo>
                <a:lnTo>
                  <a:pt x="17300" y="10317"/>
                </a:lnTo>
                <a:lnTo>
                  <a:pt x="17300" y="10049"/>
                </a:lnTo>
                <a:lnTo>
                  <a:pt x="17325" y="9855"/>
                </a:lnTo>
                <a:lnTo>
                  <a:pt x="17349" y="9709"/>
                </a:lnTo>
                <a:lnTo>
                  <a:pt x="17373" y="9563"/>
                </a:lnTo>
                <a:lnTo>
                  <a:pt x="17398" y="9417"/>
                </a:lnTo>
                <a:lnTo>
                  <a:pt x="17957" y="9417"/>
                </a:lnTo>
                <a:close/>
                <a:moveTo>
                  <a:pt x="17568" y="8954"/>
                </a:moveTo>
                <a:lnTo>
                  <a:pt x="17325" y="8979"/>
                </a:lnTo>
                <a:lnTo>
                  <a:pt x="17130" y="9027"/>
                </a:lnTo>
                <a:lnTo>
                  <a:pt x="17057" y="9076"/>
                </a:lnTo>
                <a:lnTo>
                  <a:pt x="17008" y="9173"/>
                </a:lnTo>
                <a:lnTo>
                  <a:pt x="16960" y="9271"/>
                </a:lnTo>
                <a:lnTo>
                  <a:pt x="16911" y="9392"/>
                </a:lnTo>
                <a:lnTo>
                  <a:pt x="16887" y="9660"/>
                </a:lnTo>
                <a:lnTo>
                  <a:pt x="16862" y="9782"/>
                </a:lnTo>
                <a:lnTo>
                  <a:pt x="16838" y="9928"/>
                </a:lnTo>
                <a:lnTo>
                  <a:pt x="16814" y="10147"/>
                </a:lnTo>
                <a:lnTo>
                  <a:pt x="16789" y="10341"/>
                </a:lnTo>
                <a:lnTo>
                  <a:pt x="16570" y="10439"/>
                </a:lnTo>
                <a:lnTo>
                  <a:pt x="16351" y="10536"/>
                </a:lnTo>
                <a:lnTo>
                  <a:pt x="16157" y="10414"/>
                </a:lnTo>
                <a:lnTo>
                  <a:pt x="15889" y="10220"/>
                </a:lnTo>
                <a:lnTo>
                  <a:pt x="15792" y="10147"/>
                </a:lnTo>
                <a:lnTo>
                  <a:pt x="15573" y="10001"/>
                </a:lnTo>
                <a:lnTo>
                  <a:pt x="15451" y="9928"/>
                </a:lnTo>
                <a:lnTo>
                  <a:pt x="15305" y="9903"/>
                </a:lnTo>
                <a:lnTo>
                  <a:pt x="15208" y="9879"/>
                </a:lnTo>
                <a:lnTo>
                  <a:pt x="15135" y="9903"/>
                </a:lnTo>
                <a:lnTo>
                  <a:pt x="14989" y="9976"/>
                </a:lnTo>
                <a:lnTo>
                  <a:pt x="14843" y="10074"/>
                </a:lnTo>
                <a:lnTo>
                  <a:pt x="14624" y="10293"/>
                </a:lnTo>
                <a:lnTo>
                  <a:pt x="14502" y="10414"/>
                </a:lnTo>
                <a:lnTo>
                  <a:pt x="14332" y="10609"/>
                </a:lnTo>
                <a:lnTo>
                  <a:pt x="14162" y="10779"/>
                </a:lnTo>
                <a:lnTo>
                  <a:pt x="14113" y="10828"/>
                </a:lnTo>
                <a:lnTo>
                  <a:pt x="14089" y="10877"/>
                </a:lnTo>
                <a:lnTo>
                  <a:pt x="14064" y="10950"/>
                </a:lnTo>
                <a:lnTo>
                  <a:pt x="14089" y="11023"/>
                </a:lnTo>
                <a:lnTo>
                  <a:pt x="14137" y="11120"/>
                </a:lnTo>
                <a:lnTo>
                  <a:pt x="14186" y="11217"/>
                </a:lnTo>
                <a:lnTo>
                  <a:pt x="14332" y="11412"/>
                </a:lnTo>
                <a:lnTo>
                  <a:pt x="14454" y="11534"/>
                </a:lnTo>
                <a:lnTo>
                  <a:pt x="14478" y="11607"/>
                </a:lnTo>
                <a:lnTo>
                  <a:pt x="14648" y="11801"/>
                </a:lnTo>
                <a:lnTo>
                  <a:pt x="14819" y="11996"/>
                </a:lnTo>
                <a:lnTo>
                  <a:pt x="14721" y="12166"/>
                </a:lnTo>
                <a:lnTo>
                  <a:pt x="14721" y="12191"/>
                </a:lnTo>
                <a:lnTo>
                  <a:pt x="14648" y="12361"/>
                </a:lnTo>
                <a:lnTo>
                  <a:pt x="14600" y="12531"/>
                </a:lnTo>
                <a:lnTo>
                  <a:pt x="14381" y="12556"/>
                </a:lnTo>
                <a:lnTo>
                  <a:pt x="14162" y="12580"/>
                </a:lnTo>
                <a:lnTo>
                  <a:pt x="14040" y="12604"/>
                </a:lnTo>
                <a:lnTo>
                  <a:pt x="13991" y="12604"/>
                </a:lnTo>
                <a:lnTo>
                  <a:pt x="13845" y="12653"/>
                </a:lnTo>
                <a:lnTo>
                  <a:pt x="13675" y="12677"/>
                </a:lnTo>
                <a:lnTo>
                  <a:pt x="13553" y="12750"/>
                </a:lnTo>
                <a:lnTo>
                  <a:pt x="13456" y="12823"/>
                </a:lnTo>
                <a:lnTo>
                  <a:pt x="13407" y="12872"/>
                </a:lnTo>
                <a:lnTo>
                  <a:pt x="13334" y="12945"/>
                </a:lnTo>
                <a:lnTo>
                  <a:pt x="13310" y="13018"/>
                </a:lnTo>
                <a:lnTo>
                  <a:pt x="13286" y="13164"/>
                </a:lnTo>
                <a:lnTo>
                  <a:pt x="13286" y="13213"/>
                </a:lnTo>
                <a:lnTo>
                  <a:pt x="13237" y="13699"/>
                </a:lnTo>
                <a:lnTo>
                  <a:pt x="13237" y="13748"/>
                </a:lnTo>
                <a:lnTo>
                  <a:pt x="13237" y="13918"/>
                </a:lnTo>
                <a:lnTo>
                  <a:pt x="13237" y="14113"/>
                </a:lnTo>
                <a:lnTo>
                  <a:pt x="13286" y="14283"/>
                </a:lnTo>
                <a:lnTo>
                  <a:pt x="13310" y="14356"/>
                </a:lnTo>
                <a:lnTo>
                  <a:pt x="13383" y="14405"/>
                </a:lnTo>
                <a:lnTo>
                  <a:pt x="13407" y="14502"/>
                </a:lnTo>
                <a:lnTo>
                  <a:pt x="13480" y="14551"/>
                </a:lnTo>
                <a:lnTo>
                  <a:pt x="13724" y="14648"/>
                </a:lnTo>
                <a:lnTo>
                  <a:pt x="13991" y="14697"/>
                </a:lnTo>
                <a:lnTo>
                  <a:pt x="14259" y="14746"/>
                </a:lnTo>
                <a:lnTo>
                  <a:pt x="14527" y="14770"/>
                </a:lnTo>
                <a:lnTo>
                  <a:pt x="14673" y="14770"/>
                </a:lnTo>
                <a:lnTo>
                  <a:pt x="14697" y="14867"/>
                </a:lnTo>
                <a:lnTo>
                  <a:pt x="14721" y="14916"/>
                </a:lnTo>
                <a:lnTo>
                  <a:pt x="14819" y="15038"/>
                </a:lnTo>
                <a:lnTo>
                  <a:pt x="14916" y="15184"/>
                </a:lnTo>
                <a:lnTo>
                  <a:pt x="14746" y="15330"/>
                </a:lnTo>
                <a:lnTo>
                  <a:pt x="14624" y="15500"/>
                </a:lnTo>
                <a:lnTo>
                  <a:pt x="14575" y="15573"/>
                </a:lnTo>
                <a:lnTo>
                  <a:pt x="14381" y="15816"/>
                </a:lnTo>
                <a:lnTo>
                  <a:pt x="14332" y="15865"/>
                </a:lnTo>
                <a:lnTo>
                  <a:pt x="14235" y="15986"/>
                </a:lnTo>
                <a:lnTo>
                  <a:pt x="14210" y="16059"/>
                </a:lnTo>
                <a:lnTo>
                  <a:pt x="14186" y="16108"/>
                </a:lnTo>
                <a:lnTo>
                  <a:pt x="14210" y="16230"/>
                </a:lnTo>
                <a:lnTo>
                  <a:pt x="14210" y="16303"/>
                </a:lnTo>
                <a:lnTo>
                  <a:pt x="14235" y="16376"/>
                </a:lnTo>
                <a:lnTo>
                  <a:pt x="14283" y="16522"/>
                </a:lnTo>
                <a:lnTo>
                  <a:pt x="14381" y="16643"/>
                </a:lnTo>
                <a:lnTo>
                  <a:pt x="14478" y="16765"/>
                </a:lnTo>
                <a:lnTo>
                  <a:pt x="14527" y="16789"/>
                </a:lnTo>
                <a:lnTo>
                  <a:pt x="14794" y="17081"/>
                </a:lnTo>
                <a:lnTo>
                  <a:pt x="15111" y="17349"/>
                </a:lnTo>
                <a:lnTo>
                  <a:pt x="15183" y="17373"/>
                </a:lnTo>
                <a:lnTo>
                  <a:pt x="15232" y="17398"/>
                </a:lnTo>
                <a:lnTo>
                  <a:pt x="15305" y="17373"/>
                </a:lnTo>
                <a:lnTo>
                  <a:pt x="15354" y="17373"/>
                </a:lnTo>
                <a:lnTo>
                  <a:pt x="15475" y="17349"/>
                </a:lnTo>
                <a:lnTo>
                  <a:pt x="15621" y="17300"/>
                </a:lnTo>
                <a:lnTo>
                  <a:pt x="15840" y="17154"/>
                </a:lnTo>
                <a:lnTo>
                  <a:pt x="15865" y="17130"/>
                </a:lnTo>
                <a:lnTo>
                  <a:pt x="16132" y="16911"/>
                </a:lnTo>
                <a:lnTo>
                  <a:pt x="16376" y="16668"/>
                </a:lnTo>
                <a:lnTo>
                  <a:pt x="16546" y="16741"/>
                </a:lnTo>
                <a:lnTo>
                  <a:pt x="16570" y="16765"/>
                </a:lnTo>
                <a:lnTo>
                  <a:pt x="16619" y="16789"/>
                </a:lnTo>
                <a:lnTo>
                  <a:pt x="16765" y="16862"/>
                </a:lnTo>
                <a:lnTo>
                  <a:pt x="16935" y="16887"/>
                </a:lnTo>
                <a:lnTo>
                  <a:pt x="16935" y="16960"/>
                </a:lnTo>
                <a:lnTo>
                  <a:pt x="16960" y="17033"/>
                </a:lnTo>
                <a:lnTo>
                  <a:pt x="17008" y="17276"/>
                </a:lnTo>
                <a:lnTo>
                  <a:pt x="17033" y="17495"/>
                </a:lnTo>
                <a:lnTo>
                  <a:pt x="17033" y="17617"/>
                </a:lnTo>
                <a:lnTo>
                  <a:pt x="17033" y="17738"/>
                </a:lnTo>
                <a:lnTo>
                  <a:pt x="17033" y="17860"/>
                </a:lnTo>
                <a:lnTo>
                  <a:pt x="17081" y="17982"/>
                </a:lnTo>
                <a:lnTo>
                  <a:pt x="17179" y="18079"/>
                </a:lnTo>
                <a:lnTo>
                  <a:pt x="17203" y="18103"/>
                </a:lnTo>
                <a:lnTo>
                  <a:pt x="17276" y="18152"/>
                </a:lnTo>
                <a:lnTo>
                  <a:pt x="17398" y="18201"/>
                </a:lnTo>
                <a:lnTo>
                  <a:pt x="17592" y="18225"/>
                </a:lnTo>
                <a:lnTo>
                  <a:pt x="17714" y="18201"/>
                </a:lnTo>
                <a:lnTo>
                  <a:pt x="18152" y="18201"/>
                </a:lnTo>
                <a:lnTo>
                  <a:pt x="18541" y="18176"/>
                </a:lnTo>
                <a:lnTo>
                  <a:pt x="18614" y="18176"/>
                </a:lnTo>
                <a:lnTo>
                  <a:pt x="18687" y="18128"/>
                </a:lnTo>
                <a:lnTo>
                  <a:pt x="18736" y="18055"/>
                </a:lnTo>
                <a:lnTo>
                  <a:pt x="18760" y="17982"/>
                </a:lnTo>
                <a:lnTo>
                  <a:pt x="18833" y="17860"/>
                </a:lnTo>
                <a:lnTo>
                  <a:pt x="18882" y="17738"/>
                </a:lnTo>
                <a:lnTo>
                  <a:pt x="18931" y="17471"/>
                </a:lnTo>
                <a:lnTo>
                  <a:pt x="18931" y="17349"/>
                </a:lnTo>
                <a:lnTo>
                  <a:pt x="18931" y="17325"/>
                </a:lnTo>
                <a:lnTo>
                  <a:pt x="18979" y="17081"/>
                </a:lnTo>
                <a:lnTo>
                  <a:pt x="19004" y="16838"/>
                </a:lnTo>
                <a:lnTo>
                  <a:pt x="19125" y="16814"/>
                </a:lnTo>
                <a:lnTo>
                  <a:pt x="19223" y="16789"/>
                </a:lnTo>
                <a:lnTo>
                  <a:pt x="19369" y="16741"/>
                </a:lnTo>
                <a:lnTo>
                  <a:pt x="19466" y="16692"/>
                </a:lnTo>
                <a:lnTo>
                  <a:pt x="19661" y="16838"/>
                </a:lnTo>
                <a:lnTo>
                  <a:pt x="19758" y="16911"/>
                </a:lnTo>
                <a:lnTo>
                  <a:pt x="20074" y="17130"/>
                </a:lnTo>
                <a:lnTo>
                  <a:pt x="20391" y="17349"/>
                </a:lnTo>
                <a:lnTo>
                  <a:pt x="20464" y="17398"/>
                </a:lnTo>
                <a:lnTo>
                  <a:pt x="20512" y="17398"/>
                </a:lnTo>
                <a:lnTo>
                  <a:pt x="20585" y="17373"/>
                </a:lnTo>
                <a:lnTo>
                  <a:pt x="20658" y="17349"/>
                </a:lnTo>
                <a:lnTo>
                  <a:pt x="20707" y="17276"/>
                </a:lnTo>
                <a:lnTo>
                  <a:pt x="20756" y="17203"/>
                </a:lnTo>
                <a:lnTo>
                  <a:pt x="20999" y="16984"/>
                </a:lnTo>
                <a:lnTo>
                  <a:pt x="21145" y="16814"/>
                </a:lnTo>
                <a:lnTo>
                  <a:pt x="21413" y="16570"/>
                </a:lnTo>
                <a:lnTo>
                  <a:pt x="21632" y="16278"/>
                </a:lnTo>
                <a:lnTo>
                  <a:pt x="21680" y="16230"/>
                </a:lnTo>
                <a:lnTo>
                  <a:pt x="21680" y="16157"/>
                </a:lnTo>
                <a:lnTo>
                  <a:pt x="21680" y="16084"/>
                </a:lnTo>
                <a:lnTo>
                  <a:pt x="21656" y="15986"/>
                </a:lnTo>
                <a:lnTo>
                  <a:pt x="21486" y="15670"/>
                </a:lnTo>
                <a:lnTo>
                  <a:pt x="21267" y="15403"/>
                </a:lnTo>
                <a:lnTo>
                  <a:pt x="21145" y="15232"/>
                </a:lnTo>
                <a:lnTo>
                  <a:pt x="20975" y="15086"/>
                </a:lnTo>
                <a:lnTo>
                  <a:pt x="21096" y="14867"/>
                </a:lnTo>
                <a:lnTo>
                  <a:pt x="21169" y="14648"/>
                </a:lnTo>
                <a:lnTo>
                  <a:pt x="21291" y="14673"/>
                </a:lnTo>
                <a:lnTo>
                  <a:pt x="21510" y="14648"/>
                </a:lnTo>
                <a:lnTo>
                  <a:pt x="21753" y="14648"/>
                </a:lnTo>
                <a:lnTo>
                  <a:pt x="21997" y="14624"/>
                </a:lnTo>
                <a:lnTo>
                  <a:pt x="22264" y="14600"/>
                </a:lnTo>
                <a:lnTo>
                  <a:pt x="22362" y="14551"/>
                </a:lnTo>
                <a:lnTo>
                  <a:pt x="22410" y="14478"/>
                </a:lnTo>
                <a:lnTo>
                  <a:pt x="22459" y="14429"/>
                </a:lnTo>
                <a:lnTo>
                  <a:pt x="22508" y="14381"/>
                </a:lnTo>
                <a:lnTo>
                  <a:pt x="22532" y="14332"/>
                </a:lnTo>
                <a:lnTo>
                  <a:pt x="22532" y="14259"/>
                </a:lnTo>
                <a:lnTo>
                  <a:pt x="22532" y="13845"/>
                </a:lnTo>
                <a:lnTo>
                  <a:pt x="22532" y="13456"/>
                </a:lnTo>
                <a:lnTo>
                  <a:pt x="22508" y="13067"/>
                </a:lnTo>
                <a:lnTo>
                  <a:pt x="22508" y="13018"/>
                </a:lnTo>
                <a:lnTo>
                  <a:pt x="22459" y="12945"/>
                </a:lnTo>
                <a:lnTo>
                  <a:pt x="22410" y="12921"/>
                </a:lnTo>
                <a:lnTo>
                  <a:pt x="22362" y="12896"/>
                </a:lnTo>
                <a:lnTo>
                  <a:pt x="22313" y="12823"/>
                </a:lnTo>
                <a:lnTo>
                  <a:pt x="22264" y="12750"/>
                </a:lnTo>
                <a:lnTo>
                  <a:pt x="22118" y="12677"/>
                </a:lnTo>
                <a:lnTo>
                  <a:pt x="21948" y="12629"/>
                </a:lnTo>
                <a:lnTo>
                  <a:pt x="21802" y="12604"/>
                </a:lnTo>
                <a:lnTo>
                  <a:pt x="21778" y="12604"/>
                </a:lnTo>
                <a:lnTo>
                  <a:pt x="21510" y="12556"/>
                </a:lnTo>
                <a:lnTo>
                  <a:pt x="21218" y="12556"/>
                </a:lnTo>
                <a:lnTo>
                  <a:pt x="21169" y="12337"/>
                </a:lnTo>
                <a:lnTo>
                  <a:pt x="21169" y="12288"/>
                </a:lnTo>
                <a:lnTo>
                  <a:pt x="21121" y="12093"/>
                </a:lnTo>
                <a:lnTo>
                  <a:pt x="21048" y="11923"/>
                </a:lnTo>
                <a:lnTo>
                  <a:pt x="21121" y="11826"/>
                </a:lnTo>
                <a:lnTo>
                  <a:pt x="21145" y="11777"/>
                </a:lnTo>
                <a:lnTo>
                  <a:pt x="21242" y="11655"/>
                </a:lnTo>
                <a:lnTo>
                  <a:pt x="21413" y="11412"/>
                </a:lnTo>
                <a:lnTo>
                  <a:pt x="21607" y="11169"/>
                </a:lnTo>
                <a:lnTo>
                  <a:pt x="21656" y="11120"/>
                </a:lnTo>
                <a:lnTo>
                  <a:pt x="21680" y="11071"/>
                </a:lnTo>
                <a:lnTo>
                  <a:pt x="21680" y="10998"/>
                </a:lnTo>
                <a:lnTo>
                  <a:pt x="21680" y="10950"/>
                </a:lnTo>
                <a:lnTo>
                  <a:pt x="21656" y="10925"/>
                </a:lnTo>
                <a:lnTo>
                  <a:pt x="21680" y="10901"/>
                </a:lnTo>
                <a:lnTo>
                  <a:pt x="21656" y="10804"/>
                </a:lnTo>
                <a:lnTo>
                  <a:pt x="21632" y="10731"/>
                </a:lnTo>
                <a:lnTo>
                  <a:pt x="21510" y="10609"/>
                </a:lnTo>
                <a:lnTo>
                  <a:pt x="21486" y="10560"/>
                </a:lnTo>
                <a:lnTo>
                  <a:pt x="21315" y="10390"/>
                </a:lnTo>
                <a:lnTo>
                  <a:pt x="21145" y="10244"/>
                </a:lnTo>
                <a:lnTo>
                  <a:pt x="21145" y="10220"/>
                </a:lnTo>
                <a:lnTo>
                  <a:pt x="21023" y="10122"/>
                </a:lnTo>
                <a:lnTo>
                  <a:pt x="20877" y="10001"/>
                </a:lnTo>
                <a:lnTo>
                  <a:pt x="20731" y="9928"/>
                </a:lnTo>
                <a:lnTo>
                  <a:pt x="20634" y="9903"/>
                </a:lnTo>
                <a:lnTo>
                  <a:pt x="20561" y="9879"/>
                </a:lnTo>
                <a:lnTo>
                  <a:pt x="20488" y="9903"/>
                </a:lnTo>
                <a:lnTo>
                  <a:pt x="20464" y="9903"/>
                </a:lnTo>
                <a:lnTo>
                  <a:pt x="20391" y="9928"/>
                </a:lnTo>
                <a:lnTo>
                  <a:pt x="20220" y="10001"/>
                </a:lnTo>
                <a:lnTo>
                  <a:pt x="20074" y="10098"/>
                </a:lnTo>
                <a:lnTo>
                  <a:pt x="19807" y="10293"/>
                </a:lnTo>
                <a:lnTo>
                  <a:pt x="19709" y="10341"/>
                </a:lnTo>
                <a:lnTo>
                  <a:pt x="19515" y="10487"/>
                </a:lnTo>
                <a:lnTo>
                  <a:pt x="19296" y="10390"/>
                </a:lnTo>
                <a:lnTo>
                  <a:pt x="19052" y="10341"/>
                </a:lnTo>
                <a:lnTo>
                  <a:pt x="19004" y="10098"/>
                </a:lnTo>
                <a:lnTo>
                  <a:pt x="19028" y="10025"/>
                </a:lnTo>
                <a:lnTo>
                  <a:pt x="19004" y="9976"/>
                </a:lnTo>
                <a:lnTo>
                  <a:pt x="18979" y="9903"/>
                </a:lnTo>
                <a:lnTo>
                  <a:pt x="18955" y="9782"/>
                </a:lnTo>
                <a:lnTo>
                  <a:pt x="18931" y="9563"/>
                </a:lnTo>
                <a:lnTo>
                  <a:pt x="18882" y="9319"/>
                </a:lnTo>
                <a:lnTo>
                  <a:pt x="18906" y="9246"/>
                </a:lnTo>
                <a:lnTo>
                  <a:pt x="18906" y="9149"/>
                </a:lnTo>
                <a:lnTo>
                  <a:pt x="18882" y="9100"/>
                </a:lnTo>
                <a:lnTo>
                  <a:pt x="18833" y="9052"/>
                </a:lnTo>
                <a:lnTo>
                  <a:pt x="18785" y="9027"/>
                </a:lnTo>
                <a:lnTo>
                  <a:pt x="18712" y="9003"/>
                </a:lnTo>
                <a:lnTo>
                  <a:pt x="18444" y="8979"/>
                </a:lnTo>
                <a:lnTo>
                  <a:pt x="17957" y="8979"/>
                </a:lnTo>
                <a:lnTo>
                  <a:pt x="17836" y="8954"/>
                </a:lnTo>
                <a:lnTo>
                  <a:pt x="17568" y="895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7892" name="Shape 230"/>
          <p:cNvSpPr>
            <a:spLocks noChangeArrowheads="1"/>
          </p:cNvSpPr>
          <p:nvPr/>
        </p:nvSpPr>
        <p:spPr bwMode="auto">
          <a:xfrm>
            <a:off x="20638" y="1165225"/>
            <a:ext cx="1970087" cy="1684338"/>
          </a:xfrm>
          <a:prstGeom prst="ellipse">
            <a:avLst/>
          </a:prstGeom>
          <a:solidFill>
            <a:srgbClr val="FFFFFF">
              <a:alpha val="10980"/>
            </a:srgbClr>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hangingPunct="1">
              <a:buClr>
                <a:srgbClr val="000000"/>
              </a:buClr>
              <a:buFont typeface="Arial" charset="-95"/>
              <a:buNone/>
            </a:pPr>
            <a:r>
              <a:rPr lang="en-US" altLang="en-US" sz="1600" dirty="0">
                <a:solidFill>
                  <a:srgbClr val="FFFFFF"/>
                </a:solidFill>
                <a:latin typeface="Sniglet" charset="-95"/>
                <a:ea typeface="Sniglet" charset="-95"/>
                <a:cs typeface="Sniglet" charset="-95"/>
                <a:sym typeface="Sniglet" charset="-95"/>
              </a:rPr>
              <a:t>a slight delay between the </a:t>
            </a:r>
            <a:r>
              <a:rPr lang="en-US" altLang="en-US" sz="1600" dirty="0" smtClean="0">
                <a:solidFill>
                  <a:srgbClr val="FFFFFF"/>
                </a:solidFill>
                <a:latin typeface="Sniglet" charset="-95"/>
                <a:ea typeface="Sniglet" charset="-95"/>
                <a:cs typeface="Sniglet" charset="-95"/>
                <a:sym typeface="Sniglet" charset="-95"/>
              </a:rPr>
              <a:t>offer and the rejection</a:t>
            </a:r>
            <a:endParaRPr lang="en-US" altLang="en-US" sz="1600" dirty="0">
              <a:solidFill>
                <a:srgbClr val="FFFFFF"/>
              </a:solidFill>
              <a:latin typeface="Sniglet" charset="-95"/>
              <a:ea typeface="Sniglet" charset="-95"/>
              <a:cs typeface="Sniglet" charset="-95"/>
              <a:sym typeface="Sniglet" charset="-95"/>
            </a:endParaRPr>
          </a:p>
        </p:txBody>
      </p:sp>
      <p:sp>
        <p:nvSpPr>
          <p:cNvPr id="37893" name="Shape 231"/>
          <p:cNvSpPr>
            <a:spLocks noChangeArrowheads="1"/>
          </p:cNvSpPr>
          <p:nvPr/>
        </p:nvSpPr>
        <p:spPr bwMode="auto">
          <a:xfrm>
            <a:off x="3376613" y="2513013"/>
            <a:ext cx="1682750" cy="1684337"/>
          </a:xfrm>
          <a:prstGeom prst="ellipse">
            <a:avLst/>
          </a:prstGeom>
          <a:solidFill>
            <a:srgbClr val="FFFFFF">
              <a:alpha val="10980"/>
            </a:srgbClr>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hangingPunct="1">
              <a:buClr>
                <a:srgbClr val="000000"/>
              </a:buClr>
              <a:buFont typeface="Arial" charset="-95"/>
              <a:buNone/>
            </a:pPr>
            <a:r>
              <a:rPr lang="en-US" altLang="en-US" sz="1800" dirty="0">
                <a:solidFill>
                  <a:srgbClr val="FFFFFF"/>
                </a:solidFill>
                <a:latin typeface="Sniglet" charset="-95"/>
                <a:ea typeface="Sniglet" charset="-95"/>
                <a:cs typeface="Sniglet" charset="-95"/>
                <a:sym typeface="Sniglet" charset="-95"/>
              </a:rPr>
              <a:t>sequence remains open (expansion relevant</a:t>
            </a:r>
            <a:r>
              <a:rPr lang="en-US" altLang="en-US" sz="1800" dirty="0" smtClean="0">
                <a:solidFill>
                  <a:srgbClr val="FFFFFF"/>
                </a:solidFill>
                <a:latin typeface="Sniglet" charset="-95"/>
                <a:ea typeface="Sniglet" charset="-95"/>
                <a:cs typeface="Sniglet" charset="-95"/>
                <a:sym typeface="Sniglet" charset="-95"/>
              </a:rPr>
              <a:t>)</a:t>
            </a:r>
            <a:endParaRPr lang="en-US" altLang="en-US" sz="1800" dirty="0">
              <a:solidFill>
                <a:srgbClr val="FFFFFF"/>
              </a:solidFill>
              <a:latin typeface="Sniglet" charset="-95"/>
              <a:ea typeface="Sniglet" charset="-95"/>
              <a:cs typeface="Sniglet" charset="-95"/>
              <a:sym typeface="Sniglet" charset="-95"/>
            </a:endParaRPr>
          </a:p>
        </p:txBody>
      </p:sp>
      <p:sp>
        <p:nvSpPr>
          <p:cNvPr id="37894" name="Shape 232"/>
          <p:cNvSpPr>
            <a:spLocks noChangeArrowheads="1"/>
          </p:cNvSpPr>
          <p:nvPr/>
        </p:nvSpPr>
        <p:spPr bwMode="auto">
          <a:xfrm>
            <a:off x="6467476" y="1892300"/>
            <a:ext cx="2676523" cy="2097088"/>
          </a:xfrm>
          <a:prstGeom prst="ellipse">
            <a:avLst/>
          </a:prstGeom>
          <a:solidFill>
            <a:srgbClr val="FFFFFF">
              <a:alpha val="10980"/>
            </a:srgbClr>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hangingPunct="1">
              <a:buClr>
                <a:srgbClr val="000000"/>
              </a:buClr>
              <a:buFont typeface="Arial" charset="-95"/>
              <a:buNone/>
            </a:pPr>
            <a:r>
              <a:rPr lang="en-US" altLang="en-US" sz="1800" dirty="0" smtClean="0">
                <a:solidFill>
                  <a:srgbClr val="FFFFFF"/>
                </a:solidFill>
                <a:latin typeface="Sniglet" charset="-95"/>
                <a:ea typeface="Sniglet" charset="-95"/>
                <a:cs typeface="Sniglet" charset="-95"/>
                <a:sym typeface="Sniglet" charset="-95"/>
              </a:rPr>
              <a:t>the rejection makes participants accountable (morally) </a:t>
            </a:r>
            <a:r>
              <a:rPr lang="en-US" altLang="en-US" sz="1800" dirty="0" smtClean="0">
                <a:solidFill>
                  <a:srgbClr val="FFFFFF"/>
                </a:solidFill>
                <a:latin typeface="Sniglet" charset="-95"/>
                <a:ea typeface="Sniglet" charset="-95"/>
                <a:cs typeface="Sniglet" charset="-95"/>
                <a:sym typeface="Wingdings"/>
              </a:rPr>
              <a:t>possible implications for </a:t>
            </a:r>
            <a:r>
              <a:rPr lang="en-US" altLang="en-US" sz="1800" dirty="0" err="1" smtClean="0">
                <a:solidFill>
                  <a:srgbClr val="FFFFFF"/>
                </a:solidFill>
                <a:latin typeface="Sniglet" charset="-95"/>
                <a:ea typeface="Sniglet" charset="-95"/>
                <a:cs typeface="Sniglet" charset="-95"/>
                <a:sym typeface="Wingdings"/>
              </a:rPr>
              <a:t>im</a:t>
            </a:r>
            <a:r>
              <a:rPr lang="en-US" altLang="en-US" sz="1800" dirty="0" smtClean="0">
                <a:solidFill>
                  <a:srgbClr val="FFFFFF"/>
                </a:solidFill>
                <a:latin typeface="Sniglet" charset="-95"/>
                <a:ea typeface="Sniglet" charset="-95"/>
                <a:cs typeface="Sniglet" charset="-95"/>
                <a:sym typeface="Wingdings"/>
              </a:rPr>
              <a:t>/politeness</a:t>
            </a:r>
            <a:endParaRPr lang="en-US" altLang="en-US" sz="1800" dirty="0">
              <a:solidFill>
                <a:srgbClr val="FFFFFF"/>
              </a:solidFill>
              <a:latin typeface="Sniglet" charset="-95"/>
              <a:ea typeface="Sniglet" charset="-95"/>
              <a:cs typeface="Sniglet" charset="-95"/>
              <a:sym typeface="Sniglet" charset="-95"/>
            </a:endParaRPr>
          </a:p>
        </p:txBody>
      </p:sp>
      <p:grpSp>
        <p:nvGrpSpPr>
          <p:cNvPr id="2" name="Shape 233"/>
          <p:cNvGrpSpPr>
            <a:grpSpLocks/>
          </p:cNvGrpSpPr>
          <p:nvPr/>
        </p:nvGrpSpPr>
        <p:grpSpPr bwMode="auto">
          <a:xfrm rot="9145088" flipH="1">
            <a:off x="2162175" y="3575050"/>
            <a:ext cx="1020763" cy="274638"/>
            <a:chOff x="2266178" y="2764475"/>
            <a:chExt cx="1792245" cy="232966"/>
          </a:xfrm>
        </p:grpSpPr>
        <p:sp>
          <p:nvSpPr>
            <p:cNvPr id="21521"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1522"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grpSp>
        <p:nvGrpSpPr>
          <p:cNvPr id="3" name="Shape 236"/>
          <p:cNvGrpSpPr>
            <a:grpSpLocks/>
          </p:cNvGrpSpPr>
          <p:nvPr/>
        </p:nvGrpSpPr>
        <p:grpSpPr bwMode="auto">
          <a:xfrm>
            <a:off x="5508625" y="3135313"/>
            <a:ext cx="1139825" cy="207962"/>
            <a:chOff x="2266178" y="2764475"/>
            <a:chExt cx="1792245" cy="232966"/>
          </a:xfrm>
        </p:grpSpPr>
        <p:sp>
          <p:nvSpPr>
            <p:cNvPr id="21519" name="Shape 237"/>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1520" name="Shape 238"/>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sp>
        <p:nvSpPr>
          <p:cNvPr id="21514" name="Shape 239"/>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ECBA8E6D-5B62-9E4B-BCC9-1C1961536DF9}" type="slidenum">
              <a:rPr lang="en-US" altLang="en-US" sz="1000">
                <a:solidFill>
                  <a:srgbClr val="FFFFFF"/>
                </a:solidFill>
                <a:latin typeface="Sniglet" charset="-95"/>
                <a:ea typeface="Sniglet" charset="-95"/>
                <a:cs typeface="Sniglet" charset="-95"/>
                <a:sym typeface="Sniglet" charset="-95"/>
              </a:rPr>
              <a:pPr/>
              <a:t>21</a:t>
            </a:fld>
            <a:endParaRPr lang="en-US" altLang="en-US" sz="1000">
              <a:solidFill>
                <a:srgbClr val="FFFFFF"/>
              </a:solidFill>
              <a:latin typeface="Sniglet" charset="-95"/>
              <a:ea typeface="Sniglet" charset="-95"/>
              <a:cs typeface="Sniglet" charset="-95"/>
              <a:sym typeface="Sniglet" charset="-95"/>
            </a:endParaRPr>
          </a:p>
        </p:txBody>
      </p:sp>
      <p:sp>
        <p:nvSpPr>
          <p:cNvPr id="15" name="Shape 231"/>
          <p:cNvSpPr>
            <a:spLocks noChangeArrowheads="1"/>
          </p:cNvSpPr>
          <p:nvPr/>
        </p:nvSpPr>
        <p:spPr bwMode="auto">
          <a:xfrm>
            <a:off x="285750" y="3148013"/>
            <a:ext cx="1682750" cy="1684337"/>
          </a:xfrm>
          <a:prstGeom prst="ellipse">
            <a:avLst/>
          </a:prstGeom>
          <a:solidFill>
            <a:srgbClr val="FFFFFF">
              <a:alpha val="10980"/>
            </a:srgbClr>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hangingPunct="1">
              <a:buClr>
                <a:srgbClr val="000000"/>
              </a:buClr>
            </a:pPr>
            <a:r>
              <a:rPr lang="en-US" altLang="en-US" dirty="0" smtClean="0">
                <a:solidFill>
                  <a:srgbClr val="FFFFFF"/>
                </a:solidFill>
                <a:latin typeface="Sniglet" charset="-95"/>
                <a:ea typeface="Sniglet" charset="-95"/>
                <a:cs typeface="Sniglet" charset="-95"/>
                <a:sym typeface="Sniglet" charset="-95"/>
              </a:rPr>
              <a:t>repetition of </a:t>
            </a:r>
            <a:r>
              <a:rPr lang="en-US" altLang="en-US" dirty="0">
                <a:solidFill>
                  <a:srgbClr val="FFFFFF"/>
                </a:solidFill>
                <a:latin typeface="Sniglet" charset="-95"/>
                <a:ea typeface="Sniglet" charset="-95"/>
                <a:cs typeface="Sniglet" charset="-95"/>
                <a:sym typeface="Sniglet" charset="-95"/>
              </a:rPr>
              <a:t>the rejection with the addition of a personal pronoun</a:t>
            </a:r>
          </a:p>
        </p:txBody>
      </p:sp>
      <p:grpSp>
        <p:nvGrpSpPr>
          <p:cNvPr id="4" name="Shape 233"/>
          <p:cNvGrpSpPr>
            <a:grpSpLocks/>
          </p:cNvGrpSpPr>
          <p:nvPr/>
        </p:nvGrpSpPr>
        <p:grpSpPr bwMode="auto">
          <a:xfrm rot="12617070" flipH="1">
            <a:off x="2132013" y="1917700"/>
            <a:ext cx="1190625" cy="322263"/>
            <a:chOff x="2266178" y="2764475"/>
            <a:chExt cx="1792245" cy="232966"/>
          </a:xfrm>
        </p:grpSpPr>
        <p:sp>
          <p:nvSpPr>
            <p:cNvPr id="21517"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1518"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89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8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animBg="1"/>
      <p:bldP spid="37893" grpId="0" animBg="1"/>
      <p:bldP spid="37894" grpId="0" animBg="1"/>
      <p:bldP spid="1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hape 227"/>
          <p:cNvSpPr txBox="1">
            <a:spLocks noGrp="1"/>
          </p:cNvSpPr>
          <p:nvPr>
            <p:ph type="title"/>
          </p:nvPr>
        </p:nvSpPr>
        <p:spPr>
          <a:xfrm>
            <a:off x="-6350" y="968375"/>
            <a:ext cx="9156700" cy="857250"/>
          </a:xfrm>
        </p:spPr>
        <p:txBody>
          <a:bodyPr/>
          <a:lstStyle/>
          <a:p>
            <a:pPr algn="ctr" eaLnBrk="1" hangingPunct="1">
              <a:spcBef>
                <a:spcPct val="0"/>
              </a:spcBef>
              <a:spcAft>
                <a:spcPct val="0"/>
              </a:spcAft>
              <a:buClr>
                <a:srgbClr val="FFFFFF"/>
              </a:buClr>
              <a:buFont typeface="Walter Turncoat" charset="-95"/>
              <a:buNone/>
            </a:pPr>
            <a:r>
              <a:rPr lang="en-US" altLang="en-US" sz="2600" dirty="0">
                <a:solidFill>
                  <a:srgbClr val="FFFFFF"/>
                </a:solidFill>
                <a:latin typeface="Walter Turncoat" charset="-95"/>
                <a:ea typeface="Walter Turncoat" charset="-95"/>
                <a:cs typeface="Walter Turncoat" charset="-95"/>
                <a:sym typeface="Walter Turncoat" charset="-95"/>
              </a:rPr>
              <a:t>Extract </a:t>
            </a:r>
            <a:r>
              <a:rPr lang="en-US" altLang="en-US" sz="2600" dirty="0" smtClean="0">
                <a:solidFill>
                  <a:srgbClr val="FFFFFF"/>
                </a:solidFill>
                <a:latin typeface="Walter Turncoat" charset="-95"/>
                <a:ea typeface="Walter Turncoat" charset="-95"/>
                <a:cs typeface="Walter Turncoat" charset="-95"/>
                <a:sym typeface="Walter Turncoat" charset="-95"/>
              </a:rPr>
              <a:t>4,5: Preferred that continue the activity</a:t>
            </a:r>
            <a:endParaRPr lang="en-US" altLang="en-US" sz="2600" dirty="0">
              <a:solidFill>
                <a:srgbClr val="FFFFFF"/>
              </a:solidFill>
              <a:latin typeface="Walter Turncoat" charset="-95"/>
              <a:ea typeface="Walter Turncoat" charset="-95"/>
              <a:cs typeface="Walter Turncoat" charset="-95"/>
              <a:sym typeface="Walter Turncoat" charset="-95"/>
            </a:endParaRPr>
          </a:p>
        </p:txBody>
      </p:sp>
      <p:sp>
        <p:nvSpPr>
          <p:cNvPr id="22531" name="Shape 228"/>
          <p:cNvSpPr>
            <a:spLocks/>
          </p:cNvSpPr>
          <p:nvPr/>
        </p:nvSpPr>
        <p:spPr bwMode="auto">
          <a:xfrm>
            <a:off x="4141788" y="280988"/>
            <a:ext cx="788987" cy="804862"/>
          </a:xfrm>
          <a:custGeom>
            <a:avLst/>
            <a:gdLst>
              <a:gd name="T0" fmla="*/ 637402755 w 67641"/>
              <a:gd name="T1" fmla="*/ 1752652 h 69056"/>
              <a:gd name="T2" fmla="*/ 487219619 w 67641"/>
              <a:gd name="T3" fmla="*/ 24377852 h 69056"/>
              <a:gd name="T4" fmla="*/ 267193583 w 67641"/>
              <a:gd name="T5" fmla="*/ 168868633 h 69056"/>
              <a:gd name="T6" fmla="*/ 132726259 w 67641"/>
              <a:gd name="T7" fmla="*/ 329026262 h 69056"/>
              <a:gd name="T8" fmla="*/ 24454264 w 67641"/>
              <a:gd name="T9" fmla="*/ 593631518 h 69056"/>
              <a:gd name="T10" fmla="*/ 19215547 w 67641"/>
              <a:gd name="T11" fmla="*/ 645873677 h 69056"/>
              <a:gd name="T12" fmla="*/ 5238718 w 67641"/>
              <a:gd name="T13" fmla="*/ 812989694 h 69056"/>
              <a:gd name="T14" fmla="*/ 97796247 w 67641"/>
              <a:gd name="T15" fmla="*/ 1051483101 h 69056"/>
              <a:gd name="T16" fmla="*/ 307363840 w 67641"/>
              <a:gd name="T17" fmla="*/ 1220351875 h 69056"/>
              <a:gd name="T18" fmla="*/ 675832321 w 67641"/>
              <a:gd name="T19" fmla="*/ 1260395046 h 69056"/>
              <a:gd name="T20" fmla="*/ 901096946 w 67641"/>
              <a:gd name="T21" fmla="*/ 1202950005 h 69056"/>
              <a:gd name="T22" fmla="*/ 1025086672 w 67641"/>
              <a:gd name="T23" fmla="*/ 1107194594 h 69056"/>
              <a:gd name="T24" fmla="*/ 1108925738 w 67641"/>
              <a:gd name="T25" fmla="*/ 1013191380 h 69056"/>
              <a:gd name="T26" fmla="*/ 1093209319 w 67641"/>
              <a:gd name="T27" fmla="*/ 1027124661 h 69056"/>
              <a:gd name="T28" fmla="*/ 1121142486 w 67641"/>
              <a:gd name="T29" fmla="*/ 976635445 h 69056"/>
              <a:gd name="T30" fmla="*/ 1147335521 w 67641"/>
              <a:gd name="T31" fmla="*/ 955747085 h 69056"/>
              <a:gd name="T32" fmla="*/ 1150835192 w 67641"/>
              <a:gd name="T33" fmla="*/ 903522082 h 69056"/>
              <a:gd name="T34" fmla="*/ 1236394232 w 67641"/>
              <a:gd name="T35" fmla="*/ 718986666 h 69056"/>
              <a:gd name="T36" fmla="*/ 1248629643 w 67641"/>
              <a:gd name="T37" fmla="*/ 673720472 h 69056"/>
              <a:gd name="T38" fmla="*/ 1241632541 w 67641"/>
              <a:gd name="T39" fmla="*/ 494406773 h 69056"/>
              <a:gd name="T40" fmla="*/ 1194484031 w 67641"/>
              <a:gd name="T41" fmla="*/ 389960591 h 69056"/>
              <a:gd name="T42" fmla="*/ 1164792817 w 67641"/>
              <a:gd name="T43" fmla="*/ 341223944 h 69056"/>
              <a:gd name="T44" fmla="*/ 1093209319 w 67641"/>
              <a:gd name="T45" fmla="*/ 275069203 h 69056"/>
              <a:gd name="T46" fmla="*/ 1047800193 w 67641"/>
              <a:gd name="T47" fmla="*/ 241981856 h 69056"/>
              <a:gd name="T48" fmla="*/ 1122883363 w 67641"/>
              <a:gd name="T49" fmla="*/ 313359619 h 69056"/>
              <a:gd name="T50" fmla="*/ 1178768359 w 67641"/>
              <a:gd name="T51" fmla="*/ 398670383 h 69056"/>
              <a:gd name="T52" fmla="*/ 1203222011 w 67641"/>
              <a:gd name="T53" fmla="*/ 417807293 h 69056"/>
              <a:gd name="T54" fmla="*/ 1238152279 w 67641"/>
              <a:gd name="T55" fmla="*/ 534451437 h 69056"/>
              <a:gd name="T56" fmla="*/ 1232913971 w 67641"/>
              <a:gd name="T57" fmla="*/ 557075209 h 69056"/>
              <a:gd name="T58" fmla="*/ 1232913971 w 67641"/>
              <a:gd name="T59" fmla="*/ 640652146 h 69056"/>
              <a:gd name="T60" fmla="*/ 1211958497 w 67641"/>
              <a:gd name="T61" fmla="*/ 746833462 h 69056"/>
              <a:gd name="T62" fmla="*/ 1122883363 w 67641"/>
              <a:gd name="T63" fmla="*/ 940078764 h 69056"/>
              <a:gd name="T64" fmla="*/ 824275139 w 67641"/>
              <a:gd name="T65" fmla="*/ 1204684299 h 69056"/>
              <a:gd name="T66" fmla="*/ 798081357 w 67641"/>
              <a:gd name="T67" fmla="*/ 1211640870 h 69056"/>
              <a:gd name="T68" fmla="*/ 557081277 w 67641"/>
              <a:gd name="T69" fmla="*/ 1242976020 h 69056"/>
              <a:gd name="T70" fmla="*/ 466264892 w 67641"/>
              <a:gd name="T71" fmla="*/ 1236018704 h 69056"/>
              <a:gd name="T72" fmla="*/ 454047771 w 67641"/>
              <a:gd name="T73" fmla="*/ 1220351875 h 69056"/>
              <a:gd name="T74" fmla="*/ 352752249 w 67641"/>
              <a:gd name="T75" fmla="*/ 1195974040 h 69056"/>
              <a:gd name="T76" fmla="*/ 319580587 w 67641"/>
              <a:gd name="T77" fmla="*/ 1190752510 h 69056"/>
              <a:gd name="T78" fmla="*/ 254957798 w 67641"/>
              <a:gd name="T79" fmla="*/ 1154195829 h 69056"/>
              <a:gd name="T80" fmla="*/ 183374067 w 67641"/>
              <a:gd name="T81" fmla="*/ 1093261313 h 69056"/>
              <a:gd name="T82" fmla="*/ 111771439 w 67641"/>
              <a:gd name="T83" fmla="*/ 1013191380 h 69056"/>
              <a:gd name="T84" fmla="*/ 115251700 w 67641"/>
              <a:gd name="T85" fmla="*/ 1037569214 h 69056"/>
              <a:gd name="T86" fmla="*/ 83819399 w 67641"/>
              <a:gd name="T87" fmla="*/ 988815784 h 69056"/>
              <a:gd name="T88" fmla="*/ 62864532 w 67641"/>
              <a:gd name="T89" fmla="*/ 934857233 h 69056"/>
              <a:gd name="T90" fmla="*/ 71602605 w 67641"/>
              <a:gd name="T91" fmla="*/ 950523316 h 69056"/>
              <a:gd name="T92" fmla="*/ 75100363 w 67641"/>
              <a:gd name="T93" fmla="*/ 920923952 h 69056"/>
              <a:gd name="T94" fmla="*/ 36671064 w 67641"/>
              <a:gd name="T95" fmla="*/ 774697786 h 69056"/>
              <a:gd name="T96" fmla="*/ 52387215 w 67641"/>
              <a:gd name="T97" fmla="*/ 605829386 h 69056"/>
              <a:gd name="T98" fmla="*/ 103034952 w 67641"/>
              <a:gd name="T99" fmla="*/ 421293783 h 69056"/>
              <a:gd name="T100" fmla="*/ 317841390 w 67641"/>
              <a:gd name="T101" fmla="*/ 160159027 h 69056"/>
              <a:gd name="T102" fmla="*/ 459286826 w 67641"/>
              <a:gd name="T103" fmla="*/ 76601088 h 69056"/>
              <a:gd name="T104" fmla="*/ 548344790 w 67641"/>
              <a:gd name="T105" fmla="*/ 50489473 h 69056"/>
              <a:gd name="T106" fmla="*/ 684570300 w 67641"/>
              <a:gd name="T107" fmla="*/ 20889928 h 69056"/>
              <a:gd name="T108" fmla="*/ 798081357 w 67641"/>
              <a:gd name="T109" fmla="*/ 22642590 h 69056"/>
              <a:gd name="T110" fmla="*/ 791084254 w 67641"/>
              <a:gd name="T111" fmla="*/ 13932961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2532" name="Shape 229"/>
          <p:cNvSpPr>
            <a:spLocks/>
          </p:cNvSpPr>
          <p:nvPr/>
        </p:nvSpPr>
        <p:spPr bwMode="auto">
          <a:xfrm>
            <a:off x="4275138" y="485775"/>
            <a:ext cx="492125" cy="398463"/>
          </a:xfrm>
          <a:custGeom>
            <a:avLst/>
            <a:gdLst>
              <a:gd name="T0" fmla="*/ 1672138303 w 22532"/>
              <a:gd name="T1" fmla="*/ 2147483647 h 18226"/>
              <a:gd name="T2" fmla="*/ 1600226748 w 22532"/>
              <a:gd name="T3" fmla="*/ 1284101276 h 18226"/>
              <a:gd name="T4" fmla="*/ 1262524452 w 22532"/>
              <a:gd name="T5" fmla="*/ 2095546670 h 18226"/>
              <a:gd name="T6" fmla="*/ 2147483647 w 22532"/>
              <a:gd name="T7" fmla="*/ 1589764985 h 18226"/>
              <a:gd name="T8" fmla="*/ 1738580135 w 22532"/>
              <a:gd name="T9" fmla="*/ 200115790 h 18226"/>
              <a:gd name="T10" fmla="*/ 1877173949 w 22532"/>
              <a:gd name="T11" fmla="*/ 455748955 h 18226"/>
              <a:gd name="T12" fmla="*/ 2147483647 w 22532"/>
              <a:gd name="T13" fmla="*/ 678257805 h 18226"/>
              <a:gd name="T14" fmla="*/ 2147483647 w 22532"/>
              <a:gd name="T15" fmla="*/ 711611675 h 18226"/>
              <a:gd name="T16" fmla="*/ 2147483647 w 22532"/>
              <a:gd name="T17" fmla="*/ 861706366 h 18226"/>
              <a:gd name="T18" fmla="*/ 2147483647 w 22532"/>
              <a:gd name="T19" fmla="*/ 1528772932 h 18226"/>
              <a:gd name="T20" fmla="*/ 2147483647 w 22532"/>
              <a:gd name="T21" fmla="*/ 1962139583 h 18226"/>
              <a:gd name="T22" fmla="*/ 2147483647 w 22532"/>
              <a:gd name="T23" fmla="*/ 2045514465 h 18226"/>
              <a:gd name="T24" fmla="*/ 2147483647 w 22532"/>
              <a:gd name="T25" fmla="*/ 2147483647 h 18226"/>
              <a:gd name="T26" fmla="*/ 2147483647 w 22532"/>
              <a:gd name="T27" fmla="*/ 2147483647 h 18226"/>
              <a:gd name="T28" fmla="*/ 2026676457 w 22532"/>
              <a:gd name="T29" fmla="*/ 2147483647 h 18226"/>
              <a:gd name="T30" fmla="*/ 1888093826 w 22532"/>
              <a:gd name="T31" fmla="*/ 2147483647 h 18226"/>
              <a:gd name="T32" fmla="*/ 1533773734 w 22532"/>
              <a:gd name="T33" fmla="*/ 2147483647 h 18226"/>
              <a:gd name="T34" fmla="*/ 902516575 w 22532"/>
              <a:gd name="T35" fmla="*/ 2147483647 h 18226"/>
              <a:gd name="T36" fmla="*/ 913664997 w 22532"/>
              <a:gd name="T37" fmla="*/ 2147483647 h 18226"/>
              <a:gd name="T38" fmla="*/ 659023902 w 22532"/>
              <a:gd name="T39" fmla="*/ 2147483647 h 18226"/>
              <a:gd name="T40" fmla="*/ 171580375 w 22532"/>
              <a:gd name="T41" fmla="*/ 2006684168 h 18226"/>
              <a:gd name="T42" fmla="*/ 365467903 w 22532"/>
              <a:gd name="T43" fmla="*/ 1467550012 h 18226"/>
              <a:gd name="T44" fmla="*/ 498362488 w 22532"/>
              <a:gd name="T45" fmla="*/ 1628826148 h 18226"/>
              <a:gd name="T46" fmla="*/ 553666730 w 22532"/>
              <a:gd name="T47" fmla="*/ 572489251 h 18226"/>
              <a:gd name="T48" fmla="*/ 708858072 w 22532"/>
              <a:gd name="T49" fmla="*/ 622520756 h 18226"/>
              <a:gd name="T50" fmla="*/ 852682405 w 22532"/>
              <a:gd name="T51" fmla="*/ 717097896 h 18226"/>
              <a:gd name="T52" fmla="*/ 1284592053 w 22532"/>
              <a:gd name="T53" fmla="*/ 639197691 h 18226"/>
              <a:gd name="T54" fmla="*/ 2147483647 w 22532"/>
              <a:gd name="T55" fmla="*/ 2147483647 h 18226"/>
              <a:gd name="T56" fmla="*/ 2147483647 w 22532"/>
              <a:gd name="T57" fmla="*/ 2147483647 h 18226"/>
              <a:gd name="T58" fmla="*/ 847222467 w 22532"/>
              <a:gd name="T59" fmla="*/ 405727944 h 18226"/>
              <a:gd name="T60" fmla="*/ 514980983 w 22532"/>
              <a:gd name="T61" fmla="*/ 1322941367 h 18226"/>
              <a:gd name="T62" fmla="*/ 177269034 w 22532"/>
              <a:gd name="T63" fmla="*/ 2101262357 h 18226"/>
              <a:gd name="T64" fmla="*/ 703169238 w 22532"/>
              <a:gd name="T65" fmla="*/ 2147483647 h 18226"/>
              <a:gd name="T66" fmla="*/ 1478479626 w 22532"/>
              <a:gd name="T67" fmla="*/ 2147483647 h 18226"/>
              <a:gd name="T68" fmla="*/ 2147483647 w 22532"/>
              <a:gd name="T69" fmla="*/ 2147483647 h 18226"/>
              <a:gd name="T70" fmla="*/ 2147483647 w 22532"/>
              <a:gd name="T71" fmla="*/ 2147483647 h 18226"/>
              <a:gd name="T72" fmla="*/ 2147483647 w 22532"/>
              <a:gd name="T73" fmla="*/ 1395355701 h 18226"/>
              <a:gd name="T74" fmla="*/ 2147483647 w 22532"/>
              <a:gd name="T75" fmla="*/ 394755853 h 18226"/>
              <a:gd name="T76" fmla="*/ 2070832626 w 22532"/>
              <a:gd name="T77" fmla="*/ 77900139 h 18226"/>
              <a:gd name="T78" fmla="*/ 2147483647 w 22532"/>
              <a:gd name="T79" fmla="*/ 2147483647 h 18226"/>
              <a:gd name="T80" fmla="*/ 2147483647 w 22532"/>
              <a:gd name="T81" fmla="*/ 2147483647 h 18226"/>
              <a:gd name="T82" fmla="*/ 2147483647 w 22532"/>
              <a:gd name="T83" fmla="*/ 2147483647 h 18226"/>
              <a:gd name="T84" fmla="*/ 2147483647 w 22532"/>
              <a:gd name="T85" fmla="*/ 2147483647 h 18226"/>
              <a:gd name="T86" fmla="*/ 2147483647 w 22532"/>
              <a:gd name="T87" fmla="*/ 2147483647 h 18226"/>
              <a:gd name="T88" fmla="*/ 2147483647 w 22532"/>
              <a:gd name="T89" fmla="*/ 2147483647 h 18226"/>
              <a:gd name="T90" fmla="*/ 2147483647 w 22532"/>
              <a:gd name="T91" fmla="*/ 2147483647 h 18226"/>
              <a:gd name="T92" fmla="*/ 2147483647 w 22532"/>
              <a:gd name="T93" fmla="*/ 2147483647 h 18226"/>
              <a:gd name="T94" fmla="*/ 2147483647 w 22532"/>
              <a:gd name="T95" fmla="*/ 2147483647 h 18226"/>
              <a:gd name="T96" fmla="*/ 2147483647 w 22532"/>
              <a:gd name="T97" fmla="*/ 2147483647 h 18226"/>
              <a:gd name="T98" fmla="*/ 2147483647 w 22532"/>
              <a:gd name="T99" fmla="*/ 2147483647 h 18226"/>
              <a:gd name="T100" fmla="*/ 2147483647 w 22532"/>
              <a:gd name="T101" fmla="*/ 2147483647 h 18226"/>
              <a:gd name="T102" fmla="*/ 2147483647 w 22532"/>
              <a:gd name="T103" fmla="*/ 2147483647 h 18226"/>
              <a:gd name="T104" fmla="*/ 2147483647 w 22532"/>
              <a:gd name="T105" fmla="*/ 2147483647 h 18226"/>
              <a:gd name="T106" fmla="*/ 2147483647 w 22532"/>
              <a:gd name="T107" fmla="*/ 2147483647 h 18226"/>
              <a:gd name="T108" fmla="*/ 2147483647 w 22532"/>
              <a:gd name="T109" fmla="*/ 2147483647 h 18226"/>
              <a:gd name="T110" fmla="*/ 2147483647 w 22532"/>
              <a:gd name="T111" fmla="*/ 2147483647 h 18226"/>
              <a:gd name="T112" fmla="*/ 2147483647 w 22532"/>
              <a:gd name="T113" fmla="*/ 2147483647 h 18226"/>
              <a:gd name="T114" fmla="*/ 2147483647 w 22532"/>
              <a:gd name="T115" fmla="*/ 2147483647 h 18226"/>
              <a:gd name="T116" fmla="*/ 2147483647 w 22532"/>
              <a:gd name="T117" fmla="*/ 2147483647 h 18226"/>
              <a:gd name="T118" fmla="*/ 2147483647 w 22532"/>
              <a:gd name="T119" fmla="*/ 2147483647 h 18226"/>
              <a:gd name="T120" fmla="*/ 2147483647 w 22532"/>
              <a:gd name="T121" fmla="*/ 2147483647 h 18226"/>
              <a:gd name="T122" fmla="*/ 2147483647 w 22532"/>
              <a:gd name="T123" fmla="*/ 2147483647 h 18226"/>
              <a:gd name="T124" fmla="*/ 2147483647 w 22532"/>
              <a:gd name="T125" fmla="*/ 2090070244 h 1822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2532"/>
              <a:gd name="T190" fmla="*/ 0 h 18226"/>
              <a:gd name="T191" fmla="*/ 22532 w 22532"/>
              <a:gd name="T192" fmla="*/ 18226 h 1822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2532" h="18226" extrusionOk="0">
                <a:moveTo>
                  <a:pt x="7640" y="5499"/>
                </a:moveTo>
                <a:lnTo>
                  <a:pt x="7859" y="5524"/>
                </a:lnTo>
                <a:lnTo>
                  <a:pt x="8078" y="5572"/>
                </a:lnTo>
                <a:lnTo>
                  <a:pt x="8297" y="5645"/>
                </a:lnTo>
                <a:lnTo>
                  <a:pt x="8492" y="5743"/>
                </a:lnTo>
                <a:lnTo>
                  <a:pt x="8662" y="5840"/>
                </a:lnTo>
                <a:lnTo>
                  <a:pt x="8833" y="5986"/>
                </a:lnTo>
                <a:lnTo>
                  <a:pt x="9003" y="6132"/>
                </a:lnTo>
                <a:lnTo>
                  <a:pt x="9125" y="6302"/>
                </a:lnTo>
                <a:lnTo>
                  <a:pt x="9246" y="6473"/>
                </a:lnTo>
                <a:lnTo>
                  <a:pt x="9344" y="6667"/>
                </a:lnTo>
                <a:lnTo>
                  <a:pt x="9417" y="6862"/>
                </a:lnTo>
                <a:lnTo>
                  <a:pt x="9465" y="7081"/>
                </a:lnTo>
                <a:lnTo>
                  <a:pt x="9490" y="7300"/>
                </a:lnTo>
                <a:lnTo>
                  <a:pt x="9514" y="7543"/>
                </a:lnTo>
                <a:lnTo>
                  <a:pt x="9490" y="7762"/>
                </a:lnTo>
                <a:lnTo>
                  <a:pt x="9441" y="7932"/>
                </a:lnTo>
                <a:lnTo>
                  <a:pt x="9392" y="8103"/>
                </a:lnTo>
                <a:lnTo>
                  <a:pt x="9319" y="8249"/>
                </a:lnTo>
                <a:lnTo>
                  <a:pt x="9246" y="8419"/>
                </a:lnTo>
                <a:lnTo>
                  <a:pt x="9149" y="8541"/>
                </a:lnTo>
                <a:lnTo>
                  <a:pt x="9027" y="8687"/>
                </a:lnTo>
                <a:lnTo>
                  <a:pt x="8784" y="8906"/>
                </a:lnTo>
                <a:lnTo>
                  <a:pt x="8516" y="9100"/>
                </a:lnTo>
                <a:lnTo>
                  <a:pt x="8200" y="9246"/>
                </a:lnTo>
                <a:lnTo>
                  <a:pt x="7884" y="9368"/>
                </a:lnTo>
                <a:lnTo>
                  <a:pt x="7543" y="9417"/>
                </a:lnTo>
                <a:lnTo>
                  <a:pt x="7348" y="9441"/>
                </a:lnTo>
                <a:lnTo>
                  <a:pt x="7178" y="9441"/>
                </a:lnTo>
                <a:lnTo>
                  <a:pt x="6984" y="9417"/>
                </a:lnTo>
                <a:lnTo>
                  <a:pt x="6789" y="9368"/>
                </a:lnTo>
                <a:lnTo>
                  <a:pt x="6619" y="9295"/>
                </a:lnTo>
                <a:lnTo>
                  <a:pt x="6448" y="9222"/>
                </a:lnTo>
                <a:lnTo>
                  <a:pt x="6278" y="9149"/>
                </a:lnTo>
                <a:lnTo>
                  <a:pt x="6132" y="9027"/>
                </a:lnTo>
                <a:lnTo>
                  <a:pt x="5986" y="8930"/>
                </a:lnTo>
                <a:lnTo>
                  <a:pt x="5840" y="8784"/>
                </a:lnTo>
                <a:lnTo>
                  <a:pt x="5718" y="8638"/>
                </a:lnTo>
                <a:lnTo>
                  <a:pt x="5621" y="8492"/>
                </a:lnTo>
                <a:lnTo>
                  <a:pt x="5524" y="8322"/>
                </a:lnTo>
                <a:lnTo>
                  <a:pt x="5451" y="8151"/>
                </a:lnTo>
                <a:lnTo>
                  <a:pt x="5402" y="7981"/>
                </a:lnTo>
                <a:lnTo>
                  <a:pt x="5378" y="7786"/>
                </a:lnTo>
                <a:lnTo>
                  <a:pt x="5378" y="7543"/>
                </a:lnTo>
                <a:lnTo>
                  <a:pt x="5402" y="7324"/>
                </a:lnTo>
                <a:lnTo>
                  <a:pt x="5451" y="7130"/>
                </a:lnTo>
                <a:lnTo>
                  <a:pt x="5524" y="6911"/>
                </a:lnTo>
                <a:lnTo>
                  <a:pt x="5621" y="6716"/>
                </a:lnTo>
                <a:lnTo>
                  <a:pt x="5743" y="6521"/>
                </a:lnTo>
                <a:lnTo>
                  <a:pt x="5889" y="6351"/>
                </a:lnTo>
                <a:lnTo>
                  <a:pt x="6035" y="6181"/>
                </a:lnTo>
                <a:lnTo>
                  <a:pt x="6181" y="6035"/>
                </a:lnTo>
                <a:lnTo>
                  <a:pt x="6351" y="5937"/>
                </a:lnTo>
                <a:lnTo>
                  <a:pt x="6521" y="5840"/>
                </a:lnTo>
                <a:lnTo>
                  <a:pt x="6692" y="5743"/>
                </a:lnTo>
                <a:lnTo>
                  <a:pt x="7032" y="5621"/>
                </a:lnTo>
                <a:lnTo>
                  <a:pt x="7421" y="5499"/>
                </a:lnTo>
                <a:lnTo>
                  <a:pt x="7640" y="5499"/>
                </a:lnTo>
                <a:close/>
                <a:moveTo>
                  <a:pt x="7665" y="4988"/>
                </a:moveTo>
                <a:lnTo>
                  <a:pt x="7373" y="5013"/>
                </a:lnTo>
                <a:lnTo>
                  <a:pt x="7300" y="5013"/>
                </a:lnTo>
                <a:lnTo>
                  <a:pt x="7251" y="5037"/>
                </a:lnTo>
                <a:lnTo>
                  <a:pt x="7178" y="5110"/>
                </a:lnTo>
                <a:lnTo>
                  <a:pt x="6984" y="5159"/>
                </a:lnTo>
                <a:lnTo>
                  <a:pt x="6789" y="5207"/>
                </a:lnTo>
                <a:lnTo>
                  <a:pt x="6619" y="5280"/>
                </a:lnTo>
                <a:lnTo>
                  <a:pt x="6424" y="5353"/>
                </a:lnTo>
                <a:lnTo>
                  <a:pt x="6083" y="5548"/>
                </a:lnTo>
                <a:lnTo>
                  <a:pt x="5791" y="5791"/>
                </a:lnTo>
                <a:lnTo>
                  <a:pt x="5597" y="5962"/>
                </a:lnTo>
                <a:lnTo>
                  <a:pt x="5426" y="6156"/>
                </a:lnTo>
                <a:lnTo>
                  <a:pt x="5280" y="6400"/>
                </a:lnTo>
                <a:lnTo>
                  <a:pt x="5134" y="6619"/>
                </a:lnTo>
                <a:lnTo>
                  <a:pt x="5037" y="6862"/>
                </a:lnTo>
                <a:lnTo>
                  <a:pt x="4964" y="7130"/>
                </a:lnTo>
                <a:lnTo>
                  <a:pt x="4915" y="7397"/>
                </a:lnTo>
                <a:lnTo>
                  <a:pt x="4891" y="7665"/>
                </a:lnTo>
                <a:lnTo>
                  <a:pt x="4915" y="7908"/>
                </a:lnTo>
                <a:lnTo>
                  <a:pt x="4940" y="8151"/>
                </a:lnTo>
                <a:lnTo>
                  <a:pt x="5013" y="8395"/>
                </a:lnTo>
                <a:lnTo>
                  <a:pt x="5110" y="8614"/>
                </a:lnTo>
                <a:lnTo>
                  <a:pt x="5232" y="8808"/>
                </a:lnTo>
                <a:lnTo>
                  <a:pt x="5378" y="9003"/>
                </a:lnTo>
                <a:lnTo>
                  <a:pt x="5548" y="9173"/>
                </a:lnTo>
                <a:lnTo>
                  <a:pt x="5743" y="9344"/>
                </a:lnTo>
                <a:lnTo>
                  <a:pt x="5937" y="9490"/>
                </a:lnTo>
                <a:lnTo>
                  <a:pt x="6132" y="9611"/>
                </a:lnTo>
                <a:lnTo>
                  <a:pt x="6351" y="9709"/>
                </a:lnTo>
                <a:lnTo>
                  <a:pt x="6594" y="9806"/>
                </a:lnTo>
                <a:lnTo>
                  <a:pt x="6838" y="9855"/>
                </a:lnTo>
                <a:lnTo>
                  <a:pt x="7057" y="9903"/>
                </a:lnTo>
                <a:lnTo>
                  <a:pt x="7300" y="9928"/>
                </a:lnTo>
                <a:lnTo>
                  <a:pt x="7543" y="9903"/>
                </a:lnTo>
                <a:lnTo>
                  <a:pt x="7762" y="9879"/>
                </a:lnTo>
                <a:lnTo>
                  <a:pt x="7981" y="9855"/>
                </a:lnTo>
                <a:lnTo>
                  <a:pt x="8176" y="9782"/>
                </a:lnTo>
                <a:lnTo>
                  <a:pt x="8395" y="9709"/>
                </a:lnTo>
                <a:lnTo>
                  <a:pt x="8589" y="9636"/>
                </a:lnTo>
                <a:lnTo>
                  <a:pt x="8784" y="9514"/>
                </a:lnTo>
                <a:lnTo>
                  <a:pt x="8954" y="9392"/>
                </a:lnTo>
                <a:lnTo>
                  <a:pt x="9125" y="9271"/>
                </a:lnTo>
                <a:lnTo>
                  <a:pt x="9295" y="9125"/>
                </a:lnTo>
                <a:lnTo>
                  <a:pt x="9441" y="8979"/>
                </a:lnTo>
                <a:lnTo>
                  <a:pt x="9563" y="8808"/>
                </a:lnTo>
                <a:lnTo>
                  <a:pt x="9684" y="8614"/>
                </a:lnTo>
                <a:lnTo>
                  <a:pt x="9782" y="8419"/>
                </a:lnTo>
                <a:lnTo>
                  <a:pt x="9855" y="8224"/>
                </a:lnTo>
                <a:lnTo>
                  <a:pt x="9928" y="8030"/>
                </a:lnTo>
                <a:lnTo>
                  <a:pt x="9976" y="7811"/>
                </a:lnTo>
                <a:lnTo>
                  <a:pt x="10001" y="7519"/>
                </a:lnTo>
                <a:lnTo>
                  <a:pt x="10001" y="7227"/>
                </a:lnTo>
                <a:lnTo>
                  <a:pt x="9952" y="6959"/>
                </a:lnTo>
                <a:lnTo>
                  <a:pt x="9903" y="6692"/>
                </a:lnTo>
                <a:lnTo>
                  <a:pt x="9806" y="6448"/>
                </a:lnTo>
                <a:lnTo>
                  <a:pt x="9660" y="6205"/>
                </a:lnTo>
                <a:lnTo>
                  <a:pt x="9514" y="5986"/>
                </a:lnTo>
                <a:lnTo>
                  <a:pt x="9344" y="5767"/>
                </a:lnTo>
                <a:lnTo>
                  <a:pt x="9149" y="5597"/>
                </a:lnTo>
                <a:lnTo>
                  <a:pt x="8930" y="5426"/>
                </a:lnTo>
                <a:lnTo>
                  <a:pt x="8711" y="5280"/>
                </a:lnTo>
                <a:lnTo>
                  <a:pt x="8468" y="5159"/>
                </a:lnTo>
                <a:lnTo>
                  <a:pt x="8200" y="5086"/>
                </a:lnTo>
                <a:lnTo>
                  <a:pt x="7932" y="5013"/>
                </a:lnTo>
                <a:lnTo>
                  <a:pt x="7665" y="4988"/>
                </a:lnTo>
                <a:close/>
                <a:moveTo>
                  <a:pt x="6570" y="414"/>
                </a:moveTo>
                <a:lnTo>
                  <a:pt x="6789" y="438"/>
                </a:lnTo>
                <a:lnTo>
                  <a:pt x="7032" y="438"/>
                </a:lnTo>
                <a:lnTo>
                  <a:pt x="7494" y="462"/>
                </a:lnTo>
                <a:lnTo>
                  <a:pt x="8103" y="487"/>
                </a:lnTo>
                <a:lnTo>
                  <a:pt x="8395" y="511"/>
                </a:lnTo>
                <a:lnTo>
                  <a:pt x="8687" y="511"/>
                </a:lnTo>
                <a:lnTo>
                  <a:pt x="8687" y="681"/>
                </a:lnTo>
                <a:lnTo>
                  <a:pt x="8687" y="852"/>
                </a:lnTo>
                <a:lnTo>
                  <a:pt x="8419" y="754"/>
                </a:lnTo>
                <a:lnTo>
                  <a:pt x="8273" y="730"/>
                </a:lnTo>
                <a:lnTo>
                  <a:pt x="8127" y="706"/>
                </a:lnTo>
                <a:lnTo>
                  <a:pt x="8005" y="706"/>
                </a:lnTo>
                <a:lnTo>
                  <a:pt x="7859" y="730"/>
                </a:lnTo>
                <a:lnTo>
                  <a:pt x="7738" y="779"/>
                </a:lnTo>
                <a:lnTo>
                  <a:pt x="7640" y="876"/>
                </a:lnTo>
                <a:lnTo>
                  <a:pt x="7616" y="925"/>
                </a:lnTo>
                <a:lnTo>
                  <a:pt x="7616" y="949"/>
                </a:lnTo>
                <a:lnTo>
                  <a:pt x="7640" y="998"/>
                </a:lnTo>
                <a:lnTo>
                  <a:pt x="7957" y="998"/>
                </a:lnTo>
                <a:lnTo>
                  <a:pt x="8224" y="1022"/>
                </a:lnTo>
                <a:lnTo>
                  <a:pt x="8468" y="1095"/>
                </a:lnTo>
                <a:lnTo>
                  <a:pt x="8735" y="1192"/>
                </a:lnTo>
                <a:lnTo>
                  <a:pt x="8760" y="1338"/>
                </a:lnTo>
                <a:lnTo>
                  <a:pt x="8565" y="1338"/>
                </a:lnTo>
                <a:lnTo>
                  <a:pt x="7932" y="1290"/>
                </a:lnTo>
                <a:lnTo>
                  <a:pt x="7713" y="1265"/>
                </a:lnTo>
                <a:lnTo>
                  <a:pt x="7616" y="1265"/>
                </a:lnTo>
                <a:lnTo>
                  <a:pt x="7494" y="1314"/>
                </a:lnTo>
                <a:lnTo>
                  <a:pt x="7470" y="1363"/>
                </a:lnTo>
                <a:lnTo>
                  <a:pt x="7470" y="1411"/>
                </a:lnTo>
                <a:lnTo>
                  <a:pt x="7519" y="1509"/>
                </a:lnTo>
                <a:lnTo>
                  <a:pt x="7592" y="1582"/>
                </a:lnTo>
                <a:lnTo>
                  <a:pt x="7689" y="1630"/>
                </a:lnTo>
                <a:lnTo>
                  <a:pt x="7786" y="1655"/>
                </a:lnTo>
                <a:lnTo>
                  <a:pt x="8030" y="1679"/>
                </a:lnTo>
                <a:lnTo>
                  <a:pt x="8224" y="1703"/>
                </a:lnTo>
                <a:lnTo>
                  <a:pt x="8516" y="1752"/>
                </a:lnTo>
                <a:lnTo>
                  <a:pt x="8833" y="1776"/>
                </a:lnTo>
                <a:lnTo>
                  <a:pt x="8881" y="2117"/>
                </a:lnTo>
                <a:lnTo>
                  <a:pt x="8857" y="2117"/>
                </a:lnTo>
                <a:lnTo>
                  <a:pt x="8711" y="2068"/>
                </a:lnTo>
                <a:lnTo>
                  <a:pt x="8565" y="2020"/>
                </a:lnTo>
                <a:lnTo>
                  <a:pt x="8249" y="1995"/>
                </a:lnTo>
                <a:lnTo>
                  <a:pt x="8005" y="1947"/>
                </a:lnTo>
                <a:lnTo>
                  <a:pt x="7713" y="1947"/>
                </a:lnTo>
                <a:lnTo>
                  <a:pt x="7713" y="1995"/>
                </a:lnTo>
                <a:lnTo>
                  <a:pt x="7689" y="2044"/>
                </a:lnTo>
                <a:lnTo>
                  <a:pt x="7762" y="2166"/>
                </a:lnTo>
                <a:lnTo>
                  <a:pt x="7835" y="2239"/>
                </a:lnTo>
                <a:lnTo>
                  <a:pt x="7957" y="2287"/>
                </a:lnTo>
                <a:lnTo>
                  <a:pt x="8078" y="2336"/>
                </a:lnTo>
                <a:lnTo>
                  <a:pt x="8419" y="2409"/>
                </a:lnTo>
                <a:lnTo>
                  <a:pt x="8760" y="2458"/>
                </a:lnTo>
                <a:lnTo>
                  <a:pt x="8833" y="2458"/>
                </a:lnTo>
                <a:lnTo>
                  <a:pt x="8881" y="2433"/>
                </a:lnTo>
                <a:lnTo>
                  <a:pt x="8930" y="2409"/>
                </a:lnTo>
                <a:lnTo>
                  <a:pt x="8954" y="2385"/>
                </a:lnTo>
                <a:lnTo>
                  <a:pt x="9027" y="2506"/>
                </a:lnTo>
                <a:lnTo>
                  <a:pt x="9076" y="2579"/>
                </a:lnTo>
                <a:lnTo>
                  <a:pt x="9125" y="2604"/>
                </a:lnTo>
                <a:lnTo>
                  <a:pt x="9198" y="2628"/>
                </a:lnTo>
                <a:lnTo>
                  <a:pt x="9246" y="2628"/>
                </a:lnTo>
                <a:lnTo>
                  <a:pt x="9490" y="2701"/>
                </a:lnTo>
                <a:lnTo>
                  <a:pt x="9733" y="2798"/>
                </a:lnTo>
                <a:lnTo>
                  <a:pt x="9952" y="2920"/>
                </a:lnTo>
                <a:lnTo>
                  <a:pt x="10171" y="3066"/>
                </a:lnTo>
                <a:lnTo>
                  <a:pt x="10220" y="3090"/>
                </a:lnTo>
                <a:lnTo>
                  <a:pt x="10268" y="3115"/>
                </a:lnTo>
                <a:lnTo>
                  <a:pt x="10390" y="3115"/>
                </a:lnTo>
                <a:lnTo>
                  <a:pt x="10463" y="3042"/>
                </a:lnTo>
                <a:lnTo>
                  <a:pt x="10512" y="2969"/>
                </a:lnTo>
                <a:lnTo>
                  <a:pt x="10633" y="2896"/>
                </a:lnTo>
                <a:lnTo>
                  <a:pt x="10755" y="2823"/>
                </a:lnTo>
                <a:lnTo>
                  <a:pt x="10950" y="2652"/>
                </a:lnTo>
                <a:lnTo>
                  <a:pt x="11412" y="2312"/>
                </a:lnTo>
                <a:lnTo>
                  <a:pt x="11655" y="2166"/>
                </a:lnTo>
                <a:lnTo>
                  <a:pt x="11899" y="2044"/>
                </a:lnTo>
                <a:lnTo>
                  <a:pt x="11972" y="1995"/>
                </a:lnTo>
                <a:lnTo>
                  <a:pt x="11996" y="1947"/>
                </a:lnTo>
                <a:lnTo>
                  <a:pt x="12093" y="2020"/>
                </a:lnTo>
                <a:lnTo>
                  <a:pt x="12385" y="2239"/>
                </a:lnTo>
                <a:lnTo>
                  <a:pt x="12653" y="2458"/>
                </a:lnTo>
                <a:lnTo>
                  <a:pt x="12872" y="2701"/>
                </a:lnTo>
                <a:lnTo>
                  <a:pt x="13091" y="2944"/>
                </a:lnTo>
                <a:lnTo>
                  <a:pt x="13188" y="3066"/>
                </a:lnTo>
                <a:lnTo>
                  <a:pt x="13286" y="3188"/>
                </a:lnTo>
                <a:lnTo>
                  <a:pt x="13115" y="3382"/>
                </a:lnTo>
                <a:lnTo>
                  <a:pt x="12896" y="3188"/>
                </a:lnTo>
                <a:lnTo>
                  <a:pt x="12677" y="2993"/>
                </a:lnTo>
                <a:lnTo>
                  <a:pt x="12580" y="2920"/>
                </a:lnTo>
                <a:lnTo>
                  <a:pt x="12458" y="2871"/>
                </a:lnTo>
                <a:lnTo>
                  <a:pt x="12337" y="2823"/>
                </a:lnTo>
                <a:lnTo>
                  <a:pt x="12215" y="2798"/>
                </a:lnTo>
                <a:lnTo>
                  <a:pt x="12166" y="2823"/>
                </a:lnTo>
                <a:lnTo>
                  <a:pt x="12142" y="2847"/>
                </a:lnTo>
                <a:lnTo>
                  <a:pt x="12118" y="2896"/>
                </a:lnTo>
                <a:lnTo>
                  <a:pt x="12142" y="2944"/>
                </a:lnTo>
                <a:lnTo>
                  <a:pt x="12215" y="3042"/>
                </a:lnTo>
                <a:lnTo>
                  <a:pt x="12288" y="3115"/>
                </a:lnTo>
                <a:lnTo>
                  <a:pt x="12458" y="3261"/>
                </a:lnTo>
                <a:lnTo>
                  <a:pt x="12677" y="3480"/>
                </a:lnTo>
                <a:lnTo>
                  <a:pt x="12896" y="3650"/>
                </a:lnTo>
                <a:lnTo>
                  <a:pt x="12921" y="3650"/>
                </a:lnTo>
                <a:lnTo>
                  <a:pt x="12750" y="3869"/>
                </a:lnTo>
                <a:lnTo>
                  <a:pt x="12653" y="3747"/>
                </a:lnTo>
                <a:lnTo>
                  <a:pt x="12531" y="3626"/>
                </a:lnTo>
                <a:lnTo>
                  <a:pt x="12458" y="3528"/>
                </a:lnTo>
                <a:lnTo>
                  <a:pt x="12361" y="3431"/>
                </a:lnTo>
                <a:lnTo>
                  <a:pt x="12264" y="3334"/>
                </a:lnTo>
                <a:lnTo>
                  <a:pt x="12142" y="3285"/>
                </a:lnTo>
                <a:lnTo>
                  <a:pt x="12118" y="3285"/>
                </a:lnTo>
                <a:lnTo>
                  <a:pt x="12069" y="3309"/>
                </a:lnTo>
                <a:lnTo>
                  <a:pt x="12069" y="3334"/>
                </a:lnTo>
                <a:lnTo>
                  <a:pt x="12069" y="3382"/>
                </a:lnTo>
                <a:lnTo>
                  <a:pt x="12093" y="3504"/>
                </a:lnTo>
                <a:lnTo>
                  <a:pt x="12142" y="3626"/>
                </a:lnTo>
                <a:lnTo>
                  <a:pt x="12288" y="3869"/>
                </a:lnTo>
                <a:lnTo>
                  <a:pt x="12385" y="4039"/>
                </a:lnTo>
                <a:lnTo>
                  <a:pt x="12531" y="4210"/>
                </a:lnTo>
                <a:lnTo>
                  <a:pt x="12434" y="4331"/>
                </a:lnTo>
                <a:lnTo>
                  <a:pt x="12312" y="4526"/>
                </a:lnTo>
                <a:lnTo>
                  <a:pt x="12215" y="4356"/>
                </a:lnTo>
                <a:lnTo>
                  <a:pt x="12069" y="4185"/>
                </a:lnTo>
                <a:lnTo>
                  <a:pt x="11947" y="4015"/>
                </a:lnTo>
                <a:lnTo>
                  <a:pt x="11850" y="3845"/>
                </a:lnTo>
                <a:lnTo>
                  <a:pt x="11801" y="3796"/>
                </a:lnTo>
                <a:lnTo>
                  <a:pt x="11753" y="3772"/>
                </a:lnTo>
                <a:lnTo>
                  <a:pt x="11680" y="3772"/>
                </a:lnTo>
                <a:lnTo>
                  <a:pt x="11631" y="3845"/>
                </a:lnTo>
                <a:lnTo>
                  <a:pt x="11631" y="3966"/>
                </a:lnTo>
                <a:lnTo>
                  <a:pt x="11655" y="4064"/>
                </a:lnTo>
                <a:lnTo>
                  <a:pt x="11704" y="4185"/>
                </a:lnTo>
                <a:lnTo>
                  <a:pt x="11753" y="4283"/>
                </a:lnTo>
                <a:lnTo>
                  <a:pt x="12118" y="4842"/>
                </a:lnTo>
                <a:lnTo>
                  <a:pt x="12166" y="4891"/>
                </a:lnTo>
                <a:lnTo>
                  <a:pt x="12239" y="4915"/>
                </a:lnTo>
                <a:lnTo>
                  <a:pt x="12264" y="4940"/>
                </a:lnTo>
                <a:lnTo>
                  <a:pt x="12288" y="4964"/>
                </a:lnTo>
                <a:lnTo>
                  <a:pt x="12410" y="5232"/>
                </a:lnTo>
                <a:lnTo>
                  <a:pt x="12458" y="5524"/>
                </a:lnTo>
                <a:lnTo>
                  <a:pt x="12483" y="5694"/>
                </a:lnTo>
                <a:lnTo>
                  <a:pt x="12507" y="5864"/>
                </a:lnTo>
                <a:lnTo>
                  <a:pt x="12507" y="6035"/>
                </a:lnTo>
                <a:lnTo>
                  <a:pt x="12531" y="6205"/>
                </a:lnTo>
                <a:lnTo>
                  <a:pt x="12580" y="6278"/>
                </a:lnTo>
                <a:lnTo>
                  <a:pt x="12629" y="6302"/>
                </a:lnTo>
                <a:lnTo>
                  <a:pt x="12702" y="6327"/>
                </a:lnTo>
                <a:lnTo>
                  <a:pt x="12775" y="6327"/>
                </a:lnTo>
                <a:lnTo>
                  <a:pt x="12994" y="6400"/>
                </a:lnTo>
                <a:lnTo>
                  <a:pt x="13213" y="6424"/>
                </a:lnTo>
                <a:lnTo>
                  <a:pt x="13651" y="6473"/>
                </a:lnTo>
                <a:lnTo>
                  <a:pt x="13967" y="6521"/>
                </a:lnTo>
                <a:lnTo>
                  <a:pt x="14283" y="6570"/>
                </a:lnTo>
                <a:lnTo>
                  <a:pt x="14502" y="6643"/>
                </a:lnTo>
                <a:lnTo>
                  <a:pt x="14600" y="6692"/>
                </a:lnTo>
                <a:lnTo>
                  <a:pt x="14697" y="6692"/>
                </a:lnTo>
                <a:lnTo>
                  <a:pt x="14673" y="6959"/>
                </a:lnTo>
                <a:lnTo>
                  <a:pt x="14648" y="7227"/>
                </a:lnTo>
                <a:lnTo>
                  <a:pt x="14673" y="7738"/>
                </a:lnTo>
                <a:lnTo>
                  <a:pt x="14648" y="8176"/>
                </a:lnTo>
                <a:lnTo>
                  <a:pt x="14648" y="8395"/>
                </a:lnTo>
                <a:lnTo>
                  <a:pt x="14673" y="8614"/>
                </a:lnTo>
                <a:lnTo>
                  <a:pt x="14454" y="8638"/>
                </a:lnTo>
                <a:lnTo>
                  <a:pt x="14478" y="8541"/>
                </a:lnTo>
                <a:lnTo>
                  <a:pt x="14478" y="8443"/>
                </a:lnTo>
                <a:lnTo>
                  <a:pt x="14454" y="8249"/>
                </a:lnTo>
                <a:lnTo>
                  <a:pt x="14405" y="7981"/>
                </a:lnTo>
                <a:lnTo>
                  <a:pt x="14381" y="7884"/>
                </a:lnTo>
                <a:lnTo>
                  <a:pt x="14332" y="7762"/>
                </a:lnTo>
                <a:lnTo>
                  <a:pt x="14308" y="7738"/>
                </a:lnTo>
                <a:lnTo>
                  <a:pt x="14283" y="7713"/>
                </a:lnTo>
                <a:lnTo>
                  <a:pt x="14235" y="7738"/>
                </a:lnTo>
                <a:lnTo>
                  <a:pt x="14210" y="7762"/>
                </a:lnTo>
                <a:lnTo>
                  <a:pt x="14162" y="7884"/>
                </a:lnTo>
                <a:lnTo>
                  <a:pt x="14137" y="7981"/>
                </a:lnTo>
                <a:lnTo>
                  <a:pt x="14113" y="8249"/>
                </a:lnTo>
                <a:lnTo>
                  <a:pt x="14113" y="8468"/>
                </a:lnTo>
                <a:lnTo>
                  <a:pt x="14137" y="8565"/>
                </a:lnTo>
                <a:lnTo>
                  <a:pt x="14186" y="8662"/>
                </a:lnTo>
                <a:lnTo>
                  <a:pt x="13797" y="8687"/>
                </a:lnTo>
                <a:lnTo>
                  <a:pt x="13699" y="8687"/>
                </a:lnTo>
                <a:lnTo>
                  <a:pt x="13748" y="8589"/>
                </a:lnTo>
                <a:lnTo>
                  <a:pt x="13797" y="8346"/>
                </a:lnTo>
                <a:lnTo>
                  <a:pt x="13845" y="8103"/>
                </a:lnTo>
                <a:lnTo>
                  <a:pt x="13870" y="7835"/>
                </a:lnTo>
                <a:lnTo>
                  <a:pt x="13845" y="7762"/>
                </a:lnTo>
                <a:lnTo>
                  <a:pt x="13772" y="7713"/>
                </a:lnTo>
                <a:lnTo>
                  <a:pt x="13699" y="7713"/>
                </a:lnTo>
                <a:lnTo>
                  <a:pt x="13651" y="7762"/>
                </a:lnTo>
                <a:lnTo>
                  <a:pt x="13626" y="7811"/>
                </a:lnTo>
                <a:lnTo>
                  <a:pt x="13480" y="8273"/>
                </a:lnTo>
                <a:lnTo>
                  <a:pt x="13407" y="8492"/>
                </a:lnTo>
                <a:lnTo>
                  <a:pt x="13407" y="8614"/>
                </a:lnTo>
                <a:lnTo>
                  <a:pt x="13407" y="8662"/>
                </a:lnTo>
                <a:lnTo>
                  <a:pt x="13432" y="8711"/>
                </a:lnTo>
                <a:lnTo>
                  <a:pt x="13237" y="8711"/>
                </a:lnTo>
                <a:lnTo>
                  <a:pt x="13042" y="8735"/>
                </a:lnTo>
                <a:lnTo>
                  <a:pt x="13091" y="8443"/>
                </a:lnTo>
                <a:lnTo>
                  <a:pt x="13115" y="8176"/>
                </a:lnTo>
                <a:lnTo>
                  <a:pt x="13091" y="8030"/>
                </a:lnTo>
                <a:lnTo>
                  <a:pt x="13067" y="7908"/>
                </a:lnTo>
                <a:lnTo>
                  <a:pt x="13042" y="7859"/>
                </a:lnTo>
                <a:lnTo>
                  <a:pt x="13018" y="7835"/>
                </a:lnTo>
                <a:lnTo>
                  <a:pt x="12969" y="7835"/>
                </a:lnTo>
                <a:lnTo>
                  <a:pt x="12921" y="7859"/>
                </a:lnTo>
                <a:lnTo>
                  <a:pt x="12848" y="7957"/>
                </a:lnTo>
                <a:lnTo>
                  <a:pt x="12823" y="8054"/>
                </a:lnTo>
                <a:lnTo>
                  <a:pt x="12750" y="8273"/>
                </a:lnTo>
                <a:lnTo>
                  <a:pt x="12604" y="8906"/>
                </a:lnTo>
                <a:lnTo>
                  <a:pt x="12604" y="8954"/>
                </a:lnTo>
                <a:lnTo>
                  <a:pt x="12629" y="9027"/>
                </a:lnTo>
                <a:lnTo>
                  <a:pt x="12507" y="9271"/>
                </a:lnTo>
                <a:lnTo>
                  <a:pt x="12385" y="9514"/>
                </a:lnTo>
                <a:lnTo>
                  <a:pt x="12288" y="9660"/>
                </a:lnTo>
                <a:lnTo>
                  <a:pt x="12191" y="9806"/>
                </a:lnTo>
                <a:lnTo>
                  <a:pt x="11996" y="10049"/>
                </a:lnTo>
                <a:lnTo>
                  <a:pt x="11947" y="10122"/>
                </a:lnTo>
                <a:lnTo>
                  <a:pt x="11947" y="10171"/>
                </a:lnTo>
                <a:lnTo>
                  <a:pt x="11972" y="10244"/>
                </a:lnTo>
                <a:lnTo>
                  <a:pt x="11996" y="10293"/>
                </a:lnTo>
                <a:lnTo>
                  <a:pt x="12045" y="10341"/>
                </a:lnTo>
                <a:lnTo>
                  <a:pt x="12166" y="10341"/>
                </a:lnTo>
                <a:lnTo>
                  <a:pt x="12239" y="10317"/>
                </a:lnTo>
                <a:lnTo>
                  <a:pt x="12337" y="10487"/>
                </a:lnTo>
                <a:lnTo>
                  <a:pt x="12483" y="10633"/>
                </a:lnTo>
                <a:lnTo>
                  <a:pt x="12726" y="10950"/>
                </a:lnTo>
                <a:lnTo>
                  <a:pt x="12994" y="11339"/>
                </a:lnTo>
                <a:lnTo>
                  <a:pt x="13237" y="11728"/>
                </a:lnTo>
                <a:lnTo>
                  <a:pt x="13067" y="11947"/>
                </a:lnTo>
                <a:lnTo>
                  <a:pt x="12872" y="12166"/>
                </a:lnTo>
                <a:lnTo>
                  <a:pt x="12483" y="12556"/>
                </a:lnTo>
                <a:lnTo>
                  <a:pt x="12191" y="12848"/>
                </a:lnTo>
                <a:lnTo>
                  <a:pt x="12045" y="12994"/>
                </a:lnTo>
                <a:lnTo>
                  <a:pt x="11923" y="13164"/>
                </a:lnTo>
                <a:lnTo>
                  <a:pt x="11704" y="13018"/>
                </a:lnTo>
                <a:lnTo>
                  <a:pt x="11874" y="12945"/>
                </a:lnTo>
                <a:lnTo>
                  <a:pt x="12020" y="12848"/>
                </a:lnTo>
                <a:lnTo>
                  <a:pt x="12288" y="12677"/>
                </a:lnTo>
                <a:lnTo>
                  <a:pt x="12337" y="12629"/>
                </a:lnTo>
                <a:lnTo>
                  <a:pt x="12361" y="12580"/>
                </a:lnTo>
                <a:lnTo>
                  <a:pt x="12361" y="12507"/>
                </a:lnTo>
                <a:lnTo>
                  <a:pt x="12337" y="12458"/>
                </a:lnTo>
                <a:lnTo>
                  <a:pt x="12312" y="12434"/>
                </a:lnTo>
                <a:lnTo>
                  <a:pt x="12264" y="12385"/>
                </a:lnTo>
                <a:lnTo>
                  <a:pt x="12191" y="12385"/>
                </a:lnTo>
                <a:lnTo>
                  <a:pt x="12118" y="12410"/>
                </a:lnTo>
                <a:lnTo>
                  <a:pt x="11899" y="12531"/>
                </a:lnTo>
                <a:lnTo>
                  <a:pt x="11655" y="12677"/>
                </a:lnTo>
                <a:lnTo>
                  <a:pt x="11388" y="12799"/>
                </a:lnTo>
                <a:lnTo>
                  <a:pt x="11266" y="12726"/>
                </a:lnTo>
                <a:lnTo>
                  <a:pt x="11315" y="12702"/>
                </a:lnTo>
                <a:lnTo>
                  <a:pt x="11534" y="12556"/>
                </a:lnTo>
                <a:lnTo>
                  <a:pt x="11631" y="12458"/>
                </a:lnTo>
                <a:lnTo>
                  <a:pt x="11704" y="12337"/>
                </a:lnTo>
                <a:lnTo>
                  <a:pt x="11728" y="12288"/>
                </a:lnTo>
                <a:lnTo>
                  <a:pt x="11728" y="12239"/>
                </a:lnTo>
                <a:lnTo>
                  <a:pt x="11704" y="12166"/>
                </a:lnTo>
                <a:lnTo>
                  <a:pt x="11680" y="12118"/>
                </a:lnTo>
                <a:lnTo>
                  <a:pt x="11631" y="12093"/>
                </a:lnTo>
                <a:lnTo>
                  <a:pt x="11582" y="12069"/>
                </a:lnTo>
                <a:lnTo>
                  <a:pt x="11534" y="12069"/>
                </a:lnTo>
                <a:lnTo>
                  <a:pt x="11461" y="12093"/>
                </a:lnTo>
                <a:lnTo>
                  <a:pt x="11290" y="12264"/>
                </a:lnTo>
                <a:lnTo>
                  <a:pt x="11096" y="12410"/>
                </a:lnTo>
                <a:lnTo>
                  <a:pt x="10974" y="12507"/>
                </a:lnTo>
                <a:lnTo>
                  <a:pt x="10731" y="12288"/>
                </a:lnTo>
                <a:lnTo>
                  <a:pt x="10950" y="12142"/>
                </a:lnTo>
                <a:lnTo>
                  <a:pt x="11071" y="12069"/>
                </a:lnTo>
                <a:lnTo>
                  <a:pt x="11193" y="11996"/>
                </a:lnTo>
                <a:lnTo>
                  <a:pt x="11242" y="11947"/>
                </a:lnTo>
                <a:lnTo>
                  <a:pt x="11266" y="11899"/>
                </a:lnTo>
                <a:lnTo>
                  <a:pt x="11290" y="11826"/>
                </a:lnTo>
                <a:lnTo>
                  <a:pt x="11290" y="11753"/>
                </a:lnTo>
                <a:lnTo>
                  <a:pt x="11266" y="11704"/>
                </a:lnTo>
                <a:lnTo>
                  <a:pt x="11217" y="11680"/>
                </a:lnTo>
                <a:lnTo>
                  <a:pt x="11096" y="11680"/>
                </a:lnTo>
                <a:lnTo>
                  <a:pt x="10974" y="11753"/>
                </a:lnTo>
                <a:lnTo>
                  <a:pt x="10877" y="11801"/>
                </a:lnTo>
                <a:lnTo>
                  <a:pt x="10633" y="11947"/>
                </a:lnTo>
                <a:lnTo>
                  <a:pt x="10390" y="12093"/>
                </a:lnTo>
                <a:lnTo>
                  <a:pt x="10293" y="12069"/>
                </a:lnTo>
                <a:lnTo>
                  <a:pt x="10147" y="12069"/>
                </a:lnTo>
                <a:lnTo>
                  <a:pt x="10098" y="12118"/>
                </a:lnTo>
                <a:lnTo>
                  <a:pt x="9952" y="12118"/>
                </a:lnTo>
                <a:lnTo>
                  <a:pt x="9855" y="12191"/>
                </a:lnTo>
                <a:lnTo>
                  <a:pt x="9733" y="12264"/>
                </a:lnTo>
                <a:lnTo>
                  <a:pt x="9587" y="12312"/>
                </a:lnTo>
                <a:lnTo>
                  <a:pt x="9319" y="12385"/>
                </a:lnTo>
                <a:lnTo>
                  <a:pt x="9198" y="12434"/>
                </a:lnTo>
                <a:lnTo>
                  <a:pt x="9100" y="12507"/>
                </a:lnTo>
                <a:lnTo>
                  <a:pt x="8979" y="12507"/>
                </a:lnTo>
                <a:lnTo>
                  <a:pt x="8930" y="12556"/>
                </a:lnTo>
                <a:lnTo>
                  <a:pt x="8906" y="12604"/>
                </a:lnTo>
                <a:lnTo>
                  <a:pt x="8906" y="12629"/>
                </a:lnTo>
                <a:lnTo>
                  <a:pt x="8857" y="12629"/>
                </a:lnTo>
                <a:lnTo>
                  <a:pt x="8735" y="12677"/>
                </a:lnTo>
                <a:lnTo>
                  <a:pt x="8638" y="12726"/>
                </a:lnTo>
                <a:lnTo>
                  <a:pt x="8419" y="12848"/>
                </a:lnTo>
                <a:lnTo>
                  <a:pt x="8297" y="12872"/>
                </a:lnTo>
                <a:lnTo>
                  <a:pt x="8200" y="12896"/>
                </a:lnTo>
                <a:lnTo>
                  <a:pt x="8103" y="12921"/>
                </a:lnTo>
                <a:lnTo>
                  <a:pt x="8005" y="12945"/>
                </a:lnTo>
                <a:lnTo>
                  <a:pt x="7957" y="13018"/>
                </a:lnTo>
                <a:lnTo>
                  <a:pt x="7981" y="13067"/>
                </a:lnTo>
                <a:lnTo>
                  <a:pt x="8030" y="13140"/>
                </a:lnTo>
                <a:lnTo>
                  <a:pt x="8127" y="13188"/>
                </a:lnTo>
                <a:lnTo>
                  <a:pt x="8224" y="13213"/>
                </a:lnTo>
                <a:lnTo>
                  <a:pt x="8346" y="13188"/>
                </a:lnTo>
                <a:lnTo>
                  <a:pt x="8468" y="13164"/>
                </a:lnTo>
                <a:lnTo>
                  <a:pt x="8589" y="13115"/>
                </a:lnTo>
                <a:lnTo>
                  <a:pt x="8833" y="12994"/>
                </a:lnTo>
                <a:lnTo>
                  <a:pt x="8808" y="13115"/>
                </a:lnTo>
                <a:lnTo>
                  <a:pt x="8638" y="13213"/>
                </a:lnTo>
                <a:lnTo>
                  <a:pt x="8443" y="13310"/>
                </a:lnTo>
                <a:lnTo>
                  <a:pt x="8224" y="13383"/>
                </a:lnTo>
                <a:lnTo>
                  <a:pt x="8127" y="13432"/>
                </a:lnTo>
                <a:lnTo>
                  <a:pt x="8054" y="13480"/>
                </a:lnTo>
                <a:lnTo>
                  <a:pt x="8030" y="13553"/>
                </a:lnTo>
                <a:lnTo>
                  <a:pt x="8054" y="13602"/>
                </a:lnTo>
                <a:lnTo>
                  <a:pt x="8103" y="13651"/>
                </a:lnTo>
                <a:lnTo>
                  <a:pt x="8176" y="13675"/>
                </a:lnTo>
                <a:lnTo>
                  <a:pt x="8297" y="13699"/>
                </a:lnTo>
                <a:lnTo>
                  <a:pt x="8443" y="13651"/>
                </a:lnTo>
                <a:lnTo>
                  <a:pt x="8589" y="13626"/>
                </a:lnTo>
                <a:lnTo>
                  <a:pt x="8760" y="13553"/>
                </a:lnTo>
                <a:lnTo>
                  <a:pt x="8711" y="13797"/>
                </a:lnTo>
                <a:lnTo>
                  <a:pt x="8711" y="13821"/>
                </a:lnTo>
                <a:lnTo>
                  <a:pt x="8662" y="13845"/>
                </a:lnTo>
                <a:lnTo>
                  <a:pt x="8419" y="13918"/>
                </a:lnTo>
                <a:lnTo>
                  <a:pt x="8176" y="13991"/>
                </a:lnTo>
                <a:lnTo>
                  <a:pt x="8030" y="14016"/>
                </a:lnTo>
                <a:lnTo>
                  <a:pt x="7957" y="14040"/>
                </a:lnTo>
                <a:lnTo>
                  <a:pt x="7957" y="14089"/>
                </a:lnTo>
                <a:lnTo>
                  <a:pt x="7932" y="14113"/>
                </a:lnTo>
                <a:lnTo>
                  <a:pt x="7932" y="14162"/>
                </a:lnTo>
                <a:lnTo>
                  <a:pt x="7957" y="14186"/>
                </a:lnTo>
                <a:lnTo>
                  <a:pt x="8030" y="14235"/>
                </a:lnTo>
                <a:lnTo>
                  <a:pt x="8127" y="14259"/>
                </a:lnTo>
                <a:lnTo>
                  <a:pt x="8224" y="14283"/>
                </a:lnTo>
                <a:lnTo>
                  <a:pt x="8322" y="14283"/>
                </a:lnTo>
                <a:lnTo>
                  <a:pt x="8419" y="14259"/>
                </a:lnTo>
                <a:lnTo>
                  <a:pt x="8614" y="14210"/>
                </a:lnTo>
                <a:lnTo>
                  <a:pt x="8589" y="14381"/>
                </a:lnTo>
                <a:lnTo>
                  <a:pt x="8589" y="14575"/>
                </a:lnTo>
                <a:lnTo>
                  <a:pt x="8103" y="14575"/>
                </a:lnTo>
                <a:lnTo>
                  <a:pt x="7616" y="14624"/>
                </a:lnTo>
                <a:lnTo>
                  <a:pt x="6765" y="14624"/>
                </a:lnTo>
                <a:lnTo>
                  <a:pt x="6765" y="14405"/>
                </a:lnTo>
                <a:lnTo>
                  <a:pt x="6740" y="14162"/>
                </a:lnTo>
                <a:lnTo>
                  <a:pt x="6692" y="13748"/>
                </a:lnTo>
                <a:lnTo>
                  <a:pt x="6643" y="13432"/>
                </a:lnTo>
                <a:lnTo>
                  <a:pt x="6570" y="13042"/>
                </a:lnTo>
                <a:lnTo>
                  <a:pt x="6521" y="12848"/>
                </a:lnTo>
                <a:lnTo>
                  <a:pt x="6448" y="12702"/>
                </a:lnTo>
                <a:lnTo>
                  <a:pt x="6351" y="12556"/>
                </a:lnTo>
                <a:lnTo>
                  <a:pt x="6302" y="12531"/>
                </a:lnTo>
                <a:lnTo>
                  <a:pt x="6229" y="12483"/>
                </a:lnTo>
                <a:lnTo>
                  <a:pt x="6156" y="12483"/>
                </a:lnTo>
                <a:lnTo>
                  <a:pt x="6083" y="12507"/>
                </a:lnTo>
                <a:lnTo>
                  <a:pt x="5864" y="12434"/>
                </a:lnTo>
                <a:lnTo>
                  <a:pt x="5670" y="12385"/>
                </a:lnTo>
                <a:lnTo>
                  <a:pt x="5524" y="12312"/>
                </a:lnTo>
                <a:lnTo>
                  <a:pt x="5378" y="12239"/>
                </a:lnTo>
                <a:lnTo>
                  <a:pt x="5232" y="12166"/>
                </a:lnTo>
                <a:lnTo>
                  <a:pt x="5086" y="12118"/>
                </a:lnTo>
                <a:lnTo>
                  <a:pt x="5013" y="12045"/>
                </a:lnTo>
                <a:lnTo>
                  <a:pt x="4940" y="11996"/>
                </a:lnTo>
                <a:lnTo>
                  <a:pt x="4842" y="11996"/>
                </a:lnTo>
                <a:lnTo>
                  <a:pt x="4794" y="12020"/>
                </a:lnTo>
                <a:lnTo>
                  <a:pt x="4745" y="12069"/>
                </a:lnTo>
                <a:lnTo>
                  <a:pt x="4429" y="11923"/>
                </a:lnTo>
                <a:lnTo>
                  <a:pt x="4210" y="11826"/>
                </a:lnTo>
                <a:lnTo>
                  <a:pt x="4112" y="11801"/>
                </a:lnTo>
                <a:lnTo>
                  <a:pt x="4064" y="11801"/>
                </a:lnTo>
                <a:lnTo>
                  <a:pt x="4015" y="11826"/>
                </a:lnTo>
                <a:lnTo>
                  <a:pt x="3966" y="11850"/>
                </a:lnTo>
                <a:lnTo>
                  <a:pt x="3966" y="11899"/>
                </a:lnTo>
                <a:lnTo>
                  <a:pt x="3966" y="11947"/>
                </a:lnTo>
                <a:lnTo>
                  <a:pt x="3991" y="12020"/>
                </a:lnTo>
                <a:lnTo>
                  <a:pt x="4088" y="12093"/>
                </a:lnTo>
                <a:lnTo>
                  <a:pt x="4307" y="12239"/>
                </a:lnTo>
                <a:lnTo>
                  <a:pt x="4477" y="12361"/>
                </a:lnTo>
                <a:lnTo>
                  <a:pt x="4356" y="12507"/>
                </a:lnTo>
                <a:lnTo>
                  <a:pt x="4331" y="12434"/>
                </a:lnTo>
                <a:lnTo>
                  <a:pt x="4283" y="12385"/>
                </a:lnTo>
                <a:lnTo>
                  <a:pt x="4185" y="12337"/>
                </a:lnTo>
                <a:lnTo>
                  <a:pt x="4088" y="12337"/>
                </a:lnTo>
                <a:lnTo>
                  <a:pt x="3942" y="12312"/>
                </a:lnTo>
                <a:lnTo>
                  <a:pt x="3820" y="12264"/>
                </a:lnTo>
                <a:lnTo>
                  <a:pt x="3723" y="12191"/>
                </a:lnTo>
                <a:lnTo>
                  <a:pt x="3601" y="12118"/>
                </a:lnTo>
                <a:lnTo>
                  <a:pt x="3504" y="12045"/>
                </a:lnTo>
                <a:lnTo>
                  <a:pt x="3382" y="11996"/>
                </a:lnTo>
                <a:lnTo>
                  <a:pt x="3334" y="11996"/>
                </a:lnTo>
                <a:lnTo>
                  <a:pt x="3309" y="12020"/>
                </a:lnTo>
                <a:lnTo>
                  <a:pt x="3285" y="12045"/>
                </a:lnTo>
                <a:lnTo>
                  <a:pt x="3285" y="12142"/>
                </a:lnTo>
                <a:lnTo>
                  <a:pt x="3309" y="12215"/>
                </a:lnTo>
                <a:lnTo>
                  <a:pt x="3334" y="12288"/>
                </a:lnTo>
                <a:lnTo>
                  <a:pt x="3382" y="12337"/>
                </a:lnTo>
                <a:lnTo>
                  <a:pt x="3504" y="12458"/>
                </a:lnTo>
                <a:lnTo>
                  <a:pt x="3650" y="12556"/>
                </a:lnTo>
                <a:lnTo>
                  <a:pt x="3747" y="12629"/>
                </a:lnTo>
                <a:lnTo>
                  <a:pt x="3869" y="12677"/>
                </a:lnTo>
                <a:lnTo>
                  <a:pt x="4015" y="12702"/>
                </a:lnTo>
                <a:lnTo>
                  <a:pt x="4137" y="12702"/>
                </a:lnTo>
                <a:lnTo>
                  <a:pt x="3820" y="12969"/>
                </a:lnTo>
                <a:lnTo>
                  <a:pt x="3796" y="12921"/>
                </a:lnTo>
                <a:lnTo>
                  <a:pt x="3772" y="12872"/>
                </a:lnTo>
                <a:lnTo>
                  <a:pt x="3723" y="12848"/>
                </a:lnTo>
                <a:lnTo>
                  <a:pt x="3650" y="12823"/>
                </a:lnTo>
                <a:lnTo>
                  <a:pt x="3553" y="12823"/>
                </a:lnTo>
                <a:lnTo>
                  <a:pt x="3480" y="12799"/>
                </a:lnTo>
                <a:lnTo>
                  <a:pt x="3334" y="12702"/>
                </a:lnTo>
                <a:lnTo>
                  <a:pt x="3188" y="12580"/>
                </a:lnTo>
                <a:lnTo>
                  <a:pt x="3163" y="12556"/>
                </a:lnTo>
                <a:lnTo>
                  <a:pt x="3115" y="12531"/>
                </a:lnTo>
                <a:lnTo>
                  <a:pt x="3066" y="12507"/>
                </a:lnTo>
                <a:lnTo>
                  <a:pt x="3017" y="12483"/>
                </a:lnTo>
                <a:lnTo>
                  <a:pt x="2993" y="12483"/>
                </a:lnTo>
                <a:lnTo>
                  <a:pt x="2969" y="12507"/>
                </a:lnTo>
                <a:lnTo>
                  <a:pt x="2944" y="12604"/>
                </a:lnTo>
                <a:lnTo>
                  <a:pt x="2944" y="12677"/>
                </a:lnTo>
                <a:lnTo>
                  <a:pt x="2944" y="12726"/>
                </a:lnTo>
                <a:lnTo>
                  <a:pt x="2969" y="12799"/>
                </a:lnTo>
                <a:lnTo>
                  <a:pt x="3017" y="12872"/>
                </a:lnTo>
                <a:lnTo>
                  <a:pt x="3115" y="12969"/>
                </a:lnTo>
                <a:lnTo>
                  <a:pt x="3285" y="13115"/>
                </a:lnTo>
                <a:lnTo>
                  <a:pt x="3382" y="13164"/>
                </a:lnTo>
                <a:lnTo>
                  <a:pt x="3504" y="13213"/>
                </a:lnTo>
                <a:lnTo>
                  <a:pt x="3309" y="13310"/>
                </a:lnTo>
                <a:lnTo>
                  <a:pt x="3261" y="13286"/>
                </a:lnTo>
                <a:lnTo>
                  <a:pt x="2896" y="12969"/>
                </a:lnTo>
                <a:lnTo>
                  <a:pt x="2531" y="12629"/>
                </a:lnTo>
                <a:lnTo>
                  <a:pt x="2214" y="12312"/>
                </a:lnTo>
                <a:lnTo>
                  <a:pt x="2068" y="12118"/>
                </a:lnTo>
                <a:lnTo>
                  <a:pt x="1947" y="11947"/>
                </a:lnTo>
                <a:lnTo>
                  <a:pt x="2093" y="11777"/>
                </a:lnTo>
                <a:lnTo>
                  <a:pt x="2214" y="11607"/>
                </a:lnTo>
                <a:lnTo>
                  <a:pt x="2433" y="11242"/>
                </a:lnTo>
                <a:lnTo>
                  <a:pt x="2798" y="10779"/>
                </a:lnTo>
                <a:lnTo>
                  <a:pt x="3139" y="10317"/>
                </a:lnTo>
                <a:lnTo>
                  <a:pt x="3163" y="10293"/>
                </a:lnTo>
                <a:lnTo>
                  <a:pt x="3236" y="10244"/>
                </a:lnTo>
                <a:lnTo>
                  <a:pt x="3285" y="10147"/>
                </a:lnTo>
                <a:lnTo>
                  <a:pt x="3285" y="10074"/>
                </a:lnTo>
                <a:lnTo>
                  <a:pt x="3261" y="10025"/>
                </a:lnTo>
                <a:lnTo>
                  <a:pt x="3212" y="9976"/>
                </a:lnTo>
                <a:lnTo>
                  <a:pt x="3090" y="9855"/>
                </a:lnTo>
                <a:lnTo>
                  <a:pt x="2969" y="9709"/>
                </a:lnTo>
                <a:lnTo>
                  <a:pt x="2750" y="9441"/>
                </a:lnTo>
                <a:lnTo>
                  <a:pt x="2628" y="9246"/>
                </a:lnTo>
                <a:lnTo>
                  <a:pt x="2628" y="9222"/>
                </a:lnTo>
                <a:lnTo>
                  <a:pt x="2628" y="9149"/>
                </a:lnTo>
                <a:lnTo>
                  <a:pt x="2604" y="9076"/>
                </a:lnTo>
                <a:lnTo>
                  <a:pt x="2579" y="9003"/>
                </a:lnTo>
                <a:lnTo>
                  <a:pt x="2506" y="8954"/>
                </a:lnTo>
                <a:lnTo>
                  <a:pt x="2409" y="8930"/>
                </a:lnTo>
                <a:lnTo>
                  <a:pt x="1460" y="8881"/>
                </a:lnTo>
                <a:lnTo>
                  <a:pt x="998" y="8808"/>
                </a:lnTo>
                <a:lnTo>
                  <a:pt x="754" y="8784"/>
                </a:lnTo>
                <a:lnTo>
                  <a:pt x="535" y="8711"/>
                </a:lnTo>
                <a:lnTo>
                  <a:pt x="535" y="8614"/>
                </a:lnTo>
                <a:lnTo>
                  <a:pt x="511" y="8492"/>
                </a:lnTo>
                <a:lnTo>
                  <a:pt x="462" y="8273"/>
                </a:lnTo>
                <a:lnTo>
                  <a:pt x="462" y="7908"/>
                </a:lnTo>
                <a:lnTo>
                  <a:pt x="462" y="7567"/>
                </a:lnTo>
                <a:lnTo>
                  <a:pt x="511" y="7105"/>
                </a:lnTo>
                <a:lnTo>
                  <a:pt x="535" y="6862"/>
                </a:lnTo>
                <a:lnTo>
                  <a:pt x="535" y="6740"/>
                </a:lnTo>
                <a:lnTo>
                  <a:pt x="511" y="6619"/>
                </a:lnTo>
                <a:lnTo>
                  <a:pt x="681" y="6570"/>
                </a:lnTo>
                <a:lnTo>
                  <a:pt x="1046" y="6497"/>
                </a:lnTo>
                <a:lnTo>
                  <a:pt x="949" y="6643"/>
                </a:lnTo>
                <a:lnTo>
                  <a:pt x="876" y="6789"/>
                </a:lnTo>
                <a:lnTo>
                  <a:pt x="754" y="7105"/>
                </a:lnTo>
                <a:lnTo>
                  <a:pt x="754" y="7203"/>
                </a:lnTo>
                <a:lnTo>
                  <a:pt x="779" y="7227"/>
                </a:lnTo>
                <a:lnTo>
                  <a:pt x="803" y="7276"/>
                </a:lnTo>
                <a:lnTo>
                  <a:pt x="876" y="7324"/>
                </a:lnTo>
                <a:lnTo>
                  <a:pt x="973" y="7324"/>
                </a:lnTo>
                <a:lnTo>
                  <a:pt x="1022" y="7300"/>
                </a:lnTo>
                <a:lnTo>
                  <a:pt x="1046" y="7276"/>
                </a:lnTo>
                <a:lnTo>
                  <a:pt x="1095" y="7203"/>
                </a:lnTo>
                <a:lnTo>
                  <a:pt x="1168" y="6984"/>
                </a:lnTo>
                <a:lnTo>
                  <a:pt x="1265" y="6765"/>
                </a:lnTo>
                <a:lnTo>
                  <a:pt x="1338" y="6619"/>
                </a:lnTo>
                <a:lnTo>
                  <a:pt x="1436" y="6448"/>
                </a:lnTo>
                <a:lnTo>
                  <a:pt x="1606" y="6424"/>
                </a:lnTo>
                <a:lnTo>
                  <a:pt x="1509" y="6570"/>
                </a:lnTo>
                <a:lnTo>
                  <a:pt x="1436" y="6740"/>
                </a:lnTo>
                <a:lnTo>
                  <a:pt x="1387" y="6911"/>
                </a:lnTo>
                <a:lnTo>
                  <a:pt x="1338" y="7057"/>
                </a:lnTo>
                <a:lnTo>
                  <a:pt x="1338" y="7105"/>
                </a:lnTo>
                <a:lnTo>
                  <a:pt x="1363" y="7154"/>
                </a:lnTo>
                <a:lnTo>
                  <a:pt x="1387" y="7203"/>
                </a:lnTo>
                <a:lnTo>
                  <a:pt x="1436" y="7251"/>
                </a:lnTo>
                <a:lnTo>
                  <a:pt x="1484" y="7276"/>
                </a:lnTo>
                <a:lnTo>
                  <a:pt x="1557" y="7276"/>
                </a:lnTo>
                <a:lnTo>
                  <a:pt x="1630" y="7227"/>
                </a:lnTo>
                <a:lnTo>
                  <a:pt x="1679" y="7178"/>
                </a:lnTo>
                <a:lnTo>
                  <a:pt x="1679" y="7154"/>
                </a:lnTo>
                <a:lnTo>
                  <a:pt x="1728" y="6935"/>
                </a:lnTo>
                <a:lnTo>
                  <a:pt x="1801" y="6716"/>
                </a:lnTo>
                <a:lnTo>
                  <a:pt x="1898" y="6570"/>
                </a:lnTo>
                <a:lnTo>
                  <a:pt x="1947" y="6424"/>
                </a:lnTo>
                <a:lnTo>
                  <a:pt x="2093" y="6424"/>
                </a:lnTo>
                <a:lnTo>
                  <a:pt x="2044" y="6546"/>
                </a:lnTo>
                <a:lnTo>
                  <a:pt x="1947" y="6813"/>
                </a:lnTo>
                <a:lnTo>
                  <a:pt x="1922" y="6935"/>
                </a:lnTo>
                <a:lnTo>
                  <a:pt x="1898" y="7057"/>
                </a:lnTo>
                <a:lnTo>
                  <a:pt x="1922" y="7105"/>
                </a:lnTo>
                <a:lnTo>
                  <a:pt x="1947" y="7154"/>
                </a:lnTo>
                <a:lnTo>
                  <a:pt x="2020" y="7203"/>
                </a:lnTo>
                <a:lnTo>
                  <a:pt x="2117" y="7203"/>
                </a:lnTo>
                <a:lnTo>
                  <a:pt x="2166" y="7178"/>
                </a:lnTo>
                <a:lnTo>
                  <a:pt x="2190" y="7130"/>
                </a:lnTo>
                <a:lnTo>
                  <a:pt x="2239" y="6935"/>
                </a:lnTo>
                <a:lnTo>
                  <a:pt x="2287" y="6716"/>
                </a:lnTo>
                <a:lnTo>
                  <a:pt x="2336" y="6546"/>
                </a:lnTo>
                <a:lnTo>
                  <a:pt x="2360" y="6400"/>
                </a:lnTo>
                <a:lnTo>
                  <a:pt x="2482" y="6375"/>
                </a:lnTo>
                <a:lnTo>
                  <a:pt x="2531" y="6351"/>
                </a:lnTo>
                <a:lnTo>
                  <a:pt x="2579" y="6302"/>
                </a:lnTo>
                <a:lnTo>
                  <a:pt x="2604" y="6254"/>
                </a:lnTo>
                <a:lnTo>
                  <a:pt x="2604" y="6205"/>
                </a:lnTo>
                <a:lnTo>
                  <a:pt x="2652" y="6132"/>
                </a:lnTo>
                <a:lnTo>
                  <a:pt x="2677" y="6059"/>
                </a:lnTo>
                <a:lnTo>
                  <a:pt x="2677" y="5913"/>
                </a:lnTo>
                <a:lnTo>
                  <a:pt x="2701" y="5767"/>
                </a:lnTo>
                <a:lnTo>
                  <a:pt x="2798" y="5499"/>
                </a:lnTo>
                <a:lnTo>
                  <a:pt x="2993" y="4964"/>
                </a:lnTo>
                <a:lnTo>
                  <a:pt x="3090" y="4891"/>
                </a:lnTo>
                <a:lnTo>
                  <a:pt x="3139" y="4794"/>
                </a:lnTo>
                <a:lnTo>
                  <a:pt x="3139" y="4745"/>
                </a:lnTo>
                <a:lnTo>
                  <a:pt x="3139" y="4696"/>
                </a:lnTo>
                <a:lnTo>
                  <a:pt x="3115" y="4648"/>
                </a:lnTo>
                <a:lnTo>
                  <a:pt x="3066" y="4575"/>
                </a:lnTo>
                <a:lnTo>
                  <a:pt x="2750" y="4234"/>
                </a:lnTo>
                <a:lnTo>
                  <a:pt x="2433" y="3893"/>
                </a:lnTo>
                <a:lnTo>
                  <a:pt x="2117" y="3528"/>
                </a:lnTo>
                <a:lnTo>
                  <a:pt x="1801" y="3188"/>
                </a:lnTo>
                <a:lnTo>
                  <a:pt x="1971" y="3042"/>
                </a:lnTo>
                <a:lnTo>
                  <a:pt x="2141" y="2871"/>
                </a:lnTo>
                <a:lnTo>
                  <a:pt x="2433" y="2506"/>
                </a:lnTo>
                <a:lnTo>
                  <a:pt x="2604" y="2336"/>
                </a:lnTo>
                <a:lnTo>
                  <a:pt x="2774" y="2166"/>
                </a:lnTo>
                <a:lnTo>
                  <a:pt x="2944" y="2044"/>
                </a:lnTo>
                <a:lnTo>
                  <a:pt x="3163" y="1947"/>
                </a:lnTo>
                <a:lnTo>
                  <a:pt x="3236" y="1922"/>
                </a:lnTo>
                <a:lnTo>
                  <a:pt x="3261" y="1922"/>
                </a:lnTo>
                <a:lnTo>
                  <a:pt x="3115" y="2020"/>
                </a:lnTo>
                <a:lnTo>
                  <a:pt x="2993" y="2117"/>
                </a:lnTo>
                <a:lnTo>
                  <a:pt x="2847" y="2263"/>
                </a:lnTo>
                <a:lnTo>
                  <a:pt x="2725" y="2409"/>
                </a:lnTo>
                <a:lnTo>
                  <a:pt x="2701" y="2506"/>
                </a:lnTo>
                <a:lnTo>
                  <a:pt x="2701" y="2579"/>
                </a:lnTo>
                <a:lnTo>
                  <a:pt x="2701" y="2652"/>
                </a:lnTo>
                <a:lnTo>
                  <a:pt x="2750" y="2701"/>
                </a:lnTo>
                <a:lnTo>
                  <a:pt x="2798" y="2725"/>
                </a:lnTo>
                <a:lnTo>
                  <a:pt x="2871" y="2725"/>
                </a:lnTo>
                <a:lnTo>
                  <a:pt x="2944" y="2677"/>
                </a:lnTo>
                <a:lnTo>
                  <a:pt x="2993" y="2628"/>
                </a:lnTo>
                <a:lnTo>
                  <a:pt x="3090" y="2506"/>
                </a:lnTo>
                <a:lnTo>
                  <a:pt x="3212" y="2360"/>
                </a:lnTo>
                <a:lnTo>
                  <a:pt x="3358" y="2239"/>
                </a:lnTo>
                <a:lnTo>
                  <a:pt x="3553" y="2117"/>
                </a:lnTo>
                <a:lnTo>
                  <a:pt x="3626" y="2166"/>
                </a:lnTo>
                <a:lnTo>
                  <a:pt x="3504" y="2263"/>
                </a:lnTo>
                <a:lnTo>
                  <a:pt x="3407" y="2336"/>
                </a:lnTo>
                <a:lnTo>
                  <a:pt x="3285" y="2458"/>
                </a:lnTo>
                <a:lnTo>
                  <a:pt x="3188" y="2579"/>
                </a:lnTo>
                <a:lnTo>
                  <a:pt x="3115" y="2725"/>
                </a:lnTo>
                <a:lnTo>
                  <a:pt x="3090" y="2798"/>
                </a:lnTo>
                <a:lnTo>
                  <a:pt x="3090" y="2871"/>
                </a:lnTo>
                <a:lnTo>
                  <a:pt x="3115" y="2920"/>
                </a:lnTo>
                <a:lnTo>
                  <a:pt x="3139" y="2944"/>
                </a:lnTo>
                <a:lnTo>
                  <a:pt x="3212" y="2969"/>
                </a:lnTo>
                <a:lnTo>
                  <a:pt x="3285" y="2969"/>
                </a:lnTo>
                <a:lnTo>
                  <a:pt x="3358" y="2944"/>
                </a:lnTo>
                <a:lnTo>
                  <a:pt x="3431" y="2847"/>
                </a:lnTo>
                <a:lnTo>
                  <a:pt x="3480" y="2750"/>
                </a:lnTo>
                <a:lnTo>
                  <a:pt x="3577" y="2652"/>
                </a:lnTo>
                <a:lnTo>
                  <a:pt x="3674" y="2555"/>
                </a:lnTo>
                <a:lnTo>
                  <a:pt x="3869" y="2360"/>
                </a:lnTo>
                <a:lnTo>
                  <a:pt x="3966" y="2433"/>
                </a:lnTo>
                <a:lnTo>
                  <a:pt x="4112" y="2506"/>
                </a:lnTo>
                <a:lnTo>
                  <a:pt x="3893" y="2628"/>
                </a:lnTo>
                <a:lnTo>
                  <a:pt x="3699" y="2750"/>
                </a:lnTo>
                <a:lnTo>
                  <a:pt x="3553" y="2871"/>
                </a:lnTo>
                <a:lnTo>
                  <a:pt x="3407" y="3017"/>
                </a:lnTo>
                <a:lnTo>
                  <a:pt x="3334" y="3115"/>
                </a:lnTo>
                <a:lnTo>
                  <a:pt x="3309" y="3188"/>
                </a:lnTo>
                <a:lnTo>
                  <a:pt x="3309" y="3285"/>
                </a:lnTo>
                <a:lnTo>
                  <a:pt x="3334" y="3382"/>
                </a:lnTo>
                <a:lnTo>
                  <a:pt x="3382" y="3431"/>
                </a:lnTo>
                <a:lnTo>
                  <a:pt x="3455" y="3455"/>
                </a:lnTo>
                <a:lnTo>
                  <a:pt x="3528" y="3431"/>
                </a:lnTo>
                <a:lnTo>
                  <a:pt x="3577" y="3382"/>
                </a:lnTo>
                <a:lnTo>
                  <a:pt x="3674" y="3261"/>
                </a:lnTo>
                <a:lnTo>
                  <a:pt x="3747" y="3139"/>
                </a:lnTo>
                <a:lnTo>
                  <a:pt x="3869" y="3042"/>
                </a:lnTo>
                <a:lnTo>
                  <a:pt x="3991" y="2969"/>
                </a:lnTo>
                <a:lnTo>
                  <a:pt x="4185" y="2847"/>
                </a:lnTo>
                <a:lnTo>
                  <a:pt x="4380" y="2701"/>
                </a:lnTo>
                <a:lnTo>
                  <a:pt x="4623" y="2871"/>
                </a:lnTo>
                <a:lnTo>
                  <a:pt x="4356" y="3066"/>
                </a:lnTo>
                <a:lnTo>
                  <a:pt x="4234" y="3139"/>
                </a:lnTo>
                <a:lnTo>
                  <a:pt x="4088" y="3261"/>
                </a:lnTo>
                <a:lnTo>
                  <a:pt x="3966" y="3382"/>
                </a:lnTo>
                <a:lnTo>
                  <a:pt x="3942" y="3455"/>
                </a:lnTo>
                <a:lnTo>
                  <a:pt x="3918" y="3528"/>
                </a:lnTo>
                <a:lnTo>
                  <a:pt x="3942" y="3577"/>
                </a:lnTo>
                <a:lnTo>
                  <a:pt x="3966" y="3601"/>
                </a:lnTo>
                <a:lnTo>
                  <a:pt x="4015" y="3626"/>
                </a:lnTo>
                <a:lnTo>
                  <a:pt x="4064" y="3626"/>
                </a:lnTo>
                <a:lnTo>
                  <a:pt x="4112" y="3601"/>
                </a:lnTo>
                <a:lnTo>
                  <a:pt x="4161" y="3553"/>
                </a:lnTo>
                <a:lnTo>
                  <a:pt x="4258" y="3480"/>
                </a:lnTo>
                <a:lnTo>
                  <a:pt x="4380" y="3358"/>
                </a:lnTo>
                <a:lnTo>
                  <a:pt x="4526" y="3261"/>
                </a:lnTo>
                <a:lnTo>
                  <a:pt x="4842" y="3042"/>
                </a:lnTo>
                <a:lnTo>
                  <a:pt x="4891" y="3066"/>
                </a:lnTo>
                <a:lnTo>
                  <a:pt x="4964" y="3090"/>
                </a:lnTo>
                <a:lnTo>
                  <a:pt x="5037" y="3090"/>
                </a:lnTo>
                <a:lnTo>
                  <a:pt x="5110" y="3042"/>
                </a:lnTo>
                <a:lnTo>
                  <a:pt x="5159" y="2993"/>
                </a:lnTo>
                <a:lnTo>
                  <a:pt x="5378" y="2896"/>
                </a:lnTo>
                <a:lnTo>
                  <a:pt x="5645" y="2798"/>
                </a:lnTo>
                <a:lnTo>
                  <a:pt x="6156" y="2652"/>
                </a:lnTo>
                <a:lnTo>
                  <a:pt x="6229" y="2604"/>
                </a:lnTo>
                <a:lnTo>
                  <a:pt x="6278" y="2531"/>
                </a:lnTo>
                <a:lnTo>
                  <a:pt x="6302" y="2506"/>
                </a:lnTo>
                <a:lnTo>
                  <a:pt x="6351" y="2360"/>
                </a:lnTo>
                <a:lnTo>
                  <a:pt x="6400" y="2214"/>
                </a:lnTo>
                <a:lnTo>
                  <a:pt x="6424" y="1922"/>
                </a:lnTo>
                <a:lnTo>
                  <a:pt x="6473" y="1314"/>
                </a:lnTo>
                <a:lnTo>
                  <a:pt x="6546" y="876"/>
                </a:lnTo>
                <a:lnTo>
                  <a:pt x="6570" y="633"/>
                </a:lnTo>
                <a:lnTo>
                  <a:pt x="6570" y="535"/>
                </a:lnTo>
                <a:lnTo>
                  <a:pt x="6570" y="414"/>
                </a:lnTo>
                <a:close/>
                <a:moveTo>
                  <a:pt x="17519" y="12093"/>
                </a:moveTo>
                <a:lnTo>
                  <a:pt x="17544" y="12142"/>
                </a:lnTo>
                <a:lnTo>
                  <a:pt x="17592" y="12191"/>
                </a:lnTo>
                <a:lnTo>
                  <a:pt x="17665" y="12215"/>
                </a:lnTo>
                <a:lnTo>
                  <a:pt x="17738" y="12215"/>
                </a:lnTo>
                <a:lnTo>
                  <a:pt x="18030" y="12239"/>
                </a:lnTo>
                <a:lnTo>
                  <a:pt x="18322" y="12312"/>
                </a:lnTo>
                <a:lnTo>
                  <a:pt x="18590" y="12434"/>
                </a:lnTo>
                <a:lnTo>
                  <a:pt x="18712" y="12507"/>
                </a:lnTo>
                <a:lnTo>
                  <a:pt x="18809" y="12604"/>
                </a:lnTo>
                <a:lnTo>
                  <a:pt x="18906" y="12702"/>
                </a:lnTo>
                <a:lnTo>
                  <a:pt x="18979" y="12799"/>
                </a:lnTo>
                <a:lnTo>
                  <a:pt x="19052" y="12921"/>
                </a:lnTo>
                <a:lnTo>
                  <a:pt x="19101" y="13042"/>
                </a:lnTo>
                <a:lnTo>
                  <a:pt x="19125" y="13188"/>
                </a:lnTo>
                <a:lnTo>
                  <a:pt x="19150" y="13334"/>
                </a:lnTo>
                <a:lnTo>
                  <a:pt x="19150" y="13480"/>
                </a:lnTo>
                <a:lnTo>
                  <a:pt x="19125" y="13651"/>
                </a:lnTo>
                <a:lnTo>
                  <a:pt x="19052" y="13870"/>
                </a:lnTo>
                <a:lnTo>
                  <a:pt x="18955" y="14089"/>
                </a:lnTo>
                <a:lnTo>
                  <a:pt x="18809" y="14283"/>
                </a:lnTo>
                <a:lnTo>
                  <a:pt x="18663" y="14454"/>
                </a:lnTo>
                <a:lnTo>
                  <a:pt x="18493" y="14624"/>
                </a:lnTo>
                <a:lnTo>
                  <a:pt x="18298" y="14770"/>
                </a:lnTo>
                <a:lnTo>
                  <a:pt x="18103" y="14867"/>
                </a:lnTo>
                <a:lnTo>
                  <a:pt x="17884" y="14965"/>
                </a:lnTo>
                <a:lnTo>
                  <a:pt x="17738" y="14989"/>
                </a:lnTo>
                <a:lnTo>
                  <a:pt x="17446" y="14989"/>
                </a:lnTo>
                <a:lnTo>
                  <a:pt x="17300" y="14965"/>
                </a:lnTo>
                <a:lnTo>
                  <a:pt x="17154" y="14916"/>
                </a:lnTo>
                <a:lnTo>
                  <a:pt x="17033" y="14843"/>
                </a:lnTo>
                <a:lnTo>
                  <a:pt x="16911" y="14746"/>
                </a:lnTo>
                <a:lnTo>
                  <a:pt x="16814" y="14648"/>
                </a:lnTo>
                <a:lnTo>
                  <a:pt x="16619" y="14429"/>
                </a:lnTo>
                <a:lnTo>
                  <a:pt x="16449" y="14186"/>
                </a:lnTo>
                <a:lnTo>
                  <a:pt x="16351" y="13894"/>
                </a:lnTo>
                <a:lnTo>
                  <a:pt x="16303" y="13626"/>
                </a:lnTo>
                <a:lnTo>
                  <a:pt x="16303" y="13456"/>
                </a:lnTo>
                <a:lnTo>
                  <a:pt x="16303" y="13286"/>
                </a:lnTo>
                <a:lnTo>
                  <a:pt x="16351" y="13115"/>
                </a:lnTo>
                <a:lnTo>
                  <a:pt x="16424" y="12969"/>
                </a:lnTo>
                <a:lnTo>
                  <a:pt x="16497" y="12823"/>
                </a:lnTo>
                <a:lnTo>
                  <a:pt x="16595" y="12677"/>
                </a:lnTo>
                <a:lnTo>
                  <a:pt x="16692" y="12556"/>
                </a:lnTo>
                <a:lnTo>
                  <a:pt x="16814" y="12434"/>
                </a:lnTo>
                <a:lnTo>
                  <a:pt x="16960" y="12312"/>
                </a:lnTo>
                <a:lnTo>
                  <a:pt x="17130" y="12215"/>
                </a:lnTo>
                <a:lnTo>
                  <a:pt x="17300" y="12142"/>
                </a:lnTo>
                <a:lnTo>
                  <a:pt x="17495" y="12093"/>
                </a:lnTo>
                <a:lnTo>
                  <a:pt x="17519" y="12093"/>
                </a:lnTo>
                <a:close/>
                <a:moveTo>
                  <a:pt x="7008" y="0"/>
                </a:moveTo>
                <a:lnTo>
                  <a:pt x="6692" y="24"/>
                </a:lnTo>
                <a:lnTo>
                  <a:pt x="6521" y="73"/>
                </a:lnTo>
                <a:lnTo>
                  <a:pt x="6375" y="122"/>
                </a:lnTo>
                <a:lnTo>
                  <a:pt x="6327" y="146"/>
                </a:lnTo>
                <a:lnTo>
                  <a:pt x="6302" y="170"/>
                </a:lnTo>
                <a:lnTo>
                  <a:pt x="6278" y="219"/>
                </a:lnTo>
                <a:lnTo>
                  <a:pt x="6278" y="268"/>
                </a:lnTo>
                <a:lnTo>
                  <a:pt x="6205" y="365"/>
                </a:lnTo>
                <a:lnTo>
                  <a:pt x="6156" y="462"/>
                </a:lnTo>
                <a:lnTo>
                  <a:pt x="6108" y="608"/>
                </a:lnTo>
                <a:lnTo>
                  <a:pt x="6083" y="730"/>
                </a:lnTo>
                <a:lnTo>
                  <a:pt x="6035" y="1265"/>
                </a:lnTo>
                <a:lnTo>
                  <a:pt x="5937" y="1776"/>
                </a:lnTo>
                <a:lnTo>
                  <a:pt x="5913" y="2020"/>
                </a:lnTo>
                <a:lnTo>
                  <a:pt x="5913" y="2287"/>
                </a:lnTo>
                <a:lnTo>
                  <a:pt x="5670" y="2360"/>
                </a:lnTo>
                <a:lnTo>
                  <a:pt x="5451" y="2458"/>
                </a:lnTo>
                <a:lnTo>
                  <a:pt x="4988" y="2677"/>
                </a:lnTo>
                <a:lnTo>
                  <a:pt x="4161" y="2093"/>
                </a:lnTo>
                <a:lnTo>
                  <a:pt x="3966" y="1947"/>
                </a:lnTo>
                <a:lnTo>
                  <a:pt x="3723" y="1776"/>
                </a:lnTo>
                <a:lnTo>
                  <a:pt x="3601" y="1703"/>
                </a:lnTo>
                <a:lnTo>
                  <a:pt x="3480" y="1630"/>
                </a:lnTo>
                <a:lnTo>
                  <a:pt x="3334" y="1606"/>
                </a:lnTo>
                <a:lnTo>
                  <a:pt x="3236" y="1606"/>
                </a:lnTo>
                <a:lnTo>
                  <a:pt x="3163" y="1557"/>
                </a:lnTo>
                <a:lnTo>
                  <a:pt x="3042" y="1557"/>
                </a:lnTo>
                <a:lnTo>
                  <a:pt x="2944" y="1606"/>
                </a:lnTo>
                <a:lnTo>
                  <a:pt x="2823" y="1679"/>
                </a:lnTo>
                <a:lnTo>
                  <a:pt x="2604" y="1825"/>
                </a:lnTo>
                <a:lnTo>
                  <a:pt x="2409" y="1995"/>
                </a:lnTo>
                <a:lnTo>
                  <a:pt x="2239" y="2190"/>
                </a:lnTo>
                <a:lnTo>
                  <a:pt x="1849" y="2604"/>
                </a:lnTo>
                <a:lnTo>
                  <a:pt x="1655" y="2798"/>
                </a:lnTo>
                <a:lnTo>
                  <a:pt x="1484" y="3042"/>
                </a:lnTo>
                <a:lnTo>
                  <a:pt x="1436" y="3066"/>
                </a:lnTo>
                <a:lnTo>
                  <a:pt x="1387" y="3115"/>
                </a:lnTo>
                <a:lnTo>
                  <a:pt x="1363" y="3163"/>
                </a:lnTo>
                <a:lnTo>
                  <a:pt x="1387" y="3236"/>
                </a:lnTo>
                <a:lnTo>
                  <a:pt x="1509" y="3455"/>
                </a:lnTo>
                <a:lnTo>
                  <a:pt x="1655" y="3650"/>
                </a:lnTo>
                <a:lnTo>
                  <a:pt x="1971" y="4039"/>
                </a:lnTo>
                <a:lnTo>
                  <a:pt x="2287" y="4477"/>
                </a:lnTo>
                <a:lnTo>
                  <a:pt x="2482" y="4672"/>
                </a:lnTo>
                <a:lnTo>
                  <a:pt x="2652" y="4867"/>
                </a:lnTo>
                <a:lnTo>
                  <a:pt x="2531" y="5061"/>
                </a:lnTo>
                <a:lnTo>
                  <a:pt x="2433" y="5280"/>
                </a:lnTo>
                <a:lnTo>
                  <a:pt x="2312" y="5597"/>
                </a:lnTo>
                <a:lnTo>
                  <a:pt x="2263" y="5791"/>
                </a:lnTo>
                <a:lnTo>
                  <a:pt x="2263" y="5962"/>
                </a:lnTo>
                <a:lnTo>
                  <a:pt x="1995" y="5962"/>
                </a:lnTo>
                <a:lnTo>
                  <a:pt x="1703" y="5986"/>
                </a:lnTo>
                <a:lnTo>
                  <a:pt x="1192" y="6083"/>
                </a:lnTo>
                <a:lnTo>
                  <a:pt x="973" y="6108"/>
                </a:lnTo>
                <a:lnTo>
                  <a:pt x="706" y="6181"/>
                </a:lnTo>
                <a:lnTo>
                  <a:pt x="584" y="6229"/>
                </a:lnTo>
                <a:lnTo>
                  <a:pt x="462" y="6278"/>
                </a:lnTo>
                <a:lnTo>
                  <a:pt x="365" y="6351"/>
                </a:lnTo>
                <a:lnTo>
                  <a:pt x="292" y="6424"/>
                </a:lnTo>
                <a:lnTo>
                  <a:pt x="243" y="6448"/>
                </a:lnTo>
                <a:lnTo>
                  <a:pt x="195" y="6473"/>
                </a:lnTo>
                <a:lnTo>
                  <a:pt x="146" y="6570"/>
                </a:lnTo>
                <a:lnTo>
                  <a:pt x="97" y="6692"/>
                </a:lnTo>
                <a:lnTo>
                  <a:pt x="73" y="6935"/>
                </a:lnTo>
                <a:lnTo>
                  <a:pt x="0" y="7738"/>
                </a:lnTo>
                <a:lnTo>
                  <a:pt x="0" y="8005"/>
                </a:lnTo>
                <a:lnTo>
                  <a:pt x="0" y="8346"/>
                </a:lnTo>
                <a:lnTo>
                  <a:pt x="24" y="8492"/>
                </a:lnTo>
                <a:lnTo>
                  <a:pt x="73" y="8638"/>
                </a:lnTo>
                <a:lnTo>
                  <a:pt x="122" y="8760"/>
                </a:lnTo>
                <a:lnTo>
                  <a:pt x="243" y="8833"/>
                </a:lnTo>
                <a:lnTo>
                  <a:pt x="219" y="8906"/>
                </a:lnTo>
                <a:lnTo>
                  <a:pt x="243" y="8954"/>
                </a:lnTo>
                <a:lnTo>
                  <a:pt x="268" y="9003"/>
                </a:lnTo>
                <a:lnTo>
                  <a:pt x="316" y="9027"/>
                </a:lnTo>
                <a:lnTo>
                  <a:pt x="560" y="9125"/>
                </a:lnTo>
                <a:lnTo>
                  <a:pt x="779" y="9198"/>
                </a:lnTo>
                <a:lnTo>
                  <a:pt x="1046" y="9246"/>
                </a:lnTo>
                <a:lnTo>
                  <a:pt x="1290" y="9271"/>
                </a:lnTo>
                <a:lnTo>
                  <a:pt x="1801" y="9344"/>
                </a:lnTo>
                <a:lnTo>
                  <a:pt x="2312" y="9368"/>
                </a:lnTo>
                <a:lnTo>
                  <a:pt x="2385" y="9538"/>
                </a:lnTo>
                <a:lnTo>
                  <a:pt x="2458" y="9660"/>
                </a:lnTo>
                <a:lnTo>
                  <a:pt x="2628" y="9952"/>
                </a:lnTo>
                <a:lnTo>
                  <a:pt x="2847" y="10195"/>
                </a:lnTo>
                <a:lnTo>
                  <a:pt x="2652" y="10366"/>
                </a:lnTo>
                <a:lnTo>
                  <a:pt x="2506" y="10560"/>
                </a:lnTo>
                <a:lnTo>
                  <a:pt x="2190" y="10925"/>
                </a:lnTo>
                <a:lnTo>
                  <a:pt x="1849" y="11363"/>
                </a:lnTo>
                <a:lnTo>
                  <a:pt x="1679" y="11558"/>
                </a:lnTo>
                <a:lnTo>
                  <a:pt x="1630" y="11680"/>
                </a:lnTo>
                <a:lnTo>
                  <a:pt x="1582" y="11777"/>
                </a:lnTo>
                <a:lnTo>
                  <a:pt x="1582" y="11850"/>
                </a:lnTo>
                <a:lnTo>
                  <a:pt x="1606" y="11923"/>
                </a:lnTo>
                <a:lnTo>
                  <a:pt x="1606" y="12045"/>
                </a:lnTo>
                <a:lnTo>
                  <a:pt x="1630" y="12166"/>
                </a:lnTo>
                <a:lnTo>
                  <a:pt x="1679" y="12264"/>
                </a:lnTo>
                <a:lnTo>
                  <a:pt x="1752" y="12385"/>
                </a:lnTo>
                <a:lnTo>
                  <a:pt x="1922" y="12604"/>
                </a:lnTo>
                <a:lnTo>
                  <a:pt x="2093" y="12775"/>
                </a:lnTo>
                <a:lnTo>
                  <a:pt x="2312" y="13018"/>
                </a:lnTo>
                <a:lnTo>
                  <a:pt x="2531" y="13237"/>
                </a:lnTo>
                <a:lnTo>
                  <a:pt x="2798" y="13456"/>
                </a:lnTo>
                <a:lnTo>
                  <a:pt x="3042" y="13651"/>
                </a:lnTo>
                <a:lnTo>
                  <a:pt x="3090" y="13699"/>
                </a:lnTo>
                <a:lnTo>
                  <a:pt x="3139" y="13699"/>
                </a:lnTo>
                <a:lnTo>
                  <a:pt x="3236" y="13675"/>
                </a:lnTo>
                <a:lnTo>
                  <a:pt x="3358" y="13699"/>
                </a:lnTo>
                <a:lnTo>
                  <a:pt x="3455" y="13675"/>
                </a:lnTo>
                <a:lnTo>
                  <a:pt x="3577" y="13651"/>
                </a:lnTo>
                <a:lnTo>
                  <a:pt x="3699" y="13602"/>
                </a:lnTo>
                <a:lnTo>
                  <a:pt x="3918" y="13456"/>
                </a:lnTo>
                <a:lnTo>
                  <a:pt x="4088" y="13334"/>
                </a:lnTo>
                <a:lnTo>
                  <a:pt x="4331" y="13140"/>
                </a:lnTo>
                <a:lnTo>
                  <a:pt x="4575" y="12921"/>
                </a:lnTo>
                <a:lnTo>
                  <a:pt x="5013" y="12434"/>
                </a:lnTo>
                <a:lnTo>
                  <a:pt x="5110" y="12531"/>
                </a:lnTo>
                <a:lnTo>
                  <a:pt x="5232" y="12580"/>
                </a:lnTo>
                <a:lnTo>
                  <a:pt x="5451" y="12677"/>
                </a:lnTo>
                <a:lnTo>
                  <a:pt x="5767" y="12823"/>
                </a:lnTo>
                <a:lnTo>
                  <a:pt x="5937" y="12872"/>
                </a:lnTo>
                <a:lnTo>
                  <a:pt x="6108" y="12896"/>
                </a:lnTo>
                <a:lnTo>
                  <a:pt x="6156" y="13091"/>
                </a:lnTo>
                <a:lnTo>
                  <a:pt x="6181" y="13261"/>
                </a:lnTo>
                <a:lnTo>
                  <a:pt x="6254" y="13651"/>
                </a:lnTo>
                <a:lnTo>
                  <a:pt x="6302" y="14040"/>
                </a:lnTo>
                <a:lnTo>
                  <a:pt x="6302" y="14259"/>
                </a:lnTo>
                <a:lnTo>
                  <a:pt x="6302" y="14502"/>
                </a:lnTo>
                <a:lnTo>
                  <a:pt x="6327" y="14600"/>
                </a:lnTo>
                <a:lnTo>
                  <a:pt x="6351" y="14721"/>
                </a:lnTo>
                <a:lnTo>
                  <a:pt x="6400" y="14794"/>
                </a:lnTo>
                <a:lnTo>
                  <a:pt x="6473" y="14867"/>
                </a:lnTo>
                <a:lnTo>
                  <a:pt x="6497" y="14892"/>
                </a:lnTo>
                <a:lnTo>
                  <a:pt x="6521" y="14940"/>
                </a:lnTo>
                <a:lnTo>
                  <a:pt x="6619" y="14989"/>
                </a:lnTo>
                <a:lnTo>
                  <a:pt x="6716" y="15038"/>
                </a:lnTo>
                <a:lnTo>
                  <a:pt x="6838" y="15062"/>
                </a:lnTo>
                <a:lnTo>
                  <a:pt x="6959" y="15086"/>
                </a:lnTo>
                <a:lnTo>
                  <a:pt x="7203" y="15086"/>
                </a:lnTo>
                <a:lnTo>
                  <a:pt x="7421" y="15062"/>
                </a:lnTo>
                <a:lnTo>
                  <a:pt x="8030" y="15038"/>
                </a:lnTo>
                <a:lnTo>
                  <a:pt x="8638" y="15038"/>
                </a:lnTo>
                <a:lnTo>
                  <a:pt x="8735" y="15013"/>
                </a:lnTo>
                <a:lnTo>
                  <a:pt x="8808" y="14965"/>
                </a:lnTo>
                <a:lnTo>
                  <a:pt x="8857" y="14867"/>
                </a:lnTo>
                <a:lnTo>
                  <a:pt x="8881" y="14794"/>
                </a:lnTo>
                <a:lnTo>
                  <a:pt x="8906" y="14770"/>
                </a:lnTo>
                <a:lnTo>
                  <a:pt x="8979" y="14673"/>
                </a:lnTo>
                <a:lnTo>
                  <a:pt x="9027" y="14551"/>
                </a:lnTo>
                <a:lnTo>
                  <a:pt x="9100" y="14283"/>
                </a:lnTo>
                <a:lnTo>
                  <a:pt x="9149" y="13772"/>
                </a:lnTo>
                <a:lnTo>
                  <a:pt x="9222" y="13286"/>
                </a:lnTo>
                <a:lnTo>
                  <a:pt x="9246" y="13042"/>
                </a:lnTo>
                <a:lnTo>
                  <a:pt x="9246" y="12799"/>
                </a:lnTo>
                <a:lnTo>
                  <a:pt x="9514" y="12799"/>
                </a:lnTo>
                <a:lnTo>
                  <a:pt x="9757" y="12726"/>
                </a:lnTo>
                <a:lnTo>
                  <a:pt x="10001" y="12629"/>
                </a:lnTo>
                <a:lnTo>
                  <a:pt x="10122" y="12556"/>
                </a:lnTo>
                <a:lnTo>
                  <a:pt x="10220" y="12483"/>
                </a:lnTo>
                <a:lnTo>
                  <a:pt x="10341" y="12604"/>
                </a:lnTo>
                <a:lnTo>
                  <a:pt x="10487" y="12726"/>
                </a:lnTo>
                <a:lnTo>
                  <a:pt x="10779" y="12945"/>
                </a:lnTo>
                <a:lnTo>
                  <a:pt x="11290" y="13310"/>
                </a:lnTo>
                <a:lnTo>
                  <a:pt x="11826" y="13675"/>
                </a:lnTo>
                <a:lnTo>
                  <a:pt x="11874" y="13699"/>
                </a:lnTo>
                <a:lnTo>
                  <a:pt x="11947" y="13724"/>
                </a:lnTo>
                <a:lnTo>
                  <a:pt x="11996" y="13699"/>
                </a:lnTo>
                <a:lnTo>
                  <a:pt x="12045" y="13675"/>
                </a:lnTo>
                <a:lnTo>
                  <a:pt x="12142" y="13602"/>
                </a:lnTo>
                <a:lnTo>
                  <a:pt x="12166" y="13480"/>
                </a:lnTo>
                <a:lnTo>
                  <a:pt x="12361" y="13334"/>
                </a:lnTo>
                <a:lnTo>
                  <a:pt x="12531" y="13164"/>
                </a:lnTo>
                <a:lnTo>
                  <a:pt x="12872" y="12799"/>
                </a:lnTo>
                <a:lnTo>
                  <a:pt x="13286" y="12385"/>
                </a:lnTo>
                <a:lnTo>
                  <a:pt x="13480" y="12166"/>
                </a:lnTo>
                <a:lnTo>
                  <a:pt x="13675" y="11947"/>
                </a:lnTo>
                <a:lnTo>
                  <a:pt x="13699" y="11874"/>
                </a:lnTo>
                <a:lnTo>
                  <a:pt x="13699" y="11801"/>
                </a:lnTo>
                <a:lnTo>
                  <a:pt x="13724" y="11704"/>
                </a:lnTo>
                <a:lnTo>
                  <a:pt x="13699" y="11607"/>
                </a:lnTo>
                <a:lnTo>
                  <a:pt x="13553" y="11363"/>
                </a:lnTo>
                <a:lnTo>
                  <a:pt x="13407" y="11120"/>
                </a:lnTo>
                <a:lnTo>
                  <a:pt x="13067" y="10682"/>
                </a:lnTo>
                <a:lnTo>
                  <a:pt x="12945" y="10512"/>
                </a:lnTo>
                <a:lnTo>
                  <a:pt x="12799" y="10341"/>
                </a:lnTo>
                <a:lnTo>
                  <a:pt x="12629" y="10195"/>
                </a:lnTo>
                <a:lnTo>
                  <a:pt x="12458" y="10074"/>
                </a:lnTo>
                <a:lnTo>
                  <a:pt x="12604" y="9855"/>
                </a:lnTo>
                <a:lnTo>
                  <a:pt x="12750" y="9611"/>
                </a:lnTo>
                <a:lnTo>
                  <a:pt x="12823" y="9368"/>
                </a:lnTo>
                <a:lnTo>
                  <a:pt x="12872" y="9125"/>
                </a:lnTo>
                <a:lnTo>
                  <a:pt x="12994" y="9149"/>
                </a:lnTo>
                <a:lnTo>
                  <a:pt x="13091" y="9173"/>
                </a:lnTo>
                <a:lnTo>
                  <a:pt x="13334" y="9173"/>
                </a:lnTo>
                <a:lnTo>
                  <a:pt x="13797" y="9149"/>
                </a:lnTo>
                <a:lnTo>
                  <a:pt x="14283" y="9125"/>
                </a:lnTo>
                <a:lnTo>
                  <a:pt x="14794" y="9076"/>
                </a:lnTo>
                <a:lnTo>
                  <a:pt x="14867" y="9052"/>
                </a:lnTo>
                <a:lnTo>
                  <a:pt x="14916" y="9003"/>
                </a:lnTo>
                <a:lnTo>
                  <a:pt x="14940" y="8954"/>
                </a:lnTo>
                <a:lnTo>
                  <a:pt x="14965" y="8906"/>
                </a:lnTo>
                <a:lnTo>
                  <a:pt x="15038" y="8881"/>
                </a:lnTo>
                <a:lnTo>
                  <a:pt x="15086" y="8833"/>
                </a:lnTo>
                <a:lnTo>
                  <a:pt x="15135" y="8760"/>
                </a:lnTo>
                <a:lnTo>
                  <a:pt x="15135" y="8687"/>
                </a:lnTo>
                <a:lnTo>
                  <a:pt x="15135" y="7689"/>
                </a:lnTo>
                <a:lnTo>
                  <a:pt x="15135" y="7203"/>
                </a:lnTo>
                <a:lnTo>
                  <a:pt x="15086" y="6716"/>
                </a:lnTo>
                <a:lnTo>
                  <a:pt x="15062" y="6643"/>
                </a:lnTo>
                <a:lnTo>
                  <a:pt x="15013" y="6570"/>
                </a:lnTo>
                <a:lnTo>
                  <a:pt x="14940" y="6546"/>
                </a:lnTo>
                <a:lnTo>
                  <a:pt x="14867" y="6521"/>
                </a:lnTo>
                <a:lnTo>
                  <a:pt x="14819" y="6400"/>
                </a:lnTo>
                <a:lnTo>
                  <a:pt x="14746" y="6302"/>
                </a:lnTo>
                <a:lnTo>
                  <a:pt x="14648" y="6229"/>
                </a:lnTo>
                <a:lnTo>
                  <a:pt x="14527" y="6181"/>
                </a:lnTo>
                <a:lnTo>
                  <a:pt x="14259" y="6108"/>
                </a:lnTo>
                <a:lnTo>
                  <a:pt x="14016" y="6083"/>
                </a:lnTo>
                <a:lnTo>
                  <a:pt x="13480" y="6010"/>
                </a:lnTo>
                <a:lnTo>
                  <a:pt x="13213" y="5986"/>
                </a:lnTo>
                <a:lnTo>
                  <a:pt x="12921" y="5986"/>
                </a:lnTo>
                <a:lnTo>
                  <a:pt x="12896" y="5694"/>
                </a:lnTo>
                <a:lnTo>
                  <a:pt x="12848" y="5426"/>
                </a:lnTo>
                <a:lnTo>
                  <a:pt x="12823" y="5256"/>
                </a:lnTo>
                <a:lnTo>
                  <a:pt x="12775" y="5086"/>
                </a:lnTo>
                <a:lnTo>
                  <a:pt x="12702" y="4915"/>
                </a:lnTo>
                <a:lnTo>
                  <a:pt x="12629" y="4769"/>
                </a:lnTo>
                <a:lnTo>
                  <a:pt x="12750" y="4599"/>
                </a:lnTo>
                <a:lnTo>
                  <a:pt x="12848" y="4453"/>
                </a:lnTo>
                <a:lnTo>
                  <a:pt x="13213" y="3918"/>
                </a:lnTo>
                <a:lnTo>
                  <a:pt x="13432" y="3650"/>
                </a:lnTo>
                <a:lnTo>
                  <a:pt x="13651" y="3407"/>
                </a:lnTo>
                <a:lnTo>
                  <a:pt x="13699" y="3309"/>
                </a:lnTo>
                <a:lnTo>
                  <a:pt x="13699" y="3261"/>
                </a:lnTo>
                <a:lnTo>
                  <a:pt x="13699" y="3212"/>
                </a:lnTo>
                <a:lnTo>
                  <a:pt x="13675" y="3139"/>
                </a:lnTo>
                <a:lnTo>
                  <a:pt x="13699" y="3090"/>
                </a:lnTo>
                <a:lnTo>
                  <a:pt x="13675" y="3017"/>
                </a:lnTo>
                <a:lnTo>
                  <a:pt x="13675" y="2944"/>
                </a:lnTo>
                <a:lnTo>
                  <a:pt x="13602" y="2847"/>
                </a:lnTo>
                <a:lnTo>
                  <a:pt x="13407" y="2628"/>
                </a:lnTo>
                <a:lnTo>
                  <a:pt x="13164" y="2360"/>
                </a:lnTo>
                <a:lnTo>
                  <a:pt x="12896" y="2093"/>
                </a:lnTo>
                <a:lnTo>
                  <a:pt x="12702" y="1922"/>
                </a:lnTo>
                <a:lnTo>
                  <a:pt x="12434" y="1728"/>
                </a:lnTo>
                <a:lnTo>
                  <a:pt x="12312" y="1655"/>
                </a:lnTo>
                <a:lnTo>
                  <a:pt x="12166" y="1582"/>
                </a:lnTo>
                <a:lnTo>
                  <a:pt x="12020" y="1557"/>
                </a:lnTo>
                <a:lnTo>
                  <a:pt x="11899" y="1582"/>
                </a:lnTo>
                <a:lnTo>
                  <a:pt x="11850" y="1582"/>
                </a:lnTo>
                <a:lnTo>
                  <a:pt x="11777" y="1606"/>
                </a:lnTo>
                <a:lnTo>
                  <a:pt x="11534" y="1728"/>
                </a:lnTo>
                <a:lnTo>
                  <a:pt x="11290" y="1874"/>
                </a:lnTo>
                <a:lnTo>
                  <a:pt x="10828" y="2190"/>
                </a:lnTo>
                <a:lnTo>
                  <a:pt x="10560" y="2385"/>
                </a:lnTo>
                <a:lnTo>
                  <a:pt x="10414" y="2506"/>
                </a:lnTo>
                <a:lnTo>
                  <a:pt x="10293" y="2628"/>
                </a:lnTo>
                <a:lnTo>
                  <a:pt x="10098" y="2506"/>
                </a:lnTo>
                <a:lnTo>
                  <a:pt x="9879" y="2409"/>
                </a:lnTo>
                <a:lnTo>
                  <a:pt x="9636" y="2336"/>
                </a:lnTo>
                <a:lnTo>
                  <a:pt x="9417" y="2312"/>
                </a:lnTo>
                <a:lnTo>
                  <a:pt x="9392" y="2287"/>
                </a:lnTo>
                <a:lnTo>
                  <a:pt x="9295" y="1995"/>
                </a:lnTo>
                <a:lnTo>
                  <a:pt x="9246" y="1703"/>
                </a:lnTo>
                <a:lnTo>
                  <a:pt x="9246" y="1679"/>
                </a:lnTo>
                <a:lnTo>
                  <a:pt x="9271" y="1630"/>
                </a:lnTo>
                <a:lnTo>
                  <a:pt x="9271" y="1606"/>
                </a:lnTo>
                <a:lnTo>
                  <a:pt x="9198" y="1484"/>
                </a:lnTo>
                <a:lnTo>
                  <a:pt x="9149" y="949"/>
                </a:lnTo>
                <a:lnTo>
                  <a:pt x="9125" y="681"/>
                </a:lnTo>
                <a:lnTo>
                  <a:pt x="9052" y="438"/>
                </a:lnTo>
                <a:lnTo>
                  <a:pt x="9100" y="389"/>
                </a:lnTo>
                <a:lnTo>
                  <a:pt x="9100" y="341"/>
                </a:lnTo>
                <a:lnTo>
                  <a:pt x="9125" y="292"/>
                </a:lnTo>
                <a:lnTo>
                  <a:pt x="9100" y="243"/>
                </a:lnTo>
                <a:lnTo>
                  <a:pt x="9076" y="170"/>
                </a:lnTo>
                <a:lnTo>
                  <a:pt x="9052" y="146"/>
                </a:lnTo>
                <a:lnTo>
                  <a:pt x="9003" y="97"/>
                </a:lnTo>
                <a:lnTo>
                  <a:pt x="8930" y="97"/>
                </a:lnTo>
                <a:lnTo>
                  <a:pt x="8614" y="49"/>
                </a:lnTo>
                <a:lnTo>
                  <a:pt x="8297" y="49"/>
                </a:lnTo>
                <a:lnTo>
                  <a:pt x="7665" y="24"/>
                </a:lnTo>
                <a:lnTo>
                  <a:pt x="7348" y="24"/>
                </a:lnTo>
                <a:lnTo>
                  <a:pt x="7008" y="0"/>
                </a:lnTo>
                <a:close/>
                <a:moveTo>
                  <a:pt x="17471" y="11655"/>
                </a:moveTo>
                <a:lnTo>
                  <a:pt x="17300" y="11704"/>
                </a:lnTo>
                <a:lnTo>
                  <a:pt x="16960" y="11801"/>
                </a:lnTo>
                <a:lnTo>
                  <a:pt x="16692" y="11923"/>
                </a:lnTo>
                <a:lnTo>
                  <a:pt x="16522" y="12045"/>
                </a:lnTo>
                <a:lnTo>
                  <a:pt x="16351" y="12191"/>
                </a:lnTo>
                <a:lnTo>
                  <a:pt x="16205" y="12385"/>
                </a:lnTo>
                <a:lnTo>
                  <a:pt x="16084" y="12556"/>
                </a:lnTo>
                <a:lnTo>
                  <a:pt x="15986" y="12750"/>
                </a:lnTo>
                <a:lnTo>
                  <a:pt x="15913" y="12969"/>
                </a:lnTo>
                <a:lnTo>
                  <a:pt x="15865" y="13188"/>
                </a:lnTo>
                <a:lnTo>
                  <a:pt x="15816" y="13407"/>
                </a:lnTo>
                <a:lnTo>
                  <a:pt x="15816" y="13602"/>
                </a:lnTo>
                <a:lnTo>
                  <a:pt x="15816" y="13797"/>
                </a:lnTo>
                <a:lnTo>
                  <a:pt x="15865" y="13991"/>
                </a:lnTo>
                <a:lnTo>
                  <a:pt x="15913" y="14186"/>
                </a:lnTo>
                <a:lnTo>
                  <a:pt x="16011" y="14381"/>
                </a:lnTo>
                <a:lnTo>
                  <a:pt x="16108" y="14551"/>
                </a:lnTo>
                <a:lnTo>
                  <a:pt x="16230" y="14721"/>
                </a:lnTo>
                <a:lnTo>
                  <a:pt x="16351" y="14892"/>
                </a:lnTo>
                <a:lnTo>
                  <a:pt x="16497" y="15038"/>
                </a:lnTo>
                <a:lnTo>
                  <a:pt x="16668" y="15159"/>
                </a:lnTo>
                <a:lnTo>
                  <a:pt x="16838" y="15257"/>
                </a:lnTo>
                <a:lnTo>
                  <a:pt x="17008" y="15354"/>
                </a:lnTo>
                <a:lnTo>
                  <a:pt x="17203" y="15427"/>
                </a:lnTo>
                <a:lnTo>
                  <a:pt x="17398" y="15476"/>
                </a:lnTo>
                <a:lnTo>
                  <a:pt x="17787" y="15476"/>
                </a:lnTo>
                <a:lnTo>
                  <a:pt x="17957" y="15427"/>
                </a:lnTo>
                <a:lnTo>
                  <a:pt x="18128" y="15403"/>
                </a:lnTo>
                <a:lnTo>
                  <a:pt x="18420" y="15257"/>
                </a:lnTo>
                <a:lnTo>
                  <a:pt x="18712" y="15086"/>
                </a:lnTo>
                <a:lnTo>
                  <a:pt x="18955" y="14867"/>
                </a:lnTo>
                <a:lnTo>
                  <a:pt x="19174" y="14600"/>
                </a:lnTo>
                <a:lnTo>
                  <a:pt x="19369" y="14308"/>
                </a:lnTo>
                <a:lnTo>
                  <a:pt x="19515" y="14016"/>
                </a:lnTo>
                <a:lnTo>
                  <a:pt x="19612" y="13699"/>
                </a:lnTo>
                <a:lnTo>
                  <a:pt x="19636" y="13505"/>
                </a:lnTo>
                <a:lnTo>
                  <a:pt x="19661" y="13286"/>
                </a:lnTo>
                <a:lnTo>
                  <a:pt x="19636" y="13115"/>
                </a:lnTo>
                <a:lnTo>
                  <a:pt x="19588" y="12921"/>
                </a:lnTo>
                <a:lnTo>
                  <a:pt x="19539" y="12775"/>
                </a:lnTo>
                <a:lnTo>
                  <a:pt x="19466" y="12604"/>
                </a:lnTo>
                <a:lnTo>
                  <a:pt x="19344" y="12458"/>
                </a:lnTo>
                <a:lnTo>
                  <a:pt x="19247" y="12337"/>
                </a:lnTo>
                <a:lnTo>
                  <a:pt x="19101" y="12215"/>
                </a:lnTo>
                <a:lnTo>
                  <a:pt x="18979" y="12093"/>
                </a:lnTo>
                <a:lnTo>
                  <a:pt x="18809" y="11996"/>
                </a:lnTo>
                <a:lnTo>
                  <a:pt x="18639" y="11923"/>
                </a:lnTo>
                <a:lnTo>
                  <a:pt x="18468" y="11850"/>
                </a:lnTo>
                <a:lnTo>
                  <a:pt x="18298" y="11801"/>
                </a:lnTo>
                <a:lnTo>
                  <a:pt x="18103" y="11753"/>
                </a:lnTo>
                <a:lnTo>
                  <a:pt x="17933" y="11728"/>
                </a:lnTo>
                <a:lnTo>
                  <a:pt x="17787" y="11680"/>
                </a:lnTo>
                <a:lnTo>
                  <a:pt x="17617" y="11655"/>
                </a:lnTo>
                <a:lnTo>
                  <a:pt x="17471" y="11655"/>
                </a:lnTo>
                <a:close/>
                <a:moveTo>
                  <a:pt x="17957" y="9417"/>
                </a:moveTo>
                <a:lnTo>
                  <a:pt x="17860" y="9490"/>
                </a:lnTo>
                <a:lnTo>
                  <a:pt x="17860" y="9514"/>
                </a:lnTo>
                <a:lnTo>
                  <a:pt x="17811" y="9587"/>
                </a:lnTo>
                <a:lnTo>
                  <a:pt x="17836" y="9660"/>
                </a:lnTo>
                <a:lnTo>
                  <a:pt x="17884" y="9709"/>
                </a:lnTo>
                <a:lnTo>
                  <a:pt x="17811" y="9757"/>
                </a:lnTo>
                <a:lnTo>
                  <a:pt x="17763" y="9782"/>
                </a:lnTo>
                <a:lnTo>
                  <a:pt x="17738" y="9830"/>
                </a:lnTo>
                <a:lnTo>
                  <a:pt x="17738" y="9879"/>
                </a:lnTo>
                <a:lnTo>
                  <a:pt x="17738" y="9928"/>
                </a:lnTo>
                <a:lnTo>
                  <a:pt x="17787" y="10001"/>
                </a:lnTo>
                <a:lnTo>
                  <a:pt x="17836" y="10049"/>
                </a:lnTo>
                <a:lnTo>
                  <a:pt x="17884" y="10098"/>
                </a:lnTo>
                <a:lnTo>
                  <a:pt x="17957" y="10122"/>
                </a:lnTo>
                <a:lnTo>
                  <a:pt x="17933" y="10147"/>
                </a:lnTo>
                <a:lnTo>
                  <a:pt x="17884" y="10195"/>
                </a:lnTo>
                <a:lnTo>
                  <a:pt x="17860" y="10244"/>
                </a:lnTo>
                <a:lnTo>
                  <a:pt x="17884" y="10317"/>
                </a:lnTo>
                <a:lnTo>
                  <a:pt x="17933" y="10414"/>
                </a:lnTo>
                <a:lnTo>
                  <a:pt x="18006" y="10487"/>
                </a:lnTo>
                <a:lnTo>
                  <a:pt x="18103" y="10512"/>
                </a:lnTo>
                <a:lnTo>
                  <a:pt x="18176" y="10536"/>
                </a:lnTo>
                <a:lnTo>
                  <a:pt x="18444" y="10585"/>
                </a:lnTo>
                <a:lnTo>
                  <a:pt x="18590" y="10609"/>
                </a:lnTo>
                <a:lnTo>
                  <a:pt x="18639" y="10633"/>
                </a:lnTo>
                <a:lnTo>
                  <a:pt x="18687" y="10609"/>
                </a:lnTo>
                <a:lnTo>
                  <a:pt x="18760" y="10682"/>
                </a:lnTo>
                <a:lnTo>
                  <a:pt x="18858" y="10731"/>
                </a:lnTo>
                <a:lnTo>
                  <a:pt x="18906" y="10731"/>
                </a:lnTo>
                <a:lnTo>
                  <a:pt x="19174" y="10828"/>
                </a:lnTo>
                <a:lnTo>
                  <a:pt x="19296" y="10877"/>
                </a:lnTo>
                <a:lnTo>
                  <a:pt x="19393" y="10950"/>
                </a:lnTo>
                <a:lnTo>
                  <a:pt x="19466" y="10998"/>
                </a:lnTo>
                <a:lnTo>
                  <a:pt x="19539" y="11023"/>
                </a:lnTo>
                <a:lnTo>
                  <a:pt x="19612" y="10998"/>
                </a:lnTo>
                <a:lnTo>
                  <a:pt x="19661" y="10974"/>
                </a:lnTo>
                <a:lnTo>
                  <a:pt x="19709" y="10950"/>
                </a:lnTo>
                <a:lnTo>
                  <a:pt x="19734" y="10901"/>
                </a:lnTo>
                <a:lnTo>
                  <a:pt x="19904" y="10779"/>
                </a:lnTo>
                <a:lnTo>
                  <a:pt x="19977" y="10706"/>
                </a:lnTo>
                <a:lnTo>
                  <a:pt x="20074" y="10658"/>
                </a:lnTo>
                <a:lnTo>
                  <a:pt x="20293" y="10487"/>
                </a:lnTo>
                <a:lnTo>
                  <a:pt x="20537" y="10366"/>
                </a:lnTo>
                <a:lnTo>
                  <a:pt x="20561" y="10341"/>
                </a:lnTo>
                <a:lnTo>
                  <a:pt x="20707" y="10463"/>
                </a:lnTo>
                <a:lnTo>
                  <a:pt x="20877" y="10609"/>
                </a:lnTo>
                <a:lnTo>
                  <a:pt x="21096" y="10828"/>
                </a:lnTo>
                <a:lnTo>
                  <a:pt x="21023" y="10779"/>
                </a:lnTo>
                <a:lnTo>
                  <a:pt x="20877" y="10682"/>
                </a:lnTo>
                <a:lnTo>
                  <a:pt x="20804" y="10658"/>
                </a:lnTo>
                <a:lnTo>
                  <a:pt x="20707" y="10633"/>
                </a:lnTo>
                <a:lnTo>
                  <a:pt x="20683" y="10633"/>
                </a:lnTo>
                <a:lnTo>
                  <a:pt x="20610" y="10658"/>
                </a:lnTo>
                <a:lnTo>
                  <a:pt x="20561" y="10731"/>
                </a:lnTo>
                <a:lnTo>
                  <a:pt x="20537" y="10779"/>
                </a:lnTo>
                <a:lnTo>
                  <a:pt x="20561" y="10852"/>
                </a:lnTo>
                <a:lnTo>
                  <a:pt x="20610" y="10925"/>
                </a:lnTo>
                <a:lnTo>
                  <a:pt x="20537" y="10974"/>
                </a:lnTo>
                <a:lnTo>
                  <a:pt x="20488" y="11023"/>
                </a:lnTo>
                <a:lnTo>
                  <a:pt x="20488" y="11096"/>
                </a:lnTo>
                <a:lnTo>
                  <a:pt x="20561" y="11266"/>
                </a:lnTo>
                <a:lnTo>
                  <a:pt x="20634" y="11436"/>
                </a:lnTo>
                <a:lnTo>
                  <a:pt x="20756" y="11582"/>
                </a:lnTo>
                <a:lnTo>
                  <a:pt x="20707" y="11534"/>
                </a:lnTo>
                <a:lnTo>
                  <a:pt x="20610" y="11412"/>
                </a:lnTo>
                <a:lnTo>
                  <a:pt x="20561" y="11315"/>
                </a:lnTo>
                <a:lnTo>
                  <a:pt x="20537" y="11266"/>
                </a:lnTo>
                <a:lnTo>
                  <a:pt x="20488" y="11242"/>
                </a:lnTo>
                <a:lnTo>
                  <a:pt x="20439" y="11217"/>
                </a:lnTo>
                <a:lnTo>
                  <a:pt x="20342" y="11217"/>
                </a:lnTo>
                <a:lnTo>
                  <a:pt x="20293" y="11242"/>
                </a:lnTo>
                <a:lnTo>
                  <a:pt x="20269" y="11290"/>
                </a:lnTo>
                <a:lnTo>
                  <a:pt x="20245" y="11339"/>
                </a:lnTo>
                <a:lnTo>
                  <a:pt x="20245" y="11436"/>
                </a:lnTo>
                <a:lnTo>
                  <a:pt x="20245" y="11509"/>
                </a:lnTo>
                <a:lnTo>
                  <a:pt x="20318" y="11680"/>
                </a:lnTo>
                <a:lnTo>
                  <a:pt x="20537" y="12020"/>
                </a:lnTo>
                <a:lnTo>
                  <a:pt x="20585" y="12069"/>
                </a:lnTo>
                <a:lnTo>
                  <a:pt x="20658" y="12093"/>
                </a:lnTo>
                <a:lnTo>
                  <a:pt x="20707" y="12239"/>
                </a:lnTo>
                <a:lnTo>
                  <a:pt x="20731" y="12385"/>
                </a:lnTo>
                <a:lnTo>
                  <a:pt x="20756" y="12556"/>
                </a:lnTo>
                <a:lnTo>
                  <a:pt x="20756" y="12677"/>
                </a:lnTo>
                <a:lnTo>
                  <a:pt x="20780" y="12799"/>
                </a:lnTo>
                <a:lnTo>
                  <a:pt x="20804" y="12872"/>
                </a:lnTo>
                <a:lnTo>
                  <a:pt x="20853" y="12921"/>
                </a:lnTo>
                <a:lnTo>
                  <a:pt x="20926" y="12945"/>
                </a:lnTo>
                <a:lnTo>
                  <a:pt x="21023" y="12945"/>
                </a:lnTo>
                <a:lnTo>
                  <a:pt x="21218" y="12994"/>
                </a:lnTo>
                <a:lnTo>
                  <a:pt x="21413" y="13018"/>
                </a:lnTo>
                <a:lnTo>
                  <a:pt x="21534" y="13042"/>
                </a:lnTo>
                <a:lnTo>
                  <a:pt x="21705" y="13067"/>
                </a:lnTo>
                <a:lnTo>
                  <a:pt x="21899" y="13091"/>
                </a:lnTo>
                <a:lnTo>
                  <a:pt x="21997" y="13115"/>
                </a:lnTo>
                <a:lnTo>
                  <a:pt x="22070" y="13164"/>
                </a:lnTo>
                <a:lnTo>
                  <a:pt x="22070" y="13359"/>
                </a:lnTo>
                <a:lnTo>
                  <a:pt x="22070" y="13578"/>
                </a:lnTo>
                <a:lnTo>
                  <a:pt x="22070" y="13699"/>
                </a:lnTo>
                <a:lnTo>
                  <a:pt x="22045" y="13675"/>
                </a:lnTo>
                <a:lnTo>
                  <a:pt x="21997" y="13626"/>
                </a:lnTo>
                <a:lnTo>
                  <a:pt x="21924" y="13602"/>
                </a:lnTo>
                <a:lnTo>
                  <a:pt x="21851" y="13626"/>
                </a:lnTo>
                <a:lnTo>
                  <a:pt x="21802" y="13675"/>
                </a:lnTo>
                <a:lnTo>
                  <a:pt x="21778" y="13724"/>
                </a:lnTo>
                <a:lnTo>
                  <a:pt x="21729" y="13651"/>
                </a:lnTo>
                <a:lnTo>
                  <a:pt x="21680" y="13602"/>
                </a:lnTo>
                <a:lnTo>
                  <a:pt x="21656" y="13602"/>
                </a:lnTo>
                <a:lnTo>
                  <a:pt x="21607" y="13578"/>
                </a:lnTo>
                <a:lnTo>
                  <a:pt x="21534" y="13602"/>
                </a:lnTo>
                <a:lnTo>
                  <a:pt x="21486" y="13651"/>
                </a:lnTo>
                <a:lnTo>
                  <a:pt x="21437" y="13699"/>
                </a:lnTo>
                <a:lnTo>
                  <a:pt x="21388" y="13894"/>
                </a:lnTo>
                <a:lnTo>
                  <a:pt x="21364" y="13991"/>
                </a:lnTo>
                <a:lnTo>
                  <a:pt x="21315" y="14137"/>
                </a:lnTo>
                <a:lnTo>
                  <a:pt x="21315" y="14089"/>
                </a:lnTo>
                <a:lnTo>
                  <a:pt x="21315" y="13918"/>
                </a:lnTo>
                <a:lnTo>
                  <a:pt x="21291" y="13772"/>
                </a:lnTo>
                <a:lnTo>
                  <a:pt x="21267" y="13724"/>
                </a:lnTo>
                <a:lnTo>
                  <a:pt x="21242" y="13699"/>
                </a:lnTo>
                <a:lnTo>
                  <a:pt x="21194" y="13675"/>
                </a:lnTo>
                <a:lnTo>
                  <a:pt x="21145" y="13651"/>
                </a:lnTo>
                <a:lnTo>
                  <a:pt x="21072" y="13675"/>
                </a:lnTo>
                <a:lnTo>
                  <a:pt x="21023" y="13724"/>
                </a:lnTo>
                <a:lnTo>
                  <a:pt x="20999" y="13772"/>
                </a:lnTo>
                <a:lnTo>
                  <a:pt x="20975" y="13845"/>
                </a:lnTo>
                <a:lnTo>
                  <a:pt x="20926" y="13967"/>
                </a:lnTo>
                <a:lnTo>
                  <a:pt x="20926" y="14016"/>
                </a:lnTo>
                <a:lnTo>
                  <a:pt x="20829" y="14381"/>
                </a:lnTo>
                <a:lnTo>
                  <a:pt x="20829" y="14454"/>
                </a:lnTo>
                <a:lnTo>
                  <a:pt x="20756" y="14600"/>
                </a:lnTo>
                <a:lnTo>
                  <a:pt x="20707" y="14721"/>
                </a:lnTo>
                <a:lnTo>
                  <a:pt x="20610" y="14867"/>
                </a:lnTo>
                <a:lnTo>
                  <a:pt x="20512" y="14989"/>
                </a:lnTo>
                <a:lnTo>
                  <a:pt x="20488" y="15038"/>
                </a:lnTo>
                <a:lnTo>
                  <a:pt x="20439" y="15086"/>
                </a:lnTo>
                <a:lnTo>
                  <a:pt x="20439" y="15135"/>
                </a:lnTo>
                <a:lnTo>
                  <a:pt x="20439" y="15184"/>
                </a:lnTo>
                <a:lnTo>
                  <a:pt x="20439" y="15257"/>
                </a:lnTo>
                <a:lnTo>
                  <a:pt x="20488" y="15305"/>
                </a:lnTo>
                <a:lnTo>
                  <a:pt x="20512" y="15330"/>
                </a:lnTo>
                <a:lnTo>
                  <a:pt x="20585" y="15354"/>
                </a:lnTo>
                <a:lnTo>
                  <a:pt x="20634" y="15378"/>
                </a:lnTo>
                <a:lnTo>
                  <a:pt x="20658" y="15378"/>
                </a:lnTo>
                <a:lnTo>
                  <a:pt x="20804" y="15548"/>
                </a:lnTo>
                <a:lnTo>
                  <a:pt x="20926" y="15694"/>
                </a:lnTo>
                <a:lnTo>
                  <a:pt x="21048" y="15889"/>
                </a:lnTo>
                <a:lnTo>
                  <a:pt x="21194" y="16108"/>
                </a:lnTo>
                <a:lnTo>
                  <a:pt x="21048" y="16254"/>
                </a:lnTo>
                <a:lnTo>
                  <a:pt x="20902" y="16424"/>
                </a:lnTo>
                <a:lnTo>
                  <a:pt x="20829" y="16473"/>
                </a:lnTo>
                <a:lnTo>
                  <a:pt x="20756" y="16424"/>
                </a:lnTo>
                <a:lnTo>
                  <a:pt x="20683" y="16400"/>
                </a:lnTo>
                <a:lnTo>
                  <a:pt x="20585" y="16424"/>
                </a:lnTo>
                <a:lnTo>
                  <a:pt x="20488" y="16473"/>
                </a:lnTo>
                <a:lnTo>
                  <a:pt x="20488" y="16376"/>
                </a:lnTo>
                <a:lnTo>
                  <a:pt x="20464" y="16303"/>
                </a:lnTo>
                <a:lnTo>
                  <a:pt x="20391" y="16230"/>
                </a:lnTo>
                <a:lnTo>
                  <a:pt x="20293" y="16205"/>
                </a:lnTo>
                <a:lnTo>
                  <a:pt x="20220" y="16230"/>
                </a:lnTo>
                <a:lnTo>
                  <a:pt x="20220" y="16157"/>
                </a:lnTo>
                <a:lnTo>
                  <a:pt x="20220" y="16108"/>
                </a:lnTo>
                <a:lnTo>
                  <a:pt x="20196" y="16035"/>
                </a:lnTo>
                <a:lnTo>
                  <a:pt x="20172" y="16011"/>
                </a:lnTo>
                <a:lnTo>
                  <a:pt x="20123" y="15986"/>
                </a:lnTo>
                <a:lnTo>
                  <a:pt x="20074" y="15962"/>
                </a:lnTo>
                <a:lnTo>
                  <a:pt x="20001" y="15986"/>
                </a:lnTo>
                <a:lnTo>
                  <a:pt x="19928" y="16011"/>
                </a:lnTo>
                <a:lnTo>
                  <a:pt x="19831" y="16059"/>
                </a:lnTo>
                <a:lnTo>
                  <a:pt x="19636" y="16181"/>
                </a:lnTo>
                <a:lnTo>
                  <a:pt x="19588" y="16230"/>
                </a:lnTo>
                <a:lnTo>
                  <a:pt x="19466" y="16205"/>
                </a:lnTo>
                <a:lnTo>
                  <a:pt x="19417" y="16205"/>
                </a:lnTo>
                <a:lnTo>
                  <a:pt x="19369" y="16230"/>
                </a:lnTo>
                <a:lnTo>
                  <a:pt x="19271" y="16254"/>
                </a:lnTo>
                <a:lnTo>
                  <a:pt x="19198" y="16303"/>
                </a:lnTo>
                <a:lnTo>
                  <a:pt x="19077" y="16376"/>
                </a:lnTo>
                <a:lnTo>
                  <a:pt x="18979" y="16400"/>
                </a:lnTo>
                <a:lnTo>
                  <a:pt x="18882" y="16424"/>
                </a:lnTo>
                <a:lnTo>
                  <a:pt x="18785" y="16473"/>
                </a:lnTo>
                <a:lnTo>
                  <a:pt x="18687" y="16497"/>
                </a:lnTo>
                <a:lnTo>
                  <a:pt x="18614" y="16546"/>
                </a:lnTo>
                <a:lnTo>
                  <a:pt x="18517" y="16595"/>
                </a:lnTo>
                <a:lnTo>
                  <a:pt x="18444" y="16619"/>
                </a:lnTo>
                <a:lnTo>
                  <a:pt x="18371" y="16668"/>
                </a:lnTo>
                <a:lnTo>
                  <a:pt x="18274" y="16692"/>
                </a:lnTo>
                <a:lnTo>
                  <a:pt x="18176" y="16716"/>
                </a:lnTo>
                <a:lnTo>
                  <a:pt x="18079" y="16765"/>
                </a:lnTo>
                <a:lnTo>
                  <a:pt x="18055" y="16814"/>
                </a:lnTo>
                <a:lnTo>
                  <a:pt x="18030" y="16838"/>
                </a:lnTo>
                <a:lnTo>
                  <a:pt x="18030" y="16911"/>
                </a:lnTo>
                <a:lnTo>
                  <a:pt x="18055" y="16960"/>
                </a:lnTo>
                <a:lnTo>
                  <a:pt x="18079" y="17008"/>
                </a:lnTo>
                <a:lnTo>
                  <a:pt x="18152" y="17057"/>
                </a:lnTo>
                <a:lnTo>
                  <a:pt x="18103" y="17106"/>
                </a:lnTo>
                <a:lnTo>
                  <a:pt x="18079" y="17154"/>
                </a:lnTo>
                <a:lnTo>
                  <a:pt x="18055" y="17203"/>
                </a:lnTo>
                <a:lnTo>
                  <a:pt x="18079" y="17252"/>
                </a:lnTo>
                <a:lnTo>
                  <a:pt x="18103" y="17300"/>
                </a:lnTo>
                <a:lnTo>
                  <a:pt x="18152" y="17349"/>
                </a:lnTo>
                <a:lnTo>
                  <a:pt x="18225" y="17373"/>
                </a:lnTo>
                <a:lnTo>
                  <a:pt x="18201" y="17373"/>
                </a:lnTo>
                <a:lnTo>
                  <a:pt x="18103" y="17398"/>
                </a:lnTo>
                <a:lnTo>
                  <a:pt x="18055" y="17446"/>
                </a:lnTo>
                <a:lnTo>
                  <a:pt x="18006" y="17519"/>
                </a:lnTo>
                <a:lnTo>
                  <a:pt x="18030" y="17592"/>
                </a:lnTo>
                <a:lnTo>
                  <a:pt x="18055" y="17641"/>
                </a:lnTo>
                <a:lnTo>
                  <a:pt x="18128" y="17690"/>
                </a:lnTo>
                <a:lnTo>
                  <a:pt x="18225" y="17714"/>
                </a:lnTo>
                <a:lnTo>
                  <a:pt x="17909" y="17738"/>
                </a:lnTo>
                <a:lnTo>
                  <a:pt x="17519" y="17738"/>
                </a:lnTo>
                <a:lnTo>
                  <a:pt x="17495" y="17568"/>
                </a:lnTo>
                <a:lnTo>
                  <a:pt x="17471" y="17398"/>
                </a:lnTo>
                <a:lnTo>
                  <a:pt x="17446" y="17300"/>
                </a:lnTo>
                <a:lnTo>
                  <a:pt x="17446" y="17203"/>
                </a:lnTo>
                <a:lnTo>
                  <a:pt x="17422" y="16984"/>
                </a:lnTo>
                <a:lnTo>
                  <a:pt x="17373" y="16765"/>
                </a:lnTo>
                <a:lnTo>
                  <a:pt x="17325" y="16668"/>
                </a:lnTo>
                <a:lnTo>
                  <a:pt x="17276" y="16595"/>
                </a:lnTo>
                <a:lnTo>
                  <a:pt x="17203" y="16522"/>
                </a:lnTo>
                <a:lnTo>
                  <a:pt x="17106" y="16473"/>
                </a:lnTo>
                <a:lnTo>
                  <a:pt x="17057" y="16449"/>
                </a:lnTo>
                <a:lnTo>
                  <a:pt x="17008" y="16449"/>
                </a:lnTo>
                <a:lnTo>
                  <a:pt x="16862" y="16424"/>
                </a:lnTo>
                <a:lnTo>
                  <a:pt x="16789" y="16400"/>
                </a:lnTo>
                <a:lnTo>
                  <a:pt x="16643" y="16327"/>
                </a:lnTo>
                <a:lnTo>
                  <a:pt x="16449" y="16254"/>
                </a:lnTo>
                <a:lnTo>
                  <a:pt x="16376" y="16181"/>
                </a:lnTo>
                <a:lnTo>
                  <a:pt x="16278" y="16157"/>
                </a:lnTo>
                <a:lnTo>
                  <a:pt x="16181" y="16181"/>
                </a:lnTo>
                <a:lnTo>
                  <a:pt x="16157" y="16181"/>
                </a:lnTo>
                <a:lnTo>
                  <a:pt x="16035" y="16132"/>
                </a:lnTo>
                <a:lnTo>
                  <a:pt x="16011" y="16108"/>
                </a:lnTo>
                <a:lnTo>
                  <a:pt x="15913" y="16059"/>
                </a:lnTo>
                <a:lnTo>
                  <a:pt x="15792" y="16035"/>
                </a:lnTo>
                <a:lnTo>
                  <a:pt x="15694" y="16059"/>
                </a:lnTo>
                <a:lnTo>
                  <a:pt x="15646" y="16132"/>
                </a:lnTo>
                <a:lnTo>
                  <a:pt x="15621" y="16205"/>
                </a:lnTo>
                <a:lnTo>
                  <a:pt x="15646" y="16303"/>
                </a:lnTo>
                <a:lnTo>
                  <a:pt x="15597" y="16278"/>
                </a:lnTo>
                <a:lnTo>
                  <a:pt x="15500" y="16205"/>
                </a:lnTo>
                <a:lnTo>
                  <a:pt x="15402" y="16157"/>
                </a:lnTo>
                <a:lnTo>
                  <a:pt x="15354" y="16157"/>
                </a:lnTo>
                <a:lnTo>
                  <a:pt x="15305" y="16181"/>
                </a:lnTo>
                <a:lnTo>
                  <a:pt x="15256" y="16205"/>
                </a:lnTo>
                <a:lnTo>
                  <a:pt x="15232" y="16230"/>
                </a:lnTo>
                <a:lnTo>
                  <a:pt x="15208" y="16278"/>
                </a:lnTo>
                <a:lnTo>
                  <a:pt x="15232" y="16400"/>
                </a:lnTo>
                <a:lnTo>
                  <a:pt x="15281" y="16497"/>
                </a:lnTo>
                <a:lnTo>
                  <a:pt x="15232" y="16497"/>
                </a:lnTo>
                <a:lnTo>
                  <a:pt x="15183" y="16473"/>
                </a:lnTo>
                <a:lnTo>
                  <a:pt x="15135" y="16449"/>
                </a:lnTo>
                <a:lnTo>
                  <a:pt x="15062" y="16473"/>
                </a:lnTo>
                <a:lnTo>
                  <a:pt x="15038" y="16546"/>
                </a:lnTo>
                <a:lnTo>
                  <a:pt x="15013" y="16570"/>
                </a:lnTo>
                <a:lnTo>
                  <a:pt x="15013" y="16643"/>
                </a:lnTo>
                <a:lnTo>
                  <a:pt x="14916" y="16570"/>
                </a:lnTo>
                <a:lnTo>
                  <a:pt x="14770" y="16424"/>
                </a:lnTo>
                <a:lnTo>
                  <a:pt x="14624" y="16254"/>
                </a:lnTo>
                <a:lnTo>
                  <a:pt x="14721" y="16132"/>
                </a:lnTo>
                <a:lnTo>
                  <a:pt x="14794" y="15986"/>
                </a:lnTo>
                <a:lnTo>
                  <a:pt x="14892" y="15865"/>
                </a:lnTo>
                <a:lnTo>
                  <a:pt x="15062" y="15621"/>
                </a:lnTo>
                <a:lnTo>
                  <a:pt x="15305" y="15305"/>
                </a:lnTo>
                <a:lnTo>
                  <a:pt x="15378" y="15232"/>
                </a:lnTo>
                <a:lnTo>
                  <a:pt x="15402" y="15159"/>
                </a:lnTo>
                <a:lnTo>
                  <a:pt x="15402" y="15062"/>
                </a:lnTo>
                <a:lnTo>
                  <a:pt x="15329" y="14965"/>
                </a:lnTo>
                <a:lnTo>
                  <a:pt x="15183" y="14819"/>
                </a:lnTo>
                <a:lnTo>
                  <a:pt x="15086" y="14673"/>
                </a:lnTo>
                <a:lnTo>
                  <a:pt x="15038" y="14624"/>
                </a:lnTo>
                <a:lnTo>
                  <a:pt x="15013" y="14575"/>
                </a:lnTo>
                <a:lnTo>
                  <a:pt x="15013" y="14551"/>
                </a:lnTo>
                <a:lnTo>
                  <a:pt x="14989" y="14454"/>
                </a:lnTo>
                <a:lnTo>
                  <a:pt x="14940" y="14405"/>
                </a:lnTo>
                <a:lnTo>
                  <a:pt x="14892" y="14356"/>
                </a:lnTo>
                <a:lnTo>
                  <a:pt x="14794" y="14332"/>
                </a:lnTo>
                <a:lnTo>
                  <a:pt x="14478" y="14308"/>
                </a:lnTo>
                <a:lnTo>
                  <a:pt x="14113" y="14283"/>
                </a:lnTo>
                <a:lnTo>
                  <a:pt x="13748" y="14210"/>
                </a:lnTo>
                <a:lnTo>
                  <a:pt x="13724" y="14089"/>
                </a:lnTo>
                <a:lnTo>
                  <a:pt x="13724" y="14016"/>
                </a:lnTo>
                <a:lnTo>
                  <a:pt x="13699" y="13821"/>
                </a:lnTo>
                <a:lnTo>
                  <a:pt x="13724" y="13602"/>
                </a:lnTo>
                <a:lnTo>
                  <a:pt x="13724" y="13456"/>
                </a:lnTo>
                <a:lnTo>
                  <a:pt x="13748" y="13505"/>
                </a:lnTo>
                <a:lnTo>
                  <a:pt x="13821" y="13529"/>
                </a:lnTo>
                <a:lnTo>
                  <a:pt x="13894" y="13553"/>
                </a:lnTo>
                <a:lnTo>
                  <a:pt x="13943" y="13553"/>
                </a:lnTo>
                <a:lnTo>
                  <a:pt x="13991" y="13529"/>
                </a:lnTo>
                <a:lnTo>
                  <a:pt x="14016" y="13505"/>
                </a:lnTo>
                <a:lnTo>
                  <a:pt x="14089" y="13432"/>
                </a:lnTo>
                <a:lnTo>
                  <a:pt x="14137" y="13480"/>
                </a:lnTo>
                <a:lnTo>
                  <a:pt x="14186" y="13505"/>
                </a:lnTo>
                <a:lnTo>
                  <a:pt x="14235" y="13529"/>
                </a:lnTo>
                <a:lnTo>
                  <a:pt x="14308" y="13505"/>
                </a:lnTo>
                <a:lnTo>
                  <a:pt x="14381" y="13480"/>
                </a:lnTo>
                <a:lnTo>
                  <a:pt x="14429" y="13407"/>
                </a:lnTo>
                <a:lnTo>
                  <a:pt x="14502" y="13456"/>
                </a:lnTo>
                <a:lnTo>
                  <a:pt x="14575" y="13480"/>
                </a:lnTo>
                <a:lnTo>
                  <a:pt x="14624" y="13480"/>
                </a:lnTo>
                <a:lnTo>
                  <a:pt x="14673" y="13456"/>
                </a:lnTo>
                <a:lnTo>
                  <a:pt x="14721" y="13432"/>
                </a:lnTo>
                <a:lnTo>
                  <a:pt x="14746" y="13383"/>
                </a:lnTo>
                <a:lnTo>
                  <a:pt x="14770" y="13261"/>
                </a:lnTo>
                <a:lnTo>
                  <a:pt x="14794" y="13164"/>
                </a:lnTo>
                <a:lnTo>
                  <a:pt x="14819" y="13115"/>
                </a:lnTo>
                <a:lnTo>
                  <a:pt x="14819" y="13042"/>
                </a:lnTo>
                <a:lnTo>
                  <a:pt x="14843" y="12969"/>
                </a:lnTo>
                <a:lnTo>
                  <a:pt x="14916" y="12945"/>
                </a:lnTo>
                <a:lnTo>
                  <a:pt x="14965" y="12921"/>
                </a:lnTo>
                <a:lnTo>
                  <a:pt x="14989" y="12872"/>
                </a:lnTo>
                <a:lnTo>
                  <a:pt x="15013" y="12799"/>
                </a:lnTo>
                <a:lnTo>
                  <a:pt x="15038" y="12750"/>
                </a:lnTo>
                <a:lnTo>
                  <a:pt x="15038" y="12702"/>
                </a:lnTo>
                <a:lnTo>
                  <a:pt x="15062" y="12580"/>
                </a:lnTo>
                <a:lnTo>
                  <a:pt x="15086" y="12458"/>
                </a:lnTo>
                <a:lnTo>
                  <a:pt x="15159" y="12239"/>
                </a:lnTo>
                <a:lnTo>
                  <a:pt x="15232" y="12093"/>
                </a:lnTo>
                <a:lnTo>
                  <a:pt x="15281" y="12020"/>
                </a:lnTo>
                <a:lnTo>
                  <a:pt x="15329" y="11923"/>
                </a:lnTo>
                <a:lnTo>
                  <a:pt x="15305" y="11826"/>
                </a:lnTo>
                <a:lnTo>
                  <a:pt x="15256" y="11728"/>
                </a:lnTo>
                <a:lnTo>
                  <a:pt x="15062" y="11534"/>
                </a:lnTo>
                <a:lnTo>
                  <a:pt x="14867" y="11315"/>
                </a:lnTo>
                <a:lnTo>
                  <a:pt x="14575" y="10974"/>
                </a:lnTo>
                <a:lnTo>
                  <a:pt x="14697" y="10828"/>
                </a:lnTo>
                <a:lnTo>
                  <a:pt x="14819" y="10682"/>
                </a:lnTo>
                <a:lnTo>
                  <a:pt x="14867" y="10633"/>
                </a:lnTo>
                <a:lnTo>
                  <a:pt x="14892" y="10706"/>
                </a:lnTo>
                <a:lnTo>
                  <a:pt x="14940" y="10731"/>
                </a:lnTo>
                <a:lnTo>
                  <a:pt x="14989" y="10779"/>
                </a:lnTo>
                <a:lnTo>
                  <a:pt x="15111" y="10779"/>
                </a:lnTo>
                <a:lnTo>
                  <a:pt x="15111" y="10828"/>
                </a:lnTo>
                <a:lnTo>
                  <a:pt x="15159" y="10877"/>
                </a:lnTo>
                <a:lnTo>
                  <a:pt x="15232" y="10925"/>
                </a:lnTo>
                <a:lnTo>
                  <a:pt x="15232" y="11023"/>
                </a:lnTo>
                <a:lnTo>
                  <a:pt x="15256" y="11120"/>
                </a:lnTo>
                <a:lnTo>
                  <a:pt x="15329" y="11193"/>
                </a:lnTo>
                <a:lnTo>
                  <a:pt x="15427" y="11217"/>
                </a:lnTo>
                <a:lnTo>
                  <a:pt x="15524" y="11193"/>
                </a:lnTo>
                <a:lnTo>
                  <a:pt x="15573" y="11120"/>
                </a:lnTo>
                <a:lnTo>
                  <a:pt x="15646" y="11023"/>
                </a:lnTo>
                <a:lnTo>
                  <a:pt x="15621" y="11096"/>
                </a:lnTo>
                <a:lnTo>
                  <a:pt x="15597" y="11169"/>
                </a:lnTo>
                <a:lnTo>
                  <a:pt x="15621" y="11217"/>
                </a:lnTo>
                <a:lnTo>
                  <a:pt x="15646" y="11290"/>
                </a:lnTo>
                <a:lnTo>
                  <a:pt x="15694" y="11315"/>
                </a:lnTo>
                <a:lnTo>
                  <a:pt x="15816" y="11315"/>
                </a:lnTo>
                <a:lnTo>
                  <a:pt x="15889" y="11266"/>
                </a:lnTo>
                <a:lnTo>
                  <a:pt x="15938" y="11217"/>
                </a:lnTo>
                <a:lnTo>
                  <a:pt x="15962" y="11217"/>
                </a:lnTo>
                <a:lnTo>
                  <a:pt x="16108" y="11071"/>
                </a:lnTo>
                <a:lnTo>
                  <a:pt x="16181" y="11047"/>
                </a:lnTo>
                <a:lnTo>
                  <a:pt x="16254" y="10998"/>
                </a:lnTo>
                <a:lnTo>
                  <a:pt x="16327" y="10998"/>
                </a:lnTo>
                <a:lnTo>
                  <a:pt x="16424" y="10974"/>
                </a:lnTo>
                <a:lnTo>
                  <a:pt x="16497" y="10925"/>
                </a:lnTo>
                <a:lnTo>
                  <a:pt x="16765" y="10828"/>
                </a:lnTo>
                <a:lnTo>
                  <a:pt x="17057" y="10731"/>
                </a:lnTo>
                <a:lnTo>
                  <a:pt x="17154" y="10682"/>
                </a:lnTo>
                <a:lnTo>
                  <a:pt x="17203" y="10609"/>
                </a:lnTo>
                <a:lnTo>
                  <a:pt x="17227" y="10585"/>
                </a:lnTo>
                <a:lnTo>
                  <a:pt x="17252" y="10463"/>
                </a:lnTo>
                <a:lnTo>
                  <a:pt x="17300" y="10317"/>
                </a:lnTo>
                <a:lnTo>
                  <a:pt x="17300" y="10049"/>
                </a:lnTo>
                <a:lnTo>
                  <a:pt x="17325" y="9855"/>
                </a:lnTo>
                <a:lnTo>
                  <a:pt x="17349" y="9709"/>
                </a:lnTo>
                <a:lnTo>
                  <a:pt x="17373" y="9563"/>
                </a:lnTo>
                <a:lnTo>
                  <a:pt x="17398" y="9417"/>
                </a:lnTo>
                <a:lnTo>
                  <a:pt x="17957" y="9417"/>
                </a:lnTo>
                <a:close/>
                <a:moveTo>
                  <a:pt x="17568" y="8954"/>
                </a:moveTo>
                <a:lnTo>
                  <a:pt x="17325" y="8979"/>
                </a:lnTo>
                <a:lnTo>
                  <a:pt x="17130" y="9027"/>
                </a:lnTo>
                <a:lnTo>
                  <a:pt x="17057" y="9076"/>
                </a:lnTo>
                <a:lnTo>
                  <a:pt x="17008" y="9173"/>
                </a:lnTo>
                <a:lnTo>
                  <a:pt x="16960" y="9271"/>
                </a:lnTo>
                <a:lnTo>
                  <a:pt x="16911" y="9392"/>
                </a:lnTo>
                <a:lnTo>
                  <a:pt x="16887" y="9660"/>
                </a:lnTo>
                <a:lnTo>
                  <a:pt x="16862" y="9782"/>
                </a:lnTo>
                <a:lnTo>
                  <a:pt x="16838" y="9928"/>
                </a:lnTo>
                <a:lnTo>
                  <a:pt x="16814" y="10147"/>
                </a:lnTo>
                <a:lnTo>
                  <a:pt x="16789" y="10341"/>
                </a:lnTo>
                <a:lnTo>
                  <a:pt x="16570" y="10439"/>
                </a:lnTo>
                <a:lnTo>
                  <a:pt x="16351" y="10536"/>
                </a:lnTo>
                <a:lnTo>
                  <a:pt x="16157" y="10414"/>
                </a:lnTo>
                <a:lnTo>
                  <a:pt x="15889" y="10220"/>
                </a:lnTo>
                <a:lnTo>
                  <a:pt x="15792" y="10147"/>
                </a:lnTo>
                <a:lnTo>
                  <a:pt x="15573" y="10001"/>
                </a:lnTo>
                <a:lnTo>
                  <a:pt x="15451" y="9928"/>
                </a:lnTo>
                <a:lnTo>
                  <a:pt x="15305" y="9903"/>
                </a:lnTo>
                <a:lnTo>
                  <a:pt x="15208" y="9879"/>
                </a:lnTo>
                <a:lnTo>
                  <a:pt x="15135" y="9903"/>
                </a:lnTo>
                <a:lnTo>
                  <a:pt x="14989" y="9976"/>
                </a:lnTo>
                <a:lnTo>
                  <a:pt x="14843" y="10074"/>
                </a:lnTo>
                <a:lnTo>
                  <a:pt x="14624" y="10293"/>
                </a:lnTo>
                <a:lnTo>
                  <a:pt x="14502" y="10414"/>
                </a:lnTo>
                <a:lnTo>
                  <a:pt x="14332" y="10609"/>
                </a:lnTo>
                <a:lnTo>
                  <a:pt x="14162" y="10779"/>
                </a:lnTo>
                <a:lnTo>
                  <a:pt x="14113" y="10828"/>
                </a:lnTo>
                <a:lnTo>
                  <a:pt x="14089" y="10877"/>
                </a:lnTo>
                <a:lnTo>
                  <a:pt x="14064" y="10950"/>
                </a:lnTo>
                <a:lnTo>
                  <a:pt x="14089" y="11023"/>
                </a:lnTo>
                <a:lnTo>
                  <a:pt x="14137" y="11120"/>
                </a:lnTo>
                <a:lnTo>
                  <a:pt x="14186" y="11217"/>
                </a:lnTo>
                <a:lnTo>
                  <a:pt x="14332" y="11412"/>
                </a:lnTo>
                <a:lnTo>
                  <a:pt x="14454" y="11534"/>
                </a:lnTo>
                <a:lnTo>
                  <a:pt x="14478" y="11607"/>
                </a:lnTo>
                <a:lnTo>
                  <a:pt x="14648" y="11801"/>
                </a:lnTo>
                <a:lnTo>
                  <a:pt x="14819" y="11996"/>
                </a:lnTo>
                <a:lnTo>
                  <a:pt x="14721" y="12166"/>
                </a:lnTo>
                <a:lnTo>
                  <a:pt x="14721" y="12191"/>
                </a:lnTo>
                <a:lnTo>
                  <a:pt x="14648" y="12361"/>
                </a:lnTo>
                <a:lnTo>
                  <a:pt x="14600" y="12531"/>
                </a:lnTo>
                <a:lnTo>
                  <a:pt x="14381" y="12556"/>
                </a:lnTo>
                <a:lnTo>
                  <a:pt x="14162" y="12580"/>
                </a:lnTo>
                <a:lnTo>
                  <a:pt x="14040" y="12604"/>
                </a:lnTo>
                <a:lnTo>
                  <a:pt x="13991" y="12604"/>
                </a:lnTo>
                <a:lnTo>
                  <a:pt x="13845" y="12653"/>
                </a:lnTo>
                <a:lnTo>
                  <a:pt x="13675" y="12677"/>
                </a:lnTo>
                <a:lnTo>
                  <a:pt x="13553" y="12750"/>
                </a:lnTo>
                <a:lnTo>
                  <a:pt x="13456" y="12823"/>
                </a:lnTo>
                <a:lnTo>
                  <a:pt x="13407" y="12872"/>
                </a:lnTo>
                <a:lnTo>
                  <a:pt x="13334" y="12945"/>
                </a:lnTo>
                <a:lnTo>
                  <a:pt x="13310" y="13018"/>
                </a:lnTo>
                <a:lnTo>
                  <a:pt x="13286" y="13164"/>
                </a:lnTo>
                <a:lnTo>
                  <a:pt x="13286" y="13213"/>
                </a:lnTo>
                <a:lnTo>
                  <a:pt x="13237" y="13699"/>
                </a:lnTo>
                <a:lnTo>
                  <a:pt x="13237" y="13748"/>
                </a:lnTo>
                <a:lnTo>
                  <a:pt x="13237" y="13918"/>
                </a:lnTo>
                <a:lnTo>
                  <a:pt x="13237" y="14113"/>
                </a:lnTo>
                <a:lnTo>
                  <a:pt x="13286" y="14283"/>
                </a:lnTo>
                <a:lnTo>
                  <a:pt x="13310" y="14356"/>
                </a:lnTo>
                <a:lnTo>
                  <a:pt x="13383" y="14405"/>
                </a:lnTo>
                <a:lnTo>
                  <a:pt x="13407" y="14502"/>
                </a:lnTo>
                <a:lnTo>
                  <a:pt x="13480" y="14551"/>
                </a:lnTo>
                <a:lnTo>
                  <a:pt x="13724" y="14648"/>
                </a:lnTo>
                <a:lnTo>
                  <a:pt x="13991" y="14697"/>
                </a:lnTo>
                <a:lnTo>
                  <a:pt x="14259" y="14746"/>
                </a:lnTo>
                <a:lnTo>
                  <a:pt x="14527" y="14770"/>
                </a:lnTo>
                <a:lnTo>
                  <a:pt x="14673" y="14770"/>
                </a:lnTo>
                <a:lnTo>
                  <a:pt x="14697" y="14867"/>
                </a:lnTo>
                <a:lnTo>
                  <a:pt x="14721" y="14916"/>
                </a:lnTo>
                <a:lnTo>
                  <a:pt x="14819" y="15038"/>
                </a:lnTo>
                <a:lnTo>
                  <a:pt x="14916" y="15184"/>
                </a:lnTo>
                <a:lnTo>
                  <a:pt x="14746" y="15330"/>
                </a:lnTo>
                <a:lnTo>
                  <a:pt x="14624" y="15500"/>
                </a:lnTo>
                <a:lnTo>
                  <a:pt x="14575" y="15573"/>
                </a:lnTo>
                <a:lnTo>
                  <a:pt x="14381" y="15816"/>
                </a:lnTo>
                <a:lnTo>
                  <a:pt x="14332" y="15865"/>
                </a:lnTo>
                <a:lnTo>
                  <a:pt x="14235" y="15986"/>
                </a:lnTo>
                <a:lnTo>
                  <a:pt x="14210" y="16059"/>
                </a:lnTo>
                <a:lnTo>
                  <a:pt x="14186" y="16108"/>
                </a:lnTo>
                <a:lnTo>
                  <a:pt x="14210" y="16230"/>
                </a:lnTo>
                <a:lnTo>
                  <a:pt x="14210" y="16303"/>
                </a:lnTo>
                <a:lnTo>
                  <a:pt x="14235" y="16376"/>
                </a:lnTo>
                <a:lnTo>
                  <a:pt x="14283" y="16522"/>
                </a:lnTo>
                <a:lnTo>
                  <a:pt x="14381" y="16643"/>
                </a:lnTo>
                <a:lnTo>
                  <a:pt x="14478" y="16765"/>
                </a:lnTo>
                <a:lnTo>
                  <a:pt x="14527" y="16789"/>
                </a:lnTo>
                <a:lnTo>
                  <a:pt x="14794" y="17081"/>
                </a:lnTo>
                <a:lnTo>
                  <a:pt x="15111" y="17349"/>
                </a:lnTo>
                <a:lnTo>
                  <a:pt x="15183" y="17373"/>
                </a:lnTo>
                <a:lnTo>
                  <a:pt x="15232" y="17398"/>
                </a:lnTo>
                <a:lnTo>
                  <a:pt x="15305" y="17373"/>
                </a:lnTo>
                <a:lnTo>
                  <a:pt x="15354" y="17373"/>
                </a:lnTo>
                <a:lnTo>
                  <a:pt x="15475" y="17349"/>
                </a:lnTo>
                <a:lnTo>
                  <a:pt x="15621" y="17300"/>
                </a:lnTo>
                <a:lnTo>
                  <a:pt x="15840" y="17154"/>
                </a:lnTo>
                <a:lnTo>
                  <a:pt x="15865" y="17130"/>
                </a:lnTo>
                <a:lnTo>
                  <a:pt x="16132" y="16911"/>
                </a:lnTo>
                <a:lnTo>
                  <a:pt x="16376" y="16668"/>
                </a:lnTo>
                <a:lnTo>
                  <a:pt x="16546" y="16741"/>
                </a:lnTo>
                <a:lnTo>
                  <a:pt x="16570" y="16765"/>
                </a:lnTo>
                <a:lnTo>
                  <a:pt x="16619" y="16789"/>
                </a:lnTo>
                <a:lnTo>
                  <a:pt x="16765" y="16862"/>
                </a:lnTo>
                <a:lnTo>
                  <a:pt x="16935" y="16887"/>
                </a:lnTo>
                <a:lnTo>
                  <a:pt x="16935" y="16960"/>
                </a:lnTo>
                <a:lnTo>
                  <a:pt x="16960" y="17033"/>
                </a:lnTo>
                <a:lnTo>
                  <a:pt x="17008" y="17276"/>
                </a:lnTo>
                <a:lnTo>
                  <a:pt x="17033" y="17495"/>
                </a:lnTo>
                <a:lnTo>
                  <a:pt x="17033" y="17617"/>
                </a:lnTo>
                <a:lnTo>
                  <a:pt x="17033" y="17738"/>
                </a:lnTo>
                <a:lnTo>
                  <a:pt x="17033" y="17860"/>
                </a:lnTo>
                <a:lnTo>
                  <a:pt x="17081" y="17982"/>
                </a:lnTo>
                <a:lnTo>
                  <a:pt x="17179" y="18079"/>
                </a:lnTo>
                <a:lnTo>
                  <a:pt x="17203" y="18103"/>
                </a:lnTo>
                <a:lnTo>
                  <a:pt x="17276" y="18152"/>
                </a:lnTo>
                <a:lnTo>
                  <a:pt x="17398" y="18201"/>
                </a:lnTo>
                <a:lnTo>
                  <a:pt x="17592" y="18225"/>
                </a:lnTo>
                <a:lnTo>
                  <a:pt x="17714" y="18201"/>
                </a:lnTo>
                <a:lnTo>
                  <a:pt x="18152" y="18201"/>
                </a:lnTo>
                <a:lnTo>
                  <a:pt x="18541" y="18176"/>
                </a:lnTo>
                <a:lnTo>
                  <a:pt x="18614" y="18176"/>
                </a:lnTo>
                <a:lnTo>
                  <a:pt x="18687" y="18128"/>
                </a:lnTo>
                <a:lnTo>
                  <a:pt x="18736" y="18055"/>
                </a:lnTo>
                <a:lnTo>
                  <a:pt x="18760" y="17982"/>
                </a:lnTo>
                <a:lnTo>
                  <a:pt x="18833" y="17860"/>
                </a:lnTo>
                <a:lnTo>
                  <a:pt x="18882" y="17738"/>
                </a:lnTo>
                <a:lnTo>
                  <a:pt x="18931" y="17471"/>
                </a:lnTo>
                <a:lnTo>
                  <a:pt x="18931" y="17349"/>
                </a:lnTo>
                <a:lnTo>
                  <a:pt x="18931" y="17325"/>
                </a:lnTo>
                <a:lnTo>
                  <a:pt x="18979" y="17081"/>
                </a:lnTo>
                <a:lnTo>
                  <a:pt x="19004" y="16838"/>
                </a:lnTo>
                <a:lnTo>
                  <a:pt x="19125" y="16814"/>
                </a:lnTo>
                <a:lnTo>
                  <a:pt x="19223" y="16789"/>
                </a:lnTo>
                <a:lnTo>
                  <a:pt x="19369" y="16741"/>
                </a:lnTo>
                <a:lnTo>
                  <a:pt x="19466" y="16692"/>
                </a:lnTo>
                <a:lnTo>
                  <a:pt x="19661" y="16838"/>
                </a:lnTo>
                <a:lnTo>
                  <a:pt x="19758" y="16911"/>
                </a:lnTo>
                <a:lnTo>
                  <a:pt x="20074" y="17130"/>
                </a:lnTo>
                <a:lnTo>
                  <a:pt x="20391" y="17349"/>
                </a:lnTo>
                <a:lnTo>
                  <a:pt x="20464" y="17398"/>
                </a:lnTo>
                <a:lnTo>
                  <a:pt x="20512" y="17398"/>
                </a:lnTo>
                <a:lnTo>
                  <a:pt x="20585" y="17373"/>
                </a:lnTo>
                <a:lnTo>
                  <a:pt x="20658" y="17349"/>
                </a:lnTo>
                <a:lnTo>
                  <a:pt x="20707" y="17276"/>
                </a:lnTo>
                <a:lnTo>
                  <a:pt x="20756" y="17203"/>
                </a:lnTo>
                <a:lnTo>
                  <a:pt x="20999" y="16984"/>
                </a:lnTo>
                <a:lnTo>
                  <a:pt x="21145" y="16814"/>
                </a:lnTo>
                <a:lnTo>
                  <a:pt x="21413" y="16570"/>
                </a:lnTo>
                <a:lnTo>
                  <a:pt x="21632" y="16278"/>
                </a:lnTo>
                <a:lnTo>
                  <a:pt x="21680" y="16230"/>
                </a:lnTo>
                <a:lnTo>
                  <a:pt x="21680" y="16157"/>
                </a:lnTo>
                <a:lnTo>
                  <a:pt x="21680" y="16084"/>
                </a:lnTo>
                <a:lnTo>
                  <a:pt x="21656" y="15986"/>
                </a:lnTo>
                <a:lnTo>
                  <a:pt x="21486" y="15670"/>
                </a:lnTo>
                <a:lnTo>
                  <a:pt x="21267" y="15403"/>
                </a:lnTo>
                <a:lnTo>
                  <a:pt x="21145" y="15232"/>
                </a:lnTo>
                <a:lnTo>
                  <a:pt x="20975" y="15086"/>
                </a:lnTo>
                <a:lnTo>
                  <a:pt x="21096" y="14867"/>
                </a:lnTo>
                <a:lnTo>
                  <a:pt x="21169" y="14648"/>
                </a:lnTo>
                <a:lnTo>
                  <a:pt x="21291" y="14673"/>
                </a:lnTo>
                <a:lnTo>
                  <a:pt x="21510" y="14648"/>
                </a:lnTo>
                <a:lnTo>
                  <a:pt x="21753" y="14648"/>
                </a:lnTo>
                <a:lnTo>
                  <a:pt x="21997" y="14624"/>
                </a:lnTo>
                <a:lnTo>
                  <a:pt x="22264" y="14600"/>
                </a:lnTo>
                <a:lnTo>
                  <a:pt x="22362" y="14551"/>
                </a:lnTo>
                <a:lnTo>
                  <a:pt x="22410" y="14478"/>
                </a:lnTo>
                <a:lnTo>
                  <a:pt x="22459" y="14429"/>
                </a:lnTo>
                <a:lnTo>
                  <a:pt x="22508" y="14381"/>
                </a:lnTo>
                <a:lnTo>
                  <a:pt x="22532" y="14332"/>
                </a:lnTo>
                <a:lnTo>
                  <a:pt x="22532" y="14259"/>
                </a:lnTo>
                <a:lnTo>
                  <a:pt x="22532" y="13845"/>
                </a:lnTo>
                <a:lnTo>
                  <a:pt x="22532" y="13456"/>
                </a:lnTo>
                <a:lnTo>
                  <a:pt x="22508" y="13067"/>
                </a:lnTo>
                <a:lnTo>
                  <a:pt x="22508" y="13018"/>
                </a:lnTo>
                <a:lnTo>
                  <a:pt x="22459" y="12945"/>
                </a:lnTo>
                <a:lnTo>
                  <a:pt x="22410" y="12921"/>
                </a:lnTo>
                <a:lnTo>
                  <a:pt x="22362" y="12896"/>
                </a:lnTo>
                <a:lnTo>
                  <a:pt x="22313" y="12823"/>
                </a:lnTo>
                <a:lnTo>
                  <a:pt x="22264" y="12750"/>
                </a:lnTo>
                <a:lnTo>
                  <a:pt x="22118" y="12677"/>
                </a:lnTo>
                <a:lnTo>
                  <a:pt x="21948" y="12629"/>
                </a:lnTo>
                <a:lnTo>
                  <a:pt x="21802" y="12604"/>
                </a:lnTo>
                <a:lnTo>
                  <a:pt x="21778" y="12604"/>
                </a:lnTo>
                <a:lnTo>
                  <a:pt x="21510" y="12556"/>
                </a:lnTo>
                <a:lnTo>
                  <a:pt x="21218" y="12556"/>
                </a:lnTo>
                <a:lnTo>
                  <a:pt x="21169" y="12337"/>
                </a:lnTo>
                <a:lnTo>
                  <a:pt x="21169" y="12288"/>
                </a:lnTo>
                <a:lnTo>
                  <a:pt x="21121" y="12093"/>
                </a:lnTo>
                <a:lnTo>
                  <a:pt x="21048" y="11923"/>
                </a:lnTo>
                <a:lnTo>
                  <a:pt x="21121" y="11826"/>
                </a:lnTo>
                <a:lnTo>
                  <a:pt x="21145" y="11777"/>
                </a:lnTo>
                <a:lnTo>
                  <a:pt x="21242" y="11655"/>
                </a:lnTo>
                <a:lnTo>
                  <a:pt x="21413" y="11412"/>
                </a:lnTo>
                <a:lnTo>
                  <a:pt x="21607" y="11169"/>
                </a:lnTo>
                <a:lnTo>
                  <a:pt x="21656" y="11120"/>
                </a:lnTo>
                <a:lnTo>
                  <a:pt x="21680" y="11071"/>
                </a:lnTo>
                <a:lnTo>
                  <a:pt x="21680" y="10998"/>
                </a:lnTo>
                <a:lnTo>
                  <a:pt x="21680" y="10950"/>
                </a:lnTo>
                <a:lnTo>
                  <a:pt x="21656" y="10925"/>
                </a:lnTo>
                <a:lnTo>
                  <a:pt x="21680" y="10901"/>
                </a:lnTo>
                <a:lnTo>
                  <a:pt x="21656" y="10804"/>
                </a:lnTo>
                <a:lnTo>
                  <a:pt x="21632" y="10731"/>
                </a:lnTo>
                <a:lnTo>
                  <a:pt x="21510" y="10609"/>
                </a:lnTo>
                <a:lnTo>
                  <a:pt x="21486" y="10560"/>
                </a:lnTo>
                <a:lnTo>
                  <a:pt x="21315" y="10390"/>
                </a:lnTo>
                <a:lnTo>
                  <a:pt x="21145" y="10244"/>
                </a:lnTo>
                <a:lnTo>
                  <a:pt x="21145" y="10220"/>
                </a:lnTo>
                <a:lnTo>
                  <a:pt x="21023" y="10122"/>
                </a:lnTo>
                <a:lnTo>
                  <a:pt x="20877" y="10001"/>
                </a:lnTo>
                <a:lnTo>
                  <a:pt x="20731" y="9928"/>
                </a:lnTo>
                <a:lnTo>
                  <a:pt x="20634" y="9903"/>
                </a:lnTo>
                <a:lnTo>
                  <a:pt x="20561" y="9879"/>
                </a:lnTo>
                <a:lnTo>
                  <a:pt x="20488" y="9903"/>
                </a:lnTo>
                <a:lnTo>
                  <a:pt x="20464" y="9903"/>
                </a:lnTo>
                <a:lnTo>
                  <a:pt x="20391" y="9928"/>
                </a:lnTo>
                <a:lnTo>
                  <a:pt x="20220" y="10001"/>
                </a:lnTo>
                <a:lnTo>
                  <a:pt x="20074" y="10098"/>
                </a:lnTo>
                <a:lnTo>
                  <a:pt x="19807" y="10293"/>
                </a:lnTo>
                <a:lnTo>
                  <a:pt x="19709" y="10341"/>
                </a:lnTo>
                <a:lnTo>
                  <a:pt x="19515" y="10487"/>
                </a:lnTo>
                <a:lnTo>
                  <a:pt x="19296" y="10390"/>
                </a:lnTo>
                <a:lnTo>
                  <a:pt x="19052" y="10341"/>
                </a:lnTo>
                <a:lnTo>
                  <a:pt x="19004" y="10098"/>
                </a:lnTo>
                <a:lnTo>
                  <a:pt x="19028" y="10025"/>
                </a:lnTo>
                <a:lnTo>
                  <a:pt x="19004" y="9976"/>
                </a:lnTo>
                <a:lnTo>
                  <a:pt x="18979" y="9903"/>
                </a:lnTo>
                <a:lnTo>
                  <a:pt x="18955" y="9782"/>
                </a:lnTo>
                <a:lnTo>
                  <a:pt x="18931" y="9563"/>
                </a:lnTo>
                <a:lnTo>
                  <a:pt x="18882" y="9319"/>
                </a:lnTo>
                <a:lnTo>
                  <a:pt x="18906" y="9246"/>
                </a:lnTo>
                <a:lnTo>
                  <a:pt x="18906" y="9149"/>
                </a:lnTo>
                <a:lnTo>
                  <a:pt x="18882" y="9100"/>
                </a:lnTo>
                <a:lnTo>
                  <a:pt x="18833" y="9052"/>
                </a:lnTo>
                <a:lnTo>
                  <a:pt x="18785" y="9027"/>
                </a:lnTo>
                <a:lnTo>
                  <a:pt x="18712" y="9003"/>
                </a:lnTo>
                <a:lnTo>
                  <a:pt x="18444" y="8979"/>
                </a:lnTo>
                <a:lnTo>
                  <a:pt x="17957" y="8979"/>
                </a:lnTo>
                <a:lnTo>
                  <a:pt x="17836" y="8954"/>
                </a:lnTo>
                <a:lnTo>
                  <a:pt x="17568" y="895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7892" name="Shape 230"/>
          <p:cNvSpPr>
            <a:spLocks noChangeArrowheads="1"/>
          </p:cNvSpPr>
          <p:nvPr/>
        </p:nvSpPr>
        <p:spPr bwMode="auto">
          <a:xfrm>
            <a:off x="497681" y="1670843"/>
            <a:ext cx="1851025" cy="1684338"/>
          </a:xfrm>
          <a:prstGeom prst="ellipse">
            <a:avLst/>
          </a:prstGeom>
          <a:solidFill>
            <a:srgbClr val="FFFFFF">
              <a:alpha val="10980"/>
            </a:srgbClr>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hangingPunct="1">
              <a:buClr>
                <a:srgbClr val="000000"/>
              </a:buClr>
              <a:buFont typeface="Arial" charset="-95"/>
              <a:buNone/>
            </a:pPr>
            <a:r>
              <a:rPr lang="en-US" altLang="en-US" sz="1600" dirty="0" err="1">
                <a:solidFill>
                  <a:srgbClr val="FFFFFF"/>
                </a:solidFill>
                <a:latin typeface="Sniglet" charset="-95"/>
                <a:ea typeface="Sniglet" charset="-95"/>
                <a:cs typeface="Sniglet" charset="-95"/>
                <a:sym typeface="Sniglet" charset="-95"/>
              </a:rPr>
              <a:t>dispreferred</a:t>
            </a:r>
            <a:r>
              <a:rPr lang="en-US" altLang="en-US" sz="1600" dirty="0">
                <a:solidFill>
                  <a:srgbClr val="FFFFFF"/>
                </a:solidFill>
                <a:latin typeface="Sniglet" charset="-95"/>
                <a:ea typeface="Sniglet" charset="-95"/>
                <a:cs typeface="Sniglet" charset="-95"/>
                <a:sym typeface="Sniglet" charset="-95"/>
              </a:rPr>
              <a:t> </a:t>
            </a:r>
            <a:r>
              <a:rPr lang="en-US" altLang="en-US" sz="1600" dirty="0" smtClean="0">
                <a:solidFill>
                  <a:srgbClr val="FFFFFF"/>
                </a:solidFill>
                <a:latin typeface="Sniglet" charset="-95"/>
                <a:ea typeface="Sniglet" charset="-95"/>
                <a:cs typeface="Sniglet" charset="-95"/>
                <a:sym typeface="Sniglet" charset="-95"/>
              </a:rPr>
              <a:t>features:</a:t>
            </a:r>
          </a:p>
          <a:p>
            <a:pPr algn="ctr" eaLnBrk="1" hangingPunct="1">
              <a:buClr>
                <a:srgbClr val="000000"/>
              </a:buClr>
              <a:buFont typeface="Arial" charset="-95"/>
              <a:buNone/>
            </a:pPr>
            <a:r>
              <a:rPr lang="en-US" altLang="en-US" sz="1600" dirty="0" smtClean="0">
                <a:solidFill>
                  <a:srgbClr val="FFFFFF"/>
                </a:solidFill>
                <a:latin typeface="Sniglet" charset="-95"/>
                <a:ea typeface="Sniglet" charset="-95"/>
                <a:cs typeface="Sniglet" charset="-95"/>
                <a:sym typeface="Sniglet" charset="-95"/>
              </a:rPr>
              <a:t> </a:t>
            </a:r>
            <a:r>
              <a:rPr lang="en-US" sz="1600" dirty="0">
                <a:solidFill>
                  <a:srgbClr val="FFFFFF"/>
                </a:solidFill>
                <a:latin typeface="Sniglet" charset="-95"/>
                <a:ea typeface="Sniglet" charset="-95"/>
                <a:cs typeface="Sniglet" charset="-95"/>
              </a:rPr>
              <a:t>a gap </a:t>
            </a:r>
            <a:endParaRPr lang="en-US" altLang="en-US" sz="1600" dirty="0">
              <a:solidFill>
                <a:srgbClr val="FFFFFF"/>
              </a:solidFill>
              <a:latin typeface="Sniglet" charset="-95"/>
              <a:ea typeface="Sniglet" charset="-95"/>
              <a:cs typeface="Sniglet" charset="-95"/>
              <a:sym typeface="Sniglet" charset="-95"/>
            </a:endParaRPr>
          </a:p>
        </p:txBody>
      </p:sp>
      <p:sp>
        <p:nvSpPr>
          <p:cNvPr id="37893" name="Shape 231"/>
          <p:cNvSpPr>
            <a:spLocks noChangeArrowheads="1"/>
          </p:cNvSpPr>
          <p:nvPr/>
        </p:nvSpPr>
        <p:spPr bwMode="auto">
          <a:xfrm>
            <a:off x="3458632" y="1644650"/>
            <a:ext cx="2238375" cy="1684337"/>
          </a:xfrm>
          <a:prstGeom prst="ellipse">
            <a:avLst/>
          </a:prstGeom>
          <a:solidFill>
            <a:srgbClr val="FFFFFF">
              <a:alpha val="10980"/>
            </a:srgbClr>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hangingPunct="1">
              <a:buClr>
                <a:srgbClr val="000000"/>
              </a:buClr>
            </a:pPr>
            <a:r>
              <a:rPr lang="en-US" altLang="en-US" sz="1800" dirty="0">
                <a:solidFill>
                  <a:srgbClr val="FFFFFF"/>
                </a:solidFill>
                <a:latin typeface="Sniglet" charset="-95"/>
                <a:ea typeface="Sniglet" charset="-95"/>
                <a:cs typeface="Sniglet" charset="-95"/>
                <a:sym typeface="Sniglet" charset="-95"/>
              </a:rPr>
              <a:t>delayed occurrence is treated </a:t>
            </a:r>
            <a:r>
              <a:rPr lang="en-US" altLang="en-US" sz="1800" dirty="0" smtClean="0">
                <a:solidFill>
                  <a:srgbClr val="FFFFFF"/>
                </a:solidFill>
                <a:latin typeface="Sniglet" charset="-95"/>
                <a:ea typeface="Sniglet" charset="-95"/>
                <a:cs typeface="Sniglet" charset="-95"/>
                <a:sym typeface="Sniglet" charset="-95"/>
              </a:rPr>
              <a:t>as </a:t>
            </a:r>
            <a:r>
              <a:rPr lang="en-US" altLang="en-US" sz="1800" dirty="0">
                <a:solidFill>
                  <a:srgbClr val="FFFFFF"/>
                </a:solidFill>
                <a:latin typeface="Sniglet" charset="-95"/>
                <a:ea typeface="Sniglet" charset="-95"/>
                <a:cs typeface="Sniglet" charset="-95"/>
                <a:sym typeface="Sniglet" charset="-95"/>
              </a:rPr>
              <a:t>a forerunner of rejection</a:t>
            </a:r>
          </a:p>
        </p:txBody>
      </p:sp>
      <p:sp>
        <p:nvSpPr>
          <p:cNvPr id="37894" name="Shape 232"/>
          <p:cNvSpPr>
            <a:spLocks noChangeArrowheads="1"/>
          </p:cNvSpPr>
          <p:nvPr/>
        </p:nvSpPr>
        <p:spPr bwMode="auto">
          <a:xfrm>
            <a:off x="6863819" y="1397001"/>
            <a:ext cx="2298170" cy="1844526"/>
          </a:xfrm>
          <a:prstGeom prst="ellipse">
            <a:avLst/>
          </a:prstGeom>
          <a:solidFill>
            <a:srgbClr val="FFFFFF">
              <a:alpha val="10980"/>
            </a:srgbClr>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hangingPunct="1">
              <a:buClr>
                <a:srgbClr val="000000"/>
              </a:buClr>
              <a:buFont typeface="Arial" charset="-95"/>
              <a:buNone/>
            </a:pPr>
            <a:r>
              <a:rPr lang="en-US" altLang="en-US" sz="1800" dirty="0">
                <a:solidFill>
                  <a:srgbClr val="FFFFFF"/>
                </a:solidFill>
                <a:latin typeface="Sniglet" charset="-95"/>
                <a:ea typeface="Sniglet" charset="-95"/>
                <a:cs typeface="Sniglet" charset="-95"/>
                <a:sym typeface="Sniglet" charset="-95"/>
              </a:rPr>
              <a:t>account of why she could have rejected the offer confirms the social norm</a:t>
            </a:r>
          </a:p>
        </p:txBody>
      </p:sp>
      <p:grpSp>
        <p:nvGrpSpPr>
          <p:cNvPr id="22536" name="Shape 233"/>
          <p:cNvGrpSpPr>
            <a:grpSpLocks/>
          </p:cNvGrpSpPr>
          <p:nvPr/>
        </p:nvGrpSpPr>
        <p:grpSpPr bwMode="auto">
          <a:xfrm rot="10800000" flipH="1">
            <a:off x="2305446" y="2316956"/>
            <a:ext cx="1454150" cy="260350"/>
            <a:chOff x="2266178" y="2764475"/>
            <a:chExt cx="1792245" cy="232966"/>
          </a:xfrm>
        </p:grpSpPr>
        <p:sp>
          <p:nvSpPr>
            <p:cNvPr id="22541"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2542"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grpSp>
        <p:nvGrpSpPr>
          <p:cNvPr id="22537" name="Shape 236"/>
          <p:cNvGrpSpPr>
            <a:grpSpLocks/>
          </p:cNvGrpSpPr>
          <p:nvPr/>
        </p:nvGrpSpPr>
        <p:grpSpPr bwMode="auto">
          <a:xfrm>
            <a:off x="5479183" y="2301024"/>
            <a:ext cx="1792288" cy="233363"/>
            <a:chOff x="2266178" y="2764475"/>
            <a:chExt cx="1792245" cy="232966"/>
          </a:xfrm>
        </p:grpSpPr>
        <p:sp>
          <p:nvSpPr>
            <p:cNvPr id="22539" name="Shape 237"/>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2540" name="Shape 238"/>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sp>
        <p:nvSpPr>
          <p:cNvPr id="22538" name="Shape 239"/>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5F5F2EB3-F507-D14C-A8F9-6EA866399E12}" type="slidenum">
              <a:rPr lang="en-US" altLang="en-US" sz="1000">
                <a:solidFill>
                  <a:srgbClr val="FFFFFF"/>
                </a:solidFill>
                <a:latin typeface="Sniglet" charset="-95"/>
                <a:ea typeface="Sniglet" charset="-95"/>
                <a:cs typeface="Sniglet" charset="-95"/>
                <a:sym typeface="Sniglet" charset="-95"/>
              </a:rPr>
              <a:pPr/>
              <a:t>22</a:t>
            </a:fld>
            <a:endParaRPr lang="en-US" altLang="en-US" sz="1000">
              <a:solidFill>
                <a:srgbClr val="FFFFFF"/>
              </a:solidFill>
              <a:latin typeface="Sniglet" charset="-95"/>
              <a:ea typeface="Sniglet" charset="-95"/>
              <a:cs typeface="Sniglet" charset="-95"/>
              <a:sym typeface="Sniglet" charset="-95"/>
            </a:endParaRPr>
          </a:p>
        </p:txBody>
      </p:sp>
      <p:sp>
        <p:nvSpPr>
          <p:cNvPr id="15" name="Shape 230"/>
          <p:cNvSpPr>
            <a:spLocks noChangeArrowheads="1"/>
          </p:cNvSpPr>
          <p:nvPr/>
        </p:nvSpPr>
        <p:spPr bwMode="auto">
          <a:xfrm>
            <a:off x="497681" y="3459162"/>
            <a:ext cx="1851025" cy="1684338"/>
          </a:xfrm>
          <a:prstGeom prst="ellipse">
            <a:avLst/>
          </a:prstGeom>
          <a:solidFill>
            <a:srgbClr val="FFFFFF">
              <a:alpha val="10980"/>
            </a:srgbClr>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hangingPunct="1">
              <a:buClr>
                <a:srgbClr val="000000"/>
              </a:buClr>
            </a:pPr>
            <a:r>
              <a:rPr lang="en-US" altLang="en-US" sz="1600" dirty="0" err="1">
                <a:solidFill>
                  <a:srgbClr val="FFFFFF"/>
                </a:solidFill>
                <a:latin typeface="Sniglet" charset="-95"/>
                <a:ea typeface="Sniglet" charset="-95"/>
                <a:cs typeface="Sniglet" charset="-95"/>
                <a:sym typeface="Sniglet" charset="-95"/>
              </a:rPr>
              <a:t>dispreferred</a:t>
            </a:r>
            <a:r>
              <a:rPr lang="en-US" altLang="en-US" sz="1600" dirty="0">
                <a:solidFill>
                  <a:srgbClr val="FFFFFF"/>
                </a:solidFill>
                <a:latin typeface="Sniglet" charset="-95"/>
                <a:ea typeface="Sniglet" charset="-95"/>
                <a:cs typeface="Sniglet" charset="-95"/>
                <a:sym typeface="Sniglet" charset="-95"/>
              </a:rPr>
              <a:t> features:</a:t>
            </a:r>
          </a:p>
          <a:p>
            <a:pPr algn="ctr" eaLnBrk="1" hangingPunct="1">
              <a:buClr>
                <a:srgbClr val="000000"/>
              </a:buClr>
              <a:buFont typeface="Arial" charset="-95"/>
              <a:buNone/>
            </a:pPr>
            <a:r>
              <a:rPr lang="en-US" altLang="en-US" sz="1600" dirty="0" smtClean="0">
                <a:solidFill>
                  <a:srgbClr val="FFFFFF"/>
                </a:solidFill>
                <a:latin typeface="Sniglet" charset="-95"/>
                <a:ea typeface="Sniglet" charset="-95"/>
                <a:cs typeface="Sniglet" charset="-95"/>
                <a:sym typeface="Sniglet" charset="-95"/>
              </a:rPr>
              <a:t>absence of an answer</a:t>
            </a:r>
            <a:endParaRPr lang="en-US" altLang="en-US" sz="1600" dirty="0">
              <a:solidFill>
                <a:srgbClr val="FFFFFF"/>
              </a:solidFill>
              <a:latin typeface="Sniglet" charset="-95"/>
              <a:ea typeface="Sniglet" charset="-95"/>
              <a:cs typeface="Sniglet" charset="-95"/>
              <a:sym typeface="Sniglet" charset="-95"/>
            </a:endParaRPr>
          </a:p>
        </p:txBody>
      </p:sp>
      <p:grpSp>
        <p:nvGrpSpPr>
          <p:cNvPr id="16" name="Shape 233"/>
          <p:cNvGrpSpPr>
            <a:grpSpLocks/>
          </p:cNvGrpSpPr>
          <p:nvPr/>
        </p:nvGrpSpPr>
        <p:grpSpPr bwMode="auto">
          <a:xfrm rot="10800000" flipH="1">
            <a:off x="2152600" y="4171156"/>
            <a:ext cx="1454150" cy="260350"/>
            <a:chOff x="2266178" y="2764475"/>
            <a:chExt cx="1792245" cy="232966"/>
          </a:xfrm>
        </p:grpSpPr>
        <p:sp>
          <p:nvSpPr>
            <p:cNvPr id="17"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8"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sp>
        <p:nvSpPr>
          <p:cNvPr id="19" name="Shape 231"/>
          <p:cNvSpPr>
            <a:spLocks noChangeArrowheads="1"/>
          </p:cNvSpPr>
          <p:nvPr/>
        </p:nvSpPr>
        <p:spPr bwMode="auto">
          <a:xfrm>
            <a:off x="3240808" y="3429993"/>
            <a:ext cx="2238375" cy="1684337"/>
          </a:xfrm>
          <a:prstGeom prst="ellipse">
            <a:avLst/>
          </a:prstGeom>
          <a:solidFill>
            <a:srgbClr val="FFFFFF">
              <a:alpha val="10980"/>
            </a:srgbClr>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hangingPunct="1">
              <a:buClr>
                <a:srgbClr val="000000"/>
              </a:buClr>
            </a:pPr>
            <a:r>
              <a:rPr lang="en-US" altLang="en-US" sz="1800" dirty="0" smtClean="0">
                <a:solidFill>
                  <a:srgbClr val="FFFFFF"/>
                </a:solidFill>
                <a:latin typeface="Sniglet" charset="-95"/>
                <a:ea typeface="Sniglet" charset="-95"/>
                <a:cs typeface="Sniglet" charset="-95"/>
                <a:sym typeface="Sniglet" charset="-95"/>
              </a:rPr>
              <a:t>repetition &amp; reformulation of the request</a:t>
            </a:r>
            <a:endParaRPr lang="en-US" altLang="en-US" sz="1800" dirty="0">
              <a:solidFill>
                <a:srgbClr val="FFFFFF"/>
              </a:solidFill>
              <a:latin typeface="Sniglet" charset="-95"/>
              <a:ea typeface="Sniglet" charset="-95"/>
              <a:cs typeface="Sniglet" charset="-95"/>
              <a:sym typeface="Sniglet" charset="-95"/>
            </a:endParaRPr>
          </a:p>
        </p:txBody>
      </p:sp>
      <p:grpSp>
        <p:nvGrpSpPr>
          <p:cNvPr id="20" name="Shape 236"/>
          <p:cNvGrpSpPr>
            <a:grpSpLocks/>
          </p:cNvGrpSpPr>
          <p:nvPr/>
        </p:nvGrpSpPr>
        <p:grpSpPr bwMode="auto">
          <a:xfrm>
            <a:off x="5384989" y="4080611"/>
            <a:ext cx="1792288" cy="233363"/>
            <a:chOff x="2266178" y="2764475"/>
            <a:chExt cx="1792245" cy="232966"/>
          </a:xfrm>
        </p:grpSpPr>
        <p:sp>
          <p:nvSpPr>
            <p:cNvPr id="21" name="Shape 237"/>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2" name="Shape 238"/>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sp>
        <p:nvSpPr>
          <p:cNvPr id="23" name="Shape 232"/>
          <p:cNvSpPr>
            <a:spLocks noChangeArrowheads="1"/>
          </p:cNvSpPr>
          <p:nvPr/>
        </p:nvSpPr>
        <p:spPr bwMode="auto">
          <a:xfrm>
            <a:off x="6624877" y="3356768"/>
            <a:ext cx="2489005" cy="1477169"/>
          </a:xfrm>
          <a:prstGeom prst="ellipse">
            <a:avLst/>
          </a:prstGeom>
          <a:solidFill>
            <a:srgbClr val="FFFFFF">
              <a:alpha val="10980"/>
            </a:srgbClr>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hangingPunct="1">
              <a:buClr>
                <a:srgbClr val="000000"/>
              </a:buClr>
            </a:pPr>
            <a:endParaRPr lang="en-US" altLang="en-US" sz="1600" dirty="0" smtClean="0">
              <a:solidFill>
                <a:srgbClr val="FFFFFF"/>
              </a:solidFill>
              <a:latin typeface="Sniglet" charset="-95"/>
              <a:ea typeface="Sniglet" charset="-95"/>
              <a:cs typeface="Sniglet" charset="-95"/>
              <a:sym typeface="Sniglet" charset="-95"/>
            </a:endParaRPr>
          </a:p>
          <a:p>
            <a:pPr algn="ctr" eaLnBrk="1" hangingPunct="1">
              <a:buClr>
                <a:srgbClr val="000000"/>
              </a:buClr>
            </a:pPr>
            <a:r>
              <a:rPr lang="en-US" altLang="en-US" sz="1600" dirty="0" smtClean="0">
                <a:solidFill>
                  <a:srgbClr val="FFFFFF"/>
                </a:solidFill>
                <a:latin typeface="Sniglet" charset="-95"/>
                <a:ea typeface="Sniglet" charset="-95"/>
                <a:cs typeface="Sniglet" charset="-95"/>
                <a:sym typeface="Sniglet" charset="-95"/>
              </a:rPr>
              <a:t>the absence of a </a:t>
            </a:r>
            <a:r>
              <a:rPr lang="en-US" altLang="en-US" sz="1600" dirty="0">
                <a:solidFill>
                  <a:srgbClr val="FFFFFF"/>
                </a:solidFill>
                <a:latin typeface="Sniglet" charset="-95"/>
                <a:ea typeface="Sniglet" charset="-95"/>
                <a:cs typeface="Sniglet" charset="-95"/>
                <a:sym typeface="Sniglet" charset="-95"/>
              </a:rPr>
              <a:t>response </a:t>
            </a:r>
            <a:r>
              <a:rPr lang="en-US" altLang="en-US" sz="1600" dirty="0" smtClean="0">
                <a:solidFill>
                  <a:srgbClr val="FFFFFF"/>
                </a:solidFill>
                <a:latin typeface="Sniglet" charset="-95"/>
                <a:ea typeface="Sniglet" charset="-95"/>
                <a:cs typeface="Sniglet" charset="-95"/>
                <a:sym typeface="Sniglet" charset="-95"/>
              </a:rPr>
              <a:t>makes participants accountable </a:t>
            </a:r>
            <a:r>
              <a:rPr lang="en-US" altLang="en-US" sz="1600" dirty="0">
                <a:solidFill>
                  <a:srgbClr val="FFFFFF"/>
                </a:solidFill>
                <a:latin typeface="Sniglet" charset="-95"/>
                <a:ea typeface="Sniglet" charset="-95"/>
                <a:cs typeface="Sniglet" charset="-95"/>
                <a:sym typeface="Sniglet" charset="-95"/>
              </a:rPr>
              <a:t>for its not granting</a:t>
            </a:r>
            <a:r>
              <a:rPr lang="en-US" altLang="en-US" sz="1800" dirty="0">
                <a:solidFill>
                  <a:srgbClr val="FFFFFF"/>
                </a:solidFill>
                <a:latin typeface="Sniglet" charset="-95"/>
                <a:ea typeface="Sniglet" charset="-95"/>
                <a:cs typeface="Sniglet" charset="-95"/>
                <a:sym typeface="Sniglet" charset="-95"/>
              </a:rPr>
              <a:t>.</a:t>
            </a:r>
          </a:p>
          <a:p>
            <a:pPr algn="ctr" eaLnBrk="1" hangingPunct="1">
              <a:buClr>
                <a:srgbClr val="000000"/>
              </a:buClr>
            </a:pPr>
            <a:endParaRPr lang="en-US" altLang="en-US" sz="1800" dirty="0">
              <a:solidFill>
                <a:srgbClr val="FFFFFF"/>
              </a:solidFill>
              <a:latin typeface="Sniglet" charset="-95"/>
              <a:ea typeface="Sniglet" charset="-95"/>
              <a:cs typeface="Sniglet" charset="-95"/>
              <a:sym typeface="Sniglet" charset="-95"/>
            </a:endParaRPr>
          </a:p>
        </p:txBody>
      </p:sp>
    </p:spTree>
    <p:extLst>
      <p:ext uri="{BB962C8B-B14F-4D97-AF65-F5344CB8AC3E}">
        <p14:creationId xmlns:p14="http://schemas.microsoft.com/office/powerpoint/2010/main" val="296345694"/>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25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25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89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animBg="1"/>
      <p:bldP spid="37893" grpId="0" animBg="1"/>
      <p:bldP spid="37894" grpId="0" animBg="1"/>
      <p:bldP spid="15" grpId="0" animBg="1"/>
      <p:bldP spid="19" grpId="0" animBg="1"/>
      <p:bldP spid="2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hape 227"/>
          <p:cNvSpPr txBox="1">
            <a:spLocks noGrp="1"/>
          </p:cNvSpPr>
          <p:nvPr>
            <p:ph type="title"/>
          </p:nvPr>
        </p:nvSpPr>
        <p:spPr>
          <a:xfrm>
            <a:off x="-6350" y="968375"/>
            <a:ext cx="9156700" cy="857250"/>
          </a:xfrm>
        </p:spPr>
        <p:txBody>
          <a:bodyPr/>
          <a:lstStyle/>
          <a:p>
            <a:pPr algn="ctr" eaLnBrk="1" hangingPunct="1">
              <a:spcBef>
                <a:spcPct val="0"/>
              </a:spcBef>
              <a:spcAft>
                <a:spcPct val="0"/>
              </a:spcAft>
              <a:buClr>
                <a:srgbClr val="FFFFFF"/>
              </a:buClr>
              <a:buFont typeface="Walter Turncoat" charset="-95"/>
              <a:buNone/>
            </a:pPr>
            <a:r>
              <a:rPr lang="en-US" altLang="en-US" sz="2600" dirty="0">
                <a:solidFill>
                  <a:srgbClr val="FFFFFF"/>
                </a:solidFill>
                <a:latin typeface="Walter Turncoat" charset="-95"/>
                <a:ea typeface="Walter Turncoat" charset="-95"/>
                <a:cs typeface="Walter Turncoat" charset="-95"/>
                <a:sym typeface="Walter Turncoat" charset="-95"/>
              </a:rPr>
              <a:t>Extract </a:t>
            </a:r>
            <a:r>
              <a:rPr lang="en-US" altLang="en-US" sz="2600" dirty="0" smtClean="0">
                <a:solidFill>
                  <a:srgbClr val="FFFFFF"/>
                </a:solidFill>
                <a:latin typeface="Walter Turncoat" charset="-95"/>
                <a:ea typeface="Walter Turncoat" charset="-95"/>
                <a:cs typeface="Walter Turncoat" charset="-95"/>
                <a:sym typeface="Walter Turncoat" charset="-95"/>
              </a:rPr>
              <a:t>6: </a:t>
            </a:r>
            <a:r>
              <a:rPr lang="en-US" altLang="en-US" sz="2600" dirty="0" err="1" smtClean="0">
                <a:solidFill>
                  <a:srgbClr val="FFFFFF"/>
                </a:solidFill>
                <a:latin typeface="Walter Turncoat" charset="-95"/>
                <a:ea typeface="Walter Turncoat" charset="-95"/>
                <a:cs typeface="Walter Turncoat" charset="-95"/>
                <a:sym typeface="Walter Turncoat" charset="-95"/>
              </a:rPr>
              <a:t>Dispreferred</a:t>
            </a:r>
            <a:r>
              <a:rPr lang="en-US" altLang="en-US" sz="2600" dirty="0" smtClean="0">
                <a:solidFill>
                  <a:srgbClr val="FFFFFF"/>
                </a:solidFill>
                <a:latin typeface="Walter Turncoat" charset="-95"/>
                <a:ea typeface="Walter Turncoat" charset="-95"/>
                <a:cs typeface="Walter Turncoat" charset="-95"/>
                <a:sym typeface="Walter Turncoat" charset="-95"/>
              </a:rPr>
              <a:t> that close the activity</a:t>
            </a:r>
            <a:endParaRPr lang="en-US" altLang="en-US" sz="2600" dirty="0">
              <a:solidFill>
                <a:srgbClr val="FFFFFF"/>
              </a:solidFill>
              <a:latin typeface="Walter Turncoat" charset="-95"/>
              <a:ea typeface="Walter Turncoat" charset="-95"/>
              <a:cs typeface="Walter Turncoat" charset="-95"/>
              <a:sym typeface="Walter Turncoat" charset="-95"/>
            </a:endParaRPr>
          </a:p>
        </p:txBody>
      </p:sp>
      <p:sp>
        <p:nvSpPr>
          <p:cNvPr id="22531" name="Shape 228"/>
          <p:cNvSpPr>
            <a:spLocks/>
          </p:cNvSpPr>
          <p:nvPr/>
        </p:nvSpPr>
        <p:spPr bwMode="auto">
          <a:xfrm>
            <a:off x="4141788" y="280988"/>
            <a:ext cx="788987" cy="804862"/>
          </a:xfrm>
          <a:custGeom>
            <a:avLst/>
            <a:gdLst>
              <a:gd name="T0" fmla="*/ 637402755 w 67641"/>
              <a:gd name="T1" fmla="*/ 1752652 h 69056"/>
              <a:gd name="T2" fmla="*/ 487219619 w 67641"/>
              <a:gd name="T3" fmla="*/ 24377852 h 69056"/>
              <a:gd name="T4" fmla="*/ 267193583 w 67641"/>
              <a:gd name="T5" fmla="*/ 168868633 h 69056"/>
              <a:gd name="T6" fmla="*/ 132726259 w 67641"/>
              <a:gd name="T7" fmla="*/ 329026262 h 69056"/>
              <a:gd name="T8" fmla="*/ 24454264 w 67641"/>
              <a:gd name="T9" fmla="*/ 593631518 h 69056"/>
              <a:gd name="T10" fmla="*/ 19215547 w 67641"/>
              <a:gd name="T11" fmla="*/ 645873677 h 69056"/>
              <a:gd name="T12" fmla="*/ 5238718 w 67641"/>
              <a:gd name="T13" fmla="*/ 812989694 h 69056"/>
              <a:gd name="T14" fmla="*/ 97796247 w 67641"/>
              <a:gd name="T15" fmla="*/ 1051483101 h 69056"/>
              <a:gd name="T16" fmla="*/ 307363840 w 67641"/>
              <a:gd name="T17" fmla="*/ 1220351875 h 69056"/>
              <a:gd name="T18" fmla="*/ 675832321 w 67641"/>
              <a:gd name="T19" fmla="*/ 1260395046 h 69056"/>
              <a:gd name="T20" fmla="*/ 901096946 w 67641"/>
              <a:gd name="T21" fmla="*/ 1202950005 h 69056"/>
              <a:gd name="T22" fmla="*/ 1025086672 w 67641"/>
              <a:gd name="T23" fmla="*/ 1107194594 h 69056"/>
              <a:gd name="T24" fmla="*/ 1108925738 w 67641"/>
              <a:gd name="T25" fmla="*/ 1013191380 h 69056"/>
              <a:gd name="T26" fmla="*/ 1093209319 w 67641"/>
              <a:gd name="T27" fmla="*/ 1027124661 h 69056"/>
              <a:gd name="T28" fmla="*/ 1121142486 w 67641"/>
              <a:gd name="T29" fmla="*/ 976635445 h 69056"/>
              <a:gd name="T30" fmla="*/ 1147335521 w 67641"/>
              <a:gd name="T31" fmla="*/ 955747085 h 69056"/>
              <a:gd name="T32" fmla="*/ 1150835192 w 67641"/>
              <a:gd name="T33" fmla="*/ 903522082 h 69056"/>
              <a:gd name="T34" fmla="*/ 1236394232 w 67641"/>
              <a:gd name="T35" fmla="*/ 718986666 h 69056"/>
              <a:gd name="T36" fmla="*/ 1248629643 w 67641"/>
              <a:gd name="T37" fmla="*/ 673720472 h 69056"/>
              <a:gd name="T38" fmla="*/ 1241632541 w 67641"/>
              <a:gd name="T39" fmla="*/ 494406773 h 69056"/>
              <a:gd name="T40" fmla="*/ 1194484031 w 67641"/>
              <a:gd name="T41" fmla="*/ 389960591 h 69056"/>
              <a:gd name="T42" fmla="*/ 1164792817 w 67641"/>
              <a:gd name="T43" fmla="*/ 341223944 h 69056"/>
              <a:gd name="T44" fmla="*/ 1093209319 w 67641"/>
              <a:gd name="T45" fmla="*/ 275069203 h 69056"/>
              <a:gd name="T46" fmla="*/ 1047800193 w 67641"/>
              <a:gd name="T47" fmla="*/ 241981856 h 69056"/>
              <a:gd name="T48" fmla="*/ 1122883363 w 67641"/>
              <a:gd name="T49" fmla="*/ 313359619 h 69056"/>
              <a:gd name="T50" fmla="*/ 1178768359 w 67641"/>
              <a:gd name="T51" fmla="*/ 398670383 h 69056"/>
              <a:gd name="T52" fmla="*/ 1203222011 w 67641"/>
              <a:gd name="T53" fmla="*/ 417807293 h 69056"/>
              <a:gd name="T54" fmla="*/ 1238152279 w 67641"/>
              <a:gd name="T55" fmla="*/ 534451437 h 69056"/>
              <a:gd name="T56" fmla="*/ 1232913971 w 67641"/>
              <a:gd name="T57" fmla="*/ 557075209 h 69056"/>
              <a:gd name="T58" fmla="*/ 1232913971 w 67641"/>
              <a:gd name="T59" fmla="*/ 640652146 h 69056"/>
              <a:gd name="T60" fmla="*/ 1211958497 w 67641"/>
              <a:gd name="T61" fmla="*/ 746833462 h 69056"/>
              <a:gd name="T62" fmla="*/ 1122883363 w 67641"/>
              <a:gd name="T63" fmla="*/ 940078764 h 69056"/>
              <a:gd name="T64" fmla="*/ 824275139 w 67641"/>
              <a:gd name="T65" fmla="*/ 1204684299 h 69056"/>
              <a:gd name="T66" fmla="*/ 798081357 w 67641"/>
              <a:gd name="T67" fmla="*/ 1211640870 h 69056"/>
              <a:gd name="T68" fmla="*/ 557081277 w 67641"/>
              <a:gd name="T69" fmla="*/ 1242976020 h 69056"/>
              <a:gd name="T70" fmla="*/ 466264892 w 67641"/>
              <a:gd name="T71" fmla="*/ 1236018704 h 69056"/>
              <a:gd name="T72" fmla="*/ 454047771 w 67641"/>
              <a:gd name="T73" fmla="*/ 1220351875 h 69056"/>
              <a:gd name="T74" fmla="*/ 352752249 w 67641"/>
              <a:gd name="T75" fmla="*/ 1195974040 h 69056"/>
              <a:gd name="T76" fmla="*/ 319580587 w 67641"/>
              <a:gd name="T77" fmla="*/ 1190752510 h 69056"/>
              <a:gd name="T78" fmla="*/ 254957798 w 67641"/>
              <a:gd name="T79" fmla="*/ 1154195829 h 69056"/>
              <a:gd name="T80" fmla="*/ 183374067 w 67641"/>
              <a:gd name="T81" fmla="*/ 1093261313 h 69056"/>
              <a:gd name="T82" fmla="*/ 111771439 w 67641"/>
              <a:gd name="T83" fmla="*/ 1013191380 h 69056"/>
              <a:gd name="T84" fmla="*/ 115251700 w 67641"/>
              <a:gd name="T85" fmla="*/ 1037569214 h 69056"/>
              <a:gd name="T86" fmla="*/ 83819399 w 67641"/>
              <a:gd name="T87" fmla="*/ 988815784 h 69056"/>
              <a:gd name="T88" fmla="*/ 62864532 w 67641"/>
              <a:gd name="T89" fmla="*/ 934857233 h 69056"/>
              <a:gd name="T90" fmla="*/ 71602605 w 67641"/>
              <a:gd name="T91" fmla="*/ 950523316 h 69056"/>
              <a:gd name="T92" fmla="*/ 75100363 w 67641"/>
              <a:gd name="T93" fmla="*/ 920923952 h 69056"/>
              <a:gd name="T94" fmla="*/ 36671064 w 67641"/>
              <a:gd name="T95" fmla="*/ 774697786 h 69056"/>
              <a:gd name="T96" fmla="*/ 52387215 w 67641"/>
              <a:gd name="T97" fmla="*/ 605829386 h 69056"/>
              <a:gd name="T98" fmla="*/ 103034952 w 67641"/>
              <a:gd name="T99" fmla="*/ 421293783 h 69056"/>
              <a:gd name="T100" fmla="*/ 317841390 w 67641"/>
              <a:gd name="T101" fmla="*/ 160159027 h 69056"/>
              <a:gd name="T102" fmla="*/ 459286826 w 67641"/>
              <a:gd name="T103" fmla="*/ 76601088 h 69056"/>
              <a:gd name="T104" fmla="*/ 548344790 w 67641"/>
              <a:gd name="T105" fmla="*/ 50489473 h 69056"/>
              <a:gd name="T106" fmla="*/ 684570300 w 67641"/>
              <a:gd name="T107" fmla="*/ 20889928 h 69056"/>
              <a:gd name="T108" fmla="*/ 798081357 w 67641"/>
              <a:gd name="T109" fmla="*/ 22642590 h 69056"/>
              <a:gd name="T110" fmla="*/ 791084254 w 67641"/>
              <a:gd name="T111" fmla="*/ 13932961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2532" name="Shape 229"/>
          <p:cNvSpPr>
            <a:spLocks/>
          </p:cNvSpPr>
          <p:nvPr/>
        </p:nvSpPr>
        <p:spPr bwMode="auto">
          <a:xfrm>
            <a:off x="4275138" y="485775"/>
            <a:ext cx="492125" cy="398463"/>
          </a:xfrm>
          <a:custGeom>
            <a:avLst/>
            <a:gdLst>
              <a:gd name="T0" fmla="*/ 1672138303 w 22532"/>
              <a:gd name="T1" fmla="*/ 2147483647 h 18226"/>
              <a:gd name="T2" fmla="*/ 1600226748 w 22532"/>
              <a:gd name="T3" fmla="*/ 1284101276 h 18226"/>
              <a:gd name="T4" fmla="*/ 1262524452 w 22532"/>
              <a:gd name="T5" fmla="*/ 2095546670 h 18226"/>
              <a:gd name="T6" fmla="*/ 2147483647 w 22532"/>
              <a:gd name="T7" fmla="*/ 1589764985 h 18226"/>
              <a:gd name="T8" fmla="*/ 1738580135 w 22532"/>
              <a:gd name="T9" fmla="*/ 200115790 h 18226"/>
              <a:gd name="T10" fmla="*/ 1877173949 w 22532"/>
              <a:gd name="T11" fmla="*/ 455748955 h 18226"/>
              <a:gd name="T12" fmla="*/ 2147483647 w 22532"/>
              <a:gd name="T13" fmla="*/ 678257805 h 18226"/>
              <a:gd name="T14" fmla="*/ 2147483647 w 22532"/>
              <a:gd name="T15" fmla="*/ 711611675 h 18226"/>
              <a:gd name="T16" fmla="*/ 2147483647 w 22532"/>
              <a:gd name="T17" fmla="*/ 861706366 h 18226"/>
              <a:gd name="T18" fmla="*/ 2147483647 w 22532"/>
              <a:gd name="T19" fmla="*/ 1528772932 h 18226"/>
              <a:gd name="T20" fmla="*/ 2147483647 w 22532"/>
              <a:gd name="T21" fmla="*/ 1962139583 h 18226"/>
              <a:gd name="T22" fmla="*/ 2147483647 w 22532"/>
              <a:gd name="T23" fmla="*/ 2045514465 h 18226"/>
              <a:gd name="T24" fmla="*/ 2147483647 w 22532"/>
              <a:gd name="T25" fmla="*/ 2147483647 h 18226"/>
              <a:gd name="T26" fmla="*/ 2147483647 w 22532"/>
              <a:gd name="T27" fmla="*/ 2147483647 h 18226"/>
              <a:gd name="T28" fmla="*/ 2026676457 w 22532"/>
              <a:gd name="T29" fmla="*/ 2147483647 h 18226"/>
              <a:gd name="T30" fmla="*/ 1888093826 w 22532"/>
              <a:gd name="T31" fmla="*/ 2147483647 h 18226"/>
              <a:gd name="T32" fmla="*/ 1533773734 w 22532"/>
              <a:gd name="T33" fmla="*/ 2147483647 h 18226"/>
              <a:gd name="T34" fmla="*/ 902516575 w 22532"/>
              <a:gd name="T35" fmla="*/ 2147483647 h 18226"/>
              <a:gd name="T36" fmla="*/ 913664997 w 22532"/>
              <a:gd name="T37" fmla="*/ 2147483647 h 18226"/>
              <a:gd name="T38" fmla="*/ 659023902 w 22532"/>
              <a:gd name="T39" fmla="*/ 2147483647 h 18226"/>
              <a:gd name="T40" fmla="*/ 171580375 w 22532"/>
              <a:gd name="T41" fmla="*/ 2006684168 h 18226"/>
              <a:gd name="T42" fmla="*/ 365467903 w 22532"/>
              <a:gd name="T43" fmla="*/ 1467550012 h 18226"/>
              <a:gd name="T44" fmla="*/ 498362488 w 22532"/>
              <a:gd name="T45" fmla="*/ 1628826148 h 18226"/>
              <a:gd name="T46" fmla="*/ 553666730 w 22532"/>
              <a:gd name="T47" fmla="*/ 572489251 h 18226"/>
              <a:gd name="T48" fmla="*/ 708858072 w 22532"/>
              <a:gd name="T49" fmla="*/ 622520756 h 18226"/>
              <a:gd name="T50" fmla="*/ 852682405 w 22532"/>
              <a:gd name="T51" fmla="*/ 717097896 h 18226"/>
              <a:gd name="T52" fmla="*/ 1284592053 w 22532"/>
              <a:gd name="T53" fmla="*/ 639197691 h 18226"/>
              <a:gd name="T54" fmla="*/ 2147483647 w 22532"/>
              <a:gd name="T55" fmla="*/ 2147483647 h 18226"/>
              <a:gd name="T56" fmla="*/ 2147483647 w 22532"/>
              <a:gd name="T57" fmla="*/ 2147483647 h 18226"/>
              <a:gd name="T58" fmla="*/ 847222467 w 22532"/>
              <a:gd name="T59" fmla="*/ 405727944 h 18226"/>
              <a:gd name="T60" fmla="*/ 514980983 w 22532"/>
              <a:gd name="T61" fmla="*/ 1322941367 h 18226"/>
              <a:gd name="T62" fmla="*/ 177269034 w 22532"/>
              <a:gd name="T63" fmla="*/ 2101262357 h 18226"/>
              <a:gd name="T64" fmla="*/ 703169238 w 22532"/>
              <a:gd name="T65" fmla="*/ 2147483647 h 18226"/>
              <a:gd name="T66" fmla="*/ 1478479626 w 22532"/>
              <a:gd name="T67" fmla="*/ 2147483647 h 18226"/>
              <a:gd name="T68" fmla="*/ 2147483647 w 22532"/>
              <a:gd name="T69" fmla="*/ 2147483647 h 18226"/>
              <a:gd name="T70" fmla="*/ 2147483647 w 22532"/>
              <a:gd name="T71" fmla="*/ 2147483647 h 18226"/>
              <a:gd name="T72" fmla="*/ 2147483647 w 22532"/>
              <a:gd name="T73" fmla="*/ 1395355701 h 18226"/>
              <a:gd name="T74" fmla="*/ 2147483647 w 22532"/>
              <a:gd name="T75" fmla="*/ 394755853 h 18226"/>
              <a:gd name="T76" fmla="*/ 2070832626 w 22532"/>
              <a:gd name="T77" fmla="*/ 77900139 h 18226"/>
              <a:gd name="T78" fmla="*/ 2147483647 w 22532"/>
              <a:gd name="T79" fmla="*/ 2147483647 h 18226"/>
              <a:gd name="T80" fmla="*/ 2147483647 w 22532"/>
              <a:gd name="T81" fmla="*/ 2147483647 h 18226"/>
              <a:gd name="T82" fmla="*/ 2147483647 w 22532"/>
              <a:gd name="T83" fmla="*/ 2147483647 h 18226"/>
              <a:gd name="T84" fmla="*/ 2147483647 w 22532"/>
              <a:gd name="T85" fmla="*/ 2147483647 h 18226"/>
              <a:gd name="T86" fmla="*/ 2147483647 w 22532"/>
              <a:gd name="T87" fmla="*/ 2147483647 h 18226"/>
              <a:gd name="T88" fmla="*/ 2147483647 w 22532"/>
              <a:gd name="T89" fmla="*/ 2147483647 h 18226"/>
              <a:gd name="T90" fmla="*/ 2147483647 w 22532"/>
              <a:gd name="T91" fmla="*/ 2147483647 h 18226"/>
              <a:gd name="T92" fmla="*/ 2147483647 w 22532"/>
              <a:gd name="T93" fmla="*/ 2147483647 h 18226"/>
              <a:gd name="T94" fmla="*/ 2147483647 w 22532"/>
              <a:gd name="T95" fmla="*/ 2147483647 h 18226"/>
              <a:gd name="T96" fmla="*/ 2147483647 w 22532"/>
              <a:gd name="T97" fmla="*/ 2147483647 h 18226"/>
              <a:gd name="T98" fmla="*/ 2147483647 w 22532"/>
              <a:gd name="T99" fmla="*/ 2147483647 h 18226"/>
              <a:gd name="T100" fmla="*/ 2147483647 w 22532"/>
              <a:gd name="T101" fmla="*/ 2147483647 h 18226"/>
              <a:gd name="T102" fmla="*/ 2147483647 w 22532"/>
              <a:gd name="T103" fmla="*/ 2147483647 h 18226"/>
              <a:gd name="T104" fmla="*/ 2147483647 w 22532"/>
              <a:gd name="T105" fmla="*/ 2147483647 h 18226"/>
              <a:gd name="T106" fmla="*/ 2147483647 w 22532"/>
              <a:gd name="T107" fmla="*/ 2147483647 h 18226"/>
              <a:gd name="T108" fmla="*/ 2147483647 w 22532"/>
              <a:gd name="T109" fmla="*/ 2147483647 h 18226"/>
              <a:gd name="T110" fmla="*/ 2147483647 w 22532"/>
              <a:gd name="T111" fmla="*/ 2147483647 h 18226"/>
              <a:gd name="T112" fmla="*/ 2147483647 w 22532"/>
              <a:gd name="T113" fmla="*/ 2147483647 h 18226"/>
              <a:gd name="T114" fmla="*/ 2147483647 w 22532"/>
              <a:gd name="T115" fmla="*/ 2147483647 h 18226"/>
              <a:gd name="T116" fmla="*/ 2147483647 w 22532"/>
              <a:gd name="T117" fmla="*/ 2147483647 h 18226"/>
              <a:gd name="T118" fmla="*/ 2147483647 w 22532"/>
              <a:gd name="T119" fmla="*/ 2147483647 h 18226"/>
              <a:gd name="T120" fmla="*/ 2147483647 w 22532"/>
              <a:gd name="T121" fmla="*/ 2147483647 h 18226"/>
              <a:gd name="T122" fmla="*/ 2147483647 w 22532"/>
              <a:gd name="T123" fmla="*/ 2147483647 h 18226"/>
              <a:gd name="T124" fmla="*/ 2147483647 w 22532"/>
              <a:gd name="T125" fmla="*/ 2090070244 h 1822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2532"/>
              <a:gd name="T190" fmla="*/ 0 h 18226"/>
              <a:gd name="T191" fmla="*/ 22532 w 22532"/>
              <a:gd name="T192" fmla="*/ 18226 h 1822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2532" h="18226" extrusionOk="0">
                <a:moveTo>
                  <a:pt x="7640" y="5499"/>
                </a:moveTo>
                <a:lnTo>
                  <a:pt x="7859" y="5524"/>
                </a:lnTo>
                <a:lnTo>
                  <a:pt x="8078" y="5572"/>
                </a:lnTo>
                <a:lnTo>
                  <a:pt x="8297" y="5645"/>
                </a:lnTo>
                <a:lnTo>
                  <a:pt x="8492" y="5743"/>
                </a:lnTo>
                <a:lnTo>
                  <a:pt x="8662" y="5840"/>
                </a:lnTo>
                <a:lnTo>
                  <a:pt x="8833" y="5986"/>
                </a:lnTo>
                <a:lnTo>
                  <a:pt x="9003" y="6132"/>
                </a:lnTo>
                <a:lnTo>
                  <a:pt x="9125" y="6302"/>
                </a:lnTo>
                <a:lnTo>
                  <a:pt x="9246" y="6473"/>
                </a:lnTo>
                <a:lnTo>
                  <a:pt x="9344" y="6667"/>
                </a:lnTo>
                <a:lnTo>
                  <a:pt x="9417" y="6862"/>
                </a:lnTo>
                <a:lnTo>
                  <a:pt x="9465" y="7081"/>
                </a:lnTo>
                <a:lnTo>
                  <a:pt x="9490" y="7300"/>
                </a:lnTo>
                <a:lnTo>
                  <a:pt x="9514" y="7543"/>
                </a:lnTo>
                <a:lnTo>
                  <a:pt x="9490" y="7762"/>
                </a:lnTo>
                <a:lnTo>
                  <a:pt x="9441" y="7932"/>
                </a:lnTo>
                <a:lnTo>
                  <a:pt x="9392" y="8103"/>
                </a:lnTo>
                <a:lnTo>
                  <a:pt x="9319" y="8249"/>
                </a:lnTo>
                <a:lnTo>
                  <a:pt x="9246" y="8419"/>
                </a:lnTo>
                <a:lnTo>
                  <a:pt x="9149" y="8541"/>
                </a:lnTo>
                <a:lnTo>
                  <a:pt x="9027" y="8687"/>
                </a:lnTo>
                <a:lnTo>
                  <a:pt x="8784" y="8906"/>
                </a:lnTo>
                <a:lnTo>
                  <a:pt x="8516" y="9100"/>
                </a:lnTo>
                <a:lnTo>
                  <a:pt x="8200" y="9246"/>
                </a:lnTo>
                <a:lnTo>
                  <a:pt x="7884" y="9368"/>
                </a:lnTo>
                <a:lnTo>
                  <a:pt x="7543" y="9417"/>
                </a:lnTo>
                <a:lnTo>
                  <a:pt x="7348" y="9441"/>
                </a:lnTo>
                <a:lnTo>
                  <a:pt x="7178" y="9441"/>
                </a:lnTo>
                <a:lnTo>
                  <a:pt x="6984" y="9417"/>
                </a:lnTo>
                <a:lnTo>
                  <a:pt x="6789" y="9368"/>
                </a:lnTo>
                <a:lnTo>
                  <a:pt x="6619" y="9295"/>
                </a:lnTo>
                <a:lnTo>
                  <a:pt x="6448" y="9222"/>
                </a:lnTo>
                <a:lnTo>
                  <a:pt x="6278" y="9149"/>
                </a:lnTo>
                <a:lnTo>
                  <a:pt x="6132" y="9027"/>
                </a:lnTo>
                <a:lnTo>
                  <a:pt x="5986" y="8930"/>
                </a:lnTo>
                <a:lnTo>
                  <a:pt x="5840" y="8784"/>
                </a:lnTo>
                <a:lnTo>
                  <a:pt x="5718" y="8638"/>
                </a:lnTo>
                <a:lnTo>
                  <a:pt x="5621" y="8492"/>
                </a:lnTo>
                <a:lnTo>
                  <a:pt x="5524" y="8322"/>
                </a:lnTo>
                <a:lnTo>
                  <a:pt x="5451" y="8151"/>
                </a:lnTo>
                <a:lnTo>
                  <a:pt x="5402" y="7981"/>
                </a:lnTo>
                <a:lnTo>
                  <a:pt x="5378" y="7786"/>
                </a:lnTo>
                <a:lnTo>
                  <a:pt x="5378" y="7543"/>
                </a:lnTo>
                <a:lnTo>
                  <a:pt x="5402" y="7324"/>
                </a:lnTo>
                <a:lnTo>
                  <a:pt x="5451" y="7130"/>
                </a:lnTo>
                <a:lnTo>
                  <a:pt x="5524" y="6911"/>
                </a:lnTo>
                <a:lnTo>
                  <a:pt x="5621" y="6716"/>
                </a:lnTo>
                <a:lnTo>
                  <a:pt x="5743" y="6521"/>
                </a:lnTo>
                <a:lnTo>
                  <a:pt x="5889" y="6351"/>
                </a:lnTo>
                <a:lnTo>
                  <a:pt x="6035" y="6181"/>
                </a:lnTo>
                <a:lnTo>
                  <a:pt x="6181" y="6035"/>
                </a:lnTo>
                <a:lnTo>
                  <a:pt x="6351" y="5937"/>
                </a:lnTo>
                <a:lnTo>
                  <a:pt x="6521" y="5840"/>
                </a:lnTo>
                <a:lnTo>
                  <a:pt x="6692" y="5743"/>
                </a:lnTo>
                <a:lnTo>
                  <a:pt x="7032" y="5621"/>
                </a:lnTo>
                <a:lnTo>
                  <a:pt x="7421" y="5499"/>
                </a:lnTo>
                <a:lnTo>
                  <a:pt x="7640" y="5499"/>
                </a:lnTo>
                <a:close/>
                <a:moveTo>
                  <a:pt x="7665" y="4988"/>
                </a:moveTo>
                <a:lnTo>
                  <a:pt x="7373" y="5013"/>
                </a:lnTo>
                <a:lnTo>
                  <a:pt x="7300" y="5013"/>
                </a:lnTo>
                <a:lnTo>
                  <a:pt x="7251" y="5037"/>
                </a:lnTo>
                <a:lnTo>
                  <a:pt x="7178" y="5110"/>
                </a:lnTo>
                <a:lnTo>
                  <a:pt x="6984" y="5159"/>
                </a:lnTo>
                <a:lnTo>
                  <a:pt x="6789" y="5207"/>
                </a:lnTo>
                <a:lnTo>
                  <a:pt x="6619" y="5280"/>
                </a:lnTo>
                <a:lnTo>
                  <a:pt x="6424" y="5353"/>
                </a:lnTo>
                <a:lnTo>
                  <a:pt x="6083" y="5548"/>
                </a:lnTo>
                <a:lnTo>
                  <a:pt x="5791" y="5791"/>
                </a:lnTo>
                <a:lnTo>
                  <a:pt x="5597" y="5962"/>
                </a:lnTo>
                <a:lnTo>
                  <a:pt x="5426" y="6156"/>
                </a:lnTo>
                <a:lnTo>
                  <a:pt x="5280" y="6400"/>
                </a:lnTo>
                <a:lnTo>
                  <a:pt x="5134" y="6619"/>
                </a:lnTo>
                <a:lnTo>
                  <a:pt x="5037" y="6862"/>
                </a:lnTo>
                <a:lnTo>
                  <a:pt x="4964" y="7130"/>
                </a:lnTo>
                <a:lnTo>
                  <a:pt x="4915" y="7397"/>
                </a:lnTo>
                <a:lnTo>
                  <a:pt x="4891" y="7665"/>
                </a:lnTo>
                <a:lnTo>
                  <a:pt x="4915" y="7908"/>
                </a:lnTo>
                <a:lnTo>
                  <a:pt x="4940" y="8151"/>
                </a:lnTo>
                <a:lnTo>
                  <a:pt x="5013" y="8395"/>
                </a:lnTo>
                <a:lnTo>
                  <a:pt x="5110" y="8614"/>
                </a:lnTo>
                <a:lnTo>
                  <a:pt x="5232" y="8808"/>
                </a:lnTo>
                <a:lnTo>
                  <a:pt x="5378" y="9003"/>
                </a:lnTo>
                <a:lnTo>
                  <a:pt x="5548" y="9173"/>
                </a:lnTo>
                <a:lnTo>
                  <a:pt x="5743" y="9344"/>
                </a:lnTo>
                <a:lnTo>
                  <a:pt x="5937" y="9490"/>
                </a:lnTo>
                <a:lnTo>
                  <a:pt x="6132" y="9611"/>
                </a:lnTo>
                <a:lnTo>
                  <a:pt x="6351" y="9709"/>
                </a:lnTo>
                <a:lnTo>
                  <a:pt x="6594" y="9806"/>
                </a:lnTo>
                <a:lnTo>
                  <a:pt x="6838" y="9855"/>
                </a:lnTo>
                <a:lnTo>
                  <a:pt x="7057" y="9903"/>
                </a:lnTo>
                <a:lnTo>
                  <a:pt x="7300" y="9928"/>
                </a:lnTo>
                <a:lnTo>
                  <a:pt x="7543" y="9903"/>
                </a:lnTo>
                <a:lnTo>
                  <a:pt x="7762" y="9879"/>
                </a:lnTo>
                <a:lnTo>
                  <a:pt x="7981" y="9855"/>
                </a:lnTo>
                <a:lnTo>
                  <a:pt x="8176" y="9782"/>
                </a:lnTo>
                <a:lnTo>
                  <a:pt x="8395" y="9709"/>
                </a:lnTo>
                <a:lnTo>
                  <a:pt x="8589" y="9636"/>
                </a:lnTo>
                <a:lnTo>
                  <a:pt x="8784" y="9514"/>
                </a:lnTo>
                <a:lnTo>
                  <a:pt x="8954" y="9392"/>
                </a:lnTo>
                <a:lnTo>
                  <a:pt x="9125" y="9271"/>
                </a:lnTo>
                <a:lnTo>
                  <a:pt x="9295" y="9125"/>
                </a:lnTo>
                <a:lnTo>
                  <a:pt x="9441" y="8979"/>
                </a:lnTo>
                <a:lnTo>
                  <a:pt x="9563" y="8808"/>
                </a:lnTo>
                <a:lnTo>
                  <a:pt x="9684" y="8614"/>
                </a:lnTo>
                <a:lnTo>
                  <a:pt x="9782" y="8419"/>
                </a:lnTo>
                <a:lnTo>
                  <a:pt x="9855" y="8224"/>
                </a:lnTo>
                <a:lnTo>
                  <a:pt x="9928" y="8030"/>
                </a:lnTo>
                <a:lnTo>
                  <a:pt x="9976" y="7811"/>
                </a:lnTo>
                <a:lnTo>
                  <a:pt x="10001" y="7519"/>
                </a:lnTo>
                <a:lnTo>
                  <a:pt x="10001" y="7227"/>
                </a:lnTo>
                <a:lnTo>
                  <a:pt x="9952" y="6959"/>
                </a:lnTo>
                <a:lnTo>
                  <a:pt x="9903" y="6692"/>
                </a:lnTo>
                <a:lnTo>
                  <a:pt x="9806" y="6448"/>
                </a:lnTo>
                <a:lnTo>
                  <a:pt x="9660" y="6205"/>
                </a:lnTo>
                <a:lnTo>
                  <a:pt x="9514" y="5986"/>
                </a:lnTo>
                <a:lnTo>
                  <a:pt x="9344" y="5767"/>
                </a:lnTo>
                <a:lnTo>
                  <a:pt x="9149" y="5597"/>
                </a:lnTo>
                <a:lnTo>
                  <a:pt x="8930" y="5426"/>
                </a:lnTo>
                <a:lnTo>
                  <a:pt x="8711" y="5280"/>
                </a:lnTo>
                <a:lnTo>
                  <a:pt x="8468" y="5159"/>
                </a:lnTo>
                <a:lnTo>
                  <a:pt x="8200" y="5086"/>
                </a:lnTo>
                <a:lnTo>
                  <a:pt x="7932" y="5013"/>
                </a:lnTo>
                <a:lnTo>
                  <a:pt x="7665" y="4988"/>
                </a:lnTo>
                <a:close/>
                <a:moveTo>
                  <a:pt x="6570" y="414"/>
                </a:moveTo>
                <a:lnTo>
                  <a:pt x="6789" y="438"/>
                </a:lnTo>
                <a:lnTo>
                  <a:pt x="7032" y="438"/>
                </a:lnTo>
                <a:lnTo>
                  <a:pt x="7494" y="462"/>
                </a:lnTo>
                <a:lnTo>
                  <a:pt x="8103" y="487"/>
                </a:lnTo>
                <a:lnTo>
                  <a:pt x="8395" y="511"/>
                </a:lnTo>
                <a:lnTo>
                  <a:pt x="8687" y="511"/>
                </a:lnTo>
                <a:lnTo>
                  <a:pt x="8687" y="681"/>
                </a:lnTo>
                <a:lnTo>
                  <a:pt x="8687" y="852"/>
                </a:lnTo>
                <a:lnTo>
                  <a:pt x="8419" y="754"/>
                </a:lnTo>
                <a:lnTo>
                  <a:pt x="8273" y="730"/>
                </a:lnTo>
                <a:lnTo>
                  <a:pt x="8127" y="706"/>
                </a:lnTo>
                <a:lnTo>
                  <a:pt x="8005" y="706"/>
                </a:lnTo>
                <a:lnTo>
                  <a:pt x="7859" y="730"/>
                </a:lnTo>
                <a:lnTo>
                  <a:pt x="7738" y="779"/>
                </a:lnTo>
                <a:lnTo>
                  <a:pt x="7640" y="876"/>
                </a:lnTo>
                <a:lnTo>
                  <a:pt x="7616" y="925"/>
                </a:lnTo>
                <a:lnTo>
                  <a:pt x="7616" y="949"/>
                </a:lnTo>
                <a:lnTo>
                  <a:pt x="7640" y="998"/>
                </a:lnTo>
                <a:lnTo>
                  <a:pt x="7957" y="998"/>
                </a:lnTo>
                <a:lnTo>
                  <a:pt x="8224" y="1022"/>
                </a:lnTo>
                <a:lnTo>
                  <a:pt x="8468" y="1095"/>
                </a:lnTo>
                <a:lnTo>
                  <a:pt x="8735" y="1192"/>
                </a:lnTo>
                <a:lnTo>
                  <a:pt x="8760" y="1338"/>
                </a:lnTo>
                <a:lnTo>
                  <a:pt x="8565" y="1338"/>
                </a:lnTo>
                <a:lnTo>
                  <a:pt x="7932" y="1290"/>
                </a:lnTo>
                <a:lnTo>
                  <a:pt x="7713" y="1265"/>
                </a:lnTo>
                <a:lnTo>
                  <a:pt x="7616" y="1265"/>
                </a:lnTo>
                <a:lnTo>
                  <a:pt x="7494" y="1314"/>
                </a:lnTo>
                <a:lnTo>
                  <a:pt x="7470" y="1363"/>
                </a:lnTo>
                <a:lnTo>
                  <a:pt x="7470" y="1411"/>
                </a:lnTo>
                <a:lnTo>
                  <a:pt x="7519" y="1509"/>
                </a:lnTo>
                <a:lnTo>
                  <a:pt x="7592" y="1582"/>
                </a:lnTo>
                <a:lnTo>
                  <a:pt x="7689" y="1630"/>
                </a:lnTo>
                <a:lnTo>
                  <a:pt x="7786" y="1655"/>
                </a:lnTo>
                <a:lnTo>
                  <a:pt x="8030" y="1679"/>
                </a:lnTo>
                <a:lnTo>
                  <a:pt x="8224" y="1703"/>
                </a:lnTo>
                <a:lnTo>
                  <a:pt x="8516" y="1752"/>
                </a:lnTo>
                <a:lnTo>
                  <a:pt x="8833" y="1776"/>
                </a:lnTo>
                <a:lnTo>
                  <a:pt x="8881" y="2117"/>
                </a:lnTo>
                <a:lnTo>
                  <a:pt x="8857" y="2117"/>
                </a:lnTo>
                <a:lnTo>
                  <a:pt x="8711" y="2068"/>
                </a:lnTo>
                <a:lnTo>
                  <a:pt x="8565" y="2020"/>
                </a:lnTo>
                <a:lnTo>
                  <a:pt x="8249" y="1995"/>
                </a:lnTo>
                <a:lnTo>
                  <a:pt x="8005" y="1947"/>
                </a:lnTo>
                <a:lnTo>
                  <a:pt x="7713" y="1947"/>
                </a:lnTo>
                <a:lnTo>
                  <a:pt x="7713" y="1995"/>
                </a:lnTo>
                <a:lnTo>
                  <a:pt x="7689" y="2044"/>
                </a:lnTo>
                <a:lnTo>
                  <a:pt x="7762" y="2166"/>
                </a:lnTo>
                <a:lnTo>
                  <a:pt x="7835" y="2239"/>
                </a:lnTo>
                <a:lnTo>
                  <a:pt x="7957" y="2287"/>
                </a:lnTo>
                <a:lnTo>
                  <a:pt x="8078" y="2336"/>
                </a:lnTo>
                <a:lnTo>
                  <a:pt x="8419" y="2409"/>
                </a:lnTo>
                <a:lnTo>
                  <a:pt x="8760" y="2458"/>
                </a:lnTo>
                <a:lnTo>
                  <a:pt x="8833" y="2458"/>
                </a:lnTo>
                <a:lnTo>
                  <a:pt x="8881" y="2433"/>
                </a:lnTo>
                <a:lnTo>
                  <a:pt x="8930" y="2409"/>
                </a:lnTo>
                <a:lnTo>
                  <a:pt x="8954" y="2385"/>
                </a:lnTo>
                <a:lnTo>
                  <a:pt x="9027" y="2506"/>
                </a:lnTo>
                <a:lnTo>
                  <a:pt x="9076" y="2579"/>
                </a:lnTo>
                <a:lnTo>
                  <a:pt x="9125" y="2604"/>
                </a:lnTo>
                <a:lnTo>
                  <a:pt x="9198" y="2628"/>
                </a:lnTo>
                <a:lnTo>
                  <a:pt x="9246" y="2628"/>
                </a:lnTo>
                <a:lnTo>
                  <a:pt x="9490" y="2701"/>
                </a:lnTo>
                <a:lnTo>
                  <a:pt x="9733" y="2798"/>
                </a:lnTo>
                <a:lnTo>
                  <a:pt x="9952" y="2920"/>
                </a:lnTo>
                <a:lnTo>
                  <a:pt x="10171" y="3066"/>
                </a:lnTo>
                <a:lnTo>
                  <a:pt x="10220" y="3090"/>
                </a:lnTo>
                <a:lnTo>
                  <a:pt x="10268" y="3115"/>
                </a:lnTo>
                <a:lnTo>
                  <a:pt x="10390" y="3115"/>
                </a:lnTo>
                <a:lnTo>
                  <a:pt x="10463" y="3042"/>
                </a:lnTo>
                <a:lnTo>
                  <a:pt x="10512" y="2969"/>
                </a:lnTo>
                <a:lnTo>
                  <a:pt x="10633" y="2896"/>
                </a:lnTo>
                <a:lnTo>
                  <a:pt x="10755" y="2823"/>
                </a:lnTo>
                <a:lnTo>
                  <a:pt x="10950" y="2652"/>
                </a:lnTo>
                <a:lnTo>
                  <a:pt x="11412" y="2312"/>
                </a:lnTo>
                <a:lnTo>
                  <a:pt x="11655" y="2166"/>
                </a:lnTo>
                <a:lnTo>
                  <a:pt x="11899" y="2044"/>
                </a:lnTo>
                <a:lnTo>
                  <a:pt x="11972" y="1995"/>
                </a:lnTo>
                <a:lnTo>
                  <a:pt x="11996" y="1947"/>
                </a:lnTo>
                <a:lnTo>
                  <a:pt x="12093" y="2020"/>
                </a:lnTo>
                <a:lnTo>
                  <a:pt x="12385" y="2239"/>
                </a:lnTo>
                <a:lnTo>
                  <a:pt x="12653" y="2458"/>
                </a:lnTo>
                <a:lnTo>
                  <a:pt x="12872" y="2701"/>
                </a:lnTo>
                <a:lnTo>
                  <a:pt x="13091" y="2944"/>
                </a:lnTo>
                <a:lnTo>
                  <a:pt x="13188" y="3066"/>
                </a:lnTo>
                <a:lnTo>
                  <a:pt x="13286" y="3188"/>
                </a:lnTo>
                <a:lnTo>
                  <a:pt x="13115" y="3382"/>
                </a:lnTo>
                <a:lnTo>
                  <a:pt x="12896" y="3188"/>
                </a:lnTo>
                <a:lnTo>
                  <a:pt x="12677" y="2993"/>
                </a:lnTo>
                <a:lnTo>
                  <a:pt x="12580" y="2920"/>
                </a:lnTo>
                <a:lnTo>
                  <a:pt x="12458" y="2871"/>
                </a:lnTo>
                <a:lnTo>
                  <a:pt x="12337" y="2823"/>
                </a:lnTo>
                <a:lnTo>
                  <a:pt x="12215" y="2798"/>
                </a:lnTo>
                <a:lnTo>
                  <a:pt x="12166" y="2823"/>
                </a:lnTo>
                <a:lnTo>
                  <a:pt x="12142" y="2847"/>
                </a:lnTo>
                <a:lnTo>
                  <a:pt x="12118" y="2896"/>
                </a:lnTo>
                <a:lnTo>
                  <a:pt x="12142" y="2944"/>
                </a:lnTo>
                <a:lnTo>
                  <a:pt x="12215" y="3042"/>
                </a:lnTo>
                <a:lnTo>
                  <a:pt x="12288" y="3115"/>
                </a:lnTo>
                <a:lnTo>
                  <a:pt x="12458" y="3261"/>
                </a:lnTo>
                <a:lnTo>
                  <a:pt x="12677" y="3480"/>
                </a:lnTo>
                <a:lnTo>
                  <a:pt x="12896" y="3650"/>
                </a:lnTo>
                <a:lnTo>
                  <a:pt x="12921" y="3650"/>
                </a:lnTo>
                <a:lnTo>
                  <a:pt x="12750" y="3869"/>
                </a:lnTo>
                <a:lnTo>
                  <a:pt x="12653" y="3747"/>
                </a:lnTo>
                <a:lnTo>
                  <a:pt x="12531" y="3626"/>
                </a:lnTo>
                <a:lnTo>
                  <a:pt x="12458" y="3528"/>
                </a:lnTo>
                <a:lnTo>
                  <a:pt x="12361" y="3431"/>
                </a:lnTo>
                <a:lnTo>
                  <a:pt x="12264" y="3334"/>
                </a:lnTo>
                <a:lnTo>
                  <a:pt x="12142" y="3285"/>
                </a:lnTo>
                <a:lnTo>
                  <a:pt x="12118" y="3285"/>
                </a:lnTo>
                <a:lnTo>
                  <a:pt x="12069" y="3309"/>
                </a:lnTo>
                <a:lnTo>
                  <a:pt x="12069" y="3334"/>
                </a:lnTo>
                <a:lnTo>
                  <a:pt x="12069" y="3382"/>
                </a:lnTo>
                <a:lnTo>
                  <a:pt x="12093" y="3504"/>
                </a:lnTo>
                <a:lnTo>
                  <a:pt x="12142" y="3626"/>
                </a:lnTo>
                <a:lnTo>
                  <a:pt x="12288" y="3869"/>
                </a:lnTo>
                <a:lnTo>
                  <a:pt x="12385" y="4039"/>
                </a:lnTo>
                <a:lnTo>
                  <a:pt x="12531" y="4210"/>
                </a:lnTo>
                <a:lnTo>
                  <a:pt x="12434" y="4331"/>
                </a:lnTo>
                <a:lnTo>
                  <a:pt x="12312" y="4526"/>
                </a:lnTo>
                <a:lnTo>
                  <a:pt x="12215" y="4356"/>
                </a:lnTo>
                <a:lnTo>
                  <a:pt x="12069" y="4185"/>
                </a:lnTo>
                <a:lnTo>
                  <a:pt x="11947" y="4015"/>
                </a:lnTo>
                <a:lnTo>
                  <a:pt x="11850" y="3845"/>
                </a:lnTo>
                <a:lnTo>
                  <a:pt x="11801" y="3796"/>
                </a:lnTo>
                <a:lnTo>
                  <a:pt x="11753" y="3772"/>
                </a:lnTo>
                <a:lnTo>
                  <a:pt x="11680" y="3772"/>
                </a:lnTo>
                <a:lnTo>
                  <a:pt x="11631" y="3845"/>
                </a:lnTo>
                <a:lnTo>
                  <a:pt x="11631" y="3966"/>
                </a:lnTo>
                <a:lnTo>
                  <a:pt x="11655" y="4064"/>
                </a:lnTo>
                <a:lnTo>
                  <a:pt x="11704" y="4185"/>
                </a:lnTo>
                <a:lnTo>
                  <a:pt x="11753" y="4283"/>
                </a:lnTo>
                <a:lnTo>
                  <a:pt x="12118" y="4842"/>
                </a:lnTo>
                <a:lnTo>
                  <a:pt x="12166" y="4891"/>
                </a:lnTo>
                <a:lnTo>
                  <a:pt x="12239" y="4915"/>
                </a:lnTo>
                <a:lnTo>
                  <a:pt x="12264" y="4940"/>
                </a:lnTo>
                <a:lnTo>
                  <a:pt x="12288" y="4964"/>
                </a:lnTo>
                <a:lnTo>
                  <a:pt x="12410" y="5232"/>
                </a:lnTo>
                <a:lnTo>
                  <a:pt x="12458" y="5524"/>
                </a:lnTo>
                <a:lnTo>
                  <a:pt x="12483" y="5694"/>
                </a:lnTo>
                <a:lnTo>
                  <a:pt x="12507" y="5864"/>
                </a:lnTo>
                <a:lnTo>
                  <a:pt x="12507" y="6035"/>
                </a:lnTo>
                <a:lnTo>
                  <a:pt x="12531" y="6205"/>
                </a:lnTo>
                <a:lnTo>
                  <a:pt x="12580" y="6278"/>
                </a:lnTo>
                <a:lnTo>
                  <a:pt x="12629" y="6302"/>
                </a:lnTo>
                <a:lnTo>
                  <a:pt x="12702" y="6327"/>
                </a:lnTo>
                <a:lnTo>
                  <a:pt x="12775" y="6327"/>
                </a:lnTo>
                <a:lnTo>
                  <a:pt x="12994" y="6400"/>
                </a:lnTo>
                <a:lnTo>
                  <a:pt x="13213" y="6424"/>
                </a:lnTo>
                <a:lnTo>
                  <a:pt x="13651" y="6473"/>
                </a:lnTo>
                <a:lnTo>
                  <a:pt x="13967" y="6521"/>
                </a:lnTo>
                <a:lnTo>
                  <a:pt x="14283" y="6570"/>
                </a:lnTo>
                <a:lnTo>
                  <a:pt x="14502" y="6643"/>
                </a:lnTo>
                <a:lnTo>
                  <a:pt x="14600" y="6692"/>
                </a:lnTo>
                <a:lnTo>
                  <a:pt x="14697" y="6692"/>
                </a:lnTo>
                <a:lnTo>
                  <a:pt x="14673" y="6959"/>
                </a:lnTo>
                <a:lnTo>
                  <a:pt x="14648" y="7227"/>
                </a:lnTo>
                <a:lnTo>
                  <a:pt x="14673" y="7738"/>
                </a:lnTo>
                <a:lnTo>
                  <a:pt x="14648" y="8176"/>
                </a:lnTo>
                <a:lnTo>
                  <a:pt x="14648" y="8395"/>
                </a:lnTo>
                <a:lnTo>
                  <a:pt x="14673" y="8614"/>
                </a:lnTo>
                <a:lnTo>
                  <a:pt x="14454" y="8638"/>
                </a:lnTo>
                <a:lnTo>
                  <a:pt x="14478" y="8541"/>
                </a:lnTo>
                <a:lnTo>
                  <a:pt x="14478" y="8443"/>
                </a:lnTo>
                <a:lnTo>
                  <a:pt x="14454" y="8249"/>
                </a:lnTo>
                <a:lnTo>
                  <a:pt x="14405" y="7981"/>
                </a:lnTo>
                <a:lnTo>
                  <a:pt x="14381" y="7884"/>
                </a:lnTo>
                <a:lnTo>
                  <a:pt x="14332" y="7762"/>
                </a:lnTo>
                <a:lnTo>
                  <a:pt x="14308" y="7738"/>
                </a:lnTo>
                <a:lnTo>
                  <a:pt x="14283" y="7713"/>
                </a:lnTo>
                <a:lnTo>
                  <a:pt x="14235" y="7738"/>
                </a:lnTo>
                <a:lnTo>
                  <a:pt x="14210" y="7762"/>
                </a:lnTo>
                <a:lnTo>
                  <a:pt x="14162" y="7884"/>
                </a:lnTo>
                <a:lnTo>
                  <a:pt x="14137" y="7981"/>
                </a:lnTo>
                <a:lnTo>
                  <a:pt x="14113" y="8249"/>
                </a:lnTo>
                <a:lnTo>
                  <a:pt x="14113" y="8468"/>
                </a:lnTo>
                <a:lnTo>
                  <a:pt x="14137" y="8565"/>
                </a:lnTo>
                <a:lnTo>
                  <a:pt x="14186" y="8662"/>
                </a:lnTo>
                <a:lnTo>
                  <a:pt x="13797" y="8687"/>
                </a:lnTo>
                <a:lnTo>
                  <a:pt x="13699" y="8687"/>
                </a:lnTo>
                <a:lnTo>
                  <a:pt x="13748" y="8589"/>
                </a:lnTo>
                <a:lnTo>
                  <a:pt x="13797" y="8346"/>
                </a:lnTo>
                <a:lnTo>
                  <a:pt x="13845" y="8103"/>
                </a:lnTo>
                <a:lnTo>
                  <a:pt x="13870" y="7835"/>
                </a:lnTo>
                <a:lnTo>
                  <a:pt x="13845" y="7762"/>
                </a:lnTo>
                <a:lnTo>
                  <a:pt x="13772" y="7713"/>
                </a:lnTo>
                <a:lnTo>
                  <a:pt x="13699" y="7713"/>
                </a:lnTo>
                <a:lnTo>
                  <a:pt x="13651" y="7762"/>
                </a:lnTo>
                <a:lnTo>
                  <a:pt x="13626" y="7811"/>
                </a:lnTo>
                <a:lnTo>
                  <a:pt x="13480" y="8273"/>
                </a:lnTo>
                <a:lnTo>
                  <a:pt x="13407" y="8492"/>
                </a:lnTo>
                <a:lnTo>
                  <a:pt x="13407" y="8614"/>
                </a:lnTo>
                <a:lnTo>
                  <a:pt x="13407" y="8662"/>
                </a:lnTo>
                <a:lnTo>
                  <a:pt x="13432" y="8711"/>
                </a:lnTo>
                <a:lnTo>
                  <a:pt x="13237" y="8711"/>
                </a:lnTo>
                <a:lnTo>
                  <a:pt x="13042" y="8735"/>
                </a:lnTo>
                <a:lnTo>
                  <a:pt x="13091" y="8443"/>
                </a:lnTo>
                <a:lnTo>
                  <a:pt x="13115" y="8176"/>
                </a:lnTo>
                <a:lnTo>
                  <a:pt x="13091" y="8030"/>
                </a:lnTo>
                <a:lnTo>
                  <a:pt x="13067" y="7908"/>
                </a:lnTo>
                <a:lnTo>
                  <a:pt x="13042" y="7859"/>
                </a:lnTo>
                <a:lnTo>
                  <a:pt x="13018" y="7835"/>
                </a:lnTo>
                <a:lnTo>
                  <a:pt x="12969" y="7835"/>
                </a:lnTo>
                <a:lnTo>
                  <a:pt x="12921" y="7859"/>
                </a:lnTo>
                <a:lnTo>
                  <a:pt x="12848" y="7957"/>
                </a:lnTo>
                <a:lnTo>
                  <a:pt x="12823" y="8054"/>
                </a:lnTo>
                <a:lnTo>
                  <a:pt x="12750" y="8273"/>
                </a:lnTo>
                <a:lnTo>
                  <a:pt x="12604" y="8906"/>
                </a:lnTo>
                <a:lnTo>
                  <a:pt x="12604" y="8954"/>
                </a:lnTo>
                <a:lnTo>
                  <a:pt x="12629" y="9027"/>
                </a:lnTo>
                <a:lnTo>
                  <a:pt x="12507" y="9271"/>
                </a:lnTo>
                <a:lnTo>
                  <a:pt x="12385" y="9514"/>
                </a:lnTo>
                <a:lnTo>
                  <a:pt x="12288" y="9660"/>
                </a:lnTo>
                <a:lnTo>
                  <a:pt x="12191" y="9806"/>
                </a:lnTo>
                <a:lnTo>
                  <a:pt x="11996" y="10049"/>
                </a:lnTo>
                <a:lnTo>
                  <a:pt x="11947" y="10122"/>
                </a:lnTo>
                <a:lnTo>
                  <a:pt x="11947" y="10171"/>
                </a:lnTo>
                <a:lnTo>
                  <a:pt x="11972" y="10244"/>
                </a:lnTo>
                <a:lnTo>
                  <a:pt x="11996" y="10293"/>
                </a:lnTo>
                <a:lnTo>
                  <a:pt x="12045" y="10341"/>
                </a:lnTo>
                <a:lnTo>
                  <a:pt x="12166" y="10341"/>
                </a:lnTo>
                <a:lnTo>
                  <a:pt x="12239" y="10317"/>
                </a:lnTo>
                <a:lnTo>
                  <a:pt x="12337" y="10487"/>
                </a:lnTo>
                <a:lnTo>
                  <a:pt x="12483" y="10633"/>
                </a:lnTo>
                <a:lnTo>
                  <a:pt x="12726" y="10950"/>
                </a:lnTo>
                <a:lnTo>
                  <a:pt x="12994" y="11339"/>
                </a:lnTo>
                <a:lnTo>
                  <a:pt x="13237" y="11728"/>
                </a:lnTo>
                <a:lnTo>
                  <a:pt x="13067" y="11947"/>
                </a:lnTo>
                <a:lnTo>
                  <a:pt x="12872" y="12166"/>
                </a:lnTo>
                <a:lnTo>
                  <a:pt x="12483" y="12556"/>
                </a:lnTo>
                <a:lnTo>
                  <a:pt x="12191" y="12848"/>
                </a:lnTo>
                <a:lnTo>
                  <a:pt x="12045" y="12994"/>
                </a:lnTo>
                <a:lnTo>
                  <a:pt x="11923" y="13164"/>
                </a:lnTo>
                <a:lnTo>
                  <a:pt x="11704" y="13018"/>
                </a:lnTo>
                <a:lnTo>
                  <a:pt x="11874" y="12945"/>
                </a:lnTo>
                <a:lnTo>
                  <a:pt x="12020" y="12848"/>
                </a:lnTo>
                <a:lnTo>
                  <a:pt x="12288" y="12677"/>
                </a:lnTo>
                <a:lnTo>
                  <a:pt x="12337" y="12629"/>
                </a:lnTo>
                <a:lnTo>
                  <a:pt x="12361" y="12580"/>
                </a:lnTo>
                <a:lnTo>
                  <a:pt x="12361" y="12507"/>
                </a:lnTo>
                <a:lnTo>
                  <a:pt x="12337" y="12458"/>
                </a:lnTo>
                <a:lnTo>
                  <a:pt x="12312" y="12434"/>
                </a:lnTo>
                <a:lnTo>
                  <a:pt x="12264" y="12385"/>
                </a:lnTo>
                <a:lnTo>
                  <a:pt x="12191" y="12385"/>
                </a:lnTo>
                <a:lnTo>
                  <a:pt x="12118" y="12410"/>
                </a:lnTo>
                <a:lnTo>
                  <a:pt x="11899" y="12531"/>
                </a:lnTo>
                <a:lnTo>
                  <a:pt x="11655" y="12677"/>
                </a:lnTo>
                <a:lnTo>
                  <a:pt x="11388" y="12799"/>
                </a:lnTo>
                <a:lnTo>
                  <a:pt x="11266" y="12726"/>
                </a:lnTo>
                <a:lnTo>
                  <a:pt x="11315" y="12702"/>
                </a:lnTo>
                <a:lnTo>
                  <a:pt x="11534" y="12556"/>
                </a:lnTo>
                <a:lnTo>
                  <a:pt x="11631" y="12458"/>
                </a:lnTo>
                <a:lnTo>
                  <a:pt x="11704" y="12337"/>
                </a:lnTo>
                <a:lnTo>
                  <a:pt x="11728" y="12288"/>
                </a:lnTo>
                <a:lnTo>
                  <a:pt x="11728" y="12239"/>
                </a:lnTo>
                <a:lnTo>
                  <a:pt x="11704" y="12166"/>
                </a:lnTo>
                <a:lnTo>
                  <a:pt x="11680" y="12118"/>
                </a:lnTo>
                <a:lnTo>
                  <a:pt x="11631" y="12093"/>
                </a:lnTo>
                <a:lnTo>
                  <a:pt x="11582" y="12069"/>
                </a:lnTo>
                <a:lnTo>
                  <a:pt x="11534" y="12069"/>
                </a:lnTo>
                <a:lnTo>
                  <a:pt x="11461" y="12093"/>
                </a:lnTo>
                <a:lnTo>
                  <a:pt x="11290" y="12264"/>
                </a:lnTo>
                <a:lnTo>
                  <a:pt x="11096" y="12410"/>
                </a:lnTo>
                <a:lnTo>
                  <a:pt x="10974" y="12507"/>
                </a:lnTo>
                <a:lnTo>
                  <a:pt x="10731" y="12288"/>
                </a:lnTo>
                <a:lnTo>
                  <a:pt x="10950" y="12142"/>
                </a:lnTo>
                <a:lnTo>
                  <a:pt x="11071" y="12069"/>
                </a:lnTo>
                <a:lnTo>
                  <a:pt x="11193" y="11996"/>
                </a:lnTo>
                <a:lnTo>
                  <a:pt x="11242" y="11947"/>
                </a:lnTo>
                <a:lnTo>
                  <a:pt x="11266" y="11899"/>
                </a:lnTo>
                <a:lnTo>
                  <a:pt x="11290" y="11826"/>
                </a:lnTo>
                <a:lnTo>
                  <a:pt x="11290" y="11753"/>
                </a:lnTo>
                <a:lnTo>
                  <a:pt x="11266" y="11704"/>
                </a:lnTo>
                <a:lnTo>
                  <a:pt x="11217" y="11680"/>
                </a:lnTo>
                <a:lnTo>
                  <a:pt x="11096" y="11680"/>
                </a:lnTo>
                <a:lnTo>
                  <a:pt x="10974" y="11753"/>
                </a:lnTo>
                <a:lnTo>
                  <a:pt x="10877" y="11801"/>
                </a:lnTo>
                <a:lnTo>
                  <a:pt x="10633" y="11947"/>
                </a:lnTo>
                <a:lnTo>
                  <a:pt x="10390" y="12093"/>
                </a:lnTo>
                <a:lnTo>
                  <a:pt x="10293" y="12069"/>
                </a:lnTo>
                <a:lnTo>
                  <a:pt x="10147" y="12069"/>
                </a:lnTo>
                <a:lnTo>
                  <a:pt x="10098" y="12118"/>
                </a:lnTo>
                <a:lnTo>
                  <a:pt x="9952" y="12118"/>
                </a:lnTo>
                <a:lnTo>
                  <a:pt x="9855" y="12191"/>
                </a:lnTo>
                <a:lnTo>
                  <a:pt x="9733" y="12264"/>
                </a:lnTo>
                <a:lnTo>
                  <a:pt x="9587" y="12312"/>
                </a:lnTo>
                <a:lnTo>
                  <a:pt x="9319" y="12385"/>
                </a:lnTo>
                <a:lnTo>
                  <a:pt x="9198" y="12434"/>
                </a:lnTo>
                <a:lnTo>
                  <a:pt x="9100" y="12507"/>
                </a:lnTo>
                <a:lnTo>
                  <a:pt x="8979" y="12507"/>
                </a:lnTo>
                <a:lnTo>
                  <a:pt x="8930" y="12556"/>
                </a:lnTo>
                <a:lnTo>
                  <a:pt x="8906" y="12604"/>
                </a:lnTo>
                <a:lnTo>
                  <a:pt x="8906" y="12629"/>
                </a:lnTo>
                <a:lnTo>
                  <a:pt x="8857" y="12629"/>
                </a:lnTo>
                <a:lnTo>
                  <a:pt x="8735" y="12677"/>
                </a:lnTo>
                <a:lnTo>
                  <a:pt x="8638" y="12726"/>
                </a:lnTo>
                <a:lnTo>
                  <a:pt x="8419" y="12848"/>
                </a:lnTo>
                <a:lnTo>
                  <a:pt x="8297" y="12872"/>
                </a:lnTo>
                <a:lnTo>
                  <a:pt x="8200" y="12896"/>
                </a:lnTo>
                <a:lnTo>
                  <a:pt x="8103" y="12921"/>
                </a:lnTo>
                <a:lnTo>
                  <a:pt x="8005" y="12945"/>
                </a:lnTo>
                <a:lnTo>
                  <a:pt x="7957" y="13018"/>
                </a:lnTo>
                <a:lnTo>
                  <a:pt x="7981" y="13067"/>
                </a:lnTo>
                <a:lnTo>
                  <a:pt x="8030" y="13140"/>
                </a:lnTo>
                <a:lnTo>
                  <a:pt x="8127" y="13188"/>
                </a:lnTo>
                <a:lnTo>
                  <a:pt x="8224" y="13213"/>
                </a:lnTo>
                <a:lnTo>
                  <a:pt x="8346" y="13188"/>
                </a:lnTo>
                <a:lnTo>
                  <a:pt x="8468" y="13164"/>
                </a:lnTo>
                <a:lnTo>
                  <a:pt x="8589" y="13115"/>
                </a:lnTo>
                <a:lnTo>
                  <a:pt x="8833" y="12994"/>
                </a:lnTo>
                <a:lnTo>
                  <a:pt x="8808" y="13115"/>
                </a:lnTo>
                <a:lnTo>
                  <a:pt x="8638" y="13213"/>
                </a:lnTo>
                <a:lnTo>
                  <a:pt x="8443" y="13310"/>
                </a:lnTo>
                <a:lnTo>
                  <a:pt x="8224" y="13383"/>
                </a:lnTo>
                <a:lnTo>
                  <a:pt x="8127" y="13432"/>
                </a:lnTo>
                <a:lnTo>
                  <a:pt x="8054" y="13480"/>
                </a:lnTo>
                <a:lnTo>
                  <a:pt x="8030" y="13553"/>
                </a:lnTo>
                <a:lnTo>
                  <a:pt x="8054" y="13602"/>
                </a:lnTo>
                <a:lnTo>
                  <a:pt x="8103" y="13651"/>
                </a:lnTo>
                <a:lnTo>
                  <a:pt x="8176" y="13675"/>
                </a:lnTo>
                <a:lnTo>
                  <a:pt x="8297" y="13699"/>
                </a:lnTo>
                <a:lnTo>
                  <a:pt x="8443" y="13651"/>
                </a:lnTo>
                <a:lnTo>
                  <a:pt x="8589" y="13626"/>
                </a:lnTo>
                <a:lnTo>
                  <a:pt x="8760" y="13553"/>
                </a:lnTo>
                <a:lnTo>
                  <a:pt x="8711" y="13797"/>
                </a:lnTo>
                <a:lnTo>
                  <a:pt x="8711" y="13821"/>
                </a:lnTo>
                <a:lnTo>
                  <a:pt x="8662" y="13845"/>
                </a:lnTo>
                <a:lnTo>
                  <a:pt x="8419" y="13918"/>
                </a:lnTo>
                <a:lnTo>
                  <a:pt x="8176" y="13991"/>
                </a:lnTo>
                <a:lnTo>
                  <a:pt x="8030" y="14016"/>
                </a:lnTo>
                <a:lnTo>
                  <a:pt x="7957" y="14040"/>
                </a:lnTo>
                <a:lnTo>
                  <a:pt x="7957" y="14089"/>
                </a:lnTo>
                <a:lnTo>
                  <a:pt x="7932" y="14113"/>
                </a:lnTo>
                <a:lnTo>
                  <a:pt x="7932" y="14162"/>
                </a:lnTo>
                <a:lnTo>
                  <a:pt x="7957" y="14186"/>
                </a:lnTo>
                <a:lnTo>
                  <a:pt x="8030" y="14235"/>
                </a:lnTo>
                <a:lnTo>
                  <a:pt x="8127" y="14259"/>
                </a:lnTo>
                <a:lnTo>
                  <a:pt x="8224" y="14283"/>
                </a:lnTo>
                <a:lnTo>
                  <a:pt x="8322" y="14283"/>
                </a:lnTo>
                <a:lnTo>
                  <a:pt x="8419" y="14259"/>
                </a:lnTo>
                <a:lnTo>
                  <a:pt x="8614" y="14210"/>
                </a:lnTo>
                <a:lnTo>
                  <a:pt x="8589" y="14381"/>
                </a:lnTo>
                <a:lnTo>
                  <a:pt x="8589" y="14575"/>
                </a:lnTo>
                <a:lnTo>
                  <a:pt x="8103" y="14575"/>
                </a:lnTo>
                <a:lnTo>
                  <a:pt x="7616" y="14624"/>
                </a:lnTo>
                <a:lnTo>
                  <a:pt x="6765" y="14624"/>
                </a:lnTo>
                <a:lnTo>
                  <a:pt x="6765" y="14405"/>
                </a:lnTo>
                <a:lnTo>
                  <a:pt x="6740" y="14162"/>
                </a:lnTo>
                <a:lnTo>
                  <a:pt x="6692" y="13748"/>
                </a:lnTo>
                <a:lnTo>
                  <a:pt x="6643" y="13432"/>
                </a:lnTo>
                <a:lnTo>
                  <a:pt x="6570" y="13042"/>
                </a:lnTo>
                <a:lnTo>
                  <a:pt x="6521" y="12848"/>
                </a:lnTo>
                <a:lnTo>
                  <a:pt x="6448" y="12702"/>
                </a:lnTo>
                <a:lnTo>
                  <a:pt x="6351" y="12556"/>
                </a:lnTo>
                <a:lnTo>
                  <a:pt x="6302" y="12531"/>
                </a:lnTo>
                <a:lnTo>
                  <a:pt x="6229" y="12483"/>
                </a:lnTo>
                <a:lnTo>
                  <a:pt x="6156" y="12483"/>
                </a:lnTo>
                <a:lnTo>
                  <a:pt x="6083" y="12507"/>
                </a:lnTo>
                <a:lnTo>
                  <a:pt x="5864" y="12434"/>
                </a:lnTo>
                <a:lnTo>
                  <a:pt x="5670" y="12385"/>
                </a:lnTo>
                <a:lnTo>
                  <a:pt x="5524" y="12312"/>
                </a:lnTo>
                <a:lnTo>
                  <a:pt x="5378" y="12239"/>
                </a:lnTo>
                <a:lnTo>
                  <a:pt x="5232" y="12166"/>
                </a:lnTo>
                <a:lnTo>
                  <a:pt x="5086" y="12118"/>
                </a:lnTo>
                <a:lnTo>
                  <a:pt x="5013" y="12045"/>
                </a:lnTo>
                <a:lnTo>
                  <a:pt x="4940" y="11996"/>
                </a:lnTo>
                <a:lnTo>
                  <a:pt x="4842" y="11996"/>
                </a:lnTo>
                <a:lnTo>
                  <a:pt x="4794" y="12020"/>
                </a:lnTo>
                <a:lnTo>
                  <a:pt x="4745" y="12069"/>
                </a:lnTo>
                <a:lnTo>
                  <a:pt x="4429" y="11923"/>
                </a:lnTo>
                <a:lnTo>
                  <a:pt x="4210" y="11826"/>
                </a:lnTo>
                <a:lnTo>
                  <a:pt x="4112" y="11801"/>
                </a:lnTo>
                <a:lnTo>
                  <a:pt x="4064" y="11801"/>
                </a:lnTo>
                <a:lnTo>
                  <a:pt x="4015" y="11826"/>
                </a:lnTo>
                <a:lnTo>
                  <a:pt x="3966" y="11850"/>
                </a:lnTo>
                <a:lnTo>
                  <a:pt x="3966" y="11899"/>
                </a:lnTo>
                <a:lnTo>
                  <a:pt x="3966" y="11947"/>
                </a:lnTo>
                <a:lnTo>
                  <a:pt x="3991" y="12020"/>
                </a:lnTo>
                <a:lnTo>
                  <a:pt x="4088" y="12093"/>
                </a:lnTo>
                <a:lnTo>
                  <a:pt x="4307" y="12239"/>
                </a:lnTo>
                <a:lnTo>
                  <a:pt x="4477" y="12361"/>
                </a:lnTo>
                <a:lnTo>
                  <a:pt x="4356" y="12507"/>
                </a:lnTo>
                <a:lnTo>
                  <a:pt x="4331" y="12434"/>
                </a:lnTo>
                <a:lnTo>
                  <a:pt x="4283" y="12385"/>
                </a:lnTo>
                <a:lnTo>
                  <a:pt x="4185" y="12337"/>
                </a:lnTo>
                <a:lnTo>
                  <a:pt x="4088" y="12337"/>
                </a:lnTo>
                <a:lnTo>
                  <a:pt x="3942" y="12312"/>
                </a:lnTo>
                <a:lnTo>
                  <a:pt x="3820" y="12264"/>
                </a:lnTo>
                <a:lnTo>
                  <a:pt x="3723" y="12191"/>
                </a:lnTo>
                <a:lnTo>
                  <a:pt x="3601" y="12118"/>
                </a:lnTo>
                <a:lnTo>
                  <a:pt x="3504" y="12045"/>
                </a:lnTo>
                <a:lnTo>
                  <a:pt x="3382" y="11996"/>
                </a:lnTo>
                <a:lnTo>
                  <a:pt x="3334" y="11996"/>
                </a:lnTo>
                <a:lnTo>
                  <a:pt x="3309" y="12020"/>
                </a:lnTo>
                <a:lnTo>
                  <a:pt x="3285" y="12045"/>
                </a:lnTo>
                <a:lnTo>
                  <a:pt x="3285" y="12142"/>
                </a:lnTo>
                <a:lnTo>
                  <a:pt x="3309" y="12215"/>
                </a:lnTo>
                <a:lnTo>
                  <a:pt x="3334" y="12288"/>
                </a:lnTo>
                <a:lnTo>
                  <a:pt x="3382" y="12337"/>
                </a:lnTo>
                <a:lnTo>
                  <a:pt x="3504" y="12458"/>
                </a:lnTo>
                <a:lnTo>
                  <a:pt x="3650" y="12556"/>
                </a:lnTo>
                <a:lnTo>
                  <a:pt x="3747" y="12629"/>
                </a:lnTo>
                <a:lnTo>
                  <a:pt x="3869" y="12677"/>
                </a:lnTo>
                <a:lnTo>
                  <a:pt x="4015" y="12702"/>
                </a:lnTo>
                <a:lnTo>
                  <a:pt x="4137" y="12702"/>
                </a:lnTo>
                <a:lnTo>
                  <a:pt x="3820" y="12969"/>
                </a:lnTo>
                <a:lnTo>
                  <a:pt x="3796" y="12921"/>
                </a:lnTo>
                <a:lnTo>
                  <a:pt x="3772" y="12872"/>
                </a:lnTo>
                <a:lnTo>
                  <a:pt x="3723" y="12848"/>
                </a:lnTo>
                <a:lnTo>
                  <a:pt x="3650" y="12823"/>
                </a:lnTo>
                <a:lnTo>
                  <a:pt x="3553" y="12823"/>
                </a:lnTo>
                <a:lnTo>
                  <a:pt x="3480" y="12799"/>
                </a:lnTo>
                <a:lnTo>
                  <a:pt x="3334" y="12702"/>
                </a:lnTo>
                <a:lnTo>
                  <a:pt x="3188" y="12580"/>
                </a:lnTo>
                <a:lnTo>
                  <a:pt x="3163" y="12556"/>
                </a:lnTo>
                <a:lnTo>
                  <a:pt x="3115" y="12531"/>
                </a:lnTo>
                <a:lnTo>
                  <a:pt x="3066" y="12507"/>
                </a:lnTo>
                <a:lnTo>
                  <a:pt x="3017" y="12483"/>
                </a:lnTo>
                <a:lnTo>
                  <a:pt x="2993" y="12483"/>
                </a:lnTo>
                <a:lnTo>
                  <a:pt x="2969" y="12507"/>
                </a:lnTo>
                <a:lnTo>
                  <a:pt x="2944" y="12604"/>
                </a:lnTo>
                <a:lnTo>
                  <a:pt x="2944" y="12677"/>
                </a:lnTo>
                <a:lnTo>
                  <a:pt x="2944" y="12726"/>
                </a:lnTo>
                <a:lnTo>
                  <a:pt x="2969" y="12799"/>
                </a:lnTo>
                <a:lnTo>
                  <a:pt x="3017" y="12872"/>
                </a:lnTo>
                <a:lnTo>
                  <a:pt x="3115" y="12969"/>
                </a:lnTo>
                <a:lnTo>
                  <a:pt x="3285" y="13115"/>
                </a:lnTo>
                <a:lnTo>
                  <a:pt x="3382" y="13164"/>
                </a:lnTo>
                <a:lnTo>
                  <a:pt x="3504" y="13213"/>
                </a:lnTo>
                <a:lnTo>
                  <a:pt x="3309" y="13310"/>
                </a:lnTo>
                <a:lnTo>
                  <a:pt x="3261" y="13286"/>
                </a:lnTo>
                <a:lnTo>
                  <a:pt x="2896" y="12969"/>
                </a:lnTo>
                <a:lnTo>
                  <a:pt x="2531" y="12629"/>
                </a:lnTo>
                <a:lnTo>
                  <a:pt x="2214" y="12312"/>
                </a:lnTo>
                <a:lnTo>
                  <a:pt x="2068" y="12118"/>
                </a:lnTo>
                <a:lnTo>
                  <a:pt x="1947" y="11947"/>
                </a:lnTo>
                <a:lnTo>
                  <a:pt x="2093" y="11777"/>
                </a:lnTo>
                <a:lnTo>
                  <a:pt x="2214" y="11607"/>
                </a:lnTo>
                <a:lnTo>
                  <a:pt x="2433" y="11242"/>
                </a:lnTo>
                <a:lnTo>
                  <a:pt x="2798" y="10779"/>
                </a:lnTo>
                <a:lnTo>
                  <a:pt x="3139" y="10317"/>
                </a:lnTo>
                <a:lnTo>
                  <a:pt x="3163" y="10293"/>
                </a:lnTo>
                <a:lnTo>
                  <a:pt x="3236" y="10244"/>
                </a:lnTo>
                <a:lnTo>
                  <a:pt x="3285" y="10147"/>
                </a:lnTo>
                <a:lnTo>
                  <a:pt x="3285" y="10074"/>
                </a:lnTo>
                <a:lnTo>
                  <a:pt x="3261" y="10025"/>
                </a:lnTo>
                <a:lnTo>
                  <a:pt x="3212" y="9976"/>
                </a:lnTo>
                <a:lnTo>
                  <a:pt x="3090" y="9855"/>
                </a:lnTo>
                <a:lnTo>
                  <a:pt x="2969" y="9709"/>
                </a:lnTo>
                <a:lnTo>
                  <a:pt x="2750" y="9441"/>
                </a:lnTo>
                <a:lnTo>
                  <a:pt x="2628" y="9246"/>
                </a:lnTo>
                <a:lnTo>
                  <a:pt x="2628" y="9222"/>
                </a:lnTo>
                <a:lnTo>
                  <a:pt x="2628" y="9149"/>
                </a:lnTo>
                <a:lnTo>
                  <a:pt x="2604" y="9076"/>
                </a:lnTo>
                <a:lnTo>
                  <a:pt x="2579" y="9003"/>
                </a:lnTo>
                <a:lnTo>
                  <a:pt x="2506" y="8954"/>
                </a:lnTo>
                <a:lnTo>
                  <a:pt x="2409" y="8930"/>
                </a:lnTo>
                <a:lnTo>
                  <a:pt x="1460" y="8881"/>
                </a:lnTo>
                <a:lnTo>
                  <a:pt x="998" y="8808"/>
                </a:lnTo>
                <a:lnTo>
                  <a:pt x="754" y="8784"/>
                </a:lnTo>
                <a:lnTo>
                  <a:pt x="535" y="8711"/>
                </a:lnTo>
                <a:lnTo>
                  <a:pt x="535" y="8614"/>
                </a:lnTo>
                <a:lnTo>
                  <a:pt x="511" y="8492"/>
                </a:lnTo>
                <a:lnTo>
                  <a:pt x="462" y="8273"/>
                </a:lnTo>
                <a:lnTo>
                  <a:pt x="462" y="7908"/>
                </a:lnTo>
                <a:lnTo>
                  <a:pt x="462" y="7567"/>
                </a:lnTo>
                <a:lnTo>
                  <a:pt x="511" y="7105"/>
                </a:lnTo>
                <a:lnTo>
                  <a:pt x="535" y="6862"/>
                </a:lnTo>
                <a:lnTo>
                  <a:pt x="535" y="6740"/>
                </a:lnTo>
                <a:lnTo>
                  <a:pt x="511" y="6619"/>
                </a:lnTo>
                <a:lnTo>
                  <a:pt x="681" y="6570"/>
                </a:lnTo>
                <a:lnTo>
                  <a:pt x="1046" y="6497"/>
                </a:lnTo>
                <a:lnTo>
                  <a:pt x="949" y="6643"/>
                </a:lnTo>
                <a:lnTo>
                  <a:pt x="876" y="6789"/>
                </a:lnTo>
                <a:lnTo>
                  <a:pt x="754" y="7105"/>
                </a:lnTo>
                <a:lnTo>
                  <a:pt x="754" y="7203"/>
                </a:lnTo>
                <a:lnTo>
                  <a:pt x="779" y="7227"/>
                </a:lnTo>
                <a:lnTo>
                  <a:pt x="803" y="7276"/>
                </a:lnTo>
                <a:lnTo>
                  <a:pt x="876" y="7324"/>
                </a:lnTo>
                <a:lnTo>
                  <a:pt x="973" y="7324"/>
                </a:lnTo>
                <a:lnTo>
                  <a:pt x="1022" y="7300"/>
                </a:lnTo>
                <a:lnTo>
                  <a:pt x="1046" y="7276"/>
                </a:lnTo>
                <a:lnTo>
                  <a:pt x="1095" y="7203"/>
                </a:lnTo>
                <a:lnTo>
                  <a:pt x="1168" y="6984"/>
                </a:lnTo>
                <a:lnTo>
                  <a:pt x="1265" y="6765"/>
                </a:lnTo>
                <a:lnTo>
                  <a:pt x="1338" y="6619"/>
                </a:lnTo>
                <a:lnTo>
                  <a:pt x="1436" y="6448"/>
                </a:lnTo>
                <a:lnTo>
                  <a:pt x="1606" y="6424"/>
                </a:lnTo>
                <a:lnTo>
                  <a:pt x="1509" y="6570"/>
                </a:lnTo>
                <a:lnTo>
                  <a:pt x="1436" y="6740"/>
                </a:lnTo>
                <a:lnTo>
                  <a:pt x="1387" y="6911"/>
                </a:lnTo>
                <a:lnTo>
                  <a:pt x="1338" y="7057"/>
                </a:lnTo>
                <a:lnTo>
                  <a:pt x="1338" y="7105"/>
                </a:lnTo>
                <a:lnTo>
                  <a:pt x="1363" y="7154"/>
                </a:lnTo>
                <a:lnTo>
                  <a:pt x="1387" y="7203"/>
                </a:lnTo>
                <a:lnTo>
                  <a:pt x="1436" y="7251"/>
                </a:lnTo>
                <a:lnTo>
                  <a:pt x="1484" y="7276"/>
                </a:lnTo>
                <a:lnTo>
                  <a:pt x="1557" y="7276"/>
                </a:lnTo>
                <a:lnTo>
                  <a:pt x="1630" y="7227"/>
                </a:lnTo>
                <a:lnTo>
                  <a:pt x="1679" y="7178"/>
                </a:lnTo>
                <a:lnTo>
                  <a:pt x="1679" y="7154"/>
                </a:lnTo>
                <a:lnTo>
                  <a:pt x="1728" y="6935"/>
                </a:lnTo>
                <a:lnTo>
                  <a:pt x="1801" y="6716"/>
                </a:lnTo>
                <a:lnTo>
                  <a:pt x="1898" y="6570"/>
                </a:lnTo>
                <a:lnTo>
                  <a:pt x="1947" y="6424"/>
                </a:lnTo>
                <a:lnTo>
                  <a:pt x="2093" y="6424"/>
                </a:lnTo>
                <a:lnTo>
                  <a:pt x="2044" y="6546"/>
                </a:lnTo>
                <a:lnTo>
                  <a:pt x="1947" y="6813"/>
                </a:lnTo>
                <a:lnTo>
                  <a:pt x="1922" y="6935"/>
                </a:lnTo>
                <a:lnTo>
                  <a:pt x="1898" y="7057"/>
                </a:lnTo>
                <a:lnTo>
                  <a:pt x="1922" y="7105"/>
                </a:lnTo>
                <a:lnTo>
                  <a:pt x="1947" y="7154"/>
                </a:lnTo>
                <a:lnTo>
                  <a:pt x="2020" y="7203"/>
                </a:lnTo>
                <a:lnTo>
                  <a:pt x="2117" y="7203"/>
                </a:lnTo>
                <a:lnTo>
                  <a:pt x="2166" y="7178"/>
                </a:lnTo>
                <a:lnTo>
                  <a:pt x="2190" y="7130"/>
                </a:lnTo>
                <a:lnTo>
                  <a:pt x="2239" y="6935"/>
                </a:lnTo>
                <a:lnTo>
                  <a:pt x="2287" y="6716"/>
                </a:lnTo>
                <a:lnTo>
                  <a:pt x="2336" y="6546"/>
                </a:lnTo>
                <a:lnTo>
                  <a:pt x="2360" y="6400"/>
                </a:lnTo>
                <a:lnTo>
                  <a:pt x="2482" y="6375"/>
                </a:lnTo>
                <a:lnTo>
                  <a:pt x="2531" y="6351"/>
                </a:lnTo>
                <a:lnTo>
                  <a:pt x="2579" y="6302"/>
                </a:lnTo>
                <a:lnTo>
                  <a:pt x="2604" y="6254"/>
                </a:lnTo>
                <a:lnTo>
                  <a:pt x="2604" y="6205"/>
                </a:lnTo>
                <a:lnTo>
                  <a:pt x="2652" y="6132"/>
                </a:lnTo>
                <a:lnTo>
                  <a:pt x="2677" y="6059"/>
                </a:lnTo>
                <a:lnTo>
                  <a:pt x="2677" y="5913"/>
                </a:lnTo>
                <a:lnTo>
                  <a:pt x="2701" y="5767"/>
                </a:lnTo>
                <a:lnTo>
                  <a:pt x="2798" y="5499"/>
                </a:lnTo>
                <a:lnTo>
                  <a:pt x="2993" y="4964"/>
                </a:lnTo>
                <a:lnTo>
                  <a:pt x="3090" y="4891"/>
                </a:lnTo>
                <a:lnTo>
                  <a:pt x="3139" y="4794"/>
                </a:lnTo>
                <a:lnTo>
                  <a:pt x="3139" y="4745"/>
                </a:lnTo>
                <a:lnTo>
                  <a:pt x="3139" y="4696"/>
                </a:lnTo>
                <a:lnTo>
                  <a:pt x="3115" y="4648"/>
                </a:lnTo>
                <a:lnTo>
                  <a:pt x="3066" y="4575"/>
                </a:lnTo>
                <a:lnTo>
                  <a:pt x="2750" y="4234"/>
                </a:lnTo>
                <a:lnTo>
                  <a:pt x="2433" y="3893"/>
                </a:lnTo>
                <a:lnTo>
                  <a:pt x="2117" y="3528"/>
                </a:lnTo>
                <a:lnTo>
                  <a:pt x="1801" y="3188"/>
                </a:lnTo>
                <a:lnTo>
                  <a:pt x="1971" y="3042"/>
                </a:lnTo>
                <a:lnTo>
                  <a:pt x="2141" y="2871"/>
                </a:lnTo>
                <a:lnTo>
                  <a:pt x="2433" y="2506"/>
                </a:lnTo>
                <a:lnTo>
                  <a:pt x="2604" y="2336"/>
                </a:lnTo>
                <a:lnTo>
                  <a:pt x="2774" y="2166"/>
                </a:lnTo>
                <a:lnTo>
                  <a:pt x="2944" y="2044"/>
                </a:lnTo>
                <a:lnTo>
                  <a:pt x="3163" y="1947"/>
                </a:lnTo>
                <a:lnTo>
                  <a:pt x="3236" y="1922"/>
                </a:lnTo>
                <a:lnTo>
                  <a:pt x="3261" y="1922"/>
                </a:lnTo>
                <a:lnTo>
                  <a:pt x="3115" y="2020"/>
                </a:lnTo>
                <a:lnTo>
                  <a:pt x="2993" y="2117"/>
                </a:lnTo>
                <a:lnTo>
                  <a:pt x="2847" y="2263"/>
                </a:lnTo>
                <a:lnTo>
                  <a:pt x="2725" y="2409"/>
                </a:lnTo>
                <a:lnTo>
                  <a:pt x="2701" y="2506"/>
                </a:lnTo>
                <a:lnTo>
                  <a:pt x="2701" y="2579"/>
                </a:lnTo>
                <a:lnTo>
                  <a:pt x="2701" y="2652"/>
                </a:lnTo>
                <a:lnTo>
                  <a:pt x="2750" y="2701"/>
                </a:lnTo>
                <a:lnTo>
                  <a:pt x="2798" y="2725"/>
                </a:lnTo>
                <a:lnTo>
                  <a:pt x="2871" y="2725"/>
                </a:lnTo>
                <a:lnTo>
                  <a:pt x="2944" y="2677"/>
                </a:lnTo>
                <a:lnTo>
                  <a:pt x="2993" y="2628"/>
                </a:lnTo>
                <a:lnTo>
                  <a:pt x="3090" y="2506"/>
                </a:lnTo>
                <a:lnTo>
                  <a:pt x="3212" y="2360"/>
                </a:lnTo>
                <a:lnTo>
                  <a:pt x="3358" y="2239"/>
                </a:lnTo>
                <a:lnTo>
                  <a:pt x="3553" y="2117"/>
                </a:lnTo>
                <a:lnTo>
                  <a:pt x="3626" y="2166"/>
                </a:lnTo>
                <a:lnTo>
                  <a:pt x="3504" y="2263"/>
                </a:lnTo>
                <a:lnTo>
                  <a:pt x="3407" y="2336"/>
                </a:lnTo>
                <a:lnTo>
                  <a:pt x="3285" y="2458"/>
                </a:lnTo>
                <a:lnTo>
                  <a:pt x="3188" y="2579"/>
                </a:lnTo>
                <a:lnTo>
                  <a:pt x="3115" y="2725"/>
                </a:lnTo>
                <a:lnTo>
                  <a:pt x="3090" y="2798"/>
                </a:lnTo>
                <a:lnTo>
                  <a:pt x="3090" y="2871"/>
                </a:lnTo>
                <a:lnTo>
                  <a:pt x="3115" y="2920"/>
                </a:lnTo>
                <a:lnTo>
                  <a:pt x="3139" y="2944"/>
                </a:lnTo>
                <a:lnTo>
                  <a:pt x="3212" y="2969"/>
                </a:lnTo>
                <a:lnTo>
                  <a:pt x="3285" y="2969"/>
                </a:lnTo>
                <a:lnTo>
                  <a:pt x="3358" y="2944"/>
                </a:lnTo>
                <a:lnTo>
                  <a:pt x="3431" y="2847"/>
                </a:lnTo>
                <a:lnTo>
                  <a:pt x="3480" y="2750"/>
                </a:lnTo>
                <a:lnTo>
                  <a:pt x="3577" y="2652"/>
                </a:lnTo>
                <a:lnTo>
                  <a:pt x="3674" y="2555"/>
                </a:lnTo>
                <a:lnTo>
                  <a:pt x="3869" y="2360"/>
                </a:lnTo>
                <a:lnTo>
                  <a:pt x="3966" y="2433"/>
                </a:lnTo>
                <a:lnTo>
                  <a:pt x="4112" y="2506"/>
                </a:lnTo>
                <a:lnTo>
                  <a:pt x="3893" y="2628"/>
                </a:lnTo>
                <a:lnTo>
                  <a:pt x="3699" y="2750"/>
                </a:lnTo>
                <a:lnTo>
                  <a:pt x="3553" y="2871"/>
                </a:lnTo>
                <a:lnTo>
                  <a:pt x="3407" y="3017"/>
                </a:lnTo>
                <a:lnTo>
                  <a:pt x="3334" y="3115"/>
                </a:lnTo>
                <a:lnTo>
                  <a:pt x="3309" y="3188"/>
                </a:lnTo>
                <a:lnTo>
                  <a:pt x="3309" y="3285"/>
                </a:lnTo>
                <a:lnTo>
                  <a:pt x="3334" y="3382"/>
                </a:lnTo>
                <a:lnTo>
                  <a:pt x="3382" y="3431"/>
                </a:lnTo>
                <a:lnTo>
                  <a:pt x="3455" y="3455"/>
                </a:lnTo>
                <a:lnTo>
                  <a:pt x="3528" y="3431"/>
                </a:lnTo>
                <a:lnTo>
                  <a:pt x="3577" y="3382"/>
                </a:lnTo>
                <a:lnTo>
                  <a:pt x="3674" y="3261"/>
                </a:lnTo>
                <a:lnTo>
                  <a:pt x="3747" y="3139"/>
                </a:lnTo>
                <a:lnTo>
                  <a:pt x="3869" y="3042"/>
                </a:lnTo>
                <a:lnTo>
                  <a:pt x="3991" y="2969"/>
                </a:lnTo>
                <a:lnTo>
                  <a:pt x="4185" y="2847"/>
                </a:lnTo>
                <a:lnTo>
                  <a:pt x="4380" y="2701"/>
                </a:lnTo>
                <a:lnTo>
                  <a:pt x="4623" y="2871"/>
                </a:lnTo>
                <a:lnTo>
                  <a:pt x="4356" y="3066"/>
                </a:lnTo>
                <a:lnTo>
                  <a:pt x="4234" y="3139"/>
                </a:lnTo>
                <a:lnTo>
                  <a:pt x="4088" y="3261"/>
                </a:lnTo>
                <a:lnTo>
                  <a:pt x="3966" y="3382"/>
                </a:lnTo>
                <a:lnTo>
                  <a:pt x="3942" y="3455"/>
                </a:lnTo>
                <a:lnTo>
                  <a:pt x="3918" y="3528"/>
                </a:lnTo>
                <a:lnTo>
                  <a:pt x="3942" y="3577"/>
                </a:lnTo>
                <a:lnTo>
                  <a:pt x="3966" y="3601"/>
                </a:lnTo>
                <a:lnTo>
                  <a:pt x="4015" y="3626"/>
                </a:lnTo>
                <a:lnTo>
                  <a:pt x="4064" y="3626"/>
                </a:lnTo>
                <a:lnTo>
                  <a:pt x="4112" y="3601"/>
                </a:lnTo>
                <a:lnTo>
                  <a:pt x="4161" y="3553"/>
                </a:lnTo>
                <a:lnTo>
                  <a:pt x="4258" y="3480"/>
                </a:lnTo>
                <a:lnTo>
                  <a:pt x="4380" y="3358"/>
                </a:lnTo>
                <a:lnTo>
                  <a:pt x="4526" y="3261"/>
                </a:lnTo>
                <a:lnTo>
                  <a:pt x="4842" y="3042"/>
                </a:lnTo>
                <a:lnTo>
                  <a:pt x="4891" y="3066"/>
                </a:lnTo>
                <a:lnTo>
                  <a:pt x="4964" y="3090"/>
                </a:lnTo>
                <a:lnTo>
                  <a:pt x="5037" y="3090"/>
                </a:lnTo>
                <a:lnTo>
                  <a:pt x="5110" y="3042"/>
                </a:lnTo>
                <a:lnTo>
                  <a:pt x="5159" y="2993"/>
                </a:lnTo>
                <a:lnTo>
                  <a:pt x="5378" y="2896"/>
                </a:lnTo>
                <a:lnTo>
                  <a:pt x="5645" y="2798"/>
                </a:lnTo>
                <a:lnTo>
                  <a:pt x="6156" y="2652"/>
                </a:lnTo>
                <a:lnTo>
                  <a:pt x="6229" y="2604"/>
                </a:lnTo>
                <a:lnTo>
                  <a:pt x="6278" y="2531"/>
                </a:lnTo>
                <a:lnTo>
                  <a:pt x="6302" y="2506"/>
                </a:lnTo>
                <a:lnTo>
                  <a:pt x="6351" y="2360"/>
                </a:lnTo>
                <a:lnTo>
                  <a:pt x="6400" y="2214"/>
                </a:lnTo>
                <a:lnTo>
                  <a:pt x="6424" y="1922"/>
                </a:lnTo>
                <a:lnTo>
                  <a:pt x="6473" y="1314"/>
                </a:lnTo>
                <a:lnTo>
                  <a:pt x="6546" y="876"/>
                </a:lnTo>
                <a:lnTo>
                  <a:pt x="6570" y="633"/>
                </a:lnTo>
                <a:lnTo>
                  <a:pt x="6570" y="535"/>
                </a:lnTo>
                <a:lnTo>
                  <a:pt x="6570" y="414"/>
                </a:lnTo>
                <a:close/>
                <a:moveTo>
                  <a:pt x="17519" y="12093"/>
                </a:moveTo>
                <a:lnTo>
                  <a:pt x="17544" y="12142"/>
                </a:lnTo>
                <a:lnTo>
                  <a:pt x="17592" y="12191"/>
                </a:lnTo>
                <a:lnTo>
                  <a:pt x="17665" y="12215"/>
                </a:lnTo>
                <a:lnTo>
                  <a:pt x="17738" y="12215"/>
                </a:lnTo>
                <a:lnTo>
                  <a:pt x="18030" y="12239"/>
                </a:lnTo>
                <a:lnTo>
                  <a:pt x="18322" y="12312"/>
                </a:lnTo>
                <a:lnTo>
                  <a:pt x="18590" y="12434"/>
                </a:lnTo>
                <a:lnTo>
                  <a:pt x="18712" y="12507"/>
                </a:lnTo>
                <a:lnTo>
                  <a:pt x="18809" y="12604"/>
                </a:lnTo>
                <a:lnTo>
                  <a:pt x="18906" y="12702"/>
                </a:lnTo>
                <a:lnTo>
                  <a:pt x="18979" y="12799"/>
                </a:lnTo>
                <a:lnTo>
                  <a:pt x="19052" y="12921"/>
                </a:lnTo>
                <a:lnTo>
                  <a:pt x="19101" y="13042"/>
                </a:lnTo>
                <a:lnTo>
                  <a:pt x="19125" y="13188"/>
                </a:lnTo>
                <a:lnTo>
                  <a:pt x="19150" y="13334"/>
                </a:lnTo>
                <a:lnTo>
                  <a:pt x="19150" y="13480"/>
                </a:lnTo>
                <a:lnTo>
                  <a:pt x="19125" y="13651"/>
                </a:lnTo>
                <a:lnTo>
                  <a:pt x="19052" y="13870"/>
                </a:lnTo>
                <a:lnTo>
                  <a:pt x="18955" y="14089"/>
                </a:lnTo>
                <a:lnTo>
                  <a:pt x="18809" y="14283"/>
                </a:lnTo>
                <a:lnTo>
                  <a:pt x="18663" y="14454"/>
                </a:lnTo>
                <a:lnTo>
                  <a:pt x="18493" y="14624"/>
                </a:lnTo>
                <a:lnTo>
                  <a:pt x="18298" y="14770"/>
                </a:lnTo>
                <a:lnTo>
                  <a:pt x="18103" y="14867"/>
                </a:lnTo>
                <a:lnTo>
                  <a:pt x="17884" y="14965"/>
                </a:lnTo>
                <a:lnTo>
                  <a:pt x="17738" y="14989"/>
                </a:lnTo>
                <a:lnTo>
                  <a:pt x="17446" y="14989"/>
                </a:lnTo>
                <a:lnTo>
                  <a:pt x="17300" y="14965"/>
                </a:lnTo>
                <a:lnTo>
                  <a:pt x="17154" y="14916"/>
                </a:lnTo>
                <a:lnTo>
                  <a:pt x="17033" y="14843"/>
                </a:lnTo>
                <a:lnTo>
                  <a:pt x="16911" y="14746"/>
                </a:lnTo>
                <a:lnTo>
                  <a:pt x="16814" y="14648"/>
                </a:lnTo>
                <a:lnTo>
                  <a:pt x="16619" y="14429"/>
                </a:lnTo>
                <a:lnTo>
                  <a:pt x="16449" y="14186"/>
                </a:lnTo>
                <a:lnTo>
                  <a:pt x="16351" y="13894"/>
                </a:lnTo>
                <a:lnTo>
                  <a:pt x="16303" y="13626"/>
                </a:lnTo>
                <a:lnTo>
                  <a:pt x="16303" y="13456"/>
                </a:lnTo>
                <a:lnTo>
                  <a:pt x="16303" y="13286"/>
                </a:lnTo>
                <a:lnTo>
                  <a:pt x="16351" y="13115"/>
                </a:lnTo>
                <a:lnTo>
                  <a:pt x="16424" y="12969"/>
                </a:lnTo>
                <a:lnTo>
                  <a:pt x="16497" y="12823"/>
                </a:lnTo>
                <a:lnTo>
                  <a:pt x="16595" y="12677"/>
                </a:lnTo>
                <a:lnTo>
                  <a:pt x="16692" y="12556"/>
                </a:lnTo>
                <a:lnTo>
                  <a:pt x="16814" y="12434"/>
                </a:lnTo>
                <a:lnTo>
                  <a:pt x="16960" y="12312"/>
                </a:lnTo>
                <a:lnTo>
                  <a:pt x="17130" y="12215"/>
                </a:lnTo>
                <a:lnTo>
                  <a:pt x="17300" y="12142"/>
                </a:lnTo>
                <a:lnTo>
                  <a:pt x="17495" y="12093"/>
                </a:lnTo>
                <a:lnTo>
                  <a:pt x="17519" y="12093"/>
                </a:lnTo>
                <a:close/>
                <a:moveTo>
                  <a:pt x="7008" y="0"/>
                </a:moveTo>
                <a:lnTo>
                  <a:pt x="6692" y="24"/>
                </a:lnTo>
                <a:lnTo>
                  <a:pt x="6521" y="73"/>
                </a:lnTo>
                <a:lnTo>
                  <a:pt x="6375" y="122"/>
                </a:lnTo>
                <a:lnTo>
                  <a:pt x="6327" y="146"/>
                </a:lnTo>
                <a:lnTo>
                  <a:pt x="6302" y="170"/>
                </a:lnTo>
                <a:lnTo>
                  <a:pt x="6278" y="219"/>
                </a:lnTo>
                <a:lnTo>
                  <a:pt x="6278" y="268"/>
                </a:lnTo>
                <a:lnTo>
                  <a:pt x="6205" y="365"/>
                </a:lnTo>
                <a:lnTo>
                  <a:pt x="6156" y="462"/>
                </a:lnTo>
                <a:lnTo>
                  <a:pt x="6108" y="608"/>
                </a:lnTo>
                <a:lnTo>
                  <a:pt x="6083" y="730"/>
                </a:lnTo>
                <a:lnTo>
                  <a:pt x="6035" y="1265"/>
                </a:lnTo>
                <a:lnTo>
                  <a:pt x="5937" y="1776"/>
                </a:lnTo>
                <a:lnTo>
                  <a:pt x="5913" y="2020"/>
                </a:lnTo>
                <a:lnTo>
                  <a:pt x="5913" y="2287"/>
                </a:lnTo>
                <a:lnTo>
                  <a:pt x="5670" y="2360"/>
                </a:lnTo>
                <a:lnTo>
                  <a:pt x="5451" y="2458"/>
                </a:lnTo>
                <a:lnTo>
                  <a:pt x="4988" y="2677"/>
                </a:lnTo>
                <a:lnTo>
                  <a:pt x="4161" y="2093"/>
                </a:lnTo>
                <a:lnTo>
                  <a:pt x="3966" y="1947"/>
                </a:lnTo>
                <a:lnTo>
                  <a:pt x="3723" y="1776"/>
                </a:lnTo>
                <a:lnTo>
                  <a:pt x="3601" y="1703"/>
                </a:lnTo>
                <a:lnTo>
                  <a:pt x="3480" y="1630"/>
                </a:lnTo>
                <a:lnTo>
                  <a:pt x="3334" y="1606"/>
                </a:lnTo>
                <a:lnTo>
                  <a:pt x="3236" y="1606"/>
                </a:lnTo>
                <a:lnTo>
                  <a:pt x="3163" y="1557"/>
                </a:lnTo>
                <a:lnTo>
                  <a:pt x="3042" y="1557"/>
                </a:lnTo>
                <a:lnTo>
                  <a:pt x="2944" y="1606"/>
                </a:lnTo>
                <a:lnTo>
                  <a:pt x="2823" y="1679"/>
                </a:lnTo>
                <a:lnTo>
                  <a:pt x="2604" y="1825"/>
                </a:lnTo>
                <a:lnTo>
                  <a:pt x="2409" y="1995"/>
                </a:lnTo>
                <a:lnTo>
                  <a:pt x="2239" y="2190"/>
                </a:lnTo>
                <a:lnTo>
                  <a:pt x="1849" y="2604"/>
                </a:lnTo>
                <a:lnTo>
                  <a:pt x="1655" y="2798"/>
                </a:lnTo>
                <a:lnTo>
                  <a:pt x="1484" y="3042"/>
                </a:lnTo>
                <a:lnTo>
                  <a:pt x="1436" y="3066"/>
                </a:lnTo>
                <a:lnTo>
                  <a:pt x="1387" y="3115"/>
                </a:lnTo>
                <a:lnTo>
                  <a:pt x="1363" y="3163"/>
                </a:lnTo>
                <a:lnTo>
                  <a:pt x="1387" y="3236"/>
                </a:lnTo>
                <a:lnTo>
                  <a:pt x="1509" y="3455"/>
                </a:lnTo>
                <a:lnTo>
                  <a:pt x="1655" y="3650"/>
                </a:lnTo>
                <a:lnTo>
                  <a:pt x="1971" y="4039"/>
                </a:lnTo>
                <a:lnTo>
                  <a:pt x="2287" y="4477"/>
                </a:lnTo>
                <a:lnTo>
                  <a:pt x="2482" y="4672"/>
                </a:lnTo>
                <a:lnTo>
                  <a:pt x="2652" y="4867"/>
                </a:lnTo>
                <a:lnTo>
                  <a:pt x="2531" y="5061"/>
                </a:lnTo>
                <a:lnTo>
                  <a:pt x="2433" y="5280"/>
                </a:lnTo>
                <a:lnTo>
                  <a:pt x="2312" y="5597"/>
                </a:lnTo>
                <a:lnTo>
                  <a:pt x="2263" y="5791"/>
                </a:lnTo>
                <a:lnTo>
                  <a:pt x="2263" y="5962"/>
                </a:lnTo>
                <a:lnTo>
                  <a:pt x="1995" y="5962"/>
                </a:lnTo>
                <a:lnTo>
                  <a:pt x="1703" y="5986"/>
                </a:lnTo>
                <a:lnTo>
                  <a:pt x="1192" y="6083"/>
                </a:lnTo>
                <a:lnTo>
                  <a:pt x="973" y="6108"/>
                </a:lnTo>
                <a:lnTo>
                  <a:pt x="706" y="6181"/>
                </a:lnTo>
                <a:lnTo>
                  <a:pt x="584" y="6229"/>
                </a:lnTo>
                <a:lnTo>
                  <a:pt x="462" y="6278"/>
                </a:lnTo>
                <a:lnTo>
                  <a:pt x="365" y="6351"/>
                </a:lnTo>
                <a:lnTo>
                  <a:pt x="292" y="6424"/>
                </a:lnTo>
                <a:lnTo>
                  <a:pt x="243" y="6448"/>
                </a:lnTo>
                <a:lnTo>
                  <a:pt x="195" y="6473"/>
                </a:lnTo>
                <a:lnTo>
                  <a:pt x="146" y="6570"/>
                </a:lnTo>
                <a:lnTo>
                  <a:pt x="97" y="6692"/>
                </a:lnTo>
                <a:lnTo>
                  <a:pt x="73" y="6935"/>
                </a:lnTo>
                <a:lnTo>
                  <a:pt x="0" y="7738"/>
                </a:lnTo>
                <a:lnTo>
                  <a:pt x="0" y="8005"/>
                </a:lnTo>
                <a:lnTo>
                  <a:pt x="0" y="8346"/>
                </a:lnTo>
                <a:lnTo>
                  <a:pt x="24" y="8492"/>
                </a:lnTo>
                <a:lnTo>
                  <a:pt x="73" y="8638"/>
                </a:lnTo>
                <a:lnTo>
                  <a:pt x="122" y="8760"/>
                </a:lnTo>
                <a:lnTo>
                  <a:pt x="243" y="8833"/>
                </a:lnTo>
                <a:lnTo>
                  <a:pt x="219" y="8906"/>
                </a:lnTo>
                <a:lnTo>
                  <a:pt x="243" y="8954"/>
                </a:lnTo>
                <a:lnTo>
                  <a:pt x="268" y="9003"/>
                </a:lnTo>
                <a:lnTo>
                  <a:pt x="316" y="9027"/>
                </a:lnTo>
                <a:lnTo>
                  <a:pt x="560" y="9125"/>
                </a:lnTo>
                <a:lnTo>
                  <a:pt x="779" y="9198"/>
                </a:lnTo>
                <a:lnTo>
                  <a:pt x="1046" y="9246"/>
                </a:lnTo>
                <a:lnTo>
                  <a:pt x="1290" y="9271"/>
                </a:lnTo>
                <a:lnTo>
                  <a:pt x="1801" y="9344"/>
                </a:lnTo>
                <a:lnTo>
                  <a:pt x="2312" y="9368"/>
                </a:lnTo>
                <a:lnTo>
                  <a:pt x="2385" y="9538"/>
                </a:lnTo>
                <a:lnTo>
                  <a:pt x="2458" y="9660"/>
                </a:lnTo>
                <a:lnTo>
                  <a:pt x="2628" y="9952"/>
                </a:lnTo>
                <a:lnTo>
                  <a:pt x="2847" y="10195"/>
                </a:lnTo>
                <a:lnTo>
                  <a:pt x="2652" y="10366"/>
                </a:lnTo>
                <a:lnTo>
                  <a:pt x="2506" y="10560"/>
                </a:lnTo>
                <a:lnTo>
                  <a:pt x="2190" y="10925"/>
                </a:lnTo>
                <a:lnTo>
                  <a:pt x="1849" y="11363"/>
                </a:lnTo>
                <a:lnTo>
                  <a:pt x="1679" y="11558"/>
                </a:lnTo>
                <a:lnTo>
                  <a:pt x="1630" y="11680"/>
                </a:lnTo>
                <a:lnTo>
                  <a:pt x="1582" y="11777"/>
                </a:lnTo>
                <a:lnTo>
                  <a:pt x="1582" y="11850"/>
                </a:lnTo>
                <a:lnTo>
                  <a:pt x="1606" y="11923"/>
                </a:lnTo>
                <a:lnTo>
                  <a:pt x="1606" y="12045"/>
                </a:lnTo>
                <a:lnTo>
                  <a:pt x="1630" y="12166"/>
                </a:lnTo>
                <a:lnTo>
                  <a:pt x="1679" y="12264"/>
                </a:lnTo>
                <a:lnTo>
                  <a:pt x="1752" y="12385"/>
                </a:lnTo>
                <a:lnTo>
                  <a:pt x="1922" y="12604"/>
                </a:lnTo>
                <a:lnTo>
                  <a:pt x="2093" y="12775"/>
                </a:lnTo>
                <a:lnTo>
                  <a:pt x="2312" y="13018"/>
                </a:lnTo>
                <a:lnTo>
                  <a:pt x="2531" y="13237"/>
                </a:lnTo>
                <a:lnTo>
                  <a:pt x="2798" y="13456"/>
                </a:lnTo>
                <a:lnTo>
                  <a:pt x="3042" y="13651"/>
                </a:lnTo>
                <a:lnTo>
                  <a:pt x="3090" y="13699"/>
                </a:lnTo>
                <a:lnTo>
                  <a:pt x="3139" y="13699"/>
                </a:lnTo>
                <a:lnTo>
                  <a:pt x="3236" y="13675"/>
                </a:lnTo>
                <a:lnTo>
                  <a:pt x="3358" y="13699"/>
                </a:lnTo>
                <a:lnTo>
                  <a:pt x="3455" y="13675"/>
                </a:lnTo>
                <a:lnTo>
                  <a:pt x="3577" y="13651"/>
                </a:lnTo>
                <a:lnTo>
                  <a:pt x="3699" y="13602"/>
                </a:lnTo>
                <a:lnTo>
                  <a:pt x="3918" y="13456"/>
                </a:lnTo>
                <a:lnTo>
                  <a:pt x="4088" y="13334"/>
                </a:lnTo>
                <a:lnTo>
                  <a:pt x="4331" y="13140"/>
                </a:lnTo>
                <a:lnTo>
                  <a:pt x="4575" y="12921"/>
                </a:lnTo>
                <a:lnTo>
                  <a:pt x="5013" y="12434"/>
                </a:lnTo>
                <a:lnTo>
                  <a:pt x="5110" y="12531"/>
                </a:lnTo>
                <a:lnTo>
                  <a:pt x="5232" y="12580"/>
                </a:lnTo>
                <a:lnTo>
                  <a:pt x="5451" y="12677"/>
                </a:lnTo>
                <a:lnTo>
                  <a:pt x="5767" y="12823"/>
                </a:lnTo>
                <a:lnTo>
                  <a:pt x="5937" y="12872"/>
                </a:lnTo>
                <a:lnTo>
                  <a:pt x="6108" y="12896"/>
                </a:lnTo>
                <a:lnTo>
                  <a:pt x="6156" y="13091"/>
                </a:lnTo>
                <a:lnTo>
                  <a:pt x="6181" y="13261"/>
                </a:lnTo>
                <a:lnTo>
                  <a:pt x="6254" y="13651"/>
                </a:lnTo>
                <a:lnTo>
                  <a:pt x="6302" y="14040"/>
                </a:lnTo>
                <a:lnTo>
                  <a:pt x="6302" y="14259"/>
                </a:lnTo>
                <a:lnTo>
                  <a:pt x="6302" y="14502"/>
                </a:lnTo>
                <a:lnTo>
                  <a:pt x="6327" y="14600"/>
                </a:lnTo>
                <a:lnTo>
                  <a:pt x="6351" y="14721"/>
                </a:lnTo>
                <a:lnTo>
                  <a:pt x="6400" y="14794"/>
                </a:lnTo>
                <a:lnTo>
                  <a:pt x="6473" y="14867"/>
                </a:lnTo>
                <a:lnTo>
                  <a:pt x="6497" y="14892"/>
                </a:lnTo>
                <a:lnTo>
                  <a:pt x="6521" y="14940"/>
                </a:lnTo>
                <a:lnTo>
                  <a:pt x="6619" y="14989"/>
                </a:lnTo>
                <a:lnTo>
                  <a:pt x="6716" y="15038"/>
                </a:lnTo>
                <a:lnTo>
                  <a:pt x="6838" y="15062"/>
                </a:lnTo>
                <a:lnTo>
                  <a:pt x="6959" y="15086"/>
                </a:lnTo>
                <a:lnTo>
                  <a:pt x="7203" y="15086"/>
                </a:lnTo>
                <a:lnTo>
                  <a:pt x="7421" y="15062"/>
                </a:lnTo>
                <a:lnTo>
                  <a:pt x="8030" y="15038"/>
                </a:lnTo>
                <a:lnTo>
                  <a:pt x="8638" y="15038"/>
                </a:lnTo>
                <a:lnTo>
                  <a:pt x="8735" y="15013"/>
                </a:lnTo>
                <a:lnTo>
                  <a:pt x="8808" y="14965"/>
                </a:lnTo>
                <a:lnTo>
                  <a:pt x="8857" y="14867"/>
                </a:lnTo>
                <a:lnTo>
                  <a:pt x="8881" y="14794"/>
                </a:lnTo>
                <a:lnTo>
                  <a:pt x="8906" y="14770"/>
                </a:lnTo>
                <a:lnTo>
                  <a:pt x="8979" y="14673"/>
                </a:lnTo>
                <a:lnTo>
                  <a:pt x="9027" y="14551"/>
                </a:lnTo>
                <a:lnTo>
                  <a:pt x="9100" y="14283"/>
                </a:lnTo>
                <a:lnTo>
                  <a:pt x="9149" y="13772"/>
                </a:lnTo>
                <a:lnTo>
                  <a:pt x="9222" y="13286"/>
                </a:lnTo>
                <a:lnTo>
                  <a:pt x="9246" y="13042"/>
                </a:lnTo>
                <a:lnTo>
                  <a:pt x="9246" y="12799"/>
                </a:lnTo>
                <a:lnTo>
                  <a:pt x="9514" y="12799"/>
                </a:lnTo>
                <a:lnTo>
                  <a:pt x="9757" y="12726"/>
                </a:lnTo>
                <a:lnTo>
                  <a:pt x="10001" y="12629"/>
                </a:lnTo>
                <a:lnTo>
                  <a:pt x="10122" y="12556"/>
                </a:lnTo>
                <a:lnTo>
                  <a:pt x="10220" y="12483"/>
                </a:lnTo>
                <a:lnTo>
                  <a:pt x="10341" y="12604"/>
                </a:lnTo>
                <a:lnTo>
                  <a:pt x="10487" y="12726"/>
                </a:lnTo>
                <a:lnTo>
                  <a:pt x="10779" y="12945"/>
                </a:lnTo>
                <a:lnTo>
                  <a:pt x="11290" y="13310"/>
                </a:lnTo>
                <a:lnTo>
                  <a:pt x="11826" y="13675"/>
                </a:lnTo>
                <a:lnTo>
                  <a:pt x="11874" y="13699"/>
                </a:lnTo>
                <a:lnTo>
                  <a:pt x="11947" y="13724"/>
                </a:lnTo>
                <a:lnTo>
                  <a:pt x="11996" y="13699"/>
                </a:lnTo>
                <a:lnTo>
                  <a:pt x="12045" y="13675"/>
                </a:lnTo>
                <a:lnTo>
                  <a:pt x="12142" y="13602"/>
                </a:lnTo>
                <a:lnTo>
                  <a:pt x="12166" y="13480"/>
                </a:lnTo>
                <a:lnTo>
                  <a:pt x="12361" y="13334"/>
                </a:lnTo>
                <a:lnTo>
                  <a:pt x="12531" y="13164"/>
                </a:lnTo>
                <a:lnTo>
                  <a:pt x="12872" y="12799"/>
                </a:lnTo>
                <a:lnTo>
                  <a:pt x="13286" y="12385"/>
                </a:lnTo>
                <a:lnTo>
                  <a:pt x="13480" y="12166"/>
                </a:lnTo>
                <a:lnTo>
                  <a:pt x="13675" y="11947"/>
                </a:lnTo>
                <a:lnTo>
                  <a:pt x="13699" y="11874"/>
                </a:lnTo>
                <a:lnTo>
                  <a:pt x="13699" y="11801"/>
                </a:lnTo>
                <a:lnTo>
                  <a:pt x="13724" y="11704"/>
                </a:lnTo>
                <a:lnTo>
                  <a:pt x="13699" y="11607"/>
                </a:lnTo>
                <a:lnTo>
                  <a:pt x="13553" y="11363"/>
                </a:lnTo>
                <a:lnTo>
                  <a:pt x="13407" y="11120"/>
                </a:lnTo>
                <a:lnTo>
                  <a:pt x="13067" y="10682"/>
                </a:lnTo>
                <a:lnTo>
                  <a:pt x="12945" y="10512"/>
                </a:lnTo>
                <a:lnTo>
                  <a:pt x="12799" y="10341"/>
                </a:lnTo>
                <a:lnTo>
                  <a:pt x="12629" y="10195"/>
                </a:lnTo>
                <a:lnTo>
                  <a:pt x="12458" y="10074"/>
                </a:lnTo>
                <a:lnTo>
                  <a:pt x="12604" y="9855"/>
                </a:lnTo>
                <a:lnTo>
                  <a:pt x="12750" y="9611"/>
                </a:lnTo>
                <a:lnTo>
                  <a:pt x="12823" y="9368"/>
                </a:lnTo>
                <a:lnTo>
                  <a:pt x="12872" y="9125"/>
                </a:lnTo>
                <a:lnTo>
                  <a:pt x="12994" y="9149"/>
                </a:lnTo>
                <a:lnTo>
                  <a:pt x="13091" y="9173"/>
                </a:lnTo>
                <a:lnTo>
                  <a:pt x="13334" y="9173"/>
                </a:lnTo>
                <a:lnTo>
                  <a:pt x="13797" y="9149"/>
                </a:lnTo>
                <a:lnTo>
                  <a:pt x="14283" y="9125"/>
                </a:lnTo>
                <a:lnTo>
                  <a:pt x="14794" y="9076"/>
                </a:lnTo>
                <a:lnTo>
                  <a:pt x="14867" y="9052"/>
                </a:lnTo>
                <a:lnTo>
                  <a:pt x="14916" y="9003"/>
                </a:lnTo>
                <a:lnTo>
                  <a:pt x="14940" y="8954"/>
                </a:lnTo>
                <a:lnTo>
                  <a:pt x="14965" y="8906"/>
                </a:lnTo>
                <a:lnTo>
                  <a:pt x="15038" y="8881"/>
                </a:lnTo>
                <a:lnTo>
                  <a:pt x="15086" y="8833"/>
                </a:lnTo>
                <a:lnTo>
                  <a:pt x="15135" y="8760"/>
                </a:lnTo>
                <a:lnTo>
                  <a:pt x="15135" y="8687"/>
                </a:lnTo>
                <a:lnTo>
                  <a:pt x="15135" y="7689"/>
                </a:lnTo>
                <a:lnTo>
                  <a:pt x="15135" y="7203"/>
                </a:lnTo>
                <a:lnTo>
                  <a:pt x="15086" y="6716"/>
                </a:lnTo>
                <a:lnTo>
                  <a:pt x="15062" y="6643"/>
                </a:lnTo>
                <a:lnTo>
                  <a:pt x="15013" y="6570"/>
                </a:lnTo>
                <a:lnTo>
                  <a:pt x="14940" y="6546"/>
                </a:lnTo>
                <a:lnTo>
                  <a:pt x="14867" y="6521"/>
                </a:lnTo>
                <a:lnTo>
                  <a:pt x="14819" y="6400"/>
                </a:lnTo>
                <a:lnTo>
                  <a:pt x="14746" y="6302"/>
                </a:lnTo>
                <a:lnTo>
                  <a:pt x="14648" y="6229"/>
                </a:lnTo>
                <a:lnTo>
                  <a:pt x="14527" y="6181"/>
                </a:lnTo>
                <a:lnTo>
                  <a:pt x="14259" y="6108"/>
                </a:lnTo>
                <a:lnTo>
                  <a:pt x="14016" y="6083"/>
                </a:lnTo>
                <a:lnTo>
                  <a:pt x="13480" y="6010"/>
                </a:lnTo>
                <a:lnTo>
                  <a:pt x="13213" y="5986"/>
                </a:lnTo>
                <a:lnTo>
                  <a:pt x="12921" y="5986"/>
                </a:lnTo>
                <a:lnTo>
                  <a:pt x="12896" y="5694"/>
                </a:lnTo>
                <a:lnTo>
                  <a:pt x="12848" y="5426"/>
                </a:lnTo>
                <a:lnTo>
                  <a:pt x="12823" y="5256"/>
                </a:lnTo>
                <a:lnTo>
                  <a:pt x="12775" y="5086"/>
                </a:lnTo>
                <a:lnTo>
                  <a:pt x="12702" y="4915"/>
                </a:lnTo>
                <a:lnTo>
                  <a:pt x="12629" y="4769"/>
                </a:lnTo>
                <a:lnTo>
                  <a:pt x="12750" y="4599"/>
                </a:lnTo>
                <a:lnTo>
                  <a:pt x="12848" y="4453"/>
                </a:lnTo>
                <a:lnTo>
                  <a:pt x="13213" y="3918"/>
                </a:lnTo>
                <a:lnTo>
                  <a:pt x="13432" y="3650"/>
                </a:lnTo>
                <a:lnTo>
                  <a:pt x="13651" y="3407"/>
                </a:lnTo>
                <a:lnTo>
                  <a:pt x="13699" y="3309"/>
                </a:lnTo>
                <a:lnTo>
                  <a:pt x="13699" y="3261"/>
                </a:lnTo>
                <a:lnTo>
                  <a:pt x="13699" y="3212"/>
                </a:lnTo>
                <a:lnTo>
                  <a:pt x="13675" y="3139"/>
                </a:lnTo>
                <a:lnTo>
                  <a:pt x="13699" y="3090"/>
                </a:lnTo>
                <a:lnTo>
                  <a:pt x="13675" y="3017"/>
                </a:lnTo>
                <a:lnTo>
                  <a:pt x="13675" y="2944"/>
                </a:lnTo>
                <a:lnTo>
                  <a:pt x="13602" y="2847"/>
                </a:lnTo>
                <a:lnTo>
                  <a:pt x="13407" y="2628"/>
                </a:lnTo>
                <a:lnTo>
                  <a:pt x="13164" y="2360"/>
                </a:lnTo>
                <a:lnTo>
                  <a:pt x="12896" y="2093"/>
                </a:lnTo>
                <a:lnTo>
                  <a:pt x="12702" y="1922"/>
                </a:lnTo>
                <a:lnTo>
                  <a:pt x="12434" y="1728"/>
                </a:lnTo>
                <a:lnTo>
                  <a:pt x="12312" y="1655"/>
                </a:lnTo>
                <a:lnTo>
                  <a:pt x="12166" y="1582"/>
                </a:lnTo>
                <a:lnTo>
                  <a:pt x="12020" y="1557"/>
                </a:lnTo>
                <a:lnTo>
                  <a:pt x="11899" y="1582"/>
                </a:lnTo>
                <a:lnTo>
                  <a:pt x="11850" y="1582"/>
                </a:lnTo>
                <a:lnTo>
                  <a:pt x="11777" y="1606"/>
                </a:lnTo>
                <a:lnTo>
                  <a:pt x="11534" y="1728"/>
                </a:lnTo>
                <a:lnTo>
                  <a:pt x="11290" y="1874"/>
                </a:lnTo>
                <a:lnTo>
                  <a:pt x="10828" y="2190"/>
                </a:lnTo>
                <a:lnTo>
                  <a:pt x="10560" y="2385"/>
                </a:lnTo>
                <a:lnTo>
                  <a:pt x="10414" y="2506"/>
                </a:lnTo>
                <a:lnTo>
                  <a:pt x="10293" y="2628"/>
                </a:lnTo>
                <a:lnTo>
                  <a:pt x="10098" y="2506"/>
                </a:lnTo>
                <a:lnTo>
                  <a:pt x="9879" y="2409"/>
                </a:lnTo>
                <a:lnTo>
                  <a:pt x="9636" y="2336"/>
                </a:lnTo>
                <a:lnTo>
                  <a:pt x="9417" y="2312"/>
                </a:lnTo>
                <a:lnTo>
                  <a:pt x="9392" y="2287"/>
                </a:lnTo>
                <a:lnTo>
                  <a:pt x="9295" y="1995"/>
                </a:lnTo>
                <a:lnTo>
                  <a:pt x="9246" y="1703"/>
                </a:lnTo>
                <a:lnTo>
                  <a:pt x="9246" y="1679"/>
                </a:lnTo>
                <a:lnTo>
                  <a:pt x="9271" y="1630"/>
                </a:lnTo>
                <a:lnTo>
                  <a:pt x="9271" y="1606"/>
                </a:lnTo>
                <a:lnTo>
                  <a:pt x="9198" y="1484"/>
                </a:lnTo>
                <a:lnTo>
                  <a:pt x="9149" y="949"/>
                </a:lnTo>
                <a:lnTo>
                  <a:pt x="9125" y="681"/>
                </a:lnTo>
                <a:lnTo>
                  <a:pt x="9052" y="438"/>
                </a:lnTo>
                <a:lnTo>
                  <a:pt x="9100" y="389"/>
                </a:lnTo>
                <a:lnTo>
                  <a:pt x="9100" y="341"/>
                </a:lnTo>
                <a:lnTo>
                  <a:pt x="9125" y="292"/>
                </a:lnTo>
                <a:lnTo>
                  <a:pt x="9100" y="243"/>
                </a:lnTo>
                <a:lnTo>
                  <a:pt x="9076" y="170"/>
                </a:lnTo>
                <a:lnTo>
                  <a:pt x="9052" y="146"/>
                </a:lnTo>
                <a:lnTo>
                  <a:pt x="9003" y="97"/>
                </a:lnTo>
                <a:lnTo>
                  <a:pt x="8930" y="97"/>
                </a:lnTo>
                <a:lnTo>
                  <a:pt x="8614" y="49"/>
                </a:lnTo>
                <a:lnTo>
                  <a:pt x="8297" y="49"/>
                </a:lnTo>
                <a:lnTo>
                  <a:pt x="7665" y="24"/>
                </a:lnTo>
                <a:lnTo>
                  <a:pt x="7348" y="24"/>
                </a:lnTo>
                <a:lnTo>
                  <a:pt x="7008" y="0"/>
                </a:lnTo>
                <a:close/>
                <a:moveTo>
                  <a:pt x="17471" y="11655"/>
                </a:moveTo>
                <a:lnTo>
                  <a:pt x="17300" y="11704"/>
                </a:lnTo>
                <a:lnTo>
                  <a:pt x="16960" y="11801"/>
                </a:lnTo>
                <a:lnTo>
                  <a:pt x="16692" y="11923"/>
                </a:lnTo>
                <a:lnTo>
                  <a:pt x="16522" y="12045"/>
                </a:lnTo>
                <a:lnTo>
                  <a:pt x="16351" y="12191"/>
                </a:lnTo>
                <a:lnTo>
                  <a:pt x="16205" y="12385"/>
                </a:lnTo>
                <a:lnTo>
                  <a:pt x="16084" y="12556"/>
                </a:lnTo>
                <a:lnTo>
                  <a:pt x="15986" y="12750"/>
                </a:lnTo>
                <a:lnTo>
                  <a:pt x="15913" y="12969"/>
                </a:lnTo>
                <a:lnTo>
                  <a:pt x="15865" y="13188"/>
                </a:lnTo>
                <a:lnTo>
                  <a:pt x="15816" y="13407"/>
                </a:lnTo>
                <a:lnTo>
                  <a:pt x="15816" y="13602"/>
                </a:lnTo>
                <a:lnTo>
                  <a:pt x="15816" y="13797"/>
                </a:lnTo>
                <a:lnTo>
                  <a:pt x="15865" y="13991"/>
                </a:lnTo>
                <a:lnTo>
                  <a:pt x="15913" y="14186"/>
                </a:lnTo>
                <a:lnTo>
                  <a:pt x="16011" y="14381"/>
                </a:lnTo>
                <a:lnTo>
                  <a:pt x="16108" y="14551"/>
                </a:lnTo>
                <a:lnTo>
                  <a:pt x="16230" y="14721"/>
                </a:lnTo>
                <a:lnTo>
                  <a:pt x="16351" y="14892"/>
                </a:lnTo>
                <a:lnTo>
                  <a:pt x="16497" y="15038"/>
                </a:lnTo>
                <a:lnTo>
                  <a:pt x="16668" y="15159"/>
                </a:lnTo>
                <a:lnTo>
                  <a:pt x="16838" y="15257"/>
                </a:lnTo>
                <a:lnTo>
                  <a:pt x="17008" y="15354"/>
                </a:lnTo>
                <a:lnTo>
                  <a:pt x="17203" y="15427"/>
                </a:lnTo>
                <a:lnTo>
                  <a:pt x="17398" y="15476"/>
                </a:lnTo>
                <a:lnTo>
                  <a:pt x="17787" y="15476"/>
                </a:lnTo>
                <a:lnTo>
                  <a:pt x="17957" y="15427"/>
                </a:lnTo>
                <a:lnTo>
                  <a:pt x="18128" y="15403"/>
                </a:lnTo>
                <a:lnTo>
                  <a:pt x="18420" y="15257"/>
                </a:lnTo>
                <a:lnTo>
                  <a:pt x="18712" y="15086"/>
                </a:lnTo>
                <a:lnTo>
                  <a:pt x="18955" y="14867"/>
                </a:lnTo>
                <a:lnTo>
                  <a:pt x="19174" y="14600"/>
                </a:lnTo>
                <a:lnTo>
                  <a:pt x="19369" y="14308"/>
                </a:lnTo>
                <a:lnTo>
                  <a:pt x="19515" y="14016"/>
                </a:lnTo>
                <a:lnTo>
                  <a:pt x="19612" y="13699"/>
                </a:lnTo>
                <a:lnTo>
                  <a:pt x="19636" y="13505"/>
                </a:lnTo>
                <a:lnTo>
                  <a:pt x="19661" y="13286"/>
                </a:lnTo>
                <a:lnTo>
                  <a:pt x="19636" y="13115"/>
                </a:lnTo>
                <a:lnTo>
                  <a:pt x="19588" y="12921"/>
                </a:lnTo>
                <a:lnTo>
                  <a:pt x="19539" y="12775"/>
                </a:lnTo>
                <a:lnTo>
                  <a:pt x="19466" y="12604"/>
                </a:lnTo>
                <a:lnTo>
                  <a:pt x="19344" y="12458"/>
                </a:lnTo>
                <a:lnTo>
                  <a:pt x="19247" y="12337"/>
                </a:lnTo>
                <a:lnTo>
                  <a:pt x="19101" y="12215"/>
                </a:lnTo>
                <a:lnTo>
                  <a:pt x="18979" y="12093"/>
                </a:lnTo>
                <a:lnTo>
                  <a:pt x="18809" y="11996"/>
                </a:lnTo>
                <a:lnTo>
                  <a:pt x="18639" y="11923"/>
                </a:lnTo>
                <a:lnTo>
                  <a:pt x="18468" y="11850"/>
                </a:lnTo>
                <a:lnTo>
                  <a:pt x="18298" y="11801"/>
                </a:lnTo>
                <a:lnTo>
                  <a:pt x="18103" y="11753"/>
                </a:lnTo>
                <a:lnTo>
                  <a:pt x="17933" y="11728"/>
                </a:lnTo>
                <a:lnTo>
                  <a:pt x="17787" y="11680"/>
                </a:lnTo>
                <a:lnTo>
                  <a:pt x="17617" y="11655"/>
                </a:lnTo>
                <a:lnTo>
                  <a:pt x="17471" y="11655"/>
                </a:lnTo>
                <a:close/>
                <a:moveTo>
                  <a:pt x="17957" y="9417"/>
                </a:moveTo>
                <a:lnTo>
                  <a:pt x="17860" y="9490"/>
                </a:lnTo>
                <a:lnTo>
                  <a:pt x="17860" y="9514"/>
                </a:lnTo>
                <a:lnTo>
                  <a:pt x="17811" y="9587"/>
                </a:lnTo>
                <a:lnTo>
                  <a:pt x="17836" y="9660"/>
                </a:lnTo>
                <a:lnTo>
                  <a:pt x="17884" y="9709"/>
                </a:lnTo>
                <a:lnTo>
                  <a:pt x="17811" y="9757"/>
                </a:lnTo>
                <a:lnTo>
                  <a:pt x="17763" y="9782"/>
                </a:lnTo>
                <a:lnTo>
                  <a:pt x="17738" y="9830"/>
                </a:lnTo>
                <a:lnTo>
                  <a:pt x="17738" y="9879"/>
                </a:lnTo>
                <a:lnTo>
                  <a:pt x="17738" y="9928"/>
                </a:lnTo>
                <a:lnTo>
                  <a:pt x="17787" y="10001"/>
                </a:lnTo>
                <a:lnTo>
                  <a:pt x="17836" y="10049"/>
                </a:lnTo>
                <a:lnTo>
                  <a:pt x="17884" y="10098"/>
                </a:lnTo>
                <a:lnTo>
                  <a:pt x="17957" y="10122"/>
                </a:lnTo>
                <a:lnTo>
                  <a:pt x="17933" y="10147"/>
                </a:lnTo>
                <a:lnTo>
                  <a:pt x="17884" y="10195"/>
                </a:lnTo>
                <a:lnTo>
                  <a:pt x="17860" y="10244"/>
                </a:lnTo>
                <a:lnTo>
                  <a:pt x="17884" y="10317"/>
                </a:lnTo>
                <a:lnTo>
                  <a:pt x="17933" y="10414"/>
                </a:lnTo>
                <a:lnTo>
                  <a:pt x="18006" y="10487"/>
                </a:lnTo>
                <a:lnTo>
                  <a:pt x="18103" y="10512"/>
                </a:lnTo>
                <a:lnTo>
                  <a:pt x="18176" y="10536"/>
                </a:lnTo>
                <a:lnTo>
                  <a:pt x="18444" y="10585"/>
                </a:lnTo>
                <a:lnTo>
                  <a:pt x="18590" y="10609"/>
                </a:lnTo>
                <a:lnTo>
                  <a:pt x="18639" y="10633"/>
                </a:lnTo>
                <a:lnTo>
                  <a:pt x="18687" y="10609"/>
                </a:lnTo>
                <a:lnTo>
                  <a:pt x="18760" y="10682"/>
                </a:lnTo>
                <a:lnTo>
                  <a:pt x="18858" y="10731"/>
                </a:lnTo>
                <a:lnTo>
                  <a:pt x="18906" y="10731"/>
                </a:lnTo>
                <a:lnTo>
                  <a:pt x="19174" y="10828"/>
                </a:lnTo>
                <a:lnTo>
                  <a:pt x="19296" y="10877"/>
                </a:lnTo>
                <a:lnTo>
                  <a:pt x="19393" y="10950"/>
                </a:lnTo>
                <a:lnTo>
                  <a:pt x="19466" y="10998"/>
                </a:lnTo>
                <a:lnTo>
                  <a:pt x="19539" y="11023"/>
                </a:lnTo>
                <a:lnTo>
                  <a:pt x="19612" y="10998"/>
                </a:lnTo>
                <a:lnTo>
                  <a:pt x="19661" y="10974"/>
                </a:lnTo>
                <a:lnTo>
                  <a:pt x="19709" y="10950"/>
                </a:lnTo>
                <a:lnTo>
                  <a:pt x="19734" y="10901"/>
                </a:lnTo>
                <a:lnTo>
                  <a:pt x="19904" y="10779"/>
                </a:lnTo>
                <a:lnTo>
                  <a:pt x="19977" y="10706"/>
                </a:lnTo>
                <a:lnTo>
                  <a:pt x="20074" y="10658"/>
                </a:lnTo>
                <a:lnTo>
                  <a:pt x="20293" y="10487"/>
                </a:lnTo>
                <a:lnTo>
                  <a:pt x="20537" y="10366"/>
                </a:lnTo>
                <a:lnTo>
                  <a:pt x="20561" y="10341"/>
                </a:lnTo>
                <a:lnTo>
                  <a:pt x="20707" y="10463"/>
                </a:lnTo>
                <a:lnTo>
                  <a:pt x="20877" y="10609"/>
                </a:lnTo>
                <a:lnTo>
                  <a:pt x="21096" y="10828"/>
                </a:lnTo>
                <a:lnTo>
                  <a:pt x="21023" y="10779"/>
                </a:lnTo>
                <a:lnTo>
                  <a:pt x="20877" y="10682"/>
                </a:lnTo>
                <a:lnTo>
                  <a:pt x="20804" y="10658"/>
                </a:lnTo>
                <a:lnTo>
                  <a:pt x="20707" y="10633"/>
                </a:lnTo>
                <a:lnTo>
                  <a:pt x="20683" y="10633"/>
                </a:lnTo>
                <a:lnTo>
                  <a:pt x="20610" y="10658"/>
                </a:lnTo>
                <a:lnTo>
                  <a:pt x="20561" y="10731"/>
                </a:lnTo>
                <a:lnTo>
                  <a:pt x="20537" y="10779"/>
                </a:lnTo>
                <a:lnTo>
                  <a:pt x="20561" y="10852"/>
                </a:lnTo>
                <a:lnTo>
                  <a:pt x="20610" y="10925"/>
                </a:lnTo>
                <a:lnTo>
                  <a:pt x="20537" y="10974"/>
                </a:lnTo>
                <a:lnTo>
                  <a:pt x="20488" y="11023"/>
                </a:lnTo>
                <a:lnTo>
                  <a:pt x="20488" y="11096"/>
                </a:lnTo>
                <a:lnTo>
                  <a:pt x="20561" y="11266"/>
                </a:lnTo>
                <a:lnTo>
                  <a:pt x="20634" y="11436"/>
                </a:lnTo>
                <a:lnTo>
                  <a:pt x="20756" y="11582"/>
                </a:lnTo>
                <a:lnTo>
                  <a:pt x="20707" y="11534"/>
                </a:lnTo>
                <a:lnTo>
                  <a:pt x="20610" y="11412"/>
                </a:lnTo>
                <a:lnTo>
                  <a:pt x="20561" y="11315"/>
                </a:lnTo>
                <a:lnTo>
                  <a:pt x="20537" y="11266"/>
                </a:lnTo>
                <a:lnTo>
                  <a:pt x="20488" y="11242"/>
                </a:lnTo>
                <a:lnTo>
                  <a:pt x="20439" y="11217"/>
                </a:lnTo>
                <a:lnTo>
                  <a:pt x="20342" y="11217"/>
                </a:lnTo>
                <a:lnTo>
                  <a:pt x="20293" y="11242"/>
                </a:lnTo>
                <a:lnTo>
                  <a:pt x="20269" y="11290"/>
                </a:lnTo>
                <a:lnTo>
                  <a:pt x="20245" y="11339"/>
                </a:lnTo>
                <a:lnTo>
                  <a:pt x="20245" y="11436"/>
                </a:lnTo>
                <a:lnTo>
                  <a:pt x="20245" y="11509"/>
                </a:lnTo>
                <a:lnTo>
                  <a:pt x="20318" y="11680"/>
                </a:lnTo>
                <a:lnTo>
                  <a:pt x="20537" y="12020"/>
                </a:lnTo>
                <a:lnTo>
                  <a:pt x="20585" y="12069"/>
                </a:lnTo>
                <a:lnTo>
                  <a:pt x="20658" y="12093"/>
                </a:lnTo>
                <a:lnTo>
                  <a:pt x="20707" y="12239"/>
                </a:lnTo>
                <a:lnTo>
                  <a:pt x="20731" y="12385"/>
                </a:lnTo>
                <a:lnTo>
                  <a:pt x="20756" y="12556"/>
                </a:lnTo>
                <a:lnTo>
                  <a:pt x="20756" y="12677"/>
                </a:lnTo>
                <a:lnTo>
                  <a:pt x="20780" y="12799"/>
                </a:lnTo>
                <a:lnTo>
                  <a:pt x="20804" y="12872"/>
                </a:lnTo>
                <a:lnTo>
                  <a:pt x="20853" y="12921"/>
                </a:lnTo>
                <a:lnTo>
                  <a:pt x="20926" y="12945"/>
                </a:lnTo>
                <a:lnTo>
                  <a:pt x="21023" y="12945"/>
                </a:lnTo>
                <a:lnTo>
                  <a:pt x="21218" y="12994"/>
                </a:lnTo>
                <a:lnTo>
                  <a:pt x="21413" y="13018"/>
                </a:lnTo>
                <a:lnTo>
                  <a:pt x="21534" y="13042"/>
                </a:lnTo>
                <a:lnTo>
                  <a:pt x="21705" y="13067"/>
                </a:lnTo>
                <a:lnTo>
                  <a:pt x="21899" y="13091"/>
                </a:lnTo>
                <a:lnTo>
                  <a:pt x="21997" y="13115"/>
                </a:lnTo>
                <a:lnTo>
                  <a:pt x="22070" y="13164"/>
                </a:lnTo>
                <a:lnTo>
                  <a:pt x="22070" y="13359"/>
                </a:lnTo>
                <a:lnTo>
                  <a:pt x="22070" y="13578"/>
                </a:lnTo>
                <a:lnTo>
                  <a:pt x="22070" y="13699"/>
                </a:lnTo>
                <a:lnTo>
                  <a:pt x="22045" y="13675"/>
                </a:lnTo>
                <a:lnTo>
                  <a:pt x="21997" y="13626"/>
                </a:lnTo>
                <a:lnTo>
                  <a:pt x="21924" y="13602"/>
                </a:lnTo>
                <a:lnTo>
                  <a:pt x="21851" y="13626"/>
                </a:lnTo>
                <a:lnTo>
                  <a:pt x="21802" y="13675"/>
                </a:lnTo>
                <a:lnTo>
                  <a:pt x="21778" y="13724"/>
                </a:lnTo>
                <a:lnTo>
                  <a:pt x="21729" y="13651"/>
                </a:lnTo>
                <a:lnTo>
                  <a:pt x="21680" y="13602"/>
                </a:lnTo>
                <a:lnTo>
                  <a:pt x="21656" y="13602"/>
                </a:lnTo>
                <a:lnTo>
                  <a:pt x="21607" y="13578"/>
                </a:lnTo>
                <a:lnTo>
                  <a:pt x="21534" y="13602"/>
                </a:lnTo>
                <a:lnTo>
                  <a:pt x="21486" y="13651"/>
                </a:lnTo>
                <a:lnTo>
                  <a:pt x="21437" y="13699"/>
                </a:lnTo>
                <a:lnTo>
                  <a:pt x="21388" y="13894"/>
                </a:lnTo>
                <a:lnTo>
                  <a:pt x="21364" y="13991"/>
                </a:lnTo>
                <a:lnTo>
                  <a:pt x="21315" y="14137"/>
                </a:lnTo>
                <a:lnTo>
                  <a:pt x="21315" y="14089"/>
                </a:lnTo>
                <a:lnTo>
                  <a:pt x="21315" y="13918"/>
                </a:lnTo>
                <a:lnTo>
                  <a:pt x="21291" y="13772"/>
                </a:lnTo>
                <a:lnTo>
                  <a:pt x="21267" y="13724"/>
                </a:lnTo>
                <a:lnTo>
                  <a:pt x="21242" y="13699"/>
                </a:lnTo>
                <a:lnTo>
                  <a:pt x="21194" y="13675"/>
                </a:lnTo>
                <a:lnTo>
                  <a:pt x="21145" y="13651"/>
                </a:lnTo>
                <a:lnTo>
                  <a:pt x="21072" y="13675"/>
                </a:lnTo>
                <a:lnTo>
                  <a:pt x="21023" y="13724"/>
                </a:lnTo>
                <a:lnTo>
                  <a:pt x="20999" y="13772"/>
                </a:lnTo>
                <a:lnTo>
                  <a:pt x="20975" y="13845"/>
                </a:lnTo>
                <a:lnTo>
                  <a:pt x="20926" y="13967"/>
                </a:lnTo>
                <a:lnTo>
                  <a:pt x="20926" y="14016"/>
                </a:lnTo>
                <a:lnTo>
                  <a:pt x="20829" y="14381"/>
                </a:lnTo>
                <a:lnTo>
                  <a:pt x="20829" y="14454"/>
                </a:lnTo>
                <a:lnTo>
                  <a:pt x="20756" y="14600"/>
                </a:lnTo>
                <a:lnTo>
                  <a:pt x="20707" y="14721"/>
                </a:lnTo>
                <a:lnTo>
                  <a:pt x="20610" y="14867"/>
                </a:lnTo>
                <a:lnTo>
                  <a:pt x="20512" y="14989"/>
                </a:lnTo>
                <a:lnTo>
                  <a:pt x="20488" y="15038"/>
                </a:lnTo>
                <a:lnTo>
                  <a:pt x="20439" y="15086"/>
                </a:lnTo>
                <a:lnTo>
                  <a:pt x="20439" y="15135"/>
                </a:lnTo>
                <a:lnTo>
                  <a:pt x="20439" y="15184"/>
                </a:lnTo>
                <a:lnTo>
                  <a:pt x="20439" y="15257"/>
                </a:lnTo>
                <a:lnTo>
                  <a:pt x="20488" y="15305"/>
                </a:lnTo>
                <a:lnTo>
                  <a:pt x="20512" y="15330"/>
                </a:lnTo>
                <a:lnTo>
                  <a:pt x="20585" y="15354"/>
                </a:lnTo>
                <a:lnTo>
                  <a:pt x="20634" y="15378"/>
                </a:lnTo>
                <a:lnTo>
                  <a:pt x="20658" y="15378"/>
                </a:lnTo>
                <a:lnTo>
                  <a:pt x="20804" y="15548"/>
                </a:lnTo>
                <a:lnTo>
                  <a:pt x="20926" y="15694"/>
                </a:lnTo>
                <a:lnTo>
                  <a:pt x="21048" y="15889"/>
                </a:lnTo>
                <a:lnTo>
                  <a:pt x="21194" y="16108"/>
                </a:lnTo>
                <a:lnTo>
                  <a:pt x="21048" y="16254"/>
                </a:lnTo>
                <a:lnTo>
                  <a:pt x="20902" y="16424"/>
                </a:lnTo>
                <a:lnTo>
                  <a:pt x="20829" y="16473"/>
                </a:lnTo>
                <a:lnTo>
                  <a:pt x="20756" y="16424"/>
                </a:lnTo>
                <a:lnTo>
                  <a:pt x="20683" y="16400"/>
                </a:lnTo>
                <a:lnTo>
                  <a:pt x="20585" y="16424"/>
                </a:lnTo>
                <a:lnTo>
                  <a:pt x="20488" y="16473"/>
                </a:lnTo>
                <a:lnTo>
                  <a:pt x="20488" y="16376"/>
                </a:lnTo>
                <a:lnTo>
                  <a:pt x="20464" y="16303"/>
                </a:lnTo>
                <a:lnTo>
                  <a:pt x="20391" y="16230"/>
                </a:lnTo>
                <a:lnTo>
                  <a:pt x="20293" y="16205"/>
                </a:lnTo>
                <a:lnTo>
                  <a:pt x="20220" y="16230"/>
                </a:lnTo>
                <a:lnTo>
                  <a:pt x="20220" y="16157"/>
                </a:lnTo>
                <a:lnTo>
                  <a:pt x="20220" y="16108"/>
                </a:lnTo>
                <a:lnTo>
                  <a:pt x="20196" y="16035"/>
                </a:lnTo>
                <a:lnTo>
                  <a:pt x="20172" y="16011"/>
                </a:lnTo>
                <a:lnTo>
                  <a:pt x="20123" y="15986"/>
                </a:lnTo>
                <a:lnTo>
                  <a:pt x="20074" y="15962"/>
                </a:lnTo>
                <a:lnTo>
                  <a:pt x="20001" y="15986"/>
                </a:lnTo>
                <a:lnTo>
                  <a:pt x="19928" y="16011"/>
                </a:lnTo>
                <a:lnTo>
                  <a:pt x="19831" y="16059"/>
                </a:lnTo>
                <a:lnTo>
                  <a:pt x="19636" y="16181"/>
                </a:lnTo>
                <a:lnTo>
                  <a:pt x="19588" y="16230"/>
                </a:lnTo>
                <a:lnTo>
                  <a:pt x="19466" y="16205"/>
                </a:lnTo>
                <a:lnTo>
                  <a:pt x="19417" y="16205"/>
                </a:lnTo>
                <a:lnTo>
                  <a:pt x="19369" y="16230"/>
                </a:lnTo>
                <a:lnTo>
                  <a:pt x="19271" y="16254"/>
                </a:lnTo>
                <a:lnTo>
                  <a:pt x="19198" y="16303"/>
                </a:lnTo>
                <a:lnTo>
                  <a:pt x="19077" y="16376"/>
                </a:lnTo>
                <a:lnTo>
                  <a:pt x="18979" y="16400"/>
                </a:lnTo>
                <a:lnTo>
                  <a:pt x="18882" y="16424"/>
                </a:lnTo>
                <a:lnTo>
                  <a:pt x="18785" y="16473"/>
                </a:lnTo>
                <a:lnTo>
                  <a:pt x="18687" y="16497"/>
                </a:lnTo>
                <a:lnTo>
                  <a:pt x="18614" y="16546"/>
                </a:lnTo>
                <a:lnTo>
                  <a:pt x="18517" y="16595"/>
                </a:lnTo>
                <a:lnTo>
                  <a:pt x="18444" y="16619"/>
                </a:lnTo>
                <a:lnTo>
                  <a:pt x="18371" y="16668"/>
                </a:lnTo>
                <a:lnTo>
                  <a:pt x="18274" y="16692"/>
                </a:lnTo>
                <a:lnTo>
                  <a:pt x="18176" y="16716"/>
                </a:lnTo>
                <a:lnTo>
                  <a:pt x="18079" y="16765"/>
                </a:lnTo>
                <a:lnTo>
                  <a:pt x="18055" y="16814"/>
                </a:lnTo>
                <a:lnTo>
                  <a:pt x="18030" y="16838"/>
                </a:lnTo>
                <a:lnTo>
                  <a:pt x="18030" y="16911"/>
                </a:lnTo>
                <a:lnTo>
                  <a:pt x="18055" y="16960"/>
                </a:lnTo>
                <a:lnTo>
                  <a:pt x="18079" y="17008"/>
                </a:lnTo>
                <a:lnTo>
                  <a:pt x="18152" y="17057"/>
                </a:lnTo>
                <a:lnTo>
                  <a:pt x="18103" y="17106"/>
                </a:lnTo>
                <a:lnTo>
                  <a:pt x="18079" y="17154"/>
                </a:lnTo>
                <a:lnTo>
                  <a:pt x="18055" y="17203"/>
                </a:lnTo>
                <a:lnTo>
                  <a:pt x="18079" y="17252"/>
                </a:lnTo>
                <a:lnTo>
                  <a:pt x="18103" y="17300"/>
                </a:lnTo>
                <a:lnTo>
                  <a:pt x="18152" y="17349"/>
                </a:lnTo>
                <a:lnTo>
                  <a:pt x="18225" y="17373"/>
                </a:lnTo>
                <a:lnTo>
                  <a:pt x="18201" y="17373"/>
                </a:lnTo>
                <a:lnTo>
                  <a:pt x="18103" y="17398"/>
                </a:lnTo>
                <a:lnTo>
                  <a:pt x="18055" y="17446"/>
                </a:lnTo>
                <a:lnTo>
                  <a:pt x="18006" y="17519"/>
                </a:lnTo>
                <a:lnTo>
                  <a:pt x="18030" y="17592"/>
                </a:lnTo>
                <a:lnTo>
                  <a:pt x="18055" y="17641"/>
                </a:lnTo>
                <a:lnTo>
                  <a:pt x="18128" y="17690"/>
                </a:lnTo>
                <a:lnTo>
                  <a:pt x="18225" y="17714"/>
                </a:lnTo>
                <a:lnTo>
                  <a:pt x="17909" y="17738"/>
                </a:lnTo>
                <a:lnTo>
                  <a:pt x="17519" y="17738"/>
                </a:lnTo>
                <a:lnTo>
                  <a:pt x="17495" y="17568"/>
                </a:lnTo>
                <a:lnTo>
                  <a:pt x="17471" y="17398"/>
                </a:lnTo>
                <a:lnTo>
                  <a:pt x="17446" y="17300"/>
                </a:lnTo>
                <a:lnTo>
                  <a:pt x="17446" y="17203"/>
                </a:lnTo>
                <a:lnTo>
                  <a:pt x="17422" y="16984"/>
                </a:lnTo>
                <a:lnTo>
                  <a:pt x="17373" y="16765"/>
                </a:lnTo>
                <a:lnTo>
                  <a:pt x="17325" y="16668"/>
                </a:lnTo>
                <a:lnTo>
                  <a:pt x="17276" y="16595"/>
                </a:lnTo>
                <a:lnTo>
                  <a:pt x="17203" y="16522"/>
                </a:lnTo>
                <a:lnTo>
                  <a:pt x="17106" y="16473"/>
                </a:lnTo>
                <a:lnTo>
                  <a:pt x="17057" y="16449"/>
                </a:lnTo>
                <a:lnTo>
                  <a:pt x="17008" y="16449"/>
                </a:lnTo>
                <a:lnTo>
                  <a:pt x="16862" y="16424"/>
                </a:lnTo>
                <a:lnTo>
                  <a:pt x="16789" y="16400"/>
                </a:lnTo>
                <a:lnTo>
                  <a:pt x="16643" y="16327"/>
                </a:lnTo>
                <a:lnTo>
                  <a:pt x="16449" y="16254"/>
                </a:lnTo>
                <a:lnTo>
                  <a:pt x="16376" y="16181"/>
                </a:lnTo>
                <a:lnTo>
                  <a:pt x="16278" y="16157"/>
                </a:lnTo>
                <a:lnTo>
                  <a:pt x="16181" y="16181"/>
                </a:lnTo>
                <a:lnTo>
                  <a:pt x="16157" y="16181"/>
                </a:lnTo>
                <a:lnTo>
                  <a:pt x="16035" y="16132"/>
                </a:lnTo>
                <a:lnTo>
                  <a:pt x="16011" y="16108"/>
                </a:lnTo>
                <a:lnTo>
                  <a:pt x="15913" y="16059"/>
                </a:lnTo>
                <a:lnTo>
                  <a:pt x="15792" y="16035"/>
                </a:lnTo>
                <a:lnTo>
                  <a:pt x="15694" y="16059"/>
                </a:lnTo>
                <a:lnTo>
                  <a:pt x="15646" y="16132"/>
                </a:lnTo>
                <a:lnTo>
                  <a:pt x="15621" y="16205"/>
                </a:lnTo>
                <a:lnTo>
                  <a:pt x="15646" y="16303"/>
                </a:lnTo>
                <a:lnTo>
                  <a:pt x="15597" y="16278"/>
                </a:lnTo>
                <a:lnTo>
                  <a:pt x="15500" y="16205"/>
                </a:lnTo>
                <a:lnTo>
                  <a:pt x="15402" y="16157"/>
                </a:lnTo>
                <a:lnTo>
                  <a:pt x="15354" y="16157"/>
                </a:lnTo>
                <a:lnTo>
                  <a:pt x="15305" y="16181"/>
                </a:lnTo>
                <a:lnTo>
                  <a:pt x="15256" y="16205"/>
                </a:lnTo>
                <a:lnTo>
                  <a:pt x="15232" y="16230"/>
                </a:lnTo>
                <a:lnTo>
                  <a:pt x="15208" y="16278"/>
                </a:lnTo>
                <a:lnTo>
                  <a:pt x="15232" y="16400"/>
                </a:lnTo>
                <a:lnTo>
                  <a:pt x="15281" y="16497"/>
                </a:lnTo>
                <a:lnTo>
                  <a:pt x="15232" y="16497"/>
                </a:lnTo>
                <a:lnTo>
                  <a:pt x="15183" y="16473"/>
                </a:lnTo>
                <a:lnTo>
                  <a:pt x="15135" y="16449"/>
                </a:lnTo>
                <a:lnTo>
                  <a:pt x="15062" y="16473"/>
                </a:lnTo>
                <a:lnTo>
                  <a:pt x="15038" y="16546"/>
                </a:lnTo>
                <a:lnTo>
                  <a:pt x="15013" y="16570"/>
                </a:lnTo>
                <a:lnTo>
                  <a:pt x="15013" y="16643"/>
                </a:lnTo>
                <a:lnTo>
                  <a:pt x="14916" y="16570"/>
                </a:lnTo>
                <a:lnTo>
                  <a:pt x="14770" y="16424"/>
                </a:lnTo>
                <a:lnTo>
                  <a:pt x="14624" y="16254"/>
                </a:lnTo>
                <a:lnTo>
                  <a:pt x="14721" y="16132"/>
                </a:lnTo>
                <a:lnTo>
                  <a:pt x="14794" y="15986"/>
                </a:lnTo>
                <a:lnTo>
                  <a:pt x="14892" y="15865"/>
                </a:lnTo>
                <a:lnTo>
                  <a:pt x="15062" y="15621"/>
                </a:lnTo>
                <a:lnTo>
                  <a:pt x="15305" y="15305"/>
                </a:lnTo>
                <a:lnTo>
                  <a:pt x="15378" y="15232"/>
                </a:lnTo>
                <a:lnTo>
                  <a:pt x="15402" y="15159"/>
                </a:lnTo>
                <a:lnTo>
                  <a:pt x="15402" y="15062"/>
                </a:lnTo>
                <a:lnTo>
                  <a:pt x="15329" y="14965"/>
                </a:lnTo>
                <a:lnTo>
                  <a:pt x="15183" y="14819"/>
                </a:lnTo>
                <a:lnTo>
                  <a:pt x="15086" y="14673"/>
                </a:lnTo>
                <a:lnTo>
                  <a:pt x="15038" y="14624"/>
                </a:lnTo>
                <a:lnTo>
                  <a:pt x="15013" y="14575"/>
                </a:lnTo>
                <a:lnTo>
                  <a:pt x="15013" y="14551"/>
                </a:lnTo>
                <a:lnTo>
                  <a:pt x="14989" y="14454"/>
                </a:lnTo>
                <a:lnTo>
                  <a:pt x="14940" y="14405"/>
                </a:lnTo>
                <a:lnTo>
                  <a:pt x="14892" y="14356"/>
                </a:lnTo>
                <a:lnTo>
                  <a:pt x="14794" y="14332"/>
                </a:lnTo>
                <a:lnTo>
                  <a:pt x="14478" y="14308"/>
                </a:lnTo>
                <a:lnTo>
                  <a:pt x="14113" y="14283"/>
                </a:lnTo>
                <a:lnTo>
                  <a:pt x="13748" y="14210"/>
                </a:lnTo>
                <a:lnTo>
                  <a:pt x="13724" y="14089"/>
                </a:lnTo>
                <a:lnTo>
                  <a:pt x="13724" y="14016"/>
                </a:lnTo>
                <a:lnTo>
                  <a:pt x="13699" y="13821"/>
                </a:lnTo>
                <a:lnTo>
                  <a:pt x="13724" y="13602"/>
                </a:lnTo>
                <a:lnTo>
                  <a:pt x="13724" y="13456"/>
                </a:lnTo>
                <a:lnTo>
                  <a:pt x="13748" y="13505"/>
                </a:lnTo>
                <a:lnTo>
                  <a:pt x="13821" y="13529"/>
                </a:lnTo>
                <a:lnTo>
                  <a:pt x="13894" y="13553"/>
                </a:lnTo>
                <a:lnTo>
                  <a:pt x="13943" y="13553"/>
                </a:lnTo>
                <a:lnTo>
                  <a:pt x="13991" y="13529"/>
                </a:lnTo>
                <a:lnTo>
                  <a:pt x="14016" y="13505"/>
                </a:lnTo>
                <a:lnTo>
                  <a:pt x="14089" y="13432"/>
                </a:lnTo>
                <a:lnTo>
                  <a:pt x="14137" y="13480"/>
                </a:lnTo>
                <a:lnTo>
                  <a:pt x="14186" y="13505"/>
                </a:lnTo>
                <a:lnTo>
                  <a:pt x="14235" y="13529"/>
                </a:lnTo>
                <a:lnTo>
                  <a:pt x="14308" y="13505"/>
                </a:lnTo>
                <a:lnTo>
                  <a:pt x="14381" y="13480"/>
                </a:lnTo>
                <a:lnTo>
                  <a:pt x="14429" y="13407"/>
                </a:lnTo>
                <a:lnTo>
                  <a:pt x="14502" y="13456"/>
                </a:lnTo>
                <a:lnTo>
                  <a:pt x="14575" y="13480"/>
                </a:lnTo>
                <a:lnTo>
                  <a:pt x="14624" y="13480"/>
                </a:lnTo>
                <a:lnTo>
                  <a:pt x="14673" y="13456"/>
                </a:lnTo>
                <a:lnTo>
                  <a:pt x="14721" y="13432"/>
                </a:lnTo>
                <a:lnTo>
                  <a:pt x="14746" y="13383"/>
                </a:lnTo>
                <a:lnTo>
                  <a:pt x="14770" y="13261"/>
                </a:lnTo>
                <a:lnTo>
                  <a:pt x="14794" y="13164"/>
                </a:lnTo>
                <a:lnTo>
                  <a:pt x="14819" y="13115"/>
                </a:lnTo>
                <a:lnTo>
                  <a:pt x="14819" y="13042"/>
                </a:lnTo>
                <a:lnTo>
                  <a:pt x="14843" y="12969"/>
                </a:lnTo>
                <a:lnTo>
                  <a:pt x="14916" y="12945"/>
                </a:lnTo>
                <a:lnTo>
                  <a:pt x="14965" y="12921"/>
                </a:lnTo>
                <a:lnTo>
                  <a:pt x="14989" y="12872"/>
                </a:lnTo>
                <a:lnTo>
                  <a:pt x="15013" y="12799"/>
                </a:lnTo>
                <a:lnTo>
                  <a:pt x="15038" y="12750"/>
                </a:lnTo>
                <a:lnTo>
                  <a:pt x="15038" y="12702"/>
                </a:lnTo>
                <a:lnTo>
                  <a:pt x="15062" y="12580"/>
                </a:lnTo>
                <a:lnTo>
                  <a:pt x="15086" y="12458"/>
                </a:lnTo>
                <a:lnTo>
                  <a:pt x="15159" y="12239"/>
                </a:lnTo>
                <a:lnTo>
                  <a:pt x="15232" y="12093"/>
                </a:lnTo>
                <a:lnTo>
                  <a:pt x="15281" y="12020"/>
                </a:lnTo>
                <a:lnTo>
                  <a:pt x="15329" y="11923"/>
                </a:lnTo>
                <a:lnTo>
                  <a:pt x="15305" y="11826"/>
                </a:lnTo>
                <a:lnTo>
                  <a:pt x="15256" y="11728"/>
                </a:lnTo>
                <a:lnTo>
                  <a:pt x="15062" y="11534"/>
                </a:lnTo>
                <a:lnTo>
                  <a:pt x="14867" y="11315"/>
                </a:lnTo>
                <a:lnTo>
                  <a:pt x="14575" y="10974"/>
                </a:lnTo>
                <a:lnTo>
                  <a:pt x="14697" y="10828"/>
                </a:lnTo>
                <a:lnTo>
                  <a:pt x="14819" y="10682"/>
                </a:lnTo>
                <a:lnTo>
                  <a:pt x="14867" y="10633"/>
                </a:lnTo>
                <a:lnTo>
                  <a:pt x="14892" y="10706"/>
                </a:lnTo>
                <a:lnTo>
                  <a:pt x="14940" y="10731"/>
                </a:lnTo>
                <a:lnTo>
                  <a:pt x="14989" y="10779"/>
                </a:lnTo>
                <a:lnTo>
                  <a:pt x="15111" y="10779"/>
                </a:lnTo>
                <a:lnTo>
                  <a:pt x="15111" y="10828"/>
                </a:lnTo>
                <a:lnTo>
                  <a:pt x="15159" y="10877"/>
                </a:lnTo>
                <a:lnTo>
                  <a:pt x="15232" y="10925"/>
                </a:lnTo>
                <a:lnTo>
                  <a:pt x="15232" y="11023"/>
                </a:lnTo>
                <a:lnTo>
                  <a:pt x="15256" y="11120"/>
                </a:lnTo>
                <a:lnTo>
                  <a:pt x="15329" y="11193"/>
                </a:lnTo>
                <a:lnTo>
                  <a:pt x="15427" y="11217"/>
                </a:lnTo>
                <a:lnTo>
                  <a:pt x="15524" y="11193"/>
                </a:lnTo>
                <a:lnTo>
                  <a:pt x="15573" y="11120"/>
                </a:lnTo>
                <a:lnTo>
                  <a:pt x="15646" y="11023"/>
                </a:lnTo>
                <a:lnTo>
                  <a:pt x="15621" y="11096"/>
                </a:lnTo>
                <a:lnTo>
                  <a:pt x="15597" y="11169"/>
                </a:lnTo>
                <a:lnTo>
                  <a:pt x="15621" y="11217"/>
                </a:lnTo>
                <a:lnTo>
                  <a:pt x="15646" y="11290"/>
                </a:lnTo>
                <a:lnTo>
                  <a:pt x="15694" y="11315"/>
                </a:lnTo>
                <a:lnTo>
                  <a:pt x="15816" y="11315"/>
                </a:lnTo>
                <a:lnTo>
                  <a:pt x="15889" y="11266"/>
                </a:lnTo>
                <a:lnTo>
                  <a:pt x="15938" y="11217"/>
                </a:lnTo>
                <a:lnTo>
                  <a:pt x="15962" y="11217"/>
                </a:lnTo>
                <a:lnTo>
                  <a:pt x="16108" y="11071"/>
                </a:lnTo>
                <a:lnTo>
                  <a:pt x="16181" y="11047"/>
                </a:lnTo>
                <a:lnTo>
                  <a:pt x="16254" y="10998"/>
                </a:lnTo>
                <a:lnTo>
                  <a:pt x="16327" y="10998"/>
                </a:lnTo>
                <a:lnTo>
                  <a:pt x="16424" y="10974"/>
                </a:lnTo>
                <a:lnTo>
                  <a:pt x="16497" y="10925"/>
                </a:lnTo>
                <a:lnTo>
                  <a:pt x="16765" y="10828"/>
                </a:lnTo>
                <a:lnTo>
                  <a:pt x="17057" y="10731"/>
                </a:lnTo>
                <a:lnTo>
                  <a:pt x="17154" y="10682"/>
                </a:lnTo>
                <a:lnTo>
                  <a:pt x="17203" y="10609"/>
                </a:lnTo>
                <a:lnTo>
                  <a:pt x="17227" y="10585"/>
                </a:lnTo>
                <a:lnTo>
                  <a:pt x="17252" y="10463"/>
                </a:lnTo>
                <a:lnTo>
                  <a:pt x="17300" y="10317"/>
                </a:lnTo>
                <a:lnTo>
                  <a:pt x="17300" y="10049"/>
                </a:lnTo>
                <a:lnTo>
                  <a:pt x="17325" y="9855"/>
                </a:lnTo>
                <a:lnTo>
                  <a:pt x="17349" y="9709"/>
                </a:lnTo>
                <a:lnTo>
                  <a:pt x="17373" y="9563"/>
                </a:lnTo>
                <a:lnTo>
                  <a:pt x="17398" y="9417"/>
                </a:lnTo>
                <a:lnTo>
                  <a:pt x="17957" y="9417"/>
                </a:lnTo>
                <a:close/>
                <a:moveTo>
                  <a:pt x="17568" y="8954"/>
                </a:moveTo>
                <a:lnTo>
                  <a:pt x="17325" y="8979"/>
                </a:lnTo>
                <a:lnTo>
                  <a:pt x="17130" y="9027"/>
                </a:lnTo>
                <a:lnTo>
                  <a:pt x="17057" y="9076"/>
                </a:lnTo>
                <a:lnTo>
                  <a:pt x="17008" y="9173"/>
                </a:lnTo>
                <a:lnTo>
                  <a:pt x="16960" y="9271"/>
                </a:lnTo>
                <a:lnTo>
                  <a:pt x="16911" y="9392"/>
                </a:lnTo>
                <a:lnTo>
                  <a:pt x="16887" y="9660"/>
                </a:lnTo>
                <a:lnTo>
                  <a:pt x="16862" y="9782"/>
                </a:lnTo>
                <a:lnTo>
                  <a:pt x="16838" y="9928"/>
                </a:lnTo>
                <a:lnTo>
                  <a:pt x="16814" y="10147"/>
                </a:lnTo>
                <a:lnTo>
                  <a:pt x="16789" y="10341"/>
                </a:lnTo>
                <a:lnTo>
                  <a:pt x="16570" y="10439"/>
                </a:lnTo>
                <a:lnTo>
                  <a:pt x="16351" y="10536"/>
                </a:lnTo>
                <a:lnTo>
                  <a:pt x="16157" y="10414"/>
                </a:lnTo>
                <a:lnTo>
                  <a:pt x="15889" y="10220"/>
                </a:lnTo>
                <a:lnTo>
                  <a:pt x="15792" y="10147"/>
                </a:lnTo>
                <a:lnTo>
                  <a:pt x="15573" y="10001"/>
                </a:lnTo>
                <a:lnTo>
                  <a:pt x="15451" y="9928"/>
                </a:lnTo>
                <a:lnTo>
                  <a:pt x="15305" y="9903"/>
                </a:lnTo>
                <a:lnTo>
                  <a:pt x="15208" y="9879"/>
                </a:lnTo>
                <a:lnTo>
                  <a:pt x="15135" y="9903"/>
                </a:lnTo>
                <a:lnTo>
                  <a:pt x="14989" y="9976"/>
                </a:lnTo>
                <a:lnTo>
                  <a:pt x="14843" y="10074"/>
                </a:lnTo>
                <a:lnTo>
                  <a:pt x="14624" y="10293"/>
                </a:lnTo>
                <a:lnTo>
                  <a:pt x="14502" y="10414"/>
                </a:lnTo>
                <a:lnTo>
                  <a:pt x="14332" y="10609"/>
                </a:lnTo>
                <a:lnTo>
                  <a:pt x="14162" y="10779"/>
                </a:lnTo>
                <a:lnTo>
                  <a:pt x="14113" y="10828"/>
                </a:lnTo>
                <a:lnTo>
                  <a:pt x="14089" y="10877"/>
                </a:lnTo>
                <a:lnTo>
                  <a:pt x="14064" y="10950"/>
                </a:lnTo>
                <a:lnTo>
                  <a:pt x="14089" y="11023"/>
                </a:lnTo>
                <a:lnTo>
                  <a:pt x="14137" y="11120"/>
                </a:lnTo>
                <a:lnTo>
                  <a:pt x="14186" y="11217"/>
                </a:lnTo>
                <a:lnTo>
                  <a:pt x="14332" y="11412"/>
                </a:lnTo>
                <a:lnTo>
                  <a:pt x="14454" y="11534"/>
                </a:lnTo>
                <a:lnTo>
                  <a:pt x="14478" y="11607"/>
                </a:lnTo>
                <a:lnTo>
                  <a:pt x="14648" y="11801"/>
                </a:lnTo>
                <a:lnTo>
                  <a:pt x="14819" y="11996"/>
                </a:lnTo>
                <a:lnTo>
                  <a:pt x="14721" y="12166"/>
                </a:lnTo>
                <a:lnTo>
                  <a:pt x="14721" y="12191"/>
                </a:lnTo>
                <a:lnTo>
                  <a:pt x="14648" y="12361"/>
                </a:lnTo>
                <a:lnTo>
                  <a:pt x="14600" y="12531"/>
                </a:lnTo>
                <a:lnTo>
                  <a:pt x="14381" y="12556"/>
                </a:lnTo>
                <a:lnTo>
                  <a:pt x="14162" y="12580"/>
                </a:lnTo>
                <a:lnTo>
                  <a:pt x="14040" y="12604"/>
                </a:lnTo>
                <a:lnTo>
                  <a:pt x="13991" y="12604"/>
                </a:lnTo>
                <a:lnTo>
                  <a:pt x="13845" y="12653"/>
                </a:lnTo>
                <a:lnTo>
                  <a:pt x="13675" y="12677"/>
                </a:lnTo>
                <a:lnTo>
                  <a:pt x="13553" y="12750"/>
                </a:lnTo>
                <a:lnTo>
                  <a:pt x="13456" y="12823"/>
                </a:lnTo>
                <a:lnTo>
                  <a:pt x="13407" y="12872"/>
                </a:lnTo>
                <a:lnTo>
                  <a:pt x="13334" y="12945"/>
                </a:lnTo>
                <a:lnTo>
                  <a:pt x="13310" y="13018"/>
                </a:lnTo>
                <a:lnTo>
                  <a:pt x="13286" y="13164"/>
                </a:lnTo>
                <a:lnTo>
                  <a:pt x="13286" y="13213"/>
                </a:lnTo>
                <a:lnTo>
                  <a:pt x="13237" y="13699"/>
                </a:lnTo>
                <a:lnTo>
                  <a:pt x="13237" y="13748"/>
                </a:lnTo>
                <a:lnTo>
                  <a:pt x="13237" y="13918"/>
                </a:lnTo>
                <a:lnTo>
                  <a:pt x="13237" y="14113"/>
                </a:lnTo>
                <a:lnTo>
                  <a:pt x="13286" y="14283"/>
                </a:lnTo>
                <a:lnTo>
                  <a:pt x="13310" y="14356"/>
                </a:lnTo>
                <a:lnTo>
                  <a:pt x="13383" y="14405"/>
                </a:lnTo>
                <a:lnTo>
                  <a:pt x="13407" y="14502"/>
                </a:lnTo>
                <a:lnTo>
                  <a:pt x="13480" y="14551"/>
                </a:lnTo>
                <a:lnTo>
                  <a:pt x="13724" y="14648"/>
                </a:lnTo>
                <a:lnTo>
                  <a:pt x="13991" y="14697"/>
                </a:lnTo>
                <a:lnTo>
                  <a:pt x="14259" y="14746"/>
                </a:lnTo>
                <a:lnTo>
                  <a:pt x="14527" y="14770"/>
                </a:lnTo>
                <a:lnTo>
                  <a:pt x="14673" y="14770"/>
                </a:lnTo>
                <a:lnTo>
                  <a:pt x="14697" y="14867"/>
                </a:lnTo>
                <a:lnTo>
                  <a:pt x="14721" y="14916"/>
                </a:lnTo>
                <a:lnTo>
                  <a:pt x="14819" y="15038"/>
                </a:lnTo>
                <a:lnTo>
                  <a:pt x="14916" y="15184"/>
                </a:lnTo>
                <a:lnTo>
                  <a:pt x="14746" y="15330"/>
                </a:lnTo>
                <a:lnTo>
                  <a:pt x="14624" y="15500"/>
                </a:lnTo>
                <a:lnTo>
                  <a:pt x="14575" y="15573"/>
                </a:lnTo>
                <a:lnTo>
                  <a:pt x="14381" y="15816"/>
                </a:lnTo>
                <a:lnTo>
                  <a:pt x="14332" y="15865"/>
                </a:lnTo>
                <a:lnTo>
                  <a:pt x="14235" y="15986"/>
                </a:lnTo>
                <a:lnTo>
                  <a:pt x="14210" y="16059"/>
                </a:lnTo>
                <a:lnTo>
                  <a:pt x="14186" y="16108"/>
                </a:lnTo>
                <a:lnTo>
                  <a:pt x="14210" y="16230"/>
                </a:lnTo>
                <a:lnTo>
                  <a:pt x="14210" y="16303"/>
                </a:lnTo>
                <a:lnTo>
                  <a:pt x="14235" y="16376"/>
                </a:lnTo>
                <a:lnTo>
                  <a:pt x="14283" y="16522"/>
                </a:lnTo>
                <a:lnTo>
                  <a:pt x="14381" y="16643"/>
                </a:lnTo>
                <a:lnTo>
                  <a:pt x="14478" y="16765"/>
                </a:lnTo>
                <a:lnTo>
                  <a:pt x="14527" y="16789"/>
                </a:lnTo>
                <a:lnTo>
                  <a:pt x="14794" y="17081"/>
                </a:lnTo>
                <a:lnTo>
                  <a:pt x="15111" y="17349"/>
                </a:lnTo>
                <a:lnTo>
                  <a:pt x="15183" y="17373"/>
                </a:lnTo>
                <a:lnTo>
                  <a:pt x="15232" y="17398"/>
                </a:lnTo>
                <a:lnTo>
                  <a:pt x="15305" y="17373"/>
                </a:lnTo>
                <a:lnTo>
                  <a:pt x="15354" y="17373"/>
                </a:lnTo>
                <a:lnTo>
                  <a:pt x="15475" y="17349"/>
                </a:lnTo>
                <a:lnTo>
                  <a:pt x="15621" y="17300"/>
                </a:lnTo>
                <a:lnTo>
                  <a:pt x="15840" y="17154"/>
                </a:lnTo>
                <a:lnTo>
                  <a:pt x="15865" y="17130"/>
                </a:lnTo>
                <a:lnTo>
                  <a:pt x="16132" y="16911"/>
                </a:lnTo>
                <a:lnTo>
                  <a:pt x="16376" y="16668"/>
                </a:lnTo>
                <a:lnTo>
                  <a:pt x="16546" y="16741"/>
                </a:lnTo>
                <a:lnTo>
                  <a:pt x="16570" y="16765"/>
                </a:lnTo>
                <a:lnTo>
                  <a:pt x="16619" y="16789"/>
                </a:lnTo>
                <a:lnTo>
                  <a:pt x="16765" y="16862"/>
                </a:lnTo>
                <a:lnTo>
                  <a:pt x="16935" y="16887"/>
                </a:lnTo>
                <a:lnTo>
                  <a:pt x="16935" y="16960"/>
                </a:lnTo>
                <a:lnTo>
                  <a:pt x="16960" y="17033"/>
                </a:lnTo>
                <a:lnTo>
                  <a:pt x="17008" y="17276"/>
                </a:lnTo>
                <a:lnTo>
                  <a:pt x="17033" y="17495"/>
                </a:lnTo>
                <a:lnTo>
                  <a:pt x="17033" y="17617"/>
                </a:lnTo>
                <a:lnTo>
                  <a:pt x="17033" y="17738"/>
                </a:lnTo>
                <a:lnTo>
                  <a:pt x="17033" y="17860"/>
                </a:lnTo>
                <a:lnTo>
                  <a:pt x="17081" y="17982"/>
                </a:lnTo>
                <a:lnTo>
                  <a:pt x="17179" y="18079"/>
                </a:lnTo>
                <a:lnTo>
                  <a:pt x="17203" y="18103"/>
                </a:lnTo>
                <a:lnTo>
                  <a:pt x="17276" y="18152"/>
                </a:lnTo>
                <a:lnTo>
                  <a:pt x="17398" y="18201"/>
                </a:lnTo>
                <a:lnTo>
                  <a:pt x="17592" y="18225"/>
                </a:lnTo>
                <a:lnTo>
                  <a:pt x="17714" y="18201"/>
                </a:lnTo>
                <a:lnTo>
                  <a:pt x="18152" y="18201"/>
                </a:lnTo>
                <a:lnTo>
                  <a:pt x="18541" y="18176"/>
                </a:lnTo>
                <a:lnTo>
                  <a:pt x="18614" y="18176"/>
                </a:lnTo>
                <a:lnTo>
                  <a:pt x="18687" y="18128"/>
                </a:lnTo>
                <a:lnTo>
                  <a:pt x="18736" y="18055"/>
                </a:lnTo>
                <a:lnTo>
                  <a:pt x="18760" y="17982"/>
                </a:lnTo>
                <a:lnTo>
                  <a:pt x="18833" y="17860"/>
                </a:lnTo>
                <a:lnTo>
                  <a:pt x="18882" y="17738"/>
                </a:lnTo>
                <a:lnTo>
                  <a:pt x="18931" y="17471"/>
                </a:lnTo>
                <a:lnTo>
                  <a:pt x="18931" y="17349"/>
                </a:lnTo>
                <a:lnTo>
                  <a:pt x="18931" y="17325"/>
                </a:lnTo>
                <a:lnTo>
                  <a:pt x="18979" y="17081"/>
                </a:lnTo>
                <a:lnTo>
                  <a:pt x="19004" y="16838"/>
                </a:lnTo>
                <a:lnTo>
                  <a:pt x="19125" y="16814"/>
                </a:lnTo>
                <a:lnTo>
                  <a:pt x="19223" y="16789"/>
                </a:lnTo>
                <a:lnTo>
                  <a:pt x="19369" y="16741"/>
                </a:lnTo>
                <a:lnTo>
                  <a:pt x="19466" y="16692"/>
                </a:lnTo>
                <a:lnTo>
                  <a:pt x="19661" y="16838"/>
                </a:lnTo>
                <a:lnTo>
                  <a:pt x="19758" y="16911"/>
                </a:lnTo>
                <a:lnTo>
                  <a:pt x="20074" y="17130"/>
                </a:lnTo>
                <a:lnTo>
                  <a:pt x="20391" y="17349"/>
                </a:lnTo>
                <a:lnTo>
                  <a:pt x="20464" y="17398"/>
                </a:lnTo>
                <a:lnTo>
                  <a:pt x="20512" y="17398"/>
                </a:lnTo>
                <a:lnTo>
                  <a:pt x="20585" y="17373"/>
                </a:lnTo>
                <a:lnTo>
                  <a:pt x="20658" y="17349"/>
                </a:lnTo>
                <a:lnTo>
                  <a:pt x="20707" y="17276"/>
                </a:lnTo>
                <a:lnTo>
                  <a:pt x="20756" y="17203"/>
                </a:lnTo>
                <a:lnTo>
                  <a:pt x="20999" y="16984"/>
                </a:lnTo>
                <a:lnTo>
                  <a:pt x="21145" y="16814"/>
                </a:lnTo>
                <a:lnTo>
                  <a:pt x="21413" y="16570"/>
                </a:lnTo>
                <a:lnTo>
                  <a:pt x="21632" y="16278"/>
                </a:lnTo>
                <a:lnTo>
                  <a:pt x="21680" y="16230"/>
                </a:lnTo>
                <a:lnTo>
                  <a:pt x="21680" y="16157"/>
                </a:lnTo>
                <a:lnTo>
                  <a:pt x="21680" y="16084"/>
                </a:lnTo>
                <a:lnTo>
                  <a:pt x="21656" y="15986"/>
                </a:lnTo>
                <a:lnTo>
                  <a:pt x="21486" y="15670"/>
                </a:lnTo>
                <a:lnTo>
                  <a:pt x="21267" y="15403"/>
                </a:lnTo>
                <a:lnTo>
                  <a:pt x="21145" y="15232"/>
                </a:lnTo>
                <a:lnTo>
                  <a:pt x="20975" y="15086"/>
                </a:lnTo>
                <a:lnTo>
                  <a:pt x="21096" y="14867"/>
                </a:lnTo>
                <a:lnTo>
                  <a:pt x="21169" y="14648"/>
                </a:lnTo>
                <a:lnTo>
                  <a:pt x="21291" y="14673"/>
                </a:lnTo>
                <a:lnTo>
                  <a:pt x="21510" y="14648"/>
                </a:lnTo>
                <a:lnTo>
                  <a:pt x="21753" y="14648"/>
                </a:lnTo>
                <a:lnTo>
                  <a:pt x="21997" y="14624"/>
                </a:lnTo>
                <a:lnTo>
                  <a:pt x="22264" y="14600"/>
                </a:lnTo>
                <a:lnTo>
                  <a:pt x="22362" y="14551"/>
                </a:lnTo>
                <a:lnTo>
                  <a:pt x="22410" y="14478"/>
                </a:lnTo>
                <a:lnTo>
                  <a:pt x="22459" y="14429"/>
                </a:lnTo>
                <a:lnTo>
                  <a:pt x="22508" y="14381"/>
                </a:lnTo>
                <a:lnTo>
                  <a:pt x="22532" y="14332"/>
                </a:lnTo>
                <a:lnTo>
                  <a:pt x="22532" y="14259"/>
                </a:lnTo>
                <a:lnTo>
                  <a:pt x="22532" y="13845"/>
                </a:lnTo>
                <a:lnTo>
                  <a:pt x="22532" y="13456"/>
                </a:lnTo>
                <a:lnTo>
                  <a:pt x="22508" y="13067"/>
                </a:lnTo>
                <a:lnTo>
                  <a:pt x="22508" y="13018"/>
                </a:lnTo>
                <a:lnTo>
                  <a:pt x="22459" y="12945"/>
                </a:lnTo>
                <a:lnTo>
                  <a:pt x="22410" y="12921"/>
                </a:lnTo>
                <a:lnTo>
                  <a:pt x="22362" y="12896"/>
                </a:lnTo>
                <a:lnTo>
                  <a:pt x="22313" y="12823"/>
                </a:lnTo>
                <a:lnTo>
                  <a:pt x="22264" y="12750"/>
                </a:lnTo>
                <a:lnTo>
                  <a:pt x="22118" y="12677"/>
                </a:lnTo>
                <a:lnTo>
                  <a:pt x="21948" y="12629"/>
                </a:lnTo>
                <a:lnTo>
                  <a:pt x="21802" y="12604"/>
                </a:lnTo>
                <a:lnTo>
                  <a:pt x="21778" y="12604"/>
                </a:lnTo>
                <a:lnTo>
                  <a:pt x="21510" y="12556"/>
                </a:lnTo>
                <a:lnTo>
                  <a:pt x="21218" y="12556"/>
                </a:lnTo>
                <a:lnTo>
                  <a:pt x="21169" y="12337"/>
                </a:lnTo>
                <a:lnTo>
                  <a:pt x="21169" y="12288"/>
                </a:lnTo>
                <a:lnTo>
                  <a:pt x="21121" y="12093"/>
                </a:lnTo>
                <a:lnTo>
                  <a:pt x="21048" y="11923"/>
                </a:lnTo>
                <a:lnTo>
                  <a:pt x="21121" y="11826"/>
                </a:lnTo>
                <a:lnTo>
                  <a:pt x="21145" y="11777"/>
                </a:lnTo>
                <a:lnTo>
                  <a:pt x="21242" y="11655"/>
                </a:lnTo>
                <a:lnTo>
                  <a:pt x="21413" y="11412"/>
                </a:lnTo>
                <a:lnTo>
                  <a:pt x="21607" y="11169"/>
                </a:lnTo>
                <a:lnTo>
                  <a:pt x="21656" y="11120"/>
                </a:lnTo>
                <a:lnTo>
                  <a:pt x="21680" y="11071"/>
                </a:lnTo>
                <a:lnTo>
                  <a:pt x="21680" y="10998"/>
                </a:lnTo>
                <a:lnTo>
                  <a:pt x="21680" y="10950"/>
                </a:lnTo>
                <a:lnTo>
                  <a:pt x="21656" y="10925"/>
                </a:lnTo>
                <a:lnTo>
                  <a:pt x="21680" y="10901"/>
                </a:lnTo>
                <a:lnTo>
                  <a:pt x="21656" y="10804"/>
                </a:lnTo>
                <a:lnTo>
                  <a:pt x="21632" y="10731"/>
                </a:lnTo>
                <a:lnTo>
                  <a:pt x="21510" y="10609"/>
                </a:lnTo>
                <a:lnTo>
                  <a:pt x="21486" y="10560"/>
                </a:lnTo>
                <a:lnTo>
                  <a:pt x="21315" y="10390"/>
                </a:lnTo>
                <a:lnTo>
                  <a:pt x="21145" y="10244"/>
                </a:lnTo>
                <a:lnTo>
                  <a:pt x="21145" y="10220"/>
                </a:lnTo>
                <a:lnTo>
                  <a:pt x="21023" y="10122"/>
                </a:lnTo>
                <a:lnTo>
                  <a:pt x="20877" y="10001"/>
                </a:lnTo>
                <a:lnTo>
                  <a:pt x="20731" y="9928"/>
                </a:lnTo>
                <a:lnTo>
                  <a:pt x="20634" y="9903"/>
                </a:lnTo>
                <a:lnTo>
                  <a:pt x="20561" y="9879"/>
                </a:lnTo>
                <a:lnTo>
                  <a:pt x="20488" y="9903"/>
                </a:lnTo>
                <a:lnTo>
                  <a:pt x="20464" y="9903"/>
                </a:lnTo>
                <a:lnTo>
                  <a:pt x="20391" y="9928"/>
                </a:lnTo>
                <a:lnTo>
                  <a:pt x="20220" y="10001"/>
                </a:lnTo>
                <a:lnTo>
                  <a:pt x="20074" y="10098"/>
                </a:lnTo>
                <a:lnTo>
                  <a:pt x="19807" y="10293"/>
                </a:lnTo>
                <a:lnTo>
                  <a:pt x="19709" y="10341"/>
                </a:lnTo>
                <a:lnTo>
                  <a:pt x="19515" y="10487"/>
                </a:lnTo>
                <a:lnTo>
                  <a:pt x="19296" y="10390"/>
                </a:lnTo>
                <a:lnTo>
                  <a:pt x="19052" y="10341"/>
                </a:lnTo>
                <a:lnTo>
                  <a:pt x="19004" y="10098"/>
                </a:lnTo>
                <a:lnTo>
                  <a:pt x="19028" y="10025"/>
                </a:lnTo>
                <a:lnTo>
                  <a:pt x="19004" y="9976"/>
                </a:lnTo>
                <a:lnTo>
                  <a:pt x="18979" y="9903"/>
                </a:lnTo>
                <a:lnTo>
                  <a:pt x="18955" y="9782"/>
                </a:lnTo>
                <a:lnTo>
                  <a:pt x="18931" y="9563"/>
                </a:lnTo>
                <a:lnTo>
                  <a:pt x="18882" y="9319"/>
                </a:lnTo>
                <a:lnTo>
                  <a:pt x="18906" y="9246"/>
                </a:lnTo>
                <a:lnTo>
                  <a:pt x="18906" y="9149"/>
                </a:lnTo>
                <a:lnTo>
                  <a:pt x="18882" y="9100"/>
                </a:lnTo>
                <a:lnTo>
                  <a:pt x="18833" y="9052"/>
                </a:lnTo>
                <a:lnTo>
                  <a:pt x="18785" y="9027"/>
                </a:lnTo>
                <a:lnTo>
                  <a:pt x="18712" y="9003"/>
                </a:lnTo>
                <a:lnTo>
                  <a:pt x="18444" y="8979"/>
                </a:lnTo>
                <a:lnTo>
                  <a:pt x="17957" y="8979"/>
                </a:lnTo>
                <a:lnTo>
                  <a:pt x="17836" y="8954"/>
                </a:lnTo>
                <a:lnTo>
                  <a:pt x="17568" y="895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7892" name="Shape 230"/>
          <p:cNvSpPr>
            <a:spLocks noChangeArrowheads="1"/>
          </p:cNvSpPr>
          <p:nvPr/>
        </p:nvSpPr>
        <p:spPr bwMode="auto">
          <a:xfrm>
            <a:off x="676275" y="2022475"/>
            <a:ext cx="1851025" cy="1684338"/>
          </a:xfrm>
          <a:prstGeom prst="ellipse">
            <a:avLst/>
          </a:prstGeom>
          <a:solidFill>
            <a:srgbClr val="FFFFFF">
              <a:alpha val="10980"/>
            </a:srgbClr>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hangingPunct="1">
              <a:buClr>
                <a:srgbClr val="000000"/>
              </a:buClr>
              <a:buFont typeface="Arial" charset="-95"/>
              <a:buNone/>
            </a:pPr>
            <a:r>
              <a:rPr lang="en-US" altLang="en-US" sz="1600" dirty="0" smtClean="0">
                <a:solidFill>
                  <a:srgbClr val="FFFFFF"/>
                </a:solidFill>
                <a:latin typeface="Sniglet" charset="-95"/>
                <a:ea typeface="Sniglet" charset="-95"/>
                <a:cs typeface="Sniglet" charset="-95"/>
                <a:sym typeface="Sniglet" charset="-95"/>
              </a:rPr>
              <a:t>preferred features:</a:t>
            </a:r>
          </a:p>
          <a:p>
            <a:pPr algn="ctr" eaLnBrk="1" hangingPunct="1">
              <a:buClr>
                <a:srgbClr val="000000"/>
              </a:buClr>
            </a:pPr>
            <a:r>
              <a:rPr lang="en-US" altLang="en-US" sz="1600" dirty="0" smtClean="0">
                <a:solidFill>
                  <a:srgbClr val="FFFFFF"/>
                </a:solidFill>
                <a:latin typeface="Sniglet" charset="-95"/>
                <a:ea typeface="Sniglet" charset="-95"/>
                <a:cs typeface="Sniglet" charset="-95"/>
                <a:sym typeface="Sniglet" charset="-95"/>
              </a:rPr>
              <a:t> </a:t>
            </a:r>
            <a:r>
              <a:rPr lang="en-US" sz="1600" dirty="0">
                <a:solidFill>
                  <a:srgbClr val="FFFFFF"/>
                </a:solidFill>
                <a:latin typeface="Sniglet" charset="-95"/>
                <a:ea typeface="Sniglet" charset="-95"/>
                <a:cs typeface="Sniglet" charset="-95"/>
              </a:rPr>
              <a:t>no gap </a:t>
            </a:r>
            <a:endParaRPr lang="en-US" altLang="en-US" sz="1600" dirty="0">
              <a:solidFill>
                <a:srgbClr val="FFFFFF"/>
              </a:solidFill>
              <a:latin typeface="Sniglet" charset="-95"/>
              <a:ea typeface="Sniglet" charset="-95"/>
              <a:cs typeface="Sniglet" charset="-95"/>
              <a:sym typeface="Sniglet" charset="-95"/>
            </a:endParaRPr>
          </a:p>
        </p:txBody>
      </p:sp>
      <p:sp>
        <p:nvSpPr>
          <p:cNvPr id="37893" name="Shape 231"/>
          <p:cNvSpPr>
            <a:spLocks noChangeArrowheads="1"/>
          </p:cNvSpPr>
          <p:nvPr/>
        </p:nvSpPr>
        <p:spPr bwMode="auto">
          <a:xfrm>
            <a:off x="3527425" y="2065338"/>
            <a:ext cx="2238375" cy="1684337"/>
          </a:xfrm>
          <a:prstGeom prst="ellipse">
            <a:avLst/>
          </a:prstGeom>
          <a:solidFill>
            <a:srgbClr val="FFFFFF">
              <a:alpha val="10980"/>
            </a:srgbClr>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hangingPunct="1">
              <a:buClr>
                <a:srgbClr val="000000"/>
              </a:buClr>
            </a:pPr>
            <a:r>
              <a:rPr lang="en-US" altLang="en-US" sz="1800" dirty="0">
                <a:solidFill>
                  <a:srgbClr val="FFFFFF"/>
                </a:solidFill>
                <a:latin typeface="Sniglet" charset="-95"/>
                <a:ea typeface="Sniglet" charset="-95"/>
                <a:cs typeface="Sniglet" charset="-95"/>
                <a:sym typeface="Sniglet" charset="-95"/>
              </a:rPr>
              <a:t>an account of the rejection</a:t>
            </a:r>
          </a:p>
        </p:txBody>
      </p:sp>
      <p:sp>
        <p:nvSpPr>
          <p:cNvPr id="37894" name="Shape 232"/>
          <p:cNvSpPr>
            <a:spLocks noChangeArrowheads="1"/>
          </p:cNvSpPr>
          <p:nvPr/>
        </p:nvSpPr>
        <p:spPr bwMode="auto">
          <a:xfrm>
            <a:off x="6364941" y="1825625"/>
            <a:ext cx="2617694" cy="2441575"/>
          </a:xfrm>
          <a:prstGeom prst="ellipse">
            <a:avLst/>
          </a:prstGeom>
          <a:solidFill>
            <a:srgbClr val="FFFFFF">
              <a:alpha val="10980"/>
            </a:srgbClr>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hangingPunct="1">
              <a:buClr>
                <a:srgbClr val="000000"/>
              </a:buClr>
              <a:buFont typeface="Arial" charset="-95"/>
              <a:buNone/>
            </a:pPr>
            <a:r>
              <a:rPr lang="en-US" altLang="en-US" sz="1600" dirty="0">
                <a:solidFill>
                  <a:srgbClr val="FFFFFF"/>
                </a:solidFill>
                <a:latin typeface="Sniglet" charset="-95"/>
                <a:ea typeface="Sniglet" charset="-95"/>
                <a:cs typeface="Sniglet" charset="-95"/>
                <a:sym typeface="Sniglet" charset="-95"/>
              </a:rPr>
              <a:t>no indication from the participants that they understand some moral or system violation that holds one another accountable</a:t>
            </a:r>
          </a:p>
        </p:txBody>
      </p:sp>
      <p:grpSp>
        <p:nvGrpSpPr>
          <p:cNvPr id="22536" name="Shape 233"/>
          <p:cNvGrpSpPr>
            <a:grpSpLocks/>
          </p:cNvGrpSpPr>
          <p:nvPr/>
        </p:nvGrpSpPr>
        <p:grpSpPr bwMode="auto">
          <a:xfrm rot="10800000" flipH="1">
            <a:off x="2527300" y="2763838"/>
            <a:ext cx="1454150" cy="260350"/>
            <a:chOff x="2266178" y="2764475"/>
            <a:chExt cx="1792245" cy="232966"/>
          </a:xfrm>
        </p:grpSpPr>
        <p:sp>
          <p:nvSpPr>
            <p:cNvPr id="22541"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2542"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grpSp>
        <p:nvGrpSpPr>
          <p:cNvPr id="22537" name="Shape 236"/>
          <p:cNvGrpSpPr>
            <a:grpSpLocks/>
          </p:cNvGrpSpPr>
          <p:nvPr/>
        </p:nvGrpSpPr>
        <p:grpSpPr bwMode="auto">
          <a:xfrm>
            <a:off x="5165725" y="2790825"/>
            <a:ext cx="1600200" cy="233363"/>
            <a:chOff x="2266178" y="2764475"/>
            <a:chExt cx="1792245" cy="232966"/>
          </a:xfrm>
        </p:grpSpPr>
        <p:sp>
          <p:nvSpPr>
            <p:cNvPr id="22539" name="Shape 237"/>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2540" name="Shape 238"/>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sp>
        <p:nvSpPr>
          <p:cNvPr id="22538" name="Shape 239"/>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5F5F2EB3-F507-D14C-A8F9-6EA866399E12}" type="slidenum">
              <a:rPr lang="en-US" altLang="en-US" sz="1000">
                <a:solidFill>
                  <a:srgbClr val="FFFFFF"/>
                </a:solidFill>
                <a:latin typeface="Sniglet" charset="-95"/>
                <a:ea typeface="Sniglet" charset="-95"/>
                <a:cs typeface="Sniglet" charset="-95"/>
                <a:sym typeface="Sniglet" charset="-95"/>
              </a:rPr>
              <a:pPr/>
              <a:t>23</a:t>
            </a:fld>
            <a:endParaRPr lang="en-US" altLang="en-US" sz="1000">
              <a:solidFill>
                <a:srgbClr val="FFFFFF"/>
              </a:solidFill>
              <a:latin typeface="Sniglet" charset="-95"/>
              <a:ea typeface="Sniglet" charset="-95"/>
              <a:cs typeface="Sniglet" charset="-95"/>
              <a:sym typeface="Sniglet" charset="-95"/>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25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25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8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animBg="1"/>
      <p:bldP spid="37893" grpId="0" animBg="1"/>
      <p:bldP spid="3789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hape 89"/>
          <p:cNvSpPr txBox="1">
            <a:spLocks noGrp="1"/>
          </p:cNvSpPr>
          <p:nvPr>
            <p:ph type="body" idx="1"/>
          </p:nvPr>
        </p:nvSpPr>
        <p:spPr>
          <a:xfrm>
            <a:off x="3746500" y="528638"/>
            <a:ext cx="5743575" cy="819150"/>
          </a:xfrm>
        </p:spPr>
        <p:txBody>
          <a:bodyPr/>
          <a:lstStyle/>
          <a:p>
            <a:pPr marL="0" indent="0" eaLnBrk="1" hangingPunct="1">
              <a:spcAft>
                <a:spcPct val="0"/>
              </a:spcAft>
              <a:buClr>
                <a:srgbClr val="FFFFFF"/>
              </a:buClr>
              <a:buFont typeface="Sniglet" charset="-95"/>
              <a:buNone/>
            </a:pPr>
            <a:r>
              <a:rPr lang="en-US" altLang="en-US" dirty="0">
                <a:solidFill>
                  <a:srgbClr val="FFFFFF"/>
                </a:solidFill>
                <a:latin typeface="Sniglet" charset="-95"/>
                <a:ea typeface="Sniglet" charset="-95"/>
                <a:cs typeface="Sniglet" charset="-95"/>
                <a:sym typeface="Sniglet" charset="-95"/>
              </a:rPr>
              <a:t>Conclusions</a:t>
            </a:r>
          </a:p>
        </p:txBody>
      </p:sp>
      <p:sp>
        <p:nvSpPr>
          <p:cNvPr id="23555" name="Shape 90"/>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A67072FF-A34A-6D42-B9B0-A72852C2F32E}" type="slidenum">
              <a:rPr lang="en-US" altLang="en-US" sz="1000">
                <a:solidFill>
                  <a:srgbClr val="FFFFFF"/>
                </a:solidFill>
                <a:latin typeface="Sniglet" charset="-95"/>
                <a:ea typeface="Sniglet" charset="-95"/>
                <a:cs typeface="Sniglet" charset="-95"/>
                <a:sym typeface="Sniglet" charset="-95"/>
              </a:rPr>
              <a:pPr/>
              <a:t>24</a:t>
            </a:fld>
            <a:endParaRPr lang="en-US" altLang="en-US" sz="1000">
              <a:solidFill>
                <a:srgbClr val="FFFFFF"/>
              </a:solidFill>
              <a:latin typeface="Sniglet" charset="-95"/>
              <a:ea typeface="Sniglet" charset="-95"/>
              <a:cs typeface="Sniglet" charset="-95"/>
              <a:sym typeface="Sniglet" charset="-95"/>
            </a:endParaRPr>
          </a:p>
        </p:txBody>
      </p:sp>
      <p:sp>
        <p:nvSpPr>
          <p:cNvPr id="4" name="Shape 96"/>
          <p:cNvSpPr txBox="1">
            <a:spLocks/>
          </p:cNvSpPr>
          <p:nvPr/>
        </p:nvSpPr>
        <p:spPr bwMode="auto">
          <a:xfrm>
            <a:off x="329173" y="1213318"/>
            <a:ext cx="8229600" cy="348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lvl1pPr marL="457200" indent="-355600">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just" eaLnBrk="1" hangingPunct="1">
              <a:spcBef>
                <a:spcPts val="600"/>
              </a:spcBef>
              <a:buClr>
                <a:srgbClr val="FFFFFF"/>
              </a:buClr>
              <a:buSzPts val="2000"/>
              <a:buFont typeface="Sniglet" charset="-95"/>
              <a:buChar char="✘"/>
            </a:pPr>
            <a:r>
              <a:rPr lang="en-US" altLang="en-US" sz="1800" dirty="0" smtClean="0">
                <a:solidFill>
                  <a:srgbClr val="FFFFFF"/>
                </a:solidFill>
                <a:latin typeface="Sniglet" charset="-95"/>
                <a:ea typeface="Sniglet" charset="-95"/>
                <a:cs typeface="Sniglet" charset="-95"/>
                <a:sym typeface="Sniglet" charset="-95"/>
              </a:rPr>
              <a:t>For </a:t>
            </a:r>
            <a:r>
              <a:rPr lang="en-US" altLang="en-US" sz="1800" dirty="0">
                <a:solidFill>
                  <a:srgbClr val="FFFFFF"/>
                </a:solidFill>
                <a:latin typeface="Sniglet" charset="-95"/>
                <a:ea typeface="Sniglet" charset="-95"/>
                <a:cs typeface="Sniglet" charset="-95"/>
                <a:sym typeface="Sniglet" charset="-95"/>
              </a:rPr>
              <a:t>typical preferred SPPs: their </a:t>
            </a:r>
            <a:r>
              <a:rPr lang="en-US" altLang="en-US" sz="1800" dirty="0" err="1">
                <a:solidFill>
                  <a:srgbClr val="FFFFFF"/>
                </a:solidFill>
                <a:latin typeface="Sniglet" charset="-95"/>
                <a:ea typeface="Sniglet" charset="-95"/>
                <a:cs typeface="Sniglet" charset="-95"/>
                <a:sym typeface="Sniglet" charset="-95"/>
              </a:rPr>
              <a:t>unmarkedness</a:t>
            </a:r>
            <a:r>
              <a:rPr lang="en-US" altLang="en-US" sz="1800" dirty="0">
                <a:solidFill>
                  <a:srgbClr val="FFFFFF"/>
                </a:solidFill>
                <a:latin typeface="Sniglet" charset="-95"/>
                <a:ea typeface="Sniglet" charset="-95"/>
                <a:cs typeface="Sniglet" charset="-95"/>
                <a:sym typeface="Sniglet" charset="-95"/>
              </a:rPr>
              <a:t> or their polite implications are not supported by the participants’ conduct (apart from their frequent occurrence) </a:t>
            </a:r>
            <a:endParaRPr lang="en-US" altLang="en-US" sz="1800" dirty="0" smtClean="0">
              <a:solidFill>
                <a:srgbClr val="FFFFFF"/>
              </a:solidFill>
              <a:latin typeface="Sniglet" charset="-95"/>
              <a:ea typeface="Sniglet" charset="-95"/>
              <a:cs typeface="Sniglet" charset="-95"/>
              <a:sym typeface="Sniglet" charset="-95"/>
            </a:endParaRPr>
          </a:p>
          <a:p>
            <a:pPr algn="just" eaLnBrk="1" hangingPunct="1">
              <a:spcBef>
                <a:spcPts val="600"/>
              </a:spcBef>
              <a:buClr>
                <a:srgbClr val="FFFFFF"/>
              </a:buClr>
              <a:buSzPts val="2000"/>
              <a:buFont typeface="Sniglet" charset="-95"/>
              <a:buChar char="✘"/>
            </a:pPr>
            <a:r>
              <a:rPr lang="en-US" altLang="en-US" sz="1800" dirty="0" smtClean="0">
                <a:solidFill>
                  <a:srgbClr val="FFFFFF"/>
                </a:solidFill>
                <a:latin typeface="Sniglet" charset="-95"/>
                <a:ea typeface="Sniglet" charset="-95"/>
                <a:cs typeface="Sniglet" charset="-95"/>
                <a:sym typeface="Sniglet" charset="-95"/>
              </a:rPr>
              <a:t>For </a:t>
            </a:r>
            <a:r>
              <a:rPr lang="en-US" altLang="en-US" sz="1800" dirty="0" err="1" smtClean="0">
                <a:solidFill>
                  <a:srgbClr val="FFFFFF"/>
                </a:solidFill>
                <a:latin typeface="Sniglet" charset="-95"/>
                <a:ea typeface="Sniglet" charset="-95"/>
                <a:cs typeface="Sniglet" charset="-95"/>
                <a:sym typeface="Sniglet" charset="-95"/>
              </a:rPr>
              <a:t>dispreferred</a:t>
            </a:r>
            <a:r>
              <a:rPr lang="en-US" altLang="en-US" sz="1800" dirty="0" smtClean="0">
                <a:solidFill>
                  <a:srgbClr val="FFFFFF"/>
                </a:solidFill>
                <a:latin typeface="Sniglet" charset="-95"/>
                <a:ea typeface="Sniglet" charset="-95"/>
                <a:cs typeface="Sniglet" charset="-95"/>
                <a:sym typeface="Sniglet" charset="-95"/>
              </a:rPr>
              <a:t> SPPs: if they contain an acceptable account, though they may lack other typical structural features, </a:t>
            </a:r>
            <a:r>
              <a:rPr lang="en-US" altLang="en-US" sz="1800" dirty="0" err="1" smtClean="0">
                <a:solidFill>
                  <a:srgbClr val="FFFFFF"/>
                </a:solidFill>
                <a:latin typeface="Sniglet" charset="-95"/>
                <a:ea typeface="Sniglet" charset="-95"/>
                <a:cs typeface="Sniglet" charset="-95"/>
                <a:sym typeface="Sniglet" charset="-95"/>
              </a:rPr>
              <a:t>dispreferred</a:t>
            </a:r>
            <a:r>
              <a:rPr lang="en-US" altLang="en-US" sz="1800" dirty="0" smtClean="0">
                <a:solidFill>
                  <a:srgbClr val="FFFFFF"/>
                </a:solidFill>
                <a:latin typeface="Sniglet" charset="-95"/>
                <a:ea typeface="Sniglet" charset="-95"/>
                <a:cs typeface="Sniglet" charset="-95"/>
                <a:sym typeface="Sniglet" charset="-95"/>
              </a:rPr>
              <a:t> SPPs can function as their opposites and become closure relevant</a:t>
            </a:r>
          </a:p>
          <a:p>
            <a:pPr algn="just" eaLnBrk="1" hangingPunct="1">
              <a:spcBef>
                <a:spcPts val="600"/>
              </a:spcBef>
              <a:buClr>
                <a:srgbClr val="FFFFFF"/>
              </a:buClr>
              <a:buSzPts val="2000"/>
              <a:buFont typeface="Sniglet" charset="-95"/>
              <a:buChar char="✘"/>
            </a:pPr>
            <a:r>
              <a:rPr lang="en-US" altLang="en-US" sz="1800" dirty="0" smtClean="0">
                <a:solidFill>
                  <a:srgbClr val="FFFFFF"/>
                </a:solidFill>
                <a:latin typeface="Sniglet" charset="-95"/>
                <a:ea typeface="Sniglet" charset="-95"/>
                <a:cs typeface="Sniglet" charset="-95"/>
                <a:sym typeface="Sniglet" charset="-95"/>
              </a:rPr>
              <a:t>both </a:t>
            </a:r>
            <a:r>
              <a:rPr lang="en-US" altLang="en-US" sz="1800" dirty="0">
                <a:solidFill>
                  <a:srgbClr val="FFFFFF"/>
                </a:solidFill>
                <a:latin typeface="Sniglet" charset="-95"/>
                <a:ea typeface="Sniglet" charset="-95"/>
                <a:cs typeface="Sniglet" charset="-95"/>
                <a:sym typeface="Sniglet" charset="-95"/>
              </a:rPr>
              <a:t>the position and the composition of a preferred/</a:t>
            </a:r>
            <a:r>
              <a:rPr lang="en-US" altLang="en-US" sz="1800" dirty="0" err="1">
                <a:solidFill>
                  <a:srgbClr val="FFFFFF"/>
                </a:solidFill>
                <a:latin typeface="Sniglet" charset="-95"/>
                <a:ea typeface="Sniglet" charset="-95"/>
                <a:cs typeface="Sniglet" charset="-95"/>
                <a:sym typeface="Sniglet" charset="-95"/>
              </a:rPr>
              <a:t>dispreferred</a:t>
            </a:r>
            <a:r>
              <a:rPr lang="en-US" altLang="en-US" sz="1800" dirty="0">
                <a:solidFill>
                  <a:srgbClr val="FFFFFF"/>
                </a:solidFill>
                <a:latin typeface="Sniglet" charset="-95"/>
                <a:ea typeface="Sniglet" charset="-95"/>
                <a:cs typeface="Sniglet" charset="-95"/>
                <a:sym typeface="Sniglet" charset="-95"/>
              </a:rPr>
              <a:t> SPP is crucial for its </a:t>
            </a:r>
            <a:r>
              <a:rPr lang="en-US" altLang="en-US" sz="1800" dirty="0" smtClean="0">
                <a:solidFill>
                  <a:srgbClr val="FFFFFF"/>
                </a:solidFill>
                <a:latin typeface="Sniglet" charset="-95"/>
                <a:ea typeface="Sniglet" charset="-95"/>
                <a:cs typeface="Sniglet" charset="-95"/>
                <a:sym typeface="Sniglet" charset="-95"/>
              </a:rPr>
              <a:t>understanding</a:t>
            </a:r>
          </a:p>
          <a:p>
            <a:pPr lvl="1" algn="just" eaLnBrk="1" hangingPunct="1">
              <a:spcBef>
                <a:spcPts val="600"/>
              </a:spcBef>
              <a:buClr>
                <a:srgbClr val="FFFFFF"/>
              </a:buClr>
              <a:buSzPts val="2000"/>
              <a:buFont typeface="Sniglet" charset="-95"/>
              <a:buChar char="✘"/>
            </a:pPr>
            <a:r>
              <a:rPr lang="en-US" altLang="en-US" sz="1800" dirty="0" smtClean="0">
                <a:solidFill>
                  <a:srgbClr val="FFFFFF"/>
                </a:solidFill>
                <a:latin typeface="Sniglet" charset="-95"/>
                <a:ea typeface="Sniglet" charset="-95"/>
                <a:cs typeface="Sniglet" charset="-95"/>
                <a:sym typeface="Sniglet" charset="-95"/>
              </a:rPr>
              <a:t>the deviant features in the preferred SPPs might be more indicative for participants accountability and more likely to have social implications</a:t>
            </a:r>
            <a:endParaRPr lang="en-US" altLang="en-US" sz="1800" dirty="0">
              <a:solidFill>
                <a:srgbClr val="FFFFFF"/>
              </a:solidFill>
              <a:latin typeface="Sniglet" charset="-95"/>
              <a:ea typeface="Sniglet" charset="-95"/>
              <a:cs typeface="Sniglet" charset="-95"/>
              <a:sym typeface="Sniglet" charset="-95"/>
            </a:endParaRPr>
          </a:p>
          <a:p>
            <a:pPr lvl="1" algn="just" eaLnBrk="1" hangingPunct="1">
              <a:spcBef>
                <a:spcPts val="600"/>
              </a:spcBef>
              <a:buClr>
                <a:srgbClr val="FFFFFF"/>
              </a:buClr>
              <a:buSzPts val="2000"/>
              <a:buFont typeface="Sniglet" charset="-95"/>
              <a:buChar char="✘"/>
            </a:pPr>
            <a:r>
              <a:rPr lang="en-US" altLang="en-US" sz="1800" dirty="0" smtClean="0">
                <a:solidFill>
                  <a:srgbClr val="FFFFFF"/>
                </a:solidFill>
                <a:latin typeface="Sniglet" charset="-95"/>
                <a:ea typeface="Sniglet" charset="-95"/>
                <a:cs typeface="Sniglet" charset="-95"/>
                <a:sym typeface="Sniglet" charset="-95"/>
              </a:rPr>
              <a:t>CA</a:t>
            </a:r>
            <a:r>
              <a:rPr lang="en-US" altLang="en-US" sz="1800" dirty="0">
                <a:solidFill>
                  <a:srgbClr val="FFFFFF"/>
                </a:solidFill>
                <a:latin typeface="Sniglet" charset="-95"/>
                <a:ea typeface="Sniglet" charset="-95"/>
                <a:cs typeface="Sniglet" charset="-95"/>
                <a:sym typeface="Sniglet" charset="-95"/>
              </a:rPr>
              <a:t>, with its detailed examination of the sequential organization of talk-in-interaction, should be our first step in unveiling the norms</a:t>
            </a:r>
          </a:p>
          <a:p>
            <a:pPr lvl="1" algn="just" eaLnBrk="1" hangingPunct="1">
              <a:spcBef>
                <a:spcPts val="600"/>
              </a:spcBef>
              <a:buClr>
                <a:srgbClr val="FFFFFF"/>
              </a:buClr>
              <a:buSzPts val="2000"/>
              <a:buFont typeface="Sniglet" charset="-95"/>
              <a:buChar char="✘"/>
            </a:pPr>
            <a:endParaRPr lang="en-US" altLang="en-US" sz="1800" dirty="0">
              <a:solidFill>
                <a:srgbClr val="FFFFFF"/>
              </a:solidFill>
              <a:latin typeface="Sniglet" charset="-95"/>
              <a:ea typeface="Sniglet" charset="-95"/>
              <a:cs typeface="Sniglet" charset="-95"/>
              <a:sym typeface="Sniglet" charset="-95"/>
            </a:endParaRPr>
          </a:p>
          <a:p>
            <a:pPr algn="just" eaLnBrk="1" hangingPunct="1">
              <a:spcBef>
                <a:spcPts val="600"/>
              </a:spcBef>
              <a:buClr>
                <a:srgbClr val="FFFFFF"/>
              </a:buClr>
              <a:buSzPts val="2000"/>
              <a:buFont typeface="Sniglet" charset="-95"/>
              <a:buChar char="✘"/>
            </a:pPr>
            <a:endParaRPr lang="el-GR" altLang="en-US" sz="2400" dirty="0">
              <a:solidFill>
                <a:srgbClr val="FFFFFF"/>
              </a:solidFill>
              <a:latin typeface="Sniglet" charset="-95"/>
              <a:ea typeface="Sniglet" charset="-95"/>
              <a:cs typeface="Sniglet" charset="-95"/>
              <a:sym typeface="Sniglet" charset="-95"/>
            </a:endParaRPr>
          </a:p>
          <a:p>
            <a:pPr algn="just" eaLnBrk="1" hangingPunct="1">
              <a:spcBef>
                <a:spcPts val="600"/>
              </a:spcBef>
              <a:buClr>
                <a:srgbClr val="FFFFFF"/>
              </a:buClr>
              <a:buSzPts val="3000"/>
              <a:buFont typeface="Sniglet" charset="-95"/>
              <a:buNone/>
            </a:pPr>
            <a:endParaRPr lang="el-GR" altLang="en-US" sz="2400" dirty="0">
              <a:solidFill>
                <a:srgbClr val="FFFFFF"/>
              </a:solidFill>
              <a:latin typeface="Sniglet" charset="-95"/>
              <a:ea typeface="Sniglet" charset="-95"/>
              <a:cs typeface="Sniglet" charset="-95"/>
              <a:sym typeface="Sniglet" charset="-95"/>
            </a:endParaRPr>
          </a:p>
          <a:p>
            <a:pPr algn="just" eaLnBrk="1" hangingPunct="1">
              <a:spcBef>
                <a:spcPts val="600"/>
              </a:spcBef>
              <a:buClr>
                <a:srgbClr val="FFFFFF"/>
              </a:buClr>
              <a:buSzPts val="3000"/>
              <a:buFont typeface="Sniglet" charset="-95"/>
              <a:buNone/>
            </a:pPr>
            <a:r>
              <a:rPr lang="el-GR" altLang="en-US" sz="2400" dirty="0">
                <a:solidFill>
                  <a:srgbClr val="FFFFFF"/>
                </a:solidFill>
                <a:latin typeface="Sniglet" charset="-95"/>
                <a:ea typeface="Sniglet" charset="-95"/>
                <a:cs typeface="Sniglet" charset="-95"/>
                <a:sym typeface="Sniglet" charset="-95"/>
              </a:rPr>
              <a:t>.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hape 89"/>
          <p:cNvSpPr txBox="1">
            <a:spLocks noGrp="1"/>
          </p:cNvSpPr>
          <p:nvPr>
            <p:ph type="body" idx="1"/>
          </p:nvPr>
        </p:nvSpPr>
        <p:spPr>
          <a:xfrm>
            <a:off x="3746500" y="528638"/>
            <a:ext cx="5743575" cy="819150"/>
          </a:xfrm>
        </p:spPr>
        <p:txBody>
          <a:bodyPr/>
          <a:lstStyle/>
          <a:p>
            <a:pPr marL="0" indent="0" eaLnBrk="1" hangingPunct="1">
              <a:spcAft>
                <a:spcPct val="0"/>
              </a:spcAft>
              <a:buClr>
                <a:srgbClr val="FFFFFF"/>
              </a:buClr>
              <a:buFont typeface="Sniglet" charset="-95"/>
              <a:buNone/>
            </a:pPr>
            <a:r>
              <a:rPr lang="en-US" altLang="en-US">
                <a:solidFill>
                  <a:srgbClr val="FFFFFF"/>
                </a:solidFill>
                <a:latin typeface="Sniglet" charset="-95"/>
                <a:ea typeface="Sniglet" charset="-95"/>
                <a:cs typeface="Sniglet" charset="-95"/>
                <a:sym typeface="Sniglet" charset="-95"/>
              </a:rPr>
              <a:t>Conclusions</a:t>
            </a:r>
          </a:p>
        </p:txBody>
      </p:sp>
      <p:sp>
        <p:nvSpPr>
          <p:cNvPr id="24579" name="Shape 90"/>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B176048F-EE32-F84F-BCA8-5F73A5C6F800}" type="slidenum">
              <a:rPr lang="en-US" altLang="en-US" sz="1000">
                <a:solidFill>
                  <a:srgbClr val="FFFFFF"/>
                </a:solidFill>
                <a:latin typeface="Sniglet" charset="-95"/>
                <a:ea typeface="Sniglet" charset="-95"/>
                <a:cs typeface="Sniglet" charset="-95"/>
                <a:sym typeface="Sniglet" charset="-95"/>
              </a:rPr>
              <a:pPr/>
              <a:t>25</a:t>
            </a:fld>
            <a:endParaRPr lang="en-US" altLang="en-US" sz="1000">
              <a:solidFill>
                <a:srgbClr val="FFFFFF"/>
              </a:solidFill>
              <a:latin typeface="Sniglet" charset="-95"/>
              <a:ea typeface="Sniglet" charset="-95"/>
              <a:cs typeface="Sniglet" charset="-95"/>
              <a:sym typeface="Sniglet" charset="-95"/>
            </a:endParaRPr>
          </a:p>
        </p:txBody>
      </p:sp>
      <p:sp>
        <p:nvSpPr>
          <p:cNvPr id="4" name="Shape 96"/>
          <p:cNvSpPr txBox="1">
            <a:spLocks/>
          </p:cNvSpPr>
          <p:nvPr/>
        </p:nvSpPr>
        <p:spPr bwMode="auto">
          <a:xfrm>
            <a:off x="350838" y="1825691"/>
            <a:ext cx="8229600" cy="348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lvl1pPr marL="457200" indent="-419100">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marL="38100" lvl="1" indent="0" algn="ctr">
              <a:spcBef>
                <a:spcPts val="600"/>
              </a:spcBef>
              <a:buClr>
                <a:srgbClr val="FFFFFF"/>
              </a:buClr>
              <a:buSzPts val="3000"/>
            </a:pPr>
            <a:r>
              <a:rPr lang="en-US" altLang="en-US" sz="2400" dirty="0" smtClean="0">
                <a:solidFill>
                  <a:srgbClr val="FFFFFF"/>
                </a:solidFill>
                <a:sym typeface="Sniglet" charset="-95"/>
              </a:rPr>
              <a:t>And all the above indicate </a:t>
            </a:r>
            <a:r>
              <a:rPr lang="en-US" altLang="en-US" sz="2400" dirty="0">
                <a:solidFill>
                  <a:srgbClr val="FFFFFF"/>
                </a:solidFill>
                <a:sym typeface="Sniglet" charset="-95"/>
              </a:rPr>
              <a:t>us </a:t>
            </a:r>
            <a:r>
              <a:rPr lang="en-US" altLang="en-US" sz="2400" dirty="0" smtClean="0">
                <a:solidFill>
                  <a:srgbClr val="FFFFFF"/>
                </a:solidFill>
                <a:sym typeface="Sniglet" charset="-95"/>
              </a:rPr>
              <a:t>that normative </a:t>
            </a:r>
            <a:r>
              <a:rPr lang="en-US" altLang="en-US" sz="2400" dirty="0">
                <a:solidFill>
                  <a:srgbClr val="FFFFFF"/>
                </a:solidFill>
                <a:sym typeface="Sniglet" charset="-95"/>
              </a:rPr>
              <a:t>and moral accountability can be grasped into participants’ step-by-step negotiation of social norms and expectancies that constitute the moral order </a:t>
            </a:r>
            <a:r>
              <a:rPr lang="en-US" altLang="en-US" sz="2400" dirty="0" smtClean="0">
                <a:solidFill>
                  <a:srgbClr val="FFFFFF"/>
                </a:solidFill>
                <a:sym typeface="Sniglet" charset="-95"/>
              </a:rPr>
              <a:t>of a society</a:t>
            </a:r>
            <a:endParaRPr lang="en-US" altLang="en-US" sz="2400" dirty="0">
              <a:solidFill>
                <a:srgbClr val="FFFFFF"/>
              </a:solidFill>
              <a:sym typeface="Sniglet" charset="-95"/>
            </a:endParaRPr>
          </a:p>
        </p:txBody>
      </p:sp>
      <p:grpSp>
        <p:nvGrpSpPr>
          <p:cNvPr id="2" name="Shape 109"/>
          <p:cNvGrpSpPr>
            <a:grpSpLocks/>
          </p:cNvGrpSpPr>
          <p:nvPr/>
        </p:nvGrpSpPr>
        <p:grpSpPr bwMode="auto">
          <a:xfrm rot="4843953" flipH="1">
            <a:off x="20638" y="1697038"/>
            <a:ext cx="1166812" cy="1033462"/>
            <a:chOff x="1113100" y="2199475"/>
            <a:chExt cx="801900" cy="709925"/>
          </a:xfrm>
        </p:grpSpPr>
        <p:sp>
          <p:nvSpPr>
            <p:cNvPr id="24585" name="Shape 110"/>
            <p:cNvSpPr>
              <a:spLocks/>
            </p:cNvSpPr>
            <p:nvPr/>
          </p:nvSpPr>
          <p:spPr bwMode="auto">
            <a:xfrm>
              <a:off x="1113100" y="2291450"/>
              <a:ext cx="735850" cy="617950"/>
            </a:xfrm>
            <a:custGeom>
              <a:avLst/>
              <a:gdLst>
                <a:gd name="T0" fmla="*/ 2147483647 w 29434"/>
                <a:gd name="T1" fmla="*/ 2147483647 h 24718"/>
                <a:gd name="T2" fmla="*/ 2147483647 w 29434"/>
                <a:gd name="T3" fmla="*/ 221484230 h 24718"/>
                <a:gd name="T4" fmla="*/ 2147483647 w 29434"/>
                <a:gd name="T5" fmla="*/ 553124825 h 24718"/>
                <a:gd name="T6" fmla="*/ 2147483647 w 29434"/>
                <a:gd name="T7" fmla="*/ 921484109 h 24718"/>
                <a:gd name="T8" fmla="*/ 2147483647 w 29434"/>
                <a:gd name="T9" fmla="*/ 1290233592 h 24718"/>
                <a:gd name="T10" fmla="*/ 2147483647 w 29434"/>
                <a:gd name="T11" fmla="*/ 1732421052 h 24718"/>
                <a:gd name="T12" fmla="*/ 2147483647 w 29434"/>
                <a:gd name="T13" fmla="*/ 1953515383 h 24718"/>
                <a:gd name="T14" fmla="*/ 2147483647 w 29434"/>
                <a:gd name="T15" fmla="*/ 2147483647 h 24718"/>
                <a:gd name="T16" fmla="*/ 2147483647 w 29434"/>
                <a:gd name="T17" fmla="*/ 2147483647 h 24718"/>
                <a:gd name="T18" fmla="*/ 2147483647 w 29434"/>
                <a:gd name="T19" fmla="*/ 2147483647 h 24718"/>
                <a:gd name="T20" fmla="*/ 2147483647 w 29434"/>
                <a:gd name="T21" fmla="*/ 2147483647 h 24718"/>
                <a:gd name="T22" fmla="*/ 2147483647 w 29434"/>
                <a:gd name="T23" fmla="*/ 2147483647 h 24718"/>
                <a:gd name="T24" fmla="*/ 2147483647 w 29434"/>
                <a:gd name="T25" fmla="*/ 2147483647 h 24718"/>
                <a:gd name="T26" fmla="*/ 2147483647 w 29434"/>
                <a:gd name="T27" fmla="*/ 2147483647 h 24718"/>
                <a:gd name="T28" fmla="*/ 2147483647 w 29434"/>
                <a:gd name="T29" fmla="*/ 2147483647 h 24718"/>
                <a:gd name="T30" fmla="*/ 2147483647 w 29434"/>
                <a:gd name="T31" fmla="*/ 2147483647 h 24718"/>
                <a:gd name="T32" fmla="*/ 2147483647 w 29434"/>
                <a:gd name="T33" fmla="*/ 2147483647 h 24718"/>
                <a:gd name="T34" fmla="*/ 2147483647 w 29434"/>
                <a:gd name="T35" fmla="*/ 2147483647 h 24718"/>
                <a:gd name="T36" fmla="*/ 2147483647 w 29434"/>
                <a:gd name="T37" fmla="*/ 2147483647 h 24718"/>
                <a:gd name="T38" fmla="*/ 2147483647 w 29434"/>
                <a:gd name="T39" fmla="*/ 2147483647 h 24718"/>
                <a:gd name="T40" fmla="*/ 2147483647 w 29434"/>
                <a:gd name="T41" fmla="*/ 2147483647 h 24718"/>
                <a:gd name="T42" fmla="*/ 2147483647 w 29434"/>
                <a:gd name="T43" fmla="*/ 2147483647 h 24718"/>
                <a:gd name="T44" fmla="*/ 2147483647 w 29434"/>
                <a:gd name="T45" fmla="*/ 2147483647 h 24718"/>
                <a:gd name="T46" fmla="*/ 2147483647 w 29434"/>
                <a:gd name="T47" fmla="*/ 2147483647 h 24718"/>
                <a:gd name="T48" fmla="*/ 2147483647 w 29434"/>
                <a:gd name="T49" fmla="*/ 2147483647 h 24718"/>
                <a:gd name="T50" fmla="*/ 2147483647 w 29434"/>
                <a:gd name="T51" fmla="*/ 2147483647 h 24718"/>
                <a:gd name="T52" fmla="*/ 2147483647 w 29434"/>
                <a:gd name="T53" fmla="*/ 2147483647 h 24718"/>
                <a:gd name="T54" fmla="*/ 2147483647 w 29434"/>
                <a:gd name="T55" fmla="*/ 2147483647 h 24718"/>
                <a:gd name="T56" fmla="*/ 2147483647 w 29434"/>
                <a:gd name="T57" fmla="*/ 2147483647 h 24718"/>
                <a:gd name="T58" fmla="*/ 2147483647 w 29434"/>
                <a:gd name="T59" fmla="*/ 2147483647 h 24718"/>
                <a:gd name="T60" fmla="*/ 2147483647 w 29434"/>
                <a:gd name="T61" fmla="*/ 2147483647 h 24718"/>
                <a:gd name="T62" fmla="*/ 2147483647 w 29434"/>
                <a:gd name="T63" fmla="*/ 2147483647 h 24718"/>
                <a:gd name="T64" fmla="*/ 2147483647 w 29434"/>
                <a:gd name="T65" fmla="*/ 2147483647 h 24718"/>
                <a:gd name="T66" fmla="*/ 884765765 w 29434"/>
                <a:gd name="T67" fmla="*/ 2147483647 h 24718"/>
                <a:gd name="T68" fmla="*/ 294921822 w 29434"/>
                <a:gd name="T69" fmla="*/ 2147483647 h 24718"/>
                <a:gd name="T70" fmla="*/ 37109378 w 29434"/>
                <a:gd name="T71" fmla="*/ 2147483647 h 24718"/>
                <a:gd name="T72" fmla="*/ 294921822 w 29434"/>
                <a:gd name="T73" fmla="*/ 2147483647 h 24718"/>
                <a:gd name="T74" fmla="*/ 589843643 w 29434"/>
                <a:gd name="T75" fmla="*/ 2147483647 h 24718"/>
                <a:gd name="T76" fmla="*/ 1179296887 w 29434"/>
                <a:gd name="T77" fmla="*/ 2147483647 h 24718"/>
                <a:gd name="T78" fmla="*/ 1400390428 w 29434"/>
                <a:gd name="T79" fmla="*/ 2147483647 h 24718"/>
                <a:gd name="T80" fmla="*/ 1879686701 w 29434"/>
                <a:gd name="T81" fmla="*/ 2147483647 h 24718"/>
                <a:gd name="T82" fmla="*/ 2100781042 w 29434"/>
                <a:gd name="T83" fmla="*/ 2147483647 h 24718"/>
                <a:gd name="T84" fmla="*/ 2147483647 w 29434"/>
                <a:gd name="T85" fmla="*/ 2147483647 h 24718"/>
                <a:gd name="T86" fmla="*/ 2147483647 w 29434"/>
                <a:gd name="T87" fmla="*/ 2147483647 h 24718"/>
                <a:gd name="T88" fmla="*/ 2147483647 w 29434"/>
                <a:gd name="T89" fmla="*/ 2147483647 h 24718"/>
                <a:gd name="T90" fmla="*/ 2147483647 w 29434"/>
                <a:gd name="T91" fmla="*/ 2147483647 h 24718"/>
                <a:gd name="T92" fmla="*/ 2147483647 w 29434"/>
                <a:gd name="T93" fmla="*/ 2147483647 h 24718"/>
                <a:gd name="T94" fmla="*/ 2147483647 w 29434"/>
                <a:gd name="T95" fmla="*/ 2147483647 h 24718"/>
                <a:gd name="T96" fmla="*/ 2147483647 w 29434"/>
                <a:gd name="T97" fmla="*/ 2147483647 h 24718"/>
                <a:gd name="T98" fmla="*/ 2147483647 w 29434"/>
                <a:gd name="T99" fmla="*/ 2147483647 h 24718"/>
                <a:gd name="T100" fmla="*/ 2147483647 w 29434"/>
                <a:gd name="T101" fmla="*/ 2147483647 h 24718"/>
                <a:gd name="T102" fmla="*/ 2147483647 w 29434"/>
                <a:gd name="T103" fmla="*/ 2147483647 h 24718"/>
                <a:gd name="T104" fmla="*/ 2147483647 w 29434"/>
                <a:gd name="T105" fmla="*/ 2147483647 h 24718"/>
                <a:gd name="T106" fmla="*/ 2147483647 w 29434"/>
                <a:gd name="T107" fmla="*/ 2147483647 h 24718"/>
                <a:gd name="T108" fmla="*/ 2147483647 w 29434"/>
                <a:gd name="T109" fmla="*/ 2147483647 h 24718"/>
                <a:gd name="T110" fmla="*/ 2147483647 w 29434"/>
                <a:gd name="T111" fmla="*/ 2147483647 h 24718"/>
                <a:gd name="T112" fmla="*/ 2147483647 w 29434"/>
                <a:gd name="T113" fmla="*/ 2147483647 h 24718"/>
                <a:gd name="T114" fmla="*/ 2147483647 w 29434"/>
                <a:gd name="T115" fmla="*/ 2147483647 h 24718"/>
                <a:gd name="T116" fmla="*/ 2147483647 w 29434"/>
                <a:gd name="T117" fmla="*/ 1842968218 h 24718"/>
                <a:gd name="T118" fmla="*/ 2147483647 w 29434"/>
                <a:gd name="T119" fmla="*/ 1621874287 h 24718"/>
                <a:gd name="T120" fmla="*/ 2147483647 w 29434"/>
                <a:gd name="T121" fmla="*/ 1400780757 h 24718"/>
                <a:gd name="T122" fmla="*/ 2147483647 w 29434"/>
                <a:gd name="T123" fmla="*/ 1069140062 h 24718"/>
                <a:gd name="T124" fmla="*/ 2147483647 w 29434"/>
                <a:gd name="T125" fmla="*/ 184765592 h 2471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9434"/>
                <a:gd name="T190" fmla="*/ 0 h 24718"/>
                <a:gd name="T191" fmla="*/ 29434 w 29434"/>
                <a:gd name="T192" fmla="*/ 24718 h 2471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9434" h="24718" extrusionOk="0">
                  <a:moveTo>
                    <a:pt x="26604" y="13869"/>
                  </a:moveTo>
                  <a:lnTo>
                    <a:pt x="26509" y="13963"/>
                  </a:lnTo>
                  <a:lnTo>
                    <a:pt x="26509" y="14057"/>
                  </a:lnTo>
                  <a:lnTo>
                    <a:pt x="26604" y="14246"/>
                  </a:lnTo>
                  <a:lnTo>
                    <a:pt x="26604" y="13869"/>
                  </a:lnTo>
                  <a:close/>
                  <a:moveTo>
                    <a:pt x="7925" y="23397"/>
                  </a:moveTo>
                  <a:lnTo>
                    <a:pt x="8302" y="23491"/>
                  </a:lnTo>
                  <a:lnTo>
                    <a:pt x="8113" y="23491"/>
                  </a:lnTo>
                  <a:lnTo>
                    <a:pt x="7925" y="23397"/>
                  </a:lnTo>
                  <a:close/>
                  <a:moveTo>
                    <a:pt x="28962" y="1"/>
                  </a:moveTo>
                  <a:lnTo>
                    <a:pt x="28962" y="95"/>
                  </a:lnTo>
                  <a:lnTo>
                    <a:pt x="28774" y="284"/>
                  </a:lnTo>
                  <a:lnTo>
                    <a:pt x="28868" y="284"/>
                  </a:lnTo>
                  <a:lnTo>
                    <a:pt x="28868" y="567"/>
                  </a:lnTo>
                  <a:lnTo>
                    <a:pt x="28679" y="567"/>
                  </a:lnTo>
                  <a:lnTo>
                    <a:pt x="28868" y="661"/>
                  </a:lnTo>
                  <a:lnTo>
                    <a:pt x="28679" y="850"/>
                  </a:lnTo>
                  <a:lnTo>
                    <a:pt x="28679" y="1039"/>
                  </a:lnTo>
                  <a:lnTo>
                    <a:pt x="28585" y="1039"/>
                  </a:lnTo>
                  <a:lnTo>
                    <a:pt x="28491" y="1227"/>
                  </a:lnTo>
                  <a:lnTo>
                    <a:pt x="28679" y="1416"/>
                  </a:lnTo>
                  <a:lnTo>
                    <a:pt x="28962" y="1605"/>
                  </a:lnTo>
                  <a:lnTo>
                    <a:pt x="28585" y="1793"/>
                  </a:lnTo>
                  <a:lnTo>
                    <a:pt x="28868" y="1982"/>
                  </a:lnTo>
                  <a:lnTo>
                    <a:pt x="28962" y="2171"/>
                  </a:lnTo>
                  <a:lnTo>
                    <a:pt x="28868" y="2265"/>
                  </a:lnTo>
                  <a:lnTo>
                    <a:pt x="28774" y="2359"/>
                  </a:lnTo>
                  <a:lnTo>
                    <a:pt x="28868" y="2359"/>
                  </a:lnTo>
                  <a:lnTo>
                    <a:pt x="28774" y="2454"/>
                  </a:lnTo>
                  <a:lnTo>
                    <a:pt x="28868" y="2548"/>
                  </a:lnTo>
                  <a:lnTo>
                    <a:pt x="28868" y="2642"/>
                  </a:lnTo>
                  <a:lnTo>
                    <a:pt x="28585" y="2642"/>
                  </a:lnTo>
                  <a:lnTo>
                    <a:pt x="28679" y="2737"/>
                  </a:lnTo>
                  <a:lnTo>
                    <a:pt x="28774" y="2831"/>
                  </a:lnTo>
                  <a:lnTo>
                    <a:pt x="28774" y="3303"/>
                  </a:lnTo>
                  <a:lnTo>
                    <a:pt x="28679" y="3680"/>
                  </a:lnTo>
                  <a:lnTo>
                    <a:pt x="28585" y="3963"/>
                  </a:lnTo>
                  <a:lnTo>
                    <a:pt x="28774" y="4058"/>
                  </a:lnTo>
                  <a:lnTo>
                    <a:pt x="28774" y="4341"/>
                  </a:lnTo>
                  <a:lnTo>
                    <a:pt x="28585" y="4246"/>
                  </a:lnTo>
                  <a:lnTo>
                    <a:pt x="28585" y="4341"/>
                  </a:lnTo>
                  <a:lnTo>
                    <a:pt x="28679" y="4435"/>
                  </a:lnTo>
                  <a:lnTo>
                    <a:pt x="28491" y="4435"/>
                  </a:lnTo>
                  <a:lnTo>
                    <a:pt x="28585" y="4718"/>
                  </a:lnTo>
                  <a:lnTo>
                    <a:pt x="28491" y="5001"/>
                  </a:lnTo>
                  <a:lnTo>
                    <a:pt x="28774" y="4907"/>
                  </a:lnTo>
                  <a:lnTo>
                    <a:pt x="29057" y="5095"/>
                  </a:lnTo>
                  <a:lnTo>
                    <a:pt x="28774" y="5001"/>
                  </a:lnTo>
                  <a:lnTo>
                    <a:pt x="28679" y="5001"/>
                  </a:lnTo>
                  <a:lnTo>
                    <a:pt x="28774" y="5095"/>
                  </a:lnTo>
                  <a:lnTo>
                    <a:pt x="28585" y="5095"/>
                  </a:lnTo>
                  <a:lnTo>
                    <a:pt x="28396" y="5567"/>
                  </a:lnTo>
                  <a:lnTo>
                    <a:pt x="28396" y="5756"/>
                  </a:lnTo>
                  <a:lnTo>
                    <a:pt x="28585" y="6039"/>
                  </a:lnTo>
                  <a:lnTo>
                    <a:pt x="28396" y="6982"/>
                  </a:lnTo>
                  <a:lnTo>
                    <a:pt x="28302" y="7359"/>
                  </a:lnTo>
                  <a:lnTo>
                    <a:pt x="28113" y="7737"/>
                  </a:lnTo>
                  <a:lnTo>
                    <a:pt x="28113" y="7642"/>
                  </a:lnTo>
                  <a:lnTo>
                    <a:pt x="28113" y="7548"/>
                  </a:lnTo>
                  <a:lnTo>
                    <a:pt x="27830" y="8114"/>
                  </a:lnTo>
                  <a:lnTo>
                    <a:pt x="27924" y="8020"/>
                  </a:lnTo>
                  <a:lnTo>
                    <a:pt x="27453" y="8963"/>
                  </a:lnTo>
                  <a:lnTo>
                    <a:pt x="27736" y="8963"/>
                  </a:lnTo>
                  <a:lnTo>
                    <a:pt x="27547" y="9246"/>
                  </a:lnTo>
                  <a:lnTo>
                    <a:pt x="27547" y="9435"/>
                  </a:lnTo>
                  <a:lnTo>
                    <a:pt x="27641" y="9529"/>
                  </a:lnTo>
                  <a:lnTo>
                    <a:pt x="27641" y="9812"/>
                  </a:lnTo>
                  <a:lnTo>
                    <a:pt x="27547" y="9906"/>
                  </a:lnTo>
                  <a:lnTo>
                    <a:pt x="27453" y="9906"/>
                  </a:lnTo>
                  <a:lnTo>
                    <a:pt x="27358" y="9718"/>
                  </a:lnTo>
                  <a:lnTo>
                    <a:pt x="27264" y="9812"/>
                  </a:lnTo>
                  <a:lnTo>
                    <a:pt x="27075" y="9906"/>
                  </a:lnTo>
                  <a:lnTo>
                    <a:pt x="27170" y="10001"/>
                  </a:lnTo>
                  <a:lnTo>
                    <a:pt x="27075" y="10095"/>
                  </a:lnTo>
                  <a:lnTo>
                    <a:pt x="27075" y="10284"/>
                  </a:lnTo>
                  <a:lnTo>
                    <a:pt x="27170" y="10472"/>
                  </a:lnTo>
                  <a:lnTo>
                    <a:pt x="27170" y="10755"/>
                  </a:lnTo>
                  <a:lnTo>
                    <a:pt x="26792" y="10755"/>
                  </a:lnTo>
                  <a:lnTo>
                    <a:pt x="26698" y="10661"/>
                  </a:lnTo>
                  <a:lnTo>
                    <a:pt x="26698" y="10850"/>
                  </a:lnTo>
                  <a:lnTo>
                    <a:pt x="26604" y="10944"/>
                  </a:lnTo>
                  <a:lnTo>
                    <a:pt x="26415" y="10944"/>
                  </a:lnTo>
                  <a:lnTo>
                    <a:pt x="26415" y="11038"/>
                  </a:lnTo>
                  <a:lnTo>
                    <a:pt x="26509" y="11038"/>
                  </a:lnTo>
                  <a:lnTo>
                    <a:pt x="26604" y="11133"/>
                  </a:lnTo>
                  <a:lnTo>
                    <a:pt x="26604" y="11321"/>
                  </a:lnTo>
                  <a:lnTo>
                    <a:pt x="26604" y="11510"/>
                  </a:lnTo>
                  <a:lnTo>
                    <a:pt x="26509" y="11510"/>
                  </a:lnTo>
                  <a:lnTo>
                    <a:pt x="26509" y="11416"/>
                  </a:lnTo>
                  <a:lnTo>
                    <a:pt x="26415" y="11416"/>
                  </a:lnTo>
                  <a:lnTo>
                    <a:pt x="26415" y="11321"/>
                  </a:lnTo>
                  <a:lnTo>
                    <a:pt x="26321" y="11793"/>
                  </a:lnTo>
                  <a:lnTo>
                    <a:pt x="26226" y="11699"/>
                  </a:lnTo>
                  <a:lnTo>
                    <a:pt x="26132" y="11793"/>
                  </a:lnTo>
                  <a:lnTo>
                    <a:pt x="26226" y="11793"/>
                  </a:lnTo>
                  <a:lnTo>
                    <a:pt x="26321" y="12076"/>
                  </a:lnTo>
                  <a:lnTo>
                    <a:pt x="26415" y="12359"/>
                  </a:lnTo>
                  <a:lnTo>
                    <a:pt x="26038" y="12548"/>
                  </a:lnTo>
                  <a:lnTo>
                    <a:pt x="25755" y="12737"/>
                  </a:lnTo>
                  <a:lnTo>
                    <a:pt x="25660" y="12925"/>
                  </a:lnTo>
                  <a:lnTo>
                    <a:pt x="25755" y="12925"/>
                  </a:lnTo>
                  <a:lnTo>
                    <a:pt x="25755" y="13020"/>
                  </a:lnTo>
                  <a:lnTo>
                    <a:pt x="25849" y="12737"/>
                  </a:lnTo>
                  <a:lnTo>
                    <a:pt x="25943" y="13020"/>
                  </a:lnTo>
                  <a:lnTo>
                    <a:pt x="26038" y="12831"/>
                  </a:lnTo>
                  <a:lnTo>
                    <a:pt x="26132" y="12925"/>
                  </a:lnTo>
                  <a:lnTo>
                    <a:pt x="25943" y="13208"/>
                  </a:lnTo>
                  <a:lnTo>
                    <a:pt x="25660" y="13114"/>
                  </a:lnTo>
                  <a:lnTo>
                    <a:pt x="25472" y="13208"/>
                  </a:lnTo>
                  <a:lnTo>
                    <a:pt x="25377" y="13397"/>
                  </a:lnTo>
                  <a:lnTo>
                    <a:pt x="25283" y="13869"/>
                  </a:lnTo>
                  <a:lnTo>
                    <a:pt x="25189" y="14435"/>
                  </a:lnTo>
                  <a:lnTo>
                    <a:pt x="25094" y="14623"/>
                  </a:lnTo>
                  <a:lnTo>
                    <a:pt x="25000" y="14812"/>
                  </a:lnTo>
                  <a:lnTo>
                    <a:pt x="24906" y="14718"/>
                  </a:lnTo>
                  <a:lnTo>
                    <a:pt x="24811" y="14529"/>
                  </a:lnTo>
                  <a:lnTo>
                    <a:pt x="24717" y="14906"/>
                  </a:lnTo>
                  <a:lnTo>
                    <a:pt x="24717" y="15189"/>
                  </a:lnTo>
                  <a:lnTo>
                    <a:pt x="24717" y="15284"/>
                  </a:lnTo>
                  <a:lnTo>
                    <a:pt x="24811" y="15284"/>
                  </a:lnTo>
                  <a:lnTo>
                    <a:pt x="24528" y="15378"/>
                  </a:lnTo>
                  <a:lnTo>
                    <a:pt x="24340" y="15472"/>
                  </a:lnTo>
                  <a:lnTo>
                    <a:pt x="24057" y="15944"/>
                  </a:lnTo>
                  <a:lnTo>
                    <a:pt x="23962" y="16416"/>
                  </a:lnTo>
                  <a:lnTo>
                    <a:pt x="23774" y="16699"/>
                  </a:lnTo>
                  <a:lnTo>
                    <a:pt x="23396" y="16699"/>
                  </a:lnTo>
                  <a:lnTo>
                    <a:pt x="23208" y="16982"/>
                  </a:lnTo>
                  <a:lnTo>
                    <a:pt x="23019" y="17359"/>
                  </a:lnTo>
                  <a:lnTo>
                    <a:pt x="22830" y="17831"/>
                  </a:lnTo>
                  <a:lnTo>
                    <a:pt x="22830" y="17736"/>
                  </a:lnTo>
                  <a:lnTo>
                    <a:pt x="22736" y="17642"/>
                  </a:lnTo>
                  <a:lnTo>
                    <a:pt x="22830" y="17925"/>
                  </a:lnTo>
                  <a:lnTo>
                    <a:pt x="22453" y="17925"/>
                  </a:lnTo>
                  <a:lnTo>
                    <a:pt x="22547" y="17736"/>
                  </a:lnTo>
                  <a:lnTo>
                    <a:pt x="22453" y="17736"/>
                  </a:lnTo>
                  <a:lnTo>
                    <a:pt x="22359" y="17831"/>
                  </a:lnTo>
                  <a:lnTo>
                    <a:pt x="22264" y="18208"/>
                  </a:lnTo>
                  <a:lnTo>
                    <a:pt x="22170" y="18491"/>
                  </a:lnTo>
                  <a:lnTo>
                    <a:pt x="22076" y="18585"/>
                  </a:lnTo>
                  <a:lnTo>
                    <a:pt x="21887" y="18585"/>
                  </a:lnTo>
                  <a:lnTo>
                    <a:pt x="21698" y="19152"/>
                  </a:lnTo>
                  <a:lnTo>
                    <a:pt x="21604" y="18869"/>
                  </a:lnTo>
                  <a:lnTo>
                    <a:pt x="21604" y="19057"/>
                  </a:lnTo>
                  <a:lnTo>
                    <a:pt x="21415" y="19152"/>
                  </a:lnTo>
                  <a:lnTo>
                    <a:pt x="20943" y="19529"/>
                  </a:lnTo>
                  <a:lnTo>
                    <a:pt x="20377" y="19812"/>
                  </a:lnTo>
                  <a:lnTo>
                    <a:pt x="19906" y="20095"/>
                  </a:lnTo>
                  <a:lnTo>
                    <a:pt x="20094" y="20189"/>
                  </a:lnTo>
                  <a:lnTo>
                    <a:pt x="20189" y="20284"/>
                  </a:lnTo>
                  <a:lnTo>
                    <a:pt x="19906" y="20378"/>
                  </a:lnTo>
                  <a:lnTo>
                    <a:pt x="19906" y="20284"/>
                  </a:lnTo>
                  <a:lnTo>
                    <a:pt x="19811" y="20189"/>
                  </a:lnTo>
                  <a:lnTo>
                    <a:pt x="19811" y="20284"/>
                  </a:lnTo>
                  <a:lnTo>
                    <a:pt x="19811" y="20378"/>
                  </a:lnTo>
                  <a:lnTo>
                    <a:pt x="19245" y="20284"/>
                  </a:lnTo>
                  <a:lnTo>
                    <a:pt x="19340" y="20378"/>
                  </a:lnTo>
                  <a:lnTo>
                    <a:pt x="19245" y="20472"/>
                  </a:lnTo>
                  <a:lnTo>
                    <a:pt x="19434" y="20567"/>
                  </a:lnTo>
                  <a:lnTo>
                    <a:pt x="19340" y="20661"/>
                  </a:lnTo>
                  <a:lnTo>
                    <a:pt x="18962" y="20661"/>
                  </a:lnTo>
                  <a:lnTo>
                    <a:pt x="18585" y="21038"/>
                  </a:lnTo>
                  <a:lnTo>
                    <a:pt x="18113" y="21416"/>
                  </a:lnTo>
                  <a:lnTo>
                    <a:pt x="17736" y="21699"/>
                  </a:lnTo>
                  <a:lnTo>
                    <a:pt x="17359" y="21793"/>
                  </a:lnTo>
                  <a:lnTo>
                    <a:pt x="17076" y="22076"/>
                  </a:lnTo>
                  <a:lnTo>
                    <a:pt x="16793" y="22359"/>
                  </a:lnTo>
                  <a:lnTo>
                    <a:pt x="16698" y="22265"/>
                  </a:lnTo>
                  <a:lnTo>
                    <a:pt x="16604" y="22170"/>
                  </a:lnTo>
                  <a:lnTo>
                    <a:pt x="16321" y="22170"/>
                  </a:lnTo>
                  <a:lnTo>
                    <a:pt x="15849" y="22453"/>
                  </a:lnTo>
                  <a:lnTo>
                    <a:pt x="14340" y="22831"/>
                  </a:lnTo>
                  <a:lnTo>
                    <a:pt x="14340" y="22925"/>
                  </a:lnTo>
                  <a:lnTo>
                    <a:pt x="14340" y="23019"/>
                  </a:lnTo>
                  <a:lnTo>
                    <a:pt x="14245" y="23114"/>
                  </a:lnTo>
                  <a:lnTo>
                    <a:pt x="14057" y="23019"/>
                  </a:lnTo>
                  <a:lnTo>
                    <a:pt x="13962" y="22925"/>
                  </a:lnTo>
                  <a:lnTo>
                    <a:pt x="13774" y="22925"/>
                  </a:lnTo>
                  <a:lnTo>
                    <a:pt x="13774" y="23208"/>
                  </a:lnTo>
                  <a:lnTo>
                    <a:pt x="13491" y="23114"/>
                  </a:lnTo>
                  <a:lnTo>
                    <a:pt x="13113" y="23114"/>
                  </a:lnTo>
                  <a:lnTo>
                    <a:pt x="12642" y="23208"/>
                  </a:lnTo>
                  <a:lnTo>
                    <a:pt x="12453" y="23302"/>
                  </a:lnTo>
                  <a:lnTo>
                    <a:pt x="12076" y="23208"/>
                  </a:lnTo>
                  <a:lnTo>
                    <a:pt x="11793" y="23114"/>
                  </a:lnTo>
                  <a:lnTo>
                    <a:pt x="11510" y="23585"/>
                  </a:lnTo>
                  <a:lnTo>
                    <a:pt x="11321" y="23397"/>
                  </a:lnTo>
                  <a:lnTo>
                    <a:pt x="11132" y="23302"/>
                  </a:lnTo>
                  <a:lnTo>
                    <a:pt x="10849" y="23302"/>
                  </a:lnTo>
                  <a:lnTo>
                    <a:pt x="10566" y="23397"/>
                  </a:lnTo>
                  <a:lnTo>
                    <a:pt x="10566" y="23302"/>
                  </a:lnTo>
                  <a:lnTo>
                    <a:pt x="10189" y="23302"/>
                  </a:lnTo>
                  <a:lnTo>
                    <a:pt x="9717" y="23491"/>
                  </a:lnTo>
                  <a:lnTo>
                    <a:pt x="9717" y="23302"/>
                  </a:lnTo>
                  <a:lnTo>
                    <a:pt x="9623" y="23491"/>
                  </a:lnTo>
                  <a:lnTo>
                    <a:pt x="9434" y="23680"/>
                  </a:lnTo>
                  <a:lnTo>
                    <a:pt x="9340" y="23585"/>
                  </a:lnTo>
                  <a:lnTo>
                    <a:pt x="9434" y="23585"/>
                  </a:lnTo>
                  <a:lnTo>
                    <a:pt x="9340" y="23491"/>
                  </a:lnTo>
                  <a:lnTo>
                    <a:pt x="9246" y="23491"/>
                  </a:lnTo>
                  <a:lnTo>
                    <a:pt x="9246" y="23585"/>
                  </a:lnTo>
                  <a:lnTo>
                    <a:pt x="9151" y="23491"/>
                  </a:lnTo>
                  <a:lnTo>
                    <a:pt x="8868" y="23680"/>
                  </a:lnTo>
                  <a:lnTo>
                    <a:pt x="8774" y="23680"/>
                  </a:lnTo>
                  <a:lnTo>
                    <a:pt x="8680" y="23491"/>
                  </a:lnTo>
                  <a:lnTo>
                    <a:pt x="8585" y="23585"/>
                  </a:lnTo>
                  <a:lnTo>
                    <a:pt x="8491" y="23585"/>
                  </a:lnTo>
                  <a:lnTo>
                    <a:pt x="8397" y="23491"/>
                  </a:lnTo>
                  <a:lnTo>
                    <a:pt x="8302" y="23491"/>
                  </a:lnTo>
                  <a:lnTo>
                    <a:pt x="8208" y="23302"/>
                  </a:lnTo>
                  <a:lnTo>
                    <a:pt x="8302" y="23114"/>
                  </a:lnTo>
                  <a:lnTo>
                    <a:pt x="8019" y="23208"/>
                  </a:lnTo>
                  <a:lnTo>
                    <a:pt x="7642" y="23208"/>
                  </a:lnTo>
                  <a:lnTo>
                    <a:pt x="7359" y="23302"/>
                  </a:lnTo>
                  <a:lnTo>
                    <a:pt x="7264" y="23302"/>
                  </a:lnTo>
                  <a:lnTo>
                    <a:pt x="7264" y="23397"/>
                  </a:lnTo>
                  <a:lnTo>
                    <a:pt x="7547" y="23397"/>
                  </a:lnTo>
                  <a:lnTo>
                    <a:pt x="7453" y="23491"/>
                  </a:lnTo>
                  <a:lnTo>
                    <a:pt x="7359" y="23491"/>
                  </a:lnTo>
                  <a:lnTo>
                    <a:pt x="7170" y="23680"/>
                  </a:lnTo>
                  <a:lnTo>
                    <a:pt x="6981" y="23397"/>
                  </a:lnTo>
                  <a:lnTo>
                    <a:pt x="6698" y="23208"/>
                  </a:lnTo>
                  <a:lnTo>
                    <a:pt x="6604" y="23114"/>
                  </a:lnTo>
                  <a:lnTo>
                    <a:pt x="6415" y="23208"/>
                  </a:lnTo>
                  <a:lnTo>
                    <a:pt x="6227" y="23302"/>
                  </a:lnTo>
                  <a:lnTo>
                    <a:pt x="6132" y="23491"/>
                  </a:lnTo>
                  <a:lnTo>
                    <a:pt x="6038" y="23491"/>
                  </a:lnTo>
                  <a:lnTo>
                    <a:pt x="6038" y="23397"/>
                  </a:lnTo>
                  <a:lnTo>
                    <a:pt x="6132" y="23208"/>
                  </a:lnTo>
                  <a:lnTo>
                    <a:pt x="5849" y="23302"/>
                  </a:lnTo>
                  <a:lnTo>
                    <a:pt x="5661" y="23397"/>
                  </a:lnTo>
                  <a:lnTo>
                    <a:pt x="5095" y="23208"/>
                  </a:lnTo>
                  <a:lnTo>
                    <a:pt x="4057" y="23019"/>
                  </a:lnTo>
                  <a:lnTo>
                    <a:pt x="2925" y="22831"/>
                  </a:lnTo>
                  <a:lnTo>
                    <a:pt x="2265" y="22831"/>
                  </a:lnTo>
                  <a:lnTo>
                    <a:pt x="2265" y="22642"/>
                  </a:lnTo>
                  <a:lnTo>
                    <a:pt x="1887" y="22642"/>
                  </a:lnTo>
                  <a:lnTo>
                    <a:pt x="1510" y="22548"/>
                  </a:lnTo>
                  <a:lnTo>
                    <a:pt x="944" y="22076"/>
                  </a:lnTo>
                  <a:lnTo>
                    <a:pt x="944" y="21887"/>
                  </a:lnTo>
                  <a:lnTo>
                    <a:pt x="1038" y="21699"/>
                  </a:lnTo>
                  <a:lnTo>
                    <a:pt x="755" y="21699"/>
                  </a:lnTo>
                  <a:lnTo>
                    <a:pt x="472" y="21793"/>
                  </a:lnTo>
                  <a:lnTo>
                    <a:pt x="95" y="22076"/>
                  </a:lnTo>
                  <a:lnTo>
                    <a:pt x="0" y="22265"/>
                  </a:lnTo>
                  <a:lnTo>
                    <a:pt x="0" y="22359"/>
                  </a:lnTo>
                  <a:lnTo>
                    <a:pt x="283" y="22453"/>
                  </a:lnTo>
                  <a:lnTo>
                    <a:pt x="189" y="22548"/>
                  </a:lnTo>
                  <a:lnTo>
                    <a:pt x="95" y="22453"/>
                  </a:lnTo>
                  <a:lnTo>
                    <a:pt x="95" y="22642"/>
                  </a:lnTo>
                  <a:lnTo>
                    <a:pt x="283" y="22642"/>
                  </a:lnTo>
                  <a:lnTo>
                    <a:pt x="566" y="22736"/>
                  </a:lnTo>
                  <a:lnTo>
                    <a:pt x="472" y="22831"/>
                  </a:lnTo>
                  <a:lnTo>
                    <a:pt x="472" y="22925"/>
                  </a:lnTo>
                  <a:lnTo>
                    <a:pt x="661" y="22736"/>
                  </a:lnTo>
                  <a:lnTo>
                    <a:pt x="755" y="22925"/>
                  </a:lnTo>
                  <a:lnTo>
                    <a:pt x="755" y="23019"/>
                  </a:lnTo>
                  <a:lnTo>
                    <a:pt x="661" y="23019"/>
                  </a:lnTo>
                  <a:lnTo>
                    <a:pt x="944" y="23114"/>
                  </a:lnTo>
                  <a:lnTo>
                    <a:pt x="1132" y="23208"/>
                  </a:lnTo>
                  <a:lnTo>
                    <a:pt x="1604" y="23397"/>
                  </a:lnTo>
                  <a:lnTo>
                    <a:pt x="1510" y="23491"/>
                  </a:lnTo>
                  <a:lnTo>
                    <a:pt x="1510" y="23585"/>
                  </a:lnTo>
                  <a:lnTo>
                    <a:pt x="1793" y="23680"/>
                  </a:lnTo>
                  <a:lnTo>
                    <a:pt x="2170" y="23774"/>
                  </a:lnTo>
                  <a:lnTo>
                    <a:pt x="2453" y="23774"/>
                  </a:lnTo>
                  <a:lnTo>
                    <a:pt x="2359" y="23868"/>
                  </a:lnTo>
                  <a:lnTo>
                    <a:pt x="2642" y="24057"/>
                  </a:lnTo>
                  <a:lnTo>
                    <a:pt x="2736" y="23868"/>
                  </a:lnTo>
                  <a:lnTo>
                    <a:pt x="3019" y="23680"/>
                  </a:lnTo>
                  <a:lnTo>
                    <a:pt x="2925" y="23963"/>
                  </a:lnTo>
                  <a:lnTo>
                    <a:pt x="2831" y="24151"/>
                  </a:lnTo>
                  <a:lnTo>
                    <a:pt x="3114" y="23868"/>
                  </a:lnTo>
                  <a:lnTo>
                    <a:pt x="3208" y="24151"/>
                  </a:lnTo>
                  <a:lnTo>
                    <a:pt x="3302" y="23963"/>
                  </a:lnTo>
                  <a:lnTo>
                    <a:pt x="3491" y="24057"/>
                  </a:lnTo>
                  <a:lnTo>
                    <a:pt x="3585" y="24340"/>
                  </a:lnTo>
                  <a:lnTo>
                    <a:pt x="3680" y="24246"/>
                  </a:lnTo>
                  <a:lnTo>
                    <a:pt x="3774" y="24057"/>
                  </a:lnTo>
                  <a:lnTo>
                    <a:pt x="3868" y="24151"/>
                  </a:lnTo>
                  <a:lnTo>
                    <a:pt x="3868" y="24340"/>
                  </a:lnTo>
                  <a:lnTo>
                    <a:pt x="4434" y="24151"/>
                  </a:lnTo>
                  <a:lnTo>
                    <a:pt x="4717" y="24057"/>
                  </a:lnTo>
                  <a:lnTo>
                    <a:pt x="4812" y="24151"/>
                  </a:lnTo>
                  <a:lnTo>
                    <a:pt x="4812" y="23868"/>
                  </a:lnTo>
                  <a:lnTo>
                    <a:pt x="5000" y="23774"/>
                  </a:lnTo>
                  <a:lnTo>
                    <a:pt x="5000" y="23868"/>
                  </a:lnTo>
                  <a:lnTo>
                    <a:pt x="4906" y="24057"/>
                  </a:lnTo>
                  <a:lnTo>
                    <a:pt x="5095" y="23963"/>
                  </a:lnTo>
                  <a:lnTo>
                    <a:pt x="5378" y="23963"/>
                  </a:lnTo>
                  <a:lnTo>
                    <a:pt x="5378" y="24151"/>
                  </a:lnTo>
                  <a:lnTo>
                    <a:pt x="5000" y="24151"/>
                  </a:lnTo>
                  <a:lnTo>
                    <a:pt x="5095" y="24246"/>
                  </a:lnTo>
                  <a:lnTo>
                    <a:pt x="5000" y="24246"/>
                  </a:lnTo>
                  <a:lnTo>
                    <a:pt x="5000" y="24434"/>
                  </a:lnTo>
                  <a:lnTo>
                    <a:pt x="5378" y="24434"/>
                  </a:lnTo>
                  <a:lnTo>
                    <a:pt x="5566" y="24246"/>
                  </a:lnTo>
                  <a:lnTo>
                    <a:pt x="5944" y="24340"/>
                  </a:lnTo>
                  <a:lnTo>
                    <a:pt x="6415" y="24340"/>
                  </a:lnTo>
                  <a:lnTo>
                    <a:pt x="6321" y="24434"/>
                  </a:lnTo>
                  <a:lnTo>
                    <a:pt x="6510" y="24434"/>
                  </a:lnTo>
                  <a:lnTo>
                    <a:pt x="6604" y="24340"/>
                  </a:lnTo>
                  <a:lnTo>
                    <a:pt x="6604" y="24246"/>
                  </a:lnTo>
                  <a:lnTo>
                    <a:pt x="6793" y="24340"/>
                  </a:lnTo>
                  <a:lnTo>
                    <a:pt x="6604" y="24434"/>
                  </a:lnTo>
                  <a:lnTo>
                    <a:pt x="6793" y="24434"/>
                  </a:lnTo>
                  <a:lnTo>
                    <a:pt x="6887" y="24340"/>
                  </a:lnTo>
                  <a:lnTo>
                    <a:pt x="6981" y="24434"/>
                  </a:lnTo>
                  <a:lnTo>
                    <a:pt x="7264" y="24434"/>
                  </a:lnTo>
                  <a:lnTo>
                    <a:pt x="7925" y="24623"/>
                  </a:lnTo>
                  <a:lnTo>
                    <a:pt x="8680" y="24623"/>
                  </a:lnTo>
                  <a:lnTo>
                    <a:pt x="9057" y="24529"/>
                  </a:lnTo>
                  <a:lnTo>
                    <a:pt x="9529" y="24529"/>
                  </a:lnTo>
                  <a:lnTo>
                    <a:pt x="10000" y="24623"/>
                  </a:lnTo>
                  <a:lnTo>
                    <a:pt x="10566" y="24717"/>
                  </a:lnTo>
                  <a:lnTo>
                    <a:pt x="11415" y="24623"/>
                  </a:lnTo>
                  <a:lnTo>
                    <a:pt x="12359" y="24529"/>
                  </a:lnTo>
                  <a:lnTo>
                    <a:pt x="12830" y="24340"/>
                  </a:lnTo>
                  <a:lnTo>
                    <a:pt x="12925" y="24529"/>
                  </a:lnTo>
                  <a:lnTo>
                    <a:pt x="13019" y="24340"/>
                  </a:lnTo>
                  <a:lnTo>
                    <a:pt x="13113" y="24529"/>
                  </a:lnTo>
                  <a:lnTo>
                    <a:pt x="13208" y="24434"/>
                  </a:lnTo>
                  <a:lnTo>
                    <a:pt x="13113" y="24340"/>
                  </a:lnTo>
                  <a:lnTo>
                    <a:pt x="13962" y="24340"/>
                  </a:lnTo>
                  <a:lnTo>
                    <a:pt x="13962" y="24434"/>
                  </a:lnTo>
                  <a:lnTo>
                    <a:pt x="13962" y="24529"/>
                  </a:lnTo>
                  <a:lnTo>
                    <a:pt x="14717" y="24246"/>
                  </a:lnTo>
                  <a:lnTo>
                    <a:pt x="15566" y="24057"/>
                  </a:lnTo>
                  <a:lnTo>
                    <a:pt x="15378" y="23963"/>
                  </a:lnTo>
                  <a:lnTo>
                    <a:pt x="15472" y="23868"/>
                  </a:lnTo>
                  <a:lnTo>
                    <a:pt x="15566" y="23963"/>
                  </a:lnTo>
                  <a:lnTo>
                    <a:pt x="15472" y="23774"/>
                  </a:lnTo>
                  <a:lnTo>
                    <a:pt x="15661" y="23868"/>
                  </a:lnTo>
                  <a:lnTo>
                    <a:pt x="15566" y="24057"/>
                  </a:lnTo>
                  <a:lnTo>
                    <a:pt x="16038" y="23963"/>
                  </a:lnTo>
                  <a:lnTo>
                    <a:pt x="16698" y="23680"/>
                  </a:lnTo>
                  <a:lnTo>
                    <a:pt x="17264" y="23397"/>
                  </a:lnTo>
                  <a:lnTo>
                    <a:pt x="17453" y="23208"/>
                  </a:lnTo>
                  <a:lnTo>
                    <a:pt x="17547" y="23019"/>
                  </a:lnTo>
                  <a:lnTo>
                    <a:pt x="17736" y="23114"/>
                  </a:lnTo>
                  <a:lnTo>
                    <a:pt x="17830" y="23114"/>
                  </a:lnTo>
                  <a:lnTo>
                    <a:pt x="18019" y="23019"/>
                  </a:lnTo>
                  <a:lnTo>
                    <a:pt x="18208" y="22736"/>
                  </a:lnTo>
                  <a:lnTo>
                    <a:pt x="18302" y="22548"/>
                  </a:lnTo>
                  <a:lnTo>
                    <a:pt x="18868" y="22359"/>
                  </a:lnTo>
                  <a:lnTo>
                    <a:pt x="19623" y="22076"/>
                  </a:lnTo>
                  <a:lnTo>
                    <a:pt x="20189" y="21699"/>
                  </a:lnTo>
                  <a:lnTo>
                    <a:pt x="20849" y="21227"/>
                  </a:lnTo>
                  <a:lnTo>
                    <a:pt x="21321" y="20755"/>
                  </a:lnTo>
                  <a:lnTo>
                    <a:pt x="21510" y="20472"/>
                  </a:lnTo>
                  <a:lnTo>
                    <a:pt x="22170" y="19906"/>
                  </a:lnTo>
                  <a:lnTo>
                    <a:pt x="22736" y="19435"/>
                  </a:lnTo>
                  <a:lnTo>
                    <a:pt x="23113" y="18963"/>
                  </a:lnTo>
                  <a:lnTo>
                    <a:pt x="23302" y="18585"/>
                  </a:lnTo>
                  <a:lnTo>
                    <a:pt x="23396" y="18774"/>
                  </a:lnTo>
                  <a:lnTo>
                    <a:pt x="23585" y="18397"/>
                  </a:lnTo>
                  <a:lnTo>
                    <a:pt x="23774" y="18114"/>
                  </a:lnTo>
                  <a:lnTo>
                    <a:pt x="24057" y="17736"/>
                  </a:lnTo>
                  <a:lnTo>
                    <a:pt x="24245" y="17453"/>
                  </a:lnTo>
                  <a:lnTo>
                    <a:pt x="24340" y="17453"/>
                  </a:lnTo>
                  <a:lnTo>
                    <a:pt x="24434" y="17359"/>
                  </a:lnTo>
                  <a:lnTo>
                    <a:pt x="24623" y="16982"/>
                  </a:lnTo>
                  <a:lnTo>
                    <a:pt x="25189" y="16227"/>
                  </a:lnTo>
                  <a:lnTo>
                    <a:pt x="25566" y="15661"/>
                  </a:lnTo>
                  <a:lnTo>
                    <a:pt x="25943" y="15189"/>
                  </a:lnTo>
                  <a:lnTo>
                    <a:pt x="26226" y="14529"/>
                  </a:lnTo>
                  <a:lnTo>
                    <a:pt x="26509" y="13680"/>
                  </a:lnTo>
                  <a:lnTo>
                    <a:pt x="26604" y="13869"/>
                  </a:lnTo>
                  <a:lnTo>
                    <a:pt x="26604" y="13586"/>
                  </a:lnTo>
                  <a:lnTo>
                    <a:pt x="26698" y="13303"/>
                  </a:lnTo>
                  <a:lnTo>
                    <a:pt x="26792" y="13303"/>
                  </a:lnTo>
                  <a:lnTo>
                    <a:pt x="26887" y="13397"/>
                  </a:lnTo>
                  <a:lnTo>
                    <a:pt x="27170" y="12831"/>
                  </a:lnTo>
                  <a:lnTo>
                    <a:pt x="27264" y="12548"/>
                  </a:lnTo>
                  <a:lnTo>
                    <a:pt x="27264" y="12454"/>
                  </a:lnTo>
                  <a:lnTo>
                    <a:pt x="26981" y="12076"/>
                  </a:lnTo>
                  <a:lnTo>
                    <a:pt x="27075" y="12171"/>
                  </a:lnTo>
                  <a:lnTo>
                    <a:pt x="27170" y="12076"/>
                  </a:lnTo>
                  <a:lnTo>
                    <a:pt x="27358" y="12076"/>
                  </a:lnTo>
                  <a:lnTo>
                    <a:pt x="27453" y="12171"/>
                  </a:lnTo>
                  <a:lnTo>
                    <a:pt x="27453" y="11982"/>
                  </a:lnTo>
                  <a:lnTo>
                    <a:pt x="27547" y="11793"/>
                  </a:lnTo>
                  <a:lnTo>
                    <a:pt x="27641" y="11793"/>
                  </a:lnTo>
                  <a:lnTo>
                    <a:pt x="27547" y="11510"/>
                  </a:lnTo>
                  <a:lnTo>
                    <a:pt x="27641" y="11133"/>
                  </a:lnTo>
                  <a:lnTo>
                    <a:pt x="27830" y="10755"/>
                  </a:lnTo>
                  <a:lnTo>
                    <a:pt x="27924" y="10661"/>
                  </a:lnTo>
                  <a:lnTo>
                    <a:pt x="28113" y="10661"/>
                  </a:lnTo>
                  <a:lnTo>
                    <a:pt x="28019" y="10378"/>
                  </a:lnTo>
                  <a:lnTo>
                    <a:pt x="28019" y="10284"/>
                  </a:lnTo>
                  <a:lnTo>
                    <a:pt x="28019" y="10095"/>
                  </a:lnTo>
                  <a:lnTo>
                    <a:pt x="28113" y="10284"/>
                  </a:lnTo>
                  <a:lnTo>
                    <a:pt x="28208" y="10001"/>
                  </a:lnTo>
                  <a:lnTo>
                    <a:pt x="28019" y="10001"/>
                  </a:lnTo>
                  <a:lnTo>
                    <a:pt x="27924" y="9906"/>
                  </a:lnTo>
                  <a:lnTo>
                    <a:pt x="28113" y="9718"/>
                  </a:lnTo>
                  <a:lnTo>
                    <a:pt x="28208" y="9718"/>
                  </a:lnTo>
                  <a:lnTo>
                    <a:pt x="28113" y="9529"/>
                  </a:lnTo>
                  <a:lnTo>
                    <a:pt x="28396" y="9529"/>
                  </a:lnTo>
                  <a:lnTo>
                    <a:pt x="28302" y="9057"/>
                  </a:lnTo>
                  <a:lnTo>
                    <a:pt x="28396" y="9057"/>
                  </a:lnTo>
                  <a:lnTo>
                    <a:pt x="28396" y="8963"/>
                  </a:lnTo>
                  <a:lnTo>
                    <a:pt x="28396" y="8774"/>
                  </a:lnTo>
                  <a:lnTo>
                    <a:pt x="28491" y="8491"/>
                  </a:lnTo>
                  <a:lnTo>
                    <a:pt x="28585" y="8114"/>
                  </a:lnTo>
                  <a:lnTo>
                    <a:pt x="28774" y="8303"/>
                  </a:lnTo>
                  <a:lnTo>
                    <a:pt x="28962" y="7454"/>
                  </a:lnTo>
                  <a:lnTo>
                    <a:pt x="29057" y="6699"/>
                  </a:lnTo>
                  <a:lnTo>
                    <a:pt x="29245" y="5661"/>
                  </a:lnTo>
                  <a:lnTo>
                    <a:pt x="29340" y="4718"/>
                  </a:lnTo>
                  <a:lnTo>
                    <a:pt x="29340" y="4341"/>
                  </a:lnTo>
                  <a:lnTo>
                    <a:pt x="29057" y="4435"/>
                  </a:lnTo>
                  <a:lnTo>
                    <a:pt x="28962" y="4435"/>
                  </a:lnTo>
                  <a:lnTo>
                    <a:pt x="28962" y="4246"/>
                  </a:lnTo>
                  <a:lnTo>
                    <a:pt x="29151" y="4341"/>
                  </a:lnTo>
                  <a:lnTo>
                    <a:pt x="29245" y="4152"/>
                  </a:lnTo>
                  <a:lnTo>
                    <a:pt x="29151" y="4152"/>
                  </a:lnTo>
                  <a:lnTo>
                    <a:pt x="29057" y="3963"/>
                  </a:lnTo>
                  <a:lnTo>
                    <a:pt x="28962" y="3680"/>
                  </a:lnTo>
                  <a:lnTo>
                    <a:pt x="29245" y="3774"/>
                  </a:lnTo>
                  <a:lnTo>
                    <a:pt x="29057" y="3586"/>
                  </a:lnTo>
                  <a:lnTo>
                    <a:pt x="29057" y="3397"/>
                  </a:lnTo>
                  <a:lnTo>
                    <a:pt x="29245" y="3586"/>
                  </a:lnTo>
                  <a:lnTo>
                    <a:pt x="29245" y="3491"/>
                  </a:lnTo>
                  <a:lnTo>
                    <a:pt x="29434" y="3114"/>
                  </a:lnTo>
                  <a:lnTo>
                    <a:pt x="29245" y="2925"/>
                  </a:lnTo>
                  <a:lnTo>
                    <a:pt x="28962" y="2642"/>
                  </a:lnTo>
                  <a:lnTo>
                    <a:pt x="29245" y="2831"/>
                  </a:lnTo>
                  <a:lnTo>
                    <a:pt x="29340" y="2737"/>
                  </a:lnTo>
                  <a:lnTo>
                    <a:pt x="29434" y="2359"/>
                  </a:lnTo>
                  <a:lnTo>
                    <a:pt x="29434" y="2265"/>
                  </a:lnTo>
                  <a:lnTo>
                    <a:pt x="29434" y="2171"/>
                  </a:lnTo>
                  <a:lnTo>
                    <a:pt x="29340" y="2171"/>
                  </a:lnTo>
                  <a:lnTo>
                    <a:pt x="28774" y="944"/>
                  </a:lnTo>
                  <a:lnTo>
                    <a:pt x="28962" y="661"/>
                  </a:lnTo>
                  <a:lnTo>
                    <a:pt x="29057" y="473"/>
                  </a:lnTo>
                  <a:lnTo>
                    <a:pt x="29151" y="473"/>
                  </a:lnTo>
                  <a:lnTo>
                    <a:pt x="28868" y="190"/>
                  </a:lnTo>
                  <a:lnTo>
                    <a:pt x="29057" y="190"/>
                  </a:lnTo>
                  <a:lnTo>
                    <a:pt x="28962"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4586" name="Shape 111"/>
            <p:cNvSpPr>
              <a:spLocks/>
            </p:cNvSpPr>
            <p:nvPr/>
          </p:nvSpPr>
          <p:spPr bwMode="auto">
            <a:xfrm>
              <a:off x="1745175" y="2199475"/>
              <a:ext cx="169825" cy="162775"/>
            </a:xfrm>
            <a:custGeom>
              <a:avLst/>
              <a:gdLst>
                <a:gd name="T0" fmla="*/ 405468583 w 6793"/>
                <a:gd name="T1" fmla="*/ 2147483647 h 6511"/>
                <a:gd name="T2" fmla="*/ 368359194 w 6793"/>
                <a:gd name="T3" fmla="*/ 2147483647 h 6511"/>
                <a:gd name="T4" fmla="*/ 1031640103 w 6793"/>
                <a:gd name="T5" fmla="*/ 390625 h 6511"/>
                <a:gd name="T6" fmla="*/ 1031640103 w 6793"/>
                <a:gd name="T7" fmla="*/ 184765595 h 6511"/>
                <a:gd name="T8" fmla="*/ 994921714 w 6793"/>
                <a:gd name="T9" fmla="*/ 110937517 h 6511"/>
                <a:gd name="T10" fmla="*/ 958202524 w 6793"/>
                <a:gd name="T11" fmla="*/ 110937517 h 6511"/>
                <a:gd name="T12" fmla="*/ 958202524 w 6793"/>
                <a:gd name="T13" fmla="*/ 258203023 h 6511"/>
                <a:gd name="T14" fmla="*/ 589452831 w 6793"/>
                <a:gd name="T15" fmla="*/ 848046546 h 6511"/>
                <a:gd name="T16" fmla="*/ 147265608 w 6793"/>
                <a:gd name="T17" fmla="*/ 1474218358 h 6511"/>
                <a:gd name="T18" fmla="*/ 184374997 w 6793"/>
                <a:gd name="T19" fmla="*/ 1658593502 h 6511"/>
                <a:gd name="T20" fmla="*/ 147265608 w 6793"/>
                <a:gd name="T21" fmla="*/ 1732421080 h 6511"/>
                <a:gd name="T22" fmla="*/ 221093636 w 6793"/>
                <a:gd name="T23" fmla="*/ 1769139469 h 6511"/>
                <a:gd name="T24" fmla="*/ 221093636 w 6793"/>
                <a:gd name="T25" fmla="*/ 1732421080 h 6511"/>
                <a:gd name="T26" fmla="*/ 221093636 w 6793"/>
                <a:gd name="T27" fmla="*/ 1805859458 h 6511"/>
                <a:gd name="T28" fmla="*/ 147265608 w 6793"/>
                <a:gd name="T29" fmla="*/ 2064062581 h 6511"/>
                <a:gd name="T30" fmla="*/ 73828104 w 6793"/>
                <a:gd name="T31" fmla="*/ 2147483647 h 6511"/>
                <a:gd name="T32" fmla="*/ 221093636 w 6793"/>
                <a:gd name="T33" fmla="*/ 2147483647 h 6511"/>
                <a:gd name="T34" fmla="*/ 405468583 w 6793"/>
                <a:gd name="T35" fmla="*/ 2147483647 h 6511"/>
                <a:gd name="T36" fmla="*/ 410546782 w 6793"/>
                <a:gd name="T37" fmla="*/ 2147483647 h 6511"/>
                <a:gd name="T38" fmla="*/ 442187273 w 6793"/>
                <a:gd name="T39" fmla="*/ 2147483647 h 6511"/>
                <a:gd name="T40" fmla="*/ 417577980 w 6793"/>
                <a:gd name="T41" fmla="*/ 2147483647 h 6511"/>
                <a:gd name="T42" fmla="*/ 478906062 w 6793"/>
                <a:gd name="T43" fmla="*/ 2147483647 h 6511"/>
                <a:gd name="T44" fmla="*/ 405468583 w 6793"/>
                <a:gd name="T45" fmla="*/ 2147483647 h 6511"/>
                <a:gd name="T46" fmla="*/ 516015652 w 6793"/>
                <a:gd name="T47" fmla="*/ 2147483647 h 6511"/>
                <a:gd name="T48" fmla="*/ 626562420 w 6793"/>
                <a:gd name="T49" fmla="*/ 2147483647 h 6511"/>
                <a:gd name="T50" fmla="*/ 405468583 w 6793"/>
                <a:gd name="T51" fmla="*/ 2026952192 h 6511"/>
                <a:gd name="T52" fmla="*/ 626562420 w 6793"/>
                <a:gd name="T53" fmla="*/ 2100780970 h 6511"/>
                <a:gd name="T54" fmla="*/ 1179296861 w 6793"/>
                <a:gd name="T55" fmla="*/ 626952812 h 6511"/>
                <a:gd name="T56" fmla="*/ 1216015250 w 6793"/>
                <a:gd name="T57" fmla="*/ 663671601 h 6511"/>
                <a:gd name="T58" fmla="*/ 1289843229 w 6793"/>
                <a:gd name="T59" fmla="*/ 663671601 h 6511"/>
                <a:gd name="T60" fmla="*/ 1289843229 w 6793"/>
                <a:gd name="T61" fmla="*/ 774218368 h 6511"/>
                <a:gd name="T62" fmla="*/ 1547655955 w 6793"/>
                <a:gd name="T63" fmla="*/ 848046546 h 6511"/>
                <a:gd name="T64" fmla="*/ 1621483934 w 6793"/>
                <a:gd name="T65" fmla="*/ 848046546 h 6511"/>
                <a:gd name="T66" fmla="*/ 1621483934 w 6793"/>
                <a:gd name="T67" fmla="*/ 958593712 h 6511"/>
                <a:gd name="T68" fmla="*/ 1805859481 w 6793"/>
                <a:gd name="T69" fmla="*/ 995312101 h 6511"/>
                <a:gd name="T70" fmla="*/ 1953125038 w 6793"/>
                <a:gd name="T71" fmla="*/ 1032031290 h 6511"/>
                <a:gd name="T72" fmla="*/ 2147483647 w 6793"/>
                <a:gd name="T73" fmla="*/ 1253124824 h 6511"/>
                <a:gd name="T74" fmla="*/ 2147483647 w 6793"/>
                <a:gd name="T75" fmla="*/ 1326952802 h 6511"/>
                <a:gd name="T76" fmla="*/ 2147483647 w 6793"/>
                <a:gd name="T77" fmla="*/ 1437499969 h 6511"/>
                <a:gd name="T78" fmla="*/ 2147483647 w 6793"/>
                <a:gd name="T79" fmla="*/ 1400780780 h 6511"/>
                <a:gd name="T80" fmla="*/ 2147483647 w 6793"/>
                <a:gd name="T81" fmla="*/ 1548046336 h 6511"/>
                <a:gd name="T82" fmla="*/ 2147483647 w 6793"/>
                <a:gd name="T83" fmla="*/ 1511327947 h 6511"/>
                <a:gd name="T84" fmla="*/ 2147483647 w 6793"/>
                <a:gd name="T85" fmla="*/ 1326952802 h 6511"/>
                <a:gd name="T86" fmla="*/ 2147483647 w 6793"/>
                <a:gd name="T87" fmla="*/ 1400780780 h 6511"/>
                <a:gd name="T88" fmla="*/ 2147483647 w 6793"/>
                <a:gd name="T89" fmla="*/ 1216405635 h 6511"/>
                <a:gd name="T90" fmla="*/ 2147483647 w 6793"/>
                <a:gd name="T91" fmla="*/ 1179687246 h 6511"/>
                <a:gd name="T92" fmla="*/ 2147483647 w 6793"/>
                <a:gd name="T93" fmla="*/ 1216405635 h 6511"/>
                <a:gd name="T94" fmla="*/ 2147483647 w 6793"/>
                <a:gd name="T95" fmla="*/ 1142577657 h 6511"/>
                <a:gd name="T96" fmla="*/ 2147483647 w 6793"/>
                <a:gd name="T97" fmla="*/ 921484124 h 6511"/>
                <a:gd name="T98" fmla="*/ 1916405049 w 6793"/>
                <a:gd name="T99" fmla="*/ 848046546 h 6511"/>
                <a:gd name="T100" fmla="*/ 1989843428 w 6793"/>
                <a:gd name="T101" fmla="*/ 516406045 h 6511"/>
                <a:gd name="T102" fmla="*/ 1879296260 w 6793"/>
                <a:gd name="T103" fmla="*/ 516406045 h 6511"/>
                <a:gd name="T104" fmla="*/ 1842577870 w 6793"/>
                <a:gd name="T105" fmla="*/ 553124834 h 6511"/>
                <a:gd name="T106" fmla="*/ 1805859481 w 6793"/>
                <a:gd name="T107" fmla="*/ 516406045 h 6511"/>
                <a:gd name="T108" fmla="*/ 1768749091 w 6793"/>
                <a:gd name="T109" fmla="*/ 442578067 h 6511"/>
                <a:gd name="T110" fmla="*/ 1695312313 w 6793"/>
                <a:gd name="T111" fmla="*/ 589843623 h 6511"/>
                <a:gd name="T112" fmla="*/ 1621483934 w 6793"/>
                <a:gd name="T113" fmla="*/ 479296856 h 6511"/>
                <a:gd name="T114" fmla="*/ 1253124840 w 6793"/>
                <a:gd name="T115" fmla="*/ 221484234 h 6511"/>
                <a:gd name="T116" fmla="*/ 1068749693 w 6793"/>
                <a:gd name="T117" fmla="*/ 390625 h 651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793"/>
                <a:gd name="T178" fmla="*/ 0 h 6511"/>
                <a:gd name="T179" fmla="*/ 6793 w 6793"/>
                <a:gd name="T180" fmla="*/ 6511 h 651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793" h="6511" extrusionOk="0">
                  <a:moveTo>
                    <a:pt x="1038" y="6416"/>
                  </a:moveTo>
                  <a:lnTo>
                    <a:pt x="1038" y="6463"/>
                  </a:lnTo>
                  <a:lnTo>
                    <a:pt x="943" y="6416"/>
                  </a:lnTo>
                  <a:lnTo>
                    <a:pt x="1038" y="6416"/>
                  </a:lnTo>
                  <a:close/>
                  <a:moveTo>
                    <a:pt x="2641" y="1"/>
                  </a:moveTo>
                  <a:lnTo>
                    <a:pt x="2641" y="190"/>
                  </a:lnTo>
                  <a:lnTo>
                    <a:pt x="2641" y="473"/>
                  </a:lnTo>
                  <a:lnTo>
                    <a:pt x="2641" y="567"/>
                  </a:lnTo>
                  <a:lnTo>
                    <a:pt x="2547" y="284"/>
                  </a:lnTo>
                  <a:lnTo>
                    <a:pt x="2547" y="756"/>
                  </a:lnTo>
                  <a:lnTo>
                    <a:pt x="2453" y="284"/>
                  </a:lnTo>
                  <a:lnTo>
                    <a:pt x="2453" y="473"/>
                  </a:lnTo>
                  <a:lnTo>
                    <a:pt x="2453" y="661"/>
                  </a:lnTo>
                  <a:lnTo>
                    <a:pt x="2075" y="1227"/>
                  </a:lnTo>
                  <a:lnTo>
                    <a:pt x="1509" y="2171"/>
                  </a:lnTo>
                  <a:lnTo>
                    <a:pt x="849" y="3114"/>
                  </a:lnTo>
                  <a:lnTo>
                    <a:pt x="377" y="3774"/>
                  </a:lnTo>
                  <a:lnTo>
                    <a:pt x="283" y="4152"/>
                  </a:lnTo>
                  <a:lnTo>
                    <a:pt x="472" y="4246"/>
                  </a:lnTo>
                  <a:lnTo>
                    <a:pt x="472" y="4340"/>
                  </a:lnTo>
                  <a:lnTo>
                    <a:pt x="377" y="4435"/>
                  </a:lnTo>
                  <a:lnTo>
                    <a:pt x="283" y="4435"/>
                  </a:lnTo>
                  <a:lnTo>
                    <a:pt x="566" y="4529"/>
                  </a:lnTo>
                  <a:lnTo>
                    <a:pt x="472" y="4435"/>
                  </a:lnTo>
                  <a:lnTo>
                    <a:pt x="566" y="4435"/>
                  </a:lnTo>
                  <a:lnTo>
                    <a:pt x="849" y="4623"/>
                  </a:lnTo>
                  <a:lnTo>
                    <a:pt x="566" y="4623"/>
                  </a:lnTo>
                  <a:lnTo>
                    <a:pt x="472" y="4812"/>
                  </a:lnTo>
                  <a:lnTo>
                    <a:pt x="377" y="5284"/>
                  </a:lnTo>
                  <a:lnTo>
                    <a:pt x="283" y="5944"/>
                  </a:lnTo>
                  <a:lnTo>
                    <a:pt x="189" y="6133"/>
                  </a:lnTo>
                  <a:lnTo>
                    <a:pt x="0" y="6227"/>
                  </a:lnTo>
                  <a:lnTo>
                    <a:pt x="566" y="6416"/>
                  </a:lnTo>
                  <a:lnTo>
                    <a:pt x="1038" y="6494"/>
                  </a:lnTo>
                  <a:lnTo>
                    <a:pt x="1038" y="6510"/>
                  </a:lnTo>
                  <a:lnTo>
                    <a:pt x="1051" y="6497"/>
                  </a:lnTo>
                  <a:lnTo>
                    <a:pt x="1132" y="6510"/>
                  </a:lnTo>
                  <a:lnTo>
                    <a:pt x="1069" y="6479"/>
                  </a:lnTo>
                  <a:lnTo>
                    <a:pt x="1132" y="6416"/>
                  </a:lnTo>
                  <a:lnTo>
                    <a:pt x="1226" y="6133"/>
                  </a:lnTo>
                  <a:lnTo>
                    <a:pt x="1226" y="5944"/>
                  </a:lnTo>
                  <a:lnTo>
                    <a:pt x="1038" y="5755"/>
                  </a:lnTo>
                  <a:lnTo>
                    <a:pt x="1415" y="5755"/>
                  </a:lnTo>
                  <a:lnTo>
                    <a:pt x="1321" y="5661"/>
                  </a:lnTo>
                  <a:lnTo>
                    <a:pt x="1415" y="5661"/>
                  </a:lnTo>
                  <a:lnTo>
                    <a:pt x="1604" y="5755"/>
                  </a:lnTo>
                  <a:lnTo>
                    <a:pt x="1415" y="5567"/>
                  </a:lnTo>
                  <a:lnTo>
                    <a:pt x="1038" y="5189"/>
                  </a:lnTo>
                  <a:lnTo>
                    <a:pt x="1226" y="5284"/>
                  </a:lnTo>
                  <a:lnTo>
                    <a:pt x="1604" y="5378"/>
                  </a:lnTo>
                  <a:lnTo>
                    <a:pt x="2264" y="3491"/>
                  </a:lnTo>
                  <a:lnTo>
                    <a:pt x="3019" y="1605"/>
                  </a:lnTo>
                  <a:lnTo>
                    <a:pt x="3019" y="1888"/>
                  </a:lnTo>
                  <a:lnTo>
                    <a:pt x="3113" y="1699"/>
                  </a:lnTo>
                  <a:lnTo>
                    <a:pt x="3113" y="1888"/>
                  </a:lnTo>
                  <a:lnTo>
                    <a:pt x="3302" y="1699"/>
                  </a:lnTo>
                  <a:lnTo>
                    <a:pt x="3208" y="1888"/>
                  </a:lnTo>
                  <a:lnTo>
                    <a:pt x="3302" y="1982"/>
                  </a:lnTo>
                  <a:lnTo>
                    <a:pt x="3585" y="2076"/>
                  </a:lnTo>
                  <a:lnTo>
                    <a:pt x="3962" y="2171"/>
                  </a:lnTo>
                  <a:lnTo>
                    <a:pt x="4340" y="1982"/>
                  </a:lnTo>
                  <a:lnTo>
                    <a:pt x="4151" y="2171"/>
                  </a:lnTo>
                  <a:lnTo>
                    <a:pt x="4151" y="2359"/>
                  </a:lnTo>
                  <a:lnTo>
                    <a:pt x="4151" y="2454"/>
                  </a:lnTo>
                  <a:lnTo>
                    <a:pt x="4245" y="2548"/>
                  </a:lnTo>
                  <a:lnTo>
                    <a:pt x="4623" y="2548"/>
                  </a:lnTo>
                  <a:lnTo>
                    <a:pt x="4811" y="2359"/>
                  </a:lnTo>
                  <a:lnTo>
                    <a:pt x="5000" y="2642"/>
                  </a:lnTo>
                  <a:lnTo>
                    <a:pt x="5283" y="3020"/>
                  </a:lnTo>
                  <a:lnTo>
                    <a:pt x="5755" y="3208"/>
                  </a:lnTo>
                  <a:lnTo>
                    <a:pt x="6132" y="3208"/>
                  </a:lnTo>
                  <a:lnTo>
                    <a:pt x="6038" y="3397"/>
                  </a:lnTo>
                  <a:lnTo>
                    <a:pt x="6038" y="3586"/>
                  </a:lnTo>
                  <a:lnTo>
                    <a:pt x="6132" y="3680"/>
                  </a:lnTo>
                  <a:lnTo>
                    <a:pt x="6321" y="3680"/>
                  </a:lnTo>
                  <a:lnTo>
                    <a:pt x="6698" y="3586"/>
                  </a:lnTo>
                  <a:lnTo>
                    <a:pt x="6698" y="3869"/>
                  </a:lnTo>
                  <a:lnTo>
                    <a:pt x="6509" y="3963"/>
                  </a:lnTo>
                  <a:lnTo>
                    <a:pt x="6792" y="3869"/>
                  </a:lnTo>
                  <a:lnTo>
                    <a:pt x="6792" y="3491"/>
                  </a:lnTo>
                  <a:lnTo>
                    <a:pt x="6698" y="3397"/>
                  </a:lnTo>
                  <a:lnTo>
                    <a:pt x="6509" y="3586"/>
                  </a:lnTo>
                  <a:lnTo>
                    <a:pt x="6604" y="3303"/>
                  </a:lnTo>
                  <a:lnTo>
                    <a:pt x="6604" y="3114"/>
                  </a:lnTo>
                  <a:lnTo>
                    <a:pt x="6509" y="3020"/>
                  </a:lnTo>
                  <a:lnTo>
                    <a:pt x="6226" y="3020"/>
                  </a:lnTo>
                  <a:lnTo>
                    <a:pt x="5849" y="3114"/>
                  </a:lnTo>
                  <a:lnTo>
                    <a:pt x="5943" y="2831"/>
                  </a:lnTo>
                  <a:lnTo>
                    <a:pt x="5943" y="2925"/>
                  </a:lnTo>
                  <a:lnTo>
                    <a:pt x="6132" y="2548"/>
                  </a:lnTo>
                  <a:lnTo>
                    <a:pt x="5660" y="2359"/>
                  </a:lnTo>
                  <a:lnTo>
                    <a:pt x="5283" y="2171"/>
                  </a:lnTo>
                  <a:lnTo>
                    <a:pt x="4906" y="2171"/>
                  </a:lnTo>
                  <a:lnTo>
                    <a:pt x="4906" y="1699"/>
                  </a:lnTo>
                  <a:lnTo>
                    <a:pt x="5094" y="1322"/>
                  </a:lnTo>
                  <a:lnTo>
                    <a:pt x="4717" y="1605"/>
                  </a:lnTo>
                  <a:lnTo>
                    <a:pt x="4811" y="1322"/>
                  </a:lnTo>
                  <a:lnTo>
                    <a:pt x="4717" y="1416"/>
                  </a:lnTo>
                  <a:lnTo>
                    <a:pt x="4434" y="1605"/>
                  </a:lnTo>
                  <a:lnTo>
                    <a:pt x="4623" y="1322"/>
                  </a:lnTo>
                  <a:lnTo>
                    <a:pt x="4623" y="1227"/>
                  </a:lnTo>
                  <a:lnTo>
                    <a:pt x="4528" y="1133"/>
                  </a:lnTo>
                  <a:lnTo>
                    <a:pt x="4340" y="1322"/>
                  </a:lnTo>
                  <a:lnTo>
                    <a:pt x="4340" y="1510"/>
                  </a:lnTo>
                  <a:lnTo>
                    <a:pt x="4245" y="1322"/>
                  </a:lnTo>
                  <a:lnTo>
                    <a:pt x="4151" y="1227"/>
                  </a:lnTo>
                  <a:lnTo>
                    <a:pt x="3868" y="944"/>
                  </a:lnTo>
                  <a:lnTo>
                    <a:pt x="3208" y="567"/>
                  </a:lnTo>
                  <a:lnTo>
                    <a:pt x="2925" y="378"/>
                  </a:lnTo>
                  <a:lnTo>
                    <a:pt x="2736" y="1"/>
                  </a:lnTo>
                  <a:lnTo>
                    <a:pt x="2641"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grpSp>
        <p:nvGrpSpPr>
          <p:cNvPr id="3" name="Shape 109"/>
          <p:cNvGrpSpPr>
            <a:grpSpLocks/>
          </p:cNvGrpSpPr>
          <p:nvPr/>
        </p:nvGrpSpPr>
        <p:grpSpPr bwMode="auto">
          <a:xfrm rot="17125462" flipH="1">
            <a:off x="7042150" y="3438525"/>
            <a:ext cx="1166813" cy="1033463"/>
            <a:chOff x="1113100" y="2199475"/>
            <a:chExt cx="801900" cy="709925"/>
          </a:xfrm>
        </p:grpSpPr>
        <p:sp>
          <p:nvSpPr>
            <p:cNvPr id="24583" name="Shape 110"/>
            <p:cNvSpPr>
              <a:spLocks/>
            </p:cNvSpPr>
            <p:nvPr/>
          </p:nvSpPr>
          <p:spPr bwMode="auto">
            <a:xfrm>
              <a:off x="1113100" y="2291450"/>
              <a:ext cx="735850" cy="617950"/>
            </a:xfrm>
            <a:custGeom>
              <a:avLst/>
              <a:gdLst>
                <a:gd name="T0" fmla="*/ 2147483647 w 29434"/>
                <a:gd name="T1" fmla="*/ 2147483647 h 24718"/>
                <a:gd name="T2" fmla="*/ 2147483647 w 29434"/>
                <a:gd name="T3" fmla="*/ 221484230 h 24718"/>
                <a:gd name="T4" fmla="*/ 2147483647 w 29434"/>
                <a:gd name="T5" fmla="*/ 553124825 h 24718"/>
                <a:gd name="T6" fmla="*/ 2147483647 w 29434"/>
                <a:gd name="T7" fmla="*/ 921484109 h 24718"/>
                <a:gd name="T8" fmla="*/ 2147483647 w 29434"/>
                <a:gd name="T9" fmla="*/ 1290233592 h 24718"/>
                <a:gd name="T10" fmla="*/ 2147483647 w 29434"/>
                <a:gd name="T11" fmla="*/ 1732421052 h 24718"/>
                <a:gd name="T12" fmla="*/ 2147483647 w 29434"/>
                <a:gd name="T13" fmla="*/ 1953515383 h 24718"/>
                <a:gd name="T14" fmla="*/ 2147483647 w 29434"/>
                <a:gd name="T15" fmla="*/ 2147483647 h 24718"/>
                <a:gd name="T16" fmla="*/ 2147483647 w 29434"/>
                <a:gd name="T17" fmla="*/ 2147483647 h 24718"/>
                <a:gd name="T18" fmla="*/ 2147483647 w 29434"/>
                <a:gd name="T19" fmla="*/ 2147483647 h 24718"/>
                <a:gd name="T20" fmla="*/ 2147483647 w 29434"/>
                <a:gd name="T21" fmla="*/ 2147483647 h 24718"/>
                <a:gd name="T22" fmla="*/ 2147483647 w 29434"/>
                <a:gd name="T23" fmla="*/ 2147483647 h 24718"/>
                <a:gd name="T24" fmla="*/ 2147483647 w 29434"/>
                <a:gd name="T25" fmla="*/ 2147483647 h 24718"/>
                <a:gd name="T26" fmla="*/ 2147483647 w 29434"/>
                <a:gd name="T27" fmla="*/ 2147483647 h 24718"/>
                <a:gd name="T28" fmla="*/ 2147483647 w 29434"/>
                <a:gd name="T29" fmla="*/ 2147483647 h 24718"/>
                <a:gd name="T30" fmla="*/ 2147483647 w 29434"/>
                <a:gd name="T31" fmla="*/ 2147483647 h 24718"/>
                <a:gd name="T32" fmla="*/ 2147483647 w 29434"/>
                <a:gd name="T33" fmla="*/ 2147483647 h 24718"/>
                <a:gd name="T34" fmla="*/ 2147483647 w 29434"/>
                <a:gd name="T35" fmla="*/ 2147483647 h 24718"/>
                <a:gd name="T36" fmla="*/ 2147483647 w 29434"/>
                <a:gd name="T37" fmla="*/ 2147483647 h 24718"/>
                <a:gd name="T38" fmla="*/ 2147483647 w 29434"/>
                <a:gd name="T39" fmla="*/ 2147483647 h 24718"/>
                <a:gd name="T40" fmla="*/ 2147483647 w 29434"/>
                <a:gd name="T41" fmla="*/ 2147483647 h 24718"/>
                <a:gd name="T42" fmla="*/ 2147483647 w 29434"/>
                <a:gd name="T43" fmla="*/ 2147483647 h 24718"/>
                <a:gd name="T44" fmla="*/ 2147483647 w 29434"/>
                <a:gd name="T45" fmla="*/ 2147483647 h 24718"/>
                <a:gd name="T46" fmla="*/ 2147483647 w 29434"/>
                <a:gd name="T47" fmla="*/ 2147483647 h 24718"/>
                <a:gd name="T48" fmla="*/ 2147483647 w 29434"/>
                <a:gd name="T49" fmla="*/ 2147483647 h 24718"/>
                <a:gd name="T50" fmla="*/ 2147483647 w 29434"/>
                <a:gd name="T51" fmla="*/ 2147483647 h 24718"/>
                <a:gd name="T52" fmla="*/ 2147483647 w 29434"/>
                <a:gd name="T53" fmla="*/ 2147483647 h 24718"/>
                <a:gd name="T54" fmla="*/ 2147483647 w 29434"/>
                <a:gd name="T55" fmla="*/ 2147483647 h 24718"/>
                <a:gd name="T56" fmla="*/ 2147483647 w 29434"/>
                <a:gd name="T57" fmla="*/ 2147483647 h 24718"/>
                <a:gd name="T58" fmla="*/ 2147483647 w 29434"/>
                <a:gd name="T59" fmla="*/ 2147483647 h 24718"/>
                <a:gd name="T60" fmla="*/ 2147483647 w 29434"/>
                <a:gd name="T61" fmla="*/ 2147483647 h 24718"/>
                <a:gd name="T62" fmla="*/ 2147483647 w 29434"/>
                <a:gd name="T63" fmla="*/ 2147483647 h 24718"/>
                <a:gd name="T64" fmla="*/ 2147483647 w 29434"/>
                <a:gd name="T65" fmla="*/ 2147483647 h 24718"/>
                <a:gd name="T66" fmla="*/ 884765765 w 29434"/>
                <a:gd name="T67" fmla="*/ 2147483647 h 24718"/>
                <a:gd name="T68" fmla="*/ 294921822 w 29434"/>
                <a:gd name="T69" fmla="*/ 2147483647 h 24718"/>
                <a:gd name="T70" fmla="*/ 37109378 w 29434"/>
                <a:gd name="T71" fmla="*/ 2147483647 h 24718"/>
                <a:gd name="T72" fmla="*/ 294921822 w 29434"/>
                <a:gd name="T73" fmla="*/ 2147483647 h 24718"/>
                <a:gd name="T74" fmla="*/ 589843643 w 29434"/>
                <a:gd name="T75" fmla="*/ 2147483647 h 24718"/>
                <a:gd name="T76" fmla="*/ 1179296887 w 29434"/>
                <a:gd name="T77" fmla="*/ 2147483647 h 24718"/>
                <a:gd name="T78" fmla="*/ 1400390428 w 29434"/>
                <a:gd name="T79" fmla="*/ 2147483647 h 24718"/>
                <a:gd name="T80" fmla="*/ 1879686701 w 29434"/>
                <a:gd name="T81" fmla="*/ 2147483647 h 24718"/>
                <a:gd name="T82" fmla="*/ 2100781042 w 29434"/>
                <a:gd name="T83" fmla="*/ 2147483647 h 24718"/>
                <a:gd name="T84" fmla="*/ 2147483647 w 29434"/>
                <a:gd name="T85" fmla="*/ 2147483647 h 24718"/>
                <a:gd name="T86" fmla="*/ 2147483647 w 29434"/>
                <a:gd name="T87" fmla="*/ 2147483647 h 24718"/>
                <a:gd name="T88" fmla="*/ 2147483647 w 29434"/>
                <a:gd name="T89" fmla="*/ 2147483647 h 24718"/>
                <a:gd name="T90" fmla="*/ 2147483647 w 29434"/>
                <a:gd name="T91" fmla="*/ 2147483647 h 24718"/>
                <a:gd name="T92" fmla="*/ 2147483647 w 29434"/>
                <a:gd name="T93" fmla="*/ 2147483647 h 24718"/>
                <a:gd name="T94" fmla="*/ 2147483647 w 29434"/>
                <a:gd name="T95" fmla="*/ 2147483647 h 24718"/>
                <a:gd name="T96" fmla="*/ 2147483647 w 29434"/>
                <a:gd name="T97" fmla="*/ 2147483647 h 24718"/>
                <a:gd name="T98" fmla="*/ 2147483647 w 29434"/>
                <a:gd name="T99" fmla="*/ 2147483647 h 24718"/>
                <a:gd name="T100" fmla="*/ 2147483647 w 29434"/>
                <a:gd name="T101" fmla="*/ 2147483647 h 24718"/>
                <a:gd name="T102" fmla="*/ 2147483647 w 29434"/>
                <a:gd name="T103" fmla="*/ 2147483647 h 24718"/>
                <a:gd name="T104" fmla="*/ 2147483647 w 29434"/>
                <a:gd name="T105" fmla="*/ 2147483647 h 24718"/>
                <a:gd name="T106" fmla="*/ 2147483647 w 29434"/>
                <a:gd name="T107" fmla="*/ 2147483647 h 24718"/>
                <a:gd name="T108" fmla="*/ 2147483647 w 29434"/>
                <a:gd name="T109" fmla="*/ 2147483647 h 24718"/>
                <a:gd name="T110" fmla="*/ 2147483647 w 29434"/>
                <a:gd name="T111" fmla="*/ 2147483647 h 24718"/>
                <a:gd name="T112" fmla="*/ 2147483647 w 29434"/>
                <a:gd name="T113" fmla="*/ 2147483647 h 24718"/>
                <a:gd name="T114" fmla="*/ 2147483647 w 29434"/>
                <a:gd name="T115" fmla="*/ 2147483647 h 24718"/>
                <a:gd name="T116" fmla="*/ 2147483647 w 29434"/>
                <a:gd name="T117" fmla="*/ 1842968218 h 24718"/>
                <a:gd name="T118" fmla="*/ 2147483647 w 29434"/>
                <a:gd name="T119" fmla="*/ 1621874287 h 24718"/>
                <a:gd name="T120" fmla="*/ 2147483647 w 29434"/>
                <a:gd name="T121" fmla="*/ 1400780757 h 24718"/>
                <a:gd name="T122" fmla="*/ 2147483647 w 29434"/>
                <a:gd name="T123" fmla="*/ 1069140062 h 24718"/>
                <a:gd name="T124" fmla="*/ 2147483647 w 29434"/>
                <a:gd name="T125" fmla="*/ 184765592 h 2471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9434"/>
                <a:gd name="T190" fmla="*/ 0 h 24718"/>
                <a:gd name="T191" fmla="*/ 29434 w 29434"/>
                <a:gd name="T192" fmla="*/ 24718 h 2471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9434" h="24718" extrusionOk="0">
                  <a:moveTo>
                    <a:pt x="26604" y="13869"/>
                  </a:moveTo>
                  <a:lnTo>
                    <a:pt x="26509" y="13963"/>
                  </a:lnTo>
                  <a:lnTo>
                    <a:pt x="26509" y="14057"/>
                  </a:lnTo>
                  <a:lnTo>
                    <a:pt x="26604" y="14246"/>
                  </a:lnTo>
                  <a:lnTo>
                    <a:pt x="26604" y="13869"/>
                  </a:lnTo>
                  <a:close/>
                  <a:moveTo>
                    <a:pt x="7925" y="23397"/>
                  </a:moveTo>
                  <a:lnTo>
                    <a:pt x="8302" y="23491"/>
                  </a:lnTo>
                  <a:lnTo>
                    <a:pt x="8113" y="23491"/>
                  </a:lnTo>
                  <a:lnTo>
                    <a:pt x="7925" y="23397"/>
                  </a:lnTo>
                  <a:close/>
                  <a:moveTo>
                    <a:pt x="28962" y="1"/>
                  </a:moveTo>
                  <a:lnTo>
                    <a:pt x="28962" y="95"/>
                  </a:lnTo>
                  <a:lnTo>
                    <a:pt x="28774" y="284"/>
                  </a:lnTo>
                  <a:lnTo>
                    <a:pt x="28868" y="284"/>
                  </a:lnTo>
                  <a:lnTo>
                    <a:pt x="28868" y="567"/>
                  </a:lnTo>
                  <a:lnTo>
                    <a:pt x="28679" y="567"/>
                  </a:lnTo>
                  <a:lnTo>
                    <a:pt x="28868" y="661"/>
                  </a:lnTo>
                  <a:lnTo>
                    <a:pt x="28679" y="850"/>
                  </a:lnTo>
                  <a:lnTo>
                    <a:pt x="28679" y="1039"/>
                  </a:lnTo>
                  <a:lnTo>
                    <a:pt x="28585" y="1039"/>
                  </a:lnTo>
                  <a:lnTo>
                    <a:pt x="28491" y="1227"/>
                  </a:lnTo>
                  <a:lnTo>
                    <a:pt x="28679" y="1416"/>
                  </a:lnTo>
                  <a:lnTo>
                    <a:pt x="28962" y="1605"/>
                  </a:lnTo>
                  <a:lnTo>
                    <a:pt x="28585" y="1793"/>
                  </a:lnTo>
                  <a:lnTo>
                    <a:pt x="28868" y="1982"/>
                  </a:lnTo>
                  <a:lnTo>
                    <a:pt x="28962" y="2171"/>
                  </a:lnTo>
                  <a:lnTo>
                    <a:pt x="28868" y="2265"/>
                  </a:lnTo>
                  <a:lnTo>
                    <a:pt x="28774" y="2359"/>
                  </a:lnTo>
                  <a:lnTo>
                    <a:pt x="28868" y="2359"/>
                  </a:lnTo>
                  <a:lnTo>
                    <a:pt x="28774" y="2454"/>
                  </a:lnTo>
                  <a:lnTo>
                    <a:pt x="28868" y="2548"/>
                  </a:lnTo>
                  <a:lnTo>
                    <a:pt x="28868" y="2642"/>
                  </a:lnTo>
                  <a:lnTo>
                    <a:pt x="28585" y="2642"/>
                  </a:lnTo>
                  <a:lnTo>
                    <a:pt x="28679" y="2737"/>
                  </a:lnTo>
                  <a:lnTo>
                    <a:pt x="28774" y="2831"/>
                  </a:lnTo>
                  <a:lnTo>
                    <a:pt x="28774" y="3303"/>
                  </a:lnTo>
                  <a:lnTo>
                    <a:pt x="28679" y="3680"/>
                  </a:lnTo>
                  <a:lnTo>
                    <a:pt x="28585" y="3963"/>
                  </a:lnTo>
                  <a:lnTo>
                    <a:pt x="28774" y="4058"/>
                  </a:lnTo>
                  <a:lnTo>
                    <a:pt x="28774" y="4341"/>
                  </a:lnTo>
                  <a:lnTo>
                    <a:pt x="28585" y="4246"/>
                  </a:lnTo>
                  <a:lnTo>
                    <a:pt x="28585" y="4341"/>
                  </a:lnTo>
                  <a:lnTo>
                    <a:pt x="28679" y="4435"/>
                  </a:lnTo>
                  <a:lnTo>
                    <a:pt x="28491" y="4435"/>
                  </a:lnTo>
                  <a:lnTo>
                    <a:pt x="28585" y="4718"/>
                  </a:lnTo>
                  <a:lnTo>
                    <a:pt x="28491" y="5001"/>
                  </a:lnTo>
                  <a:lnTo>
                    <a:pt x="28774" y="4907"/>
                  </a:lnTo>
                  <a:lnTo>
                    <a:pt x="29057" y="5095"/>
                  </a:lnTo>
                  <a:lnTo>
                    <a:pt x="28774" y="5001"/>
                  </a:lnTo>
                  <a:lnTo>
                    <a:pt x="28679" y="5001"/>
                  </a:lnTo>
                  <a:lnTo>
                    <a:pt x="28774" y="5095"/>
                  </a:lnTo>
                  <a:lnTo>
                    <a:pt x="28585" y="5095"/>
                  </a:lnTo>
                  <a:lnTo>
                    <a:pt x="28396" y="5567"/>
                  </a:lnTo>
                  <a:lnTo>
                    <a:pt x="28396" y="5756"/>
                  </a:lnTo>
                  <a:lnTo>
                    <a:pt x="28585" y="6039"/>
                  </a:lnTo>
                  <a:lnTo>
                    <a:pt x="28396" y="6982"/>
                  </a:lnTo>
                  <a:lnTo>
                    <a:pt x="28302" y="7359"/>
                  </a:lnTo>
                  <a:lnTo>
                    <a:pt x="28113" y="7737"/>
                  </a:lnTo>
                  <a:lnTo>
                    <a:pt x="28113" y="7642"/>
                  </a:lnTo>
                  <a:lnTo>
                    <a:pt x="28113" y="7548"/>
                  </a:lnTo>
                  <a:lnTo>
                    <a:pt x="27830" y="8114"/>
                  </a:lnTo>
                  <a:lnTo>
                    <a:pt x="27924" y="8020"/>
                  </a:lnTo>
                  <a:lnTo>
                    <a:pt x="27453" y="8963"/>
                  </a:lnTo>
                  <a:lnTo>
                    <a:pt x="27736" y="8963"/>
                  </a:lnTo>
                  <a:lnTo>
                    <a:pt x="27547" y="9246"/>
                  </a:lnTo>
                  <a:lnTo>
                    <a:pt x="27547" y="9435"/>
                  </a:lnTo>
                  <a:lnTo>
                    <a:pt x="27641" y="9529"/>
                  </a:lnTo>
                  <a:lnTo>
                    <a:pt x="27641" y="9812"/>
                  </a:lnTo>
                  <a:lnTo>
                    <a:pt x="27547" y="9906"/>
                  </a:lnTo>
                  <a:lnTo>
                    <a:pt x="27453" y="9906"/>
                  </a:lnTo>
                  <a:lnTo>
                    <a:pt x="27358" y="9718"/>
                  </a:lnTo>
                  <a:lnTo>
                    <a:pt x="27264" y="9812"/>
                  </a:lnTo>
                  <a:lnTo>
                    <a:pt x="27075" y="9906"/>
                  </a:lnTo>
                  <a:lnTo>
                    <a:pt x="27170" y="10001"/>
                  </a:lnTo>
                  <a:lnTo>
                    <a:pt x="27075" y="10095"/>
                  </a:lnTo>
                  <a:lnTo>
                    <a:pt x="27075" y="10284"/>
                  </a:lnTo>
                  <a:lnTo>
                    <a:pt x="27170" y="10472"/>
                  </a:lnTo>
                  <a:lnTo>
                    <a:pt x="27170" y="10755"/>
                  </a:lnTo>
                  <a:lnTo>
                    <a:pt x="26792" y="10755"/>
                  </a:lnTo>
                  <a:lnTo>
                    <a:pt x="26698" y="10661"/>
                  </a:lnTo>
                  <a:lnTo>
                    <a:pt x="26698" y="10850"/>
                  </a:lnTo>
                  <a:lnTo>
                    <a:pt x="26604" y="10944"/>
                  </a:lnTo>
                  <a:lnTo>
                    <a:pt x="26415" y="10944"/>
                  </a:lnTo>
                  <a:lnTo>
                    <a:pt x="26415" y="11038"/>
                  </a:lnTo>
                  <a:lnTo>
                    <a:pt x="26509" y="11038"/>
                  </a:lnTo>
                  <a:lnTo>
                    <a:pt x="26604" y="11133"/>
                  </a:lnTo>
                  <a:lnTo>
                    <a:pt x="26604" y="11321"/>
                  </a:lnTo>
                  <a:lnTo>
                    <a:pt x="26604" y="11510"/>
                  </a:lnTo>
                  <a:lnTo>
                    <a:pt x="26509" y="11510"/>
                  </a:lnTo>
                  <a:lnTo>
                    <a:pt x="26509" y="11416"/>
                  </a:lnTo>
                  <a:lnTo>
                    <a:pt x="26415" y="11416"/>
                  </a:lnTo>
                  <a:lnTo>
                    <a:pt x="26415" y="11321"/>
                  </a:lnTo>
                  <a:lnTo>
                    <a:pt x="26321" y="11793"/>
                  </a:lnTo>
                  <a:lnTo>
                    <a:pt x="26226" y="11699"/>
                  </a:lnTo>
                  <a:lnTo>
                    <a:pt x="26132" y="11793"/>
                  </a:lnTo>
                  <a:lnTo>
                    <a:pt x="26226" y="11793"/>
                  </a:lnTo>
                  <a:lnTo>
                    <a:pt x="26321" y="12076"/>
                  </a:lnTo>
                  <a:lnTo>
                    <a:pt x="26415" y="12359"/>
                  </a:lnTo>
                  <a:lnTo>
                    <a:pt x="26038" y="12548"/>
                  </a:lnTo>
                  <a:lnTo>
                    <a:pt x="25755" y="12737"/>
                  </a:lnTo>
                  <a:lnTo>
                    <a:pt x="25660" y="12925"/>
                  </a:lnTo>
                  <a:lnTo>
                    <a:pt x="25755" y="12925"/>
                  </a:lnTo>
                  <a:lnTo>
                    <a:pt x="25755" y="13020"/>
                  </a:lnTo>
                  <a:lnTo>
                    <a:pt x="25849" y="12737"/>
                  </a:lnTo>
                  <a:lnTo>
                    <a:pt x="25943" y="13020"/>
                  </a:lnTo>
                  <a:lnTo>
                    <a:pt x="26038" y="12831"/>
                  </a:lnTo>
                  <a:lnTo>
                    <a:pt x="26132" y="12925"/>
                  </a:lnTo>
                  <a:lnTo>
                    <a:pt x="25943" y="13208"/>
                  </a:lnTo>
                  <a:lnTo>
                    <a:pt x="25660" y="13114"/>
                  </a:lnTo>
                  <a:lnTo>
                    <a:pt x="25472" y="13208"/>
                  </a:lnTo>
                  <a:lnTo>
                    <a:pt x="25377" y="13397"/>
                  </a:lnTo>
                  <a:lnTo>
                    <a:pt x="25283" y="13869"/>
                  </a:lnTo>
                  <a:lnTo>
                    <a:pt x="25189" y="14435"/>
                  </a:lnTo>
                  <a:lnTo>
                    <a:pt x="25094" y="14623"/>
                  </a:lnTo>
                  <a:lnTo>
                    <a:pt x="25000" y="14812"/>
                  </a:lnTo>
                  <a:lnTo>
                    <a:pt x="24906" y="14718"/>
                  </a:lnTo>
                  <a:lnTo>
                    <a:pt x="24811" y="14529"/>
                  </a:lnTo>
                  <a:lnTo>
                    <a:pt x="24717" y="14906"/>
                  </a:lnTo>
                  <a:lnTo>
                    <a:pt x="24717" y="15189"/>
                  </a:lnTo>
                  <a:lnTo>
                    <a:pt x="24717" y="15284"/>
                  </a:lnTo>
                  <a:lnTo>
                    <a:pt x="24811" y="15284"/>
                  </a:lnTo>
                  <a:lnTo>
                    <a:pt x="24528" y="15378"/>
                  </a:lnTo>
                  <a:lnTo>
                    <a:pt x="24340" y="15472"/>
                  </a:lnTo>
                  <a:lnTo>
                    <a:pt x="24057" y="15944"/>
                  </a:lnTo>
                  <a:lnTo>
                    <a:pt x="23962" y="16416"/>
                  </a:lnTo>
                  <a:lnTo>
                    <a:pt x="23774" y="16699"/>
                  </a:lnTo>
                  <a:lnTo>
                    <a:pt x="23396" y="16699"/>
                  </a:lnTo>
                  <a:lnTo>
                    <a:pt x="23208" y="16982"/>
                  </a:lnTo>
                  <a:lnTo>
                    <a:pt x="23019" y="17359"/>
                  </a:lnTo>
                  <a:lnTo>
                    <a:pt x="22830" y="17831"/>
                  </a:lnTo>
                  <a:lnTo>
                    <a:pt x="22830" y="17736"/>
                  </a:lnTo>
                  <a:lnTo>
                    <a:pt x="22736" y="17642"/>
                  </a:lnTo>
                  <a:lnTo>
                    <a:pt x="22830" y="17925"/>
                  </a:lnTo>
                  <a:lnTo>
                    <a:pt x="22453" y="17925"/>
                  </a:lnTo>
                  <a:lnTo>
                    <a:pt x="22547" y="17736"/>
                  </a:lnTo>
                  <a:lnTo>
                    <a:pt x="22453" y="17736"/>
                  </a:lnTo>
                  <a:lnTo>
                    <a:pt x="22359" y="17831"/>
                  </a:lnTo>
                  <a:lnTo>
                    <a:pt x="22264" y="18208"/>
                  </a:lnTo>
                  <a:lnTo>
                    <a:pt x="22170" y="18491"/>
                  </a:lnTo>
                  <a:lnTo>
                    <a:pt x="22076" y="18585"/>
                  </a:lnTo>
                  <a:lnTo>
                    <a:pt x="21887" y="18585"/>
                  </a:lnTo>
                  <a:lnTo>
                    <a:pt x="21698" y="19152"/>
                  </a:lnTo>
                  <a:lnTo>
                    <a:pt x="21604" y="18869"/>
                  </a:lnTo>
                  <a:lnTo>
                    <a:pt x="21604" y="19057"/>
                  </a:lnTo>
                  <a:lnTo>
                    <a:pt x="21415" y="19152"/>
                  </a:lnTo>
                  <a:lnTo>
                    <a:pt x="20943" y="19529"/>
                  </a:lnTo>
                  <a:lnTo>
                    <a:pt x="20377" y="19812"/>
                  </a:lnTo>
                  <a:lnTo>
                    <a:pt x="19906" y="20095"/>
                  </a:lnTo>
                  <a:lnTo>
                    <a:pt x="20094" y="20189"/>
                  </a:lnTo>
                  <a:lnTo>
                    <a:pt x="20189" y="20284"/>
                  </a:lnTo>
                  <a:lnTo>
                    <a:pt x="19906" y="20378"/>
                  </a:lnTo>
                  <a:lnTo>
                    <a:pt x="19906" y="20284"/>
                  </a:lnTo>
                  <a:lnTo>
                    <a:pt x="19811" y="20189"/>
                  </a:lnTo>
                  <a:lnTo>
                    <a:pt x="19811" y="20284"/>
                  </a:lnTo>
                  <a:lnTo>
                    <a:pt x="19811" y="20378"/>
                  </a:lnTo>
                  <a:lnTo>
                    <a:pt x="19245" y="20284"/>
                  </a:lnTo>
                  <a:lnTo>
                    <a:pt x="19340" y="20378"/>
                  </a:lnTo>
                  <a:lnTo>
                    <a:pt x="19245" y="20472"/>
                  </a:lnTo>
                  <a:lnTo>
                    <a:pt x="19434" y="20567"/>
                  </a:lnTo>
                  <a:lnTo>
                    <a:pt x="19340" y="20661"/>
                  </a:lnTo>
                  <a:lnTo>
                    <a:pt x="18962" y="20661"/>
                  </a:lnTo>
                  <a:lnTo>
                    <a:pt x="18585" y="21038"/>
                  </a:lnTo>
                  <a:lnTo>
                    <a:pt x="18113" y="21416"/>
                  </a:lnTo>
                  <a:lnTo>
                    <a:pt x="17736" y="21699"/>
                  </a:lnTo>
                  <a:lnTo>
                    <a:pt x="17359" y="21793"/>
                  </a:lnTo>
                  <a:lnTo>
                    <a:pt x="17076" y="22076"/>
                  </a:lnTo>
                  <a:lnTo>
                    <a:pt x="16793" y="22359"/>
                  </a:lnTo>
                  <a:lnTo>
                    <a:pt x="16698" y="22265"/>
                  </a:lnTo>
                  <a:lnTo>
                    <a:pt x="16604" y="22170"/>
                  </a:lnTo>
                  <a:lnTo>
                    <a:pt x="16321" y="22170"/>
                  </a:lnTo>
                  <a:lnTo>
                    <a:pt x="15849" y="22453"/>
                  </a:lnTo>
                  <a:lnTo>
                    <a:pt x="14340" y="22831"/>
                  </a:lnTo>
                  <a:lnTo>
                    <a:pt x="14340" y="22925"/>
                  </a:lnTo>
                  <a:lnTo>
                    <a:pt x="14340" y="23019"/>
                  </a:lnTo>
                  <a:lnTo>
                    <a:pt x="14245" y="23114"/>
                  </a:lnTo>
                  <a:lnTo>
                    <a:pt x="14057" y="23019"/>
                  </a:lnTo>
                  <a:lnTo>
                    <a:pt x="13962" y="22925"/>
                  </a:lnTo>
                  <a:lnTo>
                    <a:pt x="13774" y="22925"/>
                  </a:lnTo>
                  <a:lnTo>
                    <a:pt x="13774" y="23208"/>
                  </a:lnTo>
                  <a:lnTo>
                    <a:pt x="13491" y="23114"/>
                  </a:lnTo>
                  <a:lnTo>
                    <a:pt x="13113" y="23114"/>
                  </a:lnTo>
                  <a:lnTo>
                    <a:pt x="12642" y="23208"/>
                  </a:lnTo>
                  <a:lnTo>
                    <a:pt x="12453" y="23302"/>
                  </a:lnTo>
                  <a:lnTo>
                    <a:pt x="12076" y="23208"/>
                  </a:lnTo>
                  <a:lnTo>
                    <a:pt x="11793" y="23114"/>
                  </a:lnTo>
                  <a:lnTo>
                    <a:pt x="11510" y="23585"/>
                  </a:lnTo>
                  <a:lnTo>
                    <a:pt x="11321" y="23397"/>
                  </a:lnTo>
                  <a:lnTo>
                    <a:pt x="11132" y="23302"/>
                  </a:lnTo>
                  <a:lnTo>
                    <a:pt x="10849" y="23302"/>
                  </a:lnTo>
                  <a:lnTo>
                    <a:pt x="10566" y="23397"/>
                  </a:lnTo>
                  <a:lnTo>
                    <a:pt x="10566" y="23302"/>
                  </a:lnTo>
                  <a:lnTo>
                    <a:pt x="10189" y="23302"/>
                  </a:lnTo>
                  <a:lnTo>
                    <a:pt x="9717" y="23491"/>
                  </a:lnTo>
                  <a:lnTo>
                    <a:pt x="9717" y="23302"/>
                  </a:lnTo>
                  <a:lnTo>
                    <a:pt x="9623" y="23491"/>
                  </a:lnTo>
                  <a:lnTo>
                    <a:pt x="9434" y="23680"/>
                  </a:lnTo>
                  <a:lnTo>
                    <a:pt x="9340" y="23585"/>
                  </a:lnTo>
                  <a:lnTo>
                    <a:pt x="9434" y="23585"/>
                  </a:lnTo>
                  <a:lnTo>
                    <a:pt x="9340" y="23491"/>
                  </a:lnTo>
                  <a:lnTo>
                    <a:pt x="9246" y="23491"/>
                  </a:lnTo>
                  <a:lnTo>
                    <a:pt x="9246" y="23585"/>
                  </a:lnTo>
                  <a:lnTo>
                    <a:pt x="9151" y="23491"/>
                  </a:lnTo>
                  <a:lnTo>
                    <a:pt x="8868" y="23680"/>
                  </a:lnTo>
                  <a:lnTo>
                    <a:pt x="8774" y="23680"/>
                  </a:lnTo>
                  <a:lnTo>
                    <a:pt x="8680" y="23491"/>
                  </a:lnTo>
                  <a:lnTo>
                    <a:pt x="8585" y="23585"/>
                  </a:lnTo>
                  <a:lnTo>
                    <a:pt x="8491" y="23585"/>
                  </a:lnTo>
                  <a:lnTo>
                    <a:pt x="8397" y="23491"/>
                  </a:lnTo>
                  <a:lnTo>
                    <a:pt x="8302" y="23491"/>
                  </a:lnTo>
                  <a:lnTo>
                    <a:pt x="8208" y="23302"/>
                  </a:lnTo>
                  <a:lnTo>
                    <a:pt x="8302" y="23114"/>
                  </a:lnTo>
                  <a:lnTo>
                    <a:pt x="8019" y="23208"/>
                  </a:lnTo>
                  <a:lnTo>
                    <a:pt x="7642" y="23208"/>
                  </a:lnTo>
                  <a:lnTo>
                    <a:pt x="7359" y="23302"/>
                  </a:lnTo>
                  <a:lnTo>
                    <a:pt x="7264" y="23302"/>
                  </a:lnTo>
                  <a:lnTo>
                    <a:pt x="7264" y="23397"/>
                  </a:lnTo>
                  <a:lnTo>
                    <a:pt x="7547" y="23397"/>
                  </a:lnTo>
                  <a:lnTo>
                    <a:pt x="7453" y="23491"/>
                  </a:lnTo>
                  <a:lnTo>
                    <a:pt x="7359" y="23491"/>
                  </a:lnTo>
                  <a:lnTo>
                    <a:pt x="7170" y="23680"/>
                  </a:lnTo>
                  <a:lnTo>
                    <a:pt x="6981" y="23397"/>
                  </a:lnTo>
                  <a:lnTo>
                    <a:pt x="6698" y="23208"/>
                  </a:lnTo>
                  <a:lnTo>
                    <a:pt x="6604" y="23114"/>
                  </a:lnTo>
                  <a:lnTo>
                    <a:pt x="6415" y="23208"/>
                  </a:lnTo>
                  <a:lnTo>
                    <a:pt x="6227" y="23302"/>
                  </a:lnTo>
                  <a:lnTo>
                    <a:pt x="6132" y="23491"/>
                  </a:lnTo>
                  <a:lnTo>
                    <a:pt x="6038" y="23491"/>
                  </a:lnTo>
                  <a:lnTo>
                    <a:pt x="6038" y="23397"/>
                  </a:lnTo>
                  <a:lnTo>
                    <a:pt x="6132" y="23208"/>
                  </a:lnTo>
                  <a:lnTo>
                    <a:pt x="5849" y="23302"/>
                  </a:lnTo>
                  <a:lnTo>
                    <a:pt x="5661" y="23397"/>
                  </a:lnTo>
                  <a:lnTo>
                    <a:pt x="5095" y="23208"/>
                  </a:lnTo>
                  <a:lnTo>
                    <a:pt x="4057" y="23019"/>
                  </a:lnTo>
                  <a:lnTo>
                    <a:pt x="2925" y="22831"/>
                  </a:lnTo>
                  <a:lnTo>
                    <a:pt x="2265" y="22831"/>
                  </a:lnTo>
                  <a:lnTo>
                    <a:pt x="2265" y="22642"/>
                  </a:lnTo>
                  <a:lnTo>
                    <a:pt x="1887" y="22642"/>
                  </a:lnTo>
                  <a:lnTo>
                    <a:pt x="1510" y="22548"/>
                  </a:lnTo>
                  <a:lnTo>
                    <a:pt x="944" y="22076"/>
                  </a:lnTo>
                  <a:lnTo>
                    <a:pt x="944" y="21887"/>
                  </a:lnTo>
                  <a:lnTo>
                    <a:pt x="1038" y="21699"/>
                  </a:lnTo>
                  <a:lnTo>
                    <a:pt x="755" y="21699"/>
                  </a:lnTo>
                  <a:lnTo>
                    <a:pt x="472" y="21793"/>
                  </a:lnTo>
                  <a:lnTo>
                    <a:pt x="95" y="22076"/>
                  </a:lnTo>
                  <a:lnTo>
                    <a:pt x="0" y="22265"/>
                  </a:lnTo>
                  <a:lnTo>
                    <a:pt x="0" y="22359"/>
                  </a:lnTo>
                  <a:lnTo>
                    <a:pt x="283" y="22453"/>
                  </a:lnTo>
                  <a:lnTo>
                    <a:pt x="189" y="22548"/>
                  </a:lnTo>
                  <a:lnTo>
                    <a:pt x="95" y="22453"/>
                  </a:lnTo>
                  <a:lnTo>
                    <a:pt x="95" y="22642"/>
                  </a:lnTo>
                  <a:lnTo>
                    <a:pt x="283" y="22642"/>
                  </a:lnTo>
                  <a:lnTo>
                    <a:pt x="566" y="22736"/>
                  </a:lnTo>
                  <a:lnTo>
                    <a:pt x="472" y="22831"/>
                  </a:lnTo>
                  <a:lnTo>
                    <a:pt x="472" y="22925"/>
                  </a:lnTo>
                  <a:lnTo>
                    <a:pt x="661" y="22736"/>
                  </a:lnTo>
                  <a:lnTo>
                    <a:pt x="755" y="22925"/>
                  </a:lnTo>
                  <a:lnTo>
                    <a:pt x="755" y="23019"/>
                  </a:lnTo>
                  <a:lnTo>
                    <a:pt x="661" y="23019"/>
                  </a:lnTo>
                  <a:lnTo>
                    <a:pt x="944" y="23114"/>
                  </a:lnTo>
                  <a:lnTo>
                    <a:pt x="1132" y="23208"/>
                  </a:lnTo>
                  <a:lnTo>
                    <a:pt x="1604" y="23397"/>
                  </a:lnTo>
                  <a:lnTo>
                    <a:pt x="1510" y="23491"/>
                  </a:lnTo>
                  <a:lnTo>
                    <a:pt x="1510" y="23585"/>
                  </a:lnTo>
                  <a:lnTo>
                    <a:pt x="1793" y="23680"/>
                  </a:lnTo>
                  <a:lnTo>
                    <a:pt x="2170" y="23774"/>
                  </a:lnTo>
                  <a:lnTo>
                    <a:pt x="2453" y="23774"/>
                  </a:lnTo>
                  <a:lnTo>
                    <a:pt x="2359" y="23868"/>
                  </a:lnTo>
                  <a:lnTo>
                    <a:pt x="2642" y="24057"/>
                  </a:lnTo>
                  <a:lnTo>
                    <a:pt x="2736" y="23868"/>
                  </a:lnTo>
                  <a:lnTo>
                    <a:pt x="3019" y="23680"/>
                  </a:lnTo>
                  <a:lnTo>
                    <a:pt x="2925" y="23963"/>
                  </a:lnTo>
                  <a:lnTo>
                    <a:pt x="2831" y="24151"/>
                  </a:lnTo>
                  <a:lnTo>
                    <a:pt x="3114" y="23868"/>
                  </a:lnTo>
                  <a:lnTo>
                    <a:pt x="3208" y="24151"/>
                  </a:lnTo>
                  <a:lnTo>
                    <a:pt x="3302" y="23963"/>
                  </a:lnTo>
                  <a:lnTo>
                    <a:pt x="3491" y="24057"/>
                  </a:lnTo>
                  <a:lnTo>
                    <a:pt x="3585" y="24340"/>
                  </a:lnTo>
                  <a:lnTo>
                    <a:pt x="3680" y="24246"/>
                  </a:lnTo>
                  <a:lnTo>
                    <a:pt x="3774" y="24057"/>
                  </a:lnTo>
                  <a:lnTo>
                    <a:pt x="3868" y="24151"/>
                  </a:lnTo>
                  <a:lnTo>
                    <a:pt x="3868" y="24340"/>
                  </a:lnTo>
                  <a:lnTo>
                    <a:pt x="4434" y="24151"/>
                  </a:lnTo>
                  <a:lnTo>
                    <a:pt x="4717" y="24057"/>
                  </a:lnTo>
                  <a:lnTo>
                    <a:pt x="4812" y="24151"/>
                  </a:lnTo>
                  <a:lnTo>
                    <a:pt x="4812" y="23868"/>
                  </a:lnTo>
                  <a:lnTo>
                    <a:pt x="5000" y="23774"/>
                  </a:lnTo>
                  <a:lnTo>
                    <a:pt x="5000" y="23868"/>
                  </a:lnTo>
                  <a:lnTo>
                    <a:pt x="4906" y="24057"/>
                  </a:lnTo>
                  <a:lnTo>
                    <a:pt x="5095" y="23963"/>
                  </a:lnTo>
                  <a:lnTo>
                    <a:pt x="5378" y="23963"/>
                  </a:lnTo>
                  <a:lnTo>
                    <a:pt x="5378" y="24151"/>
                  </a:lnTo>
                  <a:lnTo>
                    <a:pt x="5000" y="24151"/>
                  </a:lnTo>
                  <a:lnTo>
                    <a:pt x="5095" y="24246"/>
                  </a:lnTo>
                  <a:lnTo>
                    <a:pt x="5000" y="24246"/>
                  </a:lnTo>
                  <a:lnTo>
                    <a:pt x="5000" y="24434"/>
                  </a:lnTo>
                  <a:lnTo>
                    <a:pt x="5378" y="24434"/>
                  </a:lnTo>
                  <a:lnTo>
                    <a:pt x="5566" y="24246"/>
                  </a:lnTo>
                  <a:lnTo>
                    <a:pt x="5944" y="24340"/>
                  </a:lnTo>
                  <a:lnTo>
                    <a:pt x="6415" y="24340"/>
                  </a:lnTo>
                  <a:lnTo>
                    <a:pt x="6321" y="24434"/>
                  </a:lnTo>
                  <a:lnTo>
                    <a:pt x="6510" y="24434"/>
                  </a:lnTo>
                  <a:lnTo>
                    <a:pt x="6604" y="24340"/>
                  </a:lnTo>
                  <a:lnTo>
                    <a:pt x="6604" y="24246"/>
                  </a:lnTo>
                  <a:lnTo>
                    <a:pt x="6793" y="24340"/>
                  </a:lnTo>
                  <a:lnTo>
                    <a:pt x="6604" y="24434"/>
                  </a:lnTo>
                  <a:lnTo>
                    <a:pt x="6793" y="24434"/>
                  </a:lnTo>
                  <a:lnTo>
                    <a:pt x="6887" y="24340"/>
                  </a:lnTo>
                  <a:lnTo>
                    <a:pt x="6981" y="24434"/>
                  </a:lnTo>
                  <a:lnTo>
                    <a:pt x="7264" y="24434"/>
                  </a:lnTo>
                  <a:lnTo>
                    <a:pt x="7925" y="24623"/>
                  </a:lnTo>
                  <a:lnTo>
                    <a:pt x="8680" y="24623"/>
                  </a:lnTo>
                  <a:lnTo>
                    <a:pt x="9057" y="24529"/>
                  </a:lnTo>
                  <a:lnTo>
                    <a:pt x="9529" y="24529"/>
                  </a:lnTo>
                  <a:lnTo>
                    <a:pt x="10000" y="24623"/>
                  </a:lnTo>
                  <a:lnTo>
                    <a:pt x="10566" y="24717"/>
                  </a:lnTo>
                  <a:lnTo>
                    <a:pt x="11415" y="24623"/>
                  </a:lnTo>
                  <a:lnTo>
                    <a:pt x="12359" y="24529"/>
                  </a:lnTo>
                  <a:lnTo>
                    <a:pt x="12830" y="24340"/>
                  </a:lnTo>
                  <a:lnTo>
                    <a:pt x="12925" y="24529"/>
                  </a:lnTo>
                  <a:lnTo>
                    <a:pt x="13019" y="24340"/>
                  </a:lnTo>
                  <a:lnTo>
                    <a:pt x="13113" y="24529"/>
                  </a:lnTo>
                  <a:lnTo>
                    <a:pt x="13208" y="24434"/>
                  </a:lnTo>
                  <a:lnTo>
                    <a:pt x="13113" y="24340"/>
                  </a:lnTo>
                  <a:lnTo>
                    <a:pt x="13962" y="24340"/>
                  </a:lnTo>
                  <a:lnTo>
                    <a:pt x="13962" y="24434"/>
                  </a:lnTo>
                  <a:lnTo>
                    <a:pt x="13962" y="24529"/>
                  </a:lnTo>
                  <a:lnTo>
                    <a:pt x="14717" y="24246"/>
                  </a:lnTo>
                  <a:lnTo>
                    <a:pt x="15566" y="24057"/>
                  </a:lnTo>
                  <a:lnTo>
                    <a:pt x="15378" y="23963"/>
                  </a:lnTo>
                  <a:lnTo>
                    <a:pt x="15472" y="23868"/>
                  </a:lnTo>
                  <a:lnTo>
                    <a:pt x="15566" y="23963"/>
                  </a:lnTo>
                  <a:lnTo>
                    <a:pt x="15472" y="23774"/>
                  </a:lnTo>
                  <a:lnTo>
                    <a:pt x="15661" y="23868"/>
                  </a:lnTo>
                  <a:lnTo>
                    <a:pt x="15566" y="24057"/>
                  </a:lnTo>
                  <a:lnTo>
                    <a:pt x="16038" y="23963"/>
                  </a:lnTo>
                  <a:lnTo>
                    <a:pt x="16698" y="23680"/>
                  </a:lnTo>
                  <a:lnTo>
                    <a:pt x="17264" y="23397"/>
                  </a:lnTo>
                  <a:lnTo>
                    <a:pt x="17453" y="23208"/>
                  </a:lnTo>
                  <a:lnTo>
                    <a:pt x="17547" y="23019"/>
                  </a:lnTo>
                  <a:lnTo>
                    <a:pt x="17736" y="23114"/>
                  </a:lnTo>
                  <a:lnTo>
                    <a:pt x="17830" y="23114"/>
                  </a:lnTo>
                  <a:lnTo>
                    <a:pt x="18019" y="23019"/>
                  </a:lnTo>
                  <a:lnTo>
                    <a:pt x="18208" y="22736"/>
                  </a:lnTo>
                  <a:lnTo>
                    <a:pt x="18302" y="22548"/>
                  </a:lnTo>
                  <a:lnTo>
                    <a:pt x="18868" y="22359"/>
                  </a:lnTo>
                  <a:lnTo>
                    <a:pt x="19623" y="22076"/>
                  </a:lnTo>
                  <a:lnTo>
                    <a:pt x="20189" y="21699"/>
                  </a:lnTo>
                  <a:lnTo>
                    <a:pt x="20849" y="21227"/>
                  </a:lnTo>
                  <a:lnTo>
                    <a:pt x="21321" y="20755"/>
                  </a:lnTo>
                  <a:lnTo>
                    <a:pt x="21510" y="20472"/>
                  </a:lnTo>
                  <a:lnTo>
                    <a:pt x="22170" y="19906"/>
                  </a:lnTo>
                  <a:lnTo>
                    <a:pt x="22736" y="19435"/>
                  </a:lnTo>
                  <a:lnTo>
                    <a:pt x="23113" y="18963"/>
                  </a:lnTo>
                  <a:lnTo>
                    <a:pt x="23302" y="18585"/>
                  </a:lnTo>
                  <a:lnTo>
                    <a:pt x="23396" y="18774"/>
                  </a:lnTo>
                  <a:lnTo>
                    <a:pt x="23585" y="18397"/>
                  </a:lnTo>
                  <a:lnTo>
                    <a:pt x="23774" y="18114"/>
                  </a:lnTo>
                  <a:lnTo>
                    <a:pt x="24057" y="17736"/>
                  </a:lnTo>
                  <a:lnTo>
                    <a:pt x="24245" y="17453"/>
                  </a:lnTo>
                  <a:lnTo>
                    <a:pt x="24340" y="17453"/>
                  </a:lnTo>
                  <a:lnTo>
                    <a:pt x="24434" y="17359"/>
                  </a:lnTo>
                  <a:lnTo>
                    <a:pt x="24623" y="16982"/>
                  </a:lnTo>
                  <a:lnTo>
                    <a:pt x="25189" y="16227"/>
                  </a:lnTo>
                  <a:lnTo>
                    <a:pt x="25566" y="15661"/>
                  </a:lnTo>
                  <a:lnTo>
                    <a:pt x="25943" y="15189"/>
                  </a:lnTo>
                  <a:lnTo>
                    <a:pt x="26226" y="14529"/>
                  </a:lnTo>
                  <a:lnTo>
                    <a:pt x="26509" y="13680"/>
                  </a:lnTo>
                  <a:lnTo>
                    <a:pt x="26604" y="13869"/>
                  </a:lnTo>
                  <a:lnTo>
                    <a:pt x="26604" y="13586"/>
                  </a:lnTo>
                  <a:lnTo>
                    <a:pt x="26698" y="13303"/>
                  </a:lnTo>
                  <a:lnTo>
                    <a:pt x="26792" y="13303"/>
                  </a:lnTo>
                  <a:lnTo>
                    <a:pt x="26887" y="13397"/>
                  </a:lnTo>
                  <a:lnTo>
                    <a:pt x="27170" y="12831"/>
                  </a:lnTo>
                  <a:lnTo>
                    <a:pt x="27264" y="12548"/>
                  </a:lnTo>
                  <a:lnTo>
                    <a:pt x="27264" y="12454"/>
                  </a:lnTo>
                  <a:lnTo>
                    <a:pt x="26981" y="12076"/>
                  </a:lnTo>
                  <a:lnTo>
                    <a:pt x="27075" y="12171"/>
                  </a:lnTo>
                  <a:lnTo>
                    <a:pt x="27170" y="12076"/>
                  </a:lnTo>
                  <a:lnTo>
                    <a:pt x="27358" y="12076"/>
                  </a:lnTo>
                  <a:lnTo>
                    <a:pt x="27453" y="12171"/>
                  </a:lnTo>
                  <a:lnTo>
                    <a:pt x="27453" y="11982"/>
                  </a:lnTo>
                  <a:lnTo>
                    <a:pt x="27547" y="11793"/>
                  </a:lnTo>
                  <a:lnTo>
                    <a:pt x="27641" y="11793"/>
                  </a:lnTo>
                  <a:lnTo>
                    <a:pt x="27547" y="11510"/>
                  </a:lnTo>
                  <a:lnTo>
                    <a:pt x="27641" y="11133"/>
                  </a:lnTo>
                  <a:lnTo>
                    <a:pt x="27830" y="10755"/>
                  </a:lnTo>
                  <a:lnTo>
                    <a:pt x="27924" y="10661"/>
                  </a:lnTo>
                  <a:lnTo>
                    <a:pt x="28113" y="10661"/>
                  </a:lnTo>
                  <a:lnTo>
                    <a:pt x="28019" y="10378"/>
                  </a:lnTo>
                  <a:lnTo>
                    <a:pt x="28019" y="10284"/>
                  </a:lnTo>
                  <a:lnTo>
                    <a:pt x="28019" y="10095"/>
                  </a:lnTo>
                  <a:lnTo>
                    <a:pt x="28113" y="10284"/>
                  </a:lnTo>
                  <a:lnTo>
                    <a:pt x="28208" y="10001"/>
                  </a:lnTo>
                  <a:lnTo>
                    <a:pt x="28019" y="10001"/>
                  </a:lnTo>
                  <a:lnTo>
                    <a:pt x="27924" y="9906"/>
                  </a:lnTo>
                  <a:lnTo>
                    <a:pt x="28113" y="9718"/>
                  </a:lnTo>
                  <a:lnTo>
                    <a:pt x="28208" y="9718"/>
                  </a:lnTo>
                  <a:lnTo>
                    <a:pt x="28113" y="9529"/>
                  </a:lnTo>
                  <a:lnTo>
                    <a:pt x="28396" y="9529"/>
                  </a:lnTo>
                  <a:lnTo>
                    <a:pt x="28302" y="9057"/>
                  </a:lnTo>
                  <a:lnTo>
                    <a:pt x="28396" y="9057"/>
                  </a:lnTo>
                  <a:lnTo>
                    <a:pt x="28396" y="8963"/>
                  </a:lnTo>
                  <a:lnTo>
                    <a:pt x="28396" y="8774"/>
                  </a:lnTo>
                  <a:lnTo>
                    <a:pt x="28491" y="8491"/>
                  </a:lnTo>
                  <a:lnTo>
                    <a:pt x="28585" y="8114"/>
                  </a:lnTo>
                  <a:lnTo>
                    <a:pt x="28774" y="8303"/>
                  </a:lnTo>
                  <a:lnTo>
                    <a:pt x="28962" y="7454"/>
                  </a:lnTo>
                  <a:lnTo>
                    <a:pt x="29057" y="6699"/>
                  </a:lnTo>
                  <a:lnTo>
                    <a:pt x="29245" y="5661"/>
                  </a:lnTo>
                  <a:lnTo>
                    <a:pt x="29340" y="4718"/>
                  </a:lnTo>
                  <a:lnTo>
                    <a:pt x="29340" y="4341"/>
                  </a:lnTo>
                  <a:lnTo>
                    <a:pt x="29057" y="4435"/>
                  </a:lnTo>
                  <a:lnTo>
                    <a:pt x="28962" y="4435"/>
                  </a:lnTo>
                  <a:lnTo>
                    <a:pt x="28962" y="4246"/>
                  </a:lnTo>
                  <a:lnTo>
                    <a:pt x="29151" y="4341"/>
                  </a:lnTo>
                  <a:lnTo>
                    <a:pt x="29245" y="4152"/>
                  </a:lnTo>
                  <a:lnTo>
                    <a:pt x="29151" y="4152"/>
                  </a:lnTo>
                  <a:lnTo>
                    <a:pt x="29057" y="3963"/>
                  </a:lnTo>
                  <a:lnTo>
                    <a:pt x="28962" y="3680"/>
                  </a:lnTo>
                  <a:lnTo>
                    <a:pt x="29245" y="3774"/>
                  </a:lnTo>
                  <a:lnTo>
                    <a:pt x="29057" y="3586"/>
                  </a:lnTo>
                  <a:lnTo>
                    <a:pt x="29057" y="3397"/>
                  </a:lnTo>
                  <a:lnTo>
                    <a:pt x="29245" y="3586"/>
                  </a:lnTo>
                  <a:lnTo>
                    <a:pt x="29245" y="3491"/>
                  </a:lnTo>
                  <a:lnTo>
                    <a:pt x="29434" y="3114"/>
                  </a:lnTo>
                  <a:lnTo>
                    <a:pt x="29245" y="2925"/>
                  </a:lnTo>
                  <a:lnTo>
                    <a:pt x="28962" y="2642"/>
                  </a:lnTo>
                  <a:lnTo>
                    <a:pt x="29245" y="2831"/>
                  </a:lnTo>
                  <a:lnTo>
                    <a:pt x="29340" y="2737"/>
                  </a:lnTo>
                  <a:lnTo>
                    <a:pt x="29434" y="2359"/>
                  </a:lnTo>
                  <a:lnTo>
                    <a:pt x="29434" y="2265"/>
                  </a:lnTo>
                  <a:lnTo>
                    <a:pt x="29434" y="2171"/>
                  </a:lnTo>
                  <a:lnTo>
                    <a:pt x="29340" y="2171"/>
                  </a:lnTo>
                  <a:lnTo>
                    <a:pt x="28774" y="944"/>
                  </a:lnTo>
                  <a:lnTo>
                    <a:pt x="28962" y="661"/>
                  </a:lnTo>
                  <a:lnTo>
                    <a:pt x="29057" y="473"/>
                  </a:lnTo>
                  <a:lnTo>
                    <a:pt x="29151" y="473"/>
                  </a:lnTo>
                  <a:lnTo>
                    <a:pt x="28868" y="190"/>
                  </a:lnTo>
                  <a:lnTo>
                    <a:pt x="29057" y="190"/>
                  </a:lnTo>
                  <a:lnTo>
                    <a:pt x="28962"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4584" name="Shape 111"/>
            <p:cNvSpPr>
              <a:spLocks/>
            </p:cNvSpPr>
            <p:nvPr/>
          </p:nvSpPr>
          <p:spPr bwMode="auto">
            <a:xfrm>
              <a:off x="1745175" y="2199475"/>
              <a:ext cx="169825" cy="162775"/>
            </a:xfrm>
            <a:custGeom>
              <a:avLst/>
              <a:gdLst>
                <a:gd name="T0" fmla="*/ 405468583 w 6793"/>
                <a:gd name="T1" fmla="*/ 2147483647 h 6511"/>
                <a:gd name="T2" fmla="*/ 368359194 w 6793"/>
                <a:gd name="T3" fmla="*/ 2147483647 h 6511"/>
                <a:gd name="T4" fmla="*/ 1031640103 w 6793"/>
                <a:gd name="T5" fmla="*/ 390625 h 6511"/>
                <a:gd name="T6" fmla="*/ 1031640103 w 6793"/>
                <a:gd name="T7" fmla="*/ 184765595 h 6511"/>
                <a:gd name="T8" fmla="*/ 994921714 w 6793"/>
                <a:gd name="T9" fmla="*/ 110937517 h 6511"/>
                <a:gd name="T10" fmla="*/ 958202524 w 6793"/>
                <a:gd name="T11" fmla="*/ 110937517 h 6511"/>
                <a:gd name="T12" fmla="*/ 958202524 w 6793"/>
                <a:gd name="T13" fmla="*/ 258203023 h 6511"/>
                <a:gd name="T14" fmla="*/ 589452831 w 6793"/>
                <a:gd name="T15" fmla="*/ 848046546 h 6511"/>
                <a:gd name="T16" fmla="*/ 147265608 w 6793"/>
                <a:gd name="T17" fmla="*/ 1474218358 h 6511"/>
                <a:gd name="T18" fmla="*/ 184374997 w 6793"/>
                <a:gd name="T19" fmla="*/ 1658593502 h 6511"/>
                <a:gd name="T20" fmla="*/ 147265608 w 6793"/>
                <a:gd name="T21" fmla="*/ 1732421080 h 6511"/>
                <a:gd name="T22" fmla="*/ 221093636 w 6793"/>
                <a:gd name="T23" fmla="*/ 1769139469 h 6511"/>
                <a:gd name="T24" fmla="*/ 221093636 w 6793"/>
                <a:gd name="T25" fmla="*/ 1732421080 h 6511"/>
                <a:gd name="T26" fmla="*/ 221093636 w 6793"/>
                <a:gd name="T27" fmla="*/ 1805859458 h 6511"/>
                <a:gd name="T28" fmla="*/ 147265608 w 6793"/>
                <a:gd name="T29" fmla="*/ 2064062581 h 6511"/>
                <a:gd name="T30" fmla="*/ 73828104 w 6793"/>
                <a:gd name="T31" fmla="*/ 2147483647 h 6511"/>
                <a:gd name="T32" fmla="*/ 221093636 w 6793"/>
                <a:gd name="T33" fmla="*/ 2147483647 h 6511"/>
                <a:gd name="T34" fmla="*/ 405468583 w 6793"/>
                <a:gd name="T35" fmla="*/ 2147483647 h 6511"/>
                <a:gd name="T36" fmla="*/ 410546782 w 6793"/>
                <a:gd name="T37" fmla="*/ 2147483647 h 6511"/>
                <a:gd name="T38" fmla="*/ 442187273 w 6793"/>
                <a:gd name="T39" fmla="*/ 2147483647 h 6511"/>
                <a:gd name="T40" fmla="*/ 417577980 w 6793"/>
                <a:gd name="T41" fmla="*/ 2147483647 h 6511"/>
                <a:gd name="T42" fmla="*/ 478906062 w 6793"/>
                <a:gd name="T43" fmla="*/ 2147483647 h 6511"/>
                <a:gd name="T44" fmla="*/ 405468583 w 6793"/>
                <a:gd name="T45" fmla="*/ 2147483647 h 6511"/>
                <a:gd name="T46" fmla="*/ 516015652 w 6793"/>
                <a:gd name="T47" fmla="*/ 2147483647 h 6511"/>
                <a:gd name="T48" fmla="*/ 626562420 w 6793"/>
                <a:gd name="T49" fmla="*/ 2147483647 h 6511"/>
                <a:gd name="T50" fmla="*/ 405468583 w 6793"/>
                <a:gd name="T51" fmla="*/ 2026952192 h 6511"/>
                <a:gd name="T52" fmla="*/ 626562420 w 6793"/>
                <a:gd name="T53" fmla="*/ 2100780970 h 6511"/>
                <a:gd name="T54" fmla="*/ 1179296861 w 6793"/>
                <a:gd name="T55" fmla="*/ 626952812 h 6511"/>
                <a:gd name="T56" fmla="*/ 1216015250 w 6793"/>
                <a:gd name="T57" fmla="*/ 663671601 h 6511"/>
                <a:gd name="T58" fmla="*/ 1289843229 w 6793"/>
                <a:gd name="T59" fmla="*/ 663671601 h 6511"/>
                <a:gd name="T60" fmla="*/ 1289843229 w 6793"/>
                <a:gd name="T61" fmla="*/ 774218368 h 6511"/>
                <a:gd name="T62" fmla="*/ 1547655955 w 6793"/>
                <a:gd name="T63" fmla="*/ 848046546 h 6511"/>
                <a:gd name="T64" fmla="*/ 1621483934 w 6793"/>
                <a:gd name="T65" fmla="*/ 848046546 h 6511"/>
                <a:gd name="T66" fmla="*/ 1621483934 w 6793"/>
                <a:gd name="T67" fmla="*/ 958593712 h 6511"/>
                <a:gd name="T68" fmla="*/ 1805859481 w 6793"/>
                <a:gd name="T69" fmla="*/ 995312101 h 6511"/>
                <a:gd name="T70" fmla="*/ 1953125038 w 6793"/>
                <a:gd name="T71" fmla="*/ 1032031290 h 6511"/>
                <a:gd name="T72" fmla="*/ 2147483647 w 6793"/>
                <a:gd name="T73" fmla="*/ 1253124824 h 6511"/>
                <a:gd name="T74" fmla="*/ 2147483647 w 6793"/>
                <a:gd name="T75" fmla="*/ 1326952802 h 6511"/>
                <a:gd name="T76" fmla="*/ 2147483647 w 6793"/>
                <a:gd name="T77" fmla="*/ 1437499969 h 6511"/>
                <a:gd name="T78" fmla="*/ 2147483647 w 6793"/>
                <a:gd name="T79" fmla="*/ 1400780780 h 6511"/>
                <a:gd name="T80" fmla="*/ 2147483647 w 6793"/>
                <a:gd name="T81" fmla="*/ 1548046336 h 6511"/>
                <a:gd name="T82" fmla="*/ 2147483647 w 6793"/>
                <a:gd name="T83" fmla="*/ 1511327947 h 6511"/>
                <a:gd name="T84" fmla="*/ 2147483647 w 6793"/>
                <a:gd name="T85" fmla="*/ 1326952802 h 6511"/>
                <a:gd name="T86" fmla="*/ 2147483647 w 6793"/>
                <a:gd name="T87" fmla="*/ 1400780780 h 6511"/>
                <a:gd name="T88" fmla="*/ 2147483647 w 6793"/>
                <a:gd name="T89" fmla="*/ 1216405635 h 6511"/>
                <a:gd name="T90" fmla="*/ 2147483647 w 6793"/>
                <a:gd name="T91" fmla="*/ 1179687246 h 6511"/>
                <a:gd name="T92" fmla="*/ 2147483647 w 6793"/>
                <a:gd name="T93" fmla="*/ 1216405635 h 6511"/>
                <a:gd name="T94" fmla="*/ 2147483647 w 6793"/>
                <a:gd name="T95" fmla="*/ 1142577657 h 6511"/>
                <a:gd name="T96" fmla="*/ 2147483647 w 6793"/>
                <a:gd name="T97" fmla="*/ 921484124 h 6511"/>
                <a:gd name="T98" fmla="*/ 1916405049 w 6793"/>
                <a:gd name="T99" fmla="*/ 848046546 h 6511"/>
                <a:gd name="T100" fmla="*/ 1989843428 w 6793"/>
                <a:gd name="T101" fmla="*/ 516406045 h 6511"/>
                <a:gd name="T102" fmla="*/ 1879296260 w 6793"/>
                <a:gd name="T103" fmla="*/ 516406045 h 6511"/>
                <a:gd name="T104" fmla="*/ 1842577870 w 6793"/>
                <a:gd name="T105" fmla="*/ 553124834 h 6511"/>
                <a:gd name="T106" fmla="*/ 1805859481 w 6793"/>
                <a:gd name="T107" fmla="*/ 516406045 h 6511"/>
                <a:gd name="T108" fmla="*/ 1768749091 w 6793"/>
                <a:gd name="T109" fmla="*/ 442578067 h 6511"/>
                <a:gd name="T110" fmla="*/ 1695312313 w 6793"/>
                <a:gd name="T111" fmla="*/ 589843623 h 6511"/>
                <a:gd name="T112" fmla="*/ 1621483934 w 6793"/>
                <a:gd name="T113" fmla="*/ 479296856 h 6511"/>
                <a:gd name="T114" fmla="*/ 1253124840 w 6793"/>
                <a:gd name="T115" fmla="*/ 221484234 h 6511"/>
                <a:gd name="T116" fmla="*/ 1068749693 w 6793"/>
                <a:gd name="T117" fmla="*/ 390625 h 651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793"/>
                <a:gd name="T178" fmla="*/ 0 h 6511"/>
                <a:gd name="T179" fmla="*/ 6793 w 6793"/>
                <a:gd name="T180" fmla="*/ 6511 h 651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793" h="6511" extrusionOk="0">
                  <a:moveTo>
                    <a:pt x="1038" y="6416"/>
                  </a:moveTo>
                  <a:lnTo>
                    <a:pt x="1038" y="6463"/>
                  </a:lnTo>
                  <a:lnTo>
                    <a:pt x="943" y="6416"/>
                  </a:lnTo>
                  <a:lnTo>
                    <a:pt x="1038" y="6416"/>
                  </a:lnTo>
                  <a:close/>
                  <a:moveTo>
                    <a:pt x="2641" y="1"/>
                  </a:moveTo>
                  <a:lnTo>
                    <a:pt x="2641" y="190"/>
                  </a:lnTo>
                  <a:lnTo>
                    <a:pt x="2641" y="473"/>
                  </a:lnTo>
                  <a:lnTo>
                    <a:pt x="2641" y="567"/>
                  </a:lnTo>
                  <a:lnTo>
                    <a:pt x="2547" y="284"/>
                  </a:lnTo>
                  <a:lnTo>
                    <a:pt x="2547" y="756"/>
                  </a:lnTo>
                  <a:lnTo>
                    <a:pt x="2453" y="284"/>
                  </a:lnTo>
                  <a:lnTo>
                    <a:pt x="2453" y="473"/>
                  </a:lnTo>
                  <a:lnTo>
                    <a:pt x="2453" y="661"/>
                  </a:lnTo>
                  <a:lnTo>
                    <a:pt x="2075" y="1227"/>
                  </a:lnTo>
                  <a:lnTo>
                    <a:pt x="1509" y="2171"/>
                  </a:lnTo>
                  <a:lnTo>
                    <a:pt x="849" y="3114"/>
                  </a:lnTo>
                  <a:lnTo>
                    <a:pt x="377" y="3774"/>
                  </a:lnTo>
                  <a:lnTo>
                    <a:pt x="283" y="4152"/>
                  </a:lnTo>
                  <a:lnTo>
                    <a:pt x="472" y="4246"/>
                  </a:lnTo>
                  <a:lnTo>
                    <a:pt x="472" y="4340"/>
                  </a:lnTo>
                  <a:lnTo>
                    <a:pt x="377" y="4435"/>
                  </a:lnTo>
                  <a:lnTo>
                    <a:pt x="283" y="4435"/>
                  </a:lnTo>
                  <a:lnTo>
                    <a:pt x="566" y="4529"/>
                  </a:lnTo>
                  <a:lnTo>
                    <a:pt x="472" y="4435"/>
                  </a:lnTo>
                  <a:lnTo>
                    <a:pt x="566" y="4435"/>
                  </a:lnTo>
                  <a:lnTo>
                    <a:pt x="849" y="4623"/>
                  </a:lnTo>
                  <a:lnTo>
                    <a:pt x="566" y="4623"/>
                  </a:lnTo>
                  <a:lnTo>
                    <a:pt x="472" y="4812"/>
                  </a:lnTo>
                  <a:lnTo>
                    <a:pt x="377" y="5284"/>
                  </a:lnTo>
                  <a:lnTo>
                    <a:pt x="283" y="5944"/>
                  </a:lnTo>
                  <a:lnTo>
                    <a:pt x="189" y="6133"/>
                  </a:lnTo>
                  <a:lnTo>
                    <a:pt x="0" y="6227"/>
                  </a:lnTo>
                  <a:lnTo>
                    <a:pt x="566" y="6416"/>
                  </a:lnTo>
                  <a:lnTo>
                    <a:pt x="1038" y="6494"/>
                  </a:lnTo>
                  <a:lnTo>
                    <a:pt x="1038" y="6510"/>
                  </a:lnTo>
                  <a:lnTo>
                    <a:pt x="1051" y="6497"/>
                  </a:lnTo>
                  <a:lnTo>
                    <a:pt x="1132" y="6510"/>
                  </a:lnTo>
                  <a:lnTo>
                    <a:pt x="1069" y="6479"/>
                  </a:lnTo>
                  <a:lnTo>
                    <a:pt x="1132" y="6416"/>
                  </a:lnTo>
                  <a:lnTo>
                    <a:pt x="1226" y="6133"/>
                  </a:lnTo>
                  <a:lnTo>
                    <a:pt x="1226" y="5944"/>
                  </a:lnTo>
                  <a:lnTo>
                    <a:pt x="1038" y="5755"/>
                  </a:lnTo>
                  <a:lnTo>
                    <a:pt x="1415" y="5755"/>
                  </a:lnTo>
                  <a:lnTo>
                    <a:pt x="1321" y="5661"/>
                  </a:lnTo>
                  <a:lnTo>
                    <a:pt x="1415" y="5661"/>
                  </a:lnTo>
                  <a:lnTo>
                    <a:pt x="1604" y="5755"/>
                  </a:lnTo>
                  <a:lnTo>
                    <a:pt x="1415" y="5567"/>
                  </a:lnTo>
                  <a:lnTo>
                    <a:pt x="1038" y="5189"/>
                  </a:lnTo>
                  <a:lnTo>
                    <a:pt x="1226" y="5284"/>
                  </a:lnTo>
                  <a:lnTo>
                    <a:pt x="1604" y="5378"/>
                  </a:lnTo>
                  <a:lnTo>
                    <a:pt x="2264" y="3491"/>
                  </a:lnTo>
                  <a:lnTo>
                    <a:pt x="3019" y="1605"/>
                  </a:lnTo>
                  <a:lnTo>
                    <a:pt x="3019" y="1888"/>
                  </a:lnTo>
                  <a:lnTo>
                    <a:pt x="3113" y="1699"/>
                  </a:lnTo>
                  <a:lnTo>
                    <a:pt x="3113" y="1888"/>
                  </a:lnTo>
                  <a:lnTo>
                    <a:pt x="3302" y="1699"/>
                  </a:lnTo>
                  <a:lnTo>
                    <a:pt x="3208" y="1888"/>
                  </a:lnTo>
                  <a:lnTo>
                    <a:pt x="3302" y="1982"/>
                  </a:lnTo>
                  <a:lnTo>
                    <a:pt x="3585" y="2076"/>
                  </a:lnTo>
                  <a:lnTo>
                    <a:pt x="3962" y="2171"/>
                  </a:lnTo>
                  <a:lnTo>
                    <a:pt x="4340" y="1982"/>
                  </a:lnTo>
                  <a:lnTo>
                    <a:pt x="4151" y="2171"/>
                  </a:lnTo>
                  <a:lnTo>
                    <a:pt x="4151" y="2359"/>
                  </a:lnTo>
                  <a:lnTo>
                    <a:pt x="4151" y="2454"/>
                  </a:lnTo>
                  <a:lnTo>
                    <a:pt x="4245" y="2548"/>
                  </a:lnTo>
                  <a:lnTo>
                    <a:pt x="4623" y="2548"/>
                  </a:lnTo>
                  <a:lnTo>
                    <a:pt x="4811" y="2359"/>
                  </a:lnTo>
                  <a:lnTo>
                    <a:pt x="5000" y="2642"/>
                  </a:lnTo>
                  <a:lnTo>
                    <a:pt x="5283" y="3020"/>
                  </a:lnTo>
                  <a:lnTo>
                    <a:pt x="5755" y="3208"/>
                  </a:lnTo>
                  <a:lnTo>
                    <a:pt x="6132" y="3208"/>
                  </a:lnTo>
                  <a:lnTo>
                    <a:pt x="6038" y="3397"/>
                  </a:lnTo>
                  <a:lnTo>
                    <a:pt x="6038" y="3586"/>
                  </a:lnTo>
                  <a:lnTo>
                    <a:pt x="6132" y="3680"/>
                  </a:lnTo>
                  <a:lnTo>
                    <a:pt x="6321" y="3680"/>
                  </a:lnTo>
                  <a:lnTo>
                    <a:pt x="6698" y="3586"/>
                  </a:lnTo>
                  <a:lnTo>
                    <a:pt x="6698" y="3869"/>
                  </a:lnTo>
                  <a:lnTo>
                    <a:pt x="6509" y="3963"/>
                  </a:lnTo>
                  <a:lnTo>
                    <a:pt x="6792" y="3869"/>
                  </a:lnTo>
                  <a:lnTo>
                    <a:pt x="6792" y="3491"/>
                  </a:lnTo>
                  <a:lnTo>
                    <a:pt x="6698" y="3397"/>
                  </a:lnTo>
                  <a:lnTo>
                    <a:pt x="6509" y="3586"/>
                  </a:lnTo>
                  <a:lnTo>
                    <a:pt x="6604" y="3303"/>
                  </a:lnTo>
                  <a:lnTo>
                    <a:pt x="6604" y="3114"/>
                  </a:lnTo>
                  <a:lnTo>
                    <a:pt x="6509" y="3020"/>
                  </a:lnTo>
                  <a:lnTo>
                    <a:pt x="6226" y="3020"/>
                  </a:lnTo>
                  <a:lnTo>
                    <a:pt x="5849" y="3114"/>
                  </a:lnTo>
                  <a:lnTo>
                    <a:pt x="5943" y="2831"/>
                  </a:lnTo>
                  <a:lnTo>
                    <a:pt x="5943" y="2925"/>
                  </a:lnTo>
                  <a:lnTo>
                    <a:pt x="6132" y="2548"/>
                  </a:lnTo>
                  <a:lnTo>
                    <a:pt x="5660" y="2359"/>
                  </a:lnTo>
                  <a:lnTo>
                    <a:pt x="5283" y="2171"/>
                  </a:lnTo>
                  <a:lnTo>
                    <a:pt x="4906" y="2171"/>
                  </a:lnTo>
                  <a:lnTo>
                    <a:pt x="4906" y="1699"/>
                  </a:lnTo>
                  <a:lnTo>
                    <a:pt x="5094" y="1322"/>
                  </a:lnTo>
                  <a:lnTo>
                    <a:pt x="4717" y="1605"/>
                  </a:lnTo>
                  <a:lnTo>
                    <a:pt x="4811" y="1322"/>
                  </a:lnTo>
                  <a:lnTo>
                    <a:pt x="4717" y="1416"/>
                  </a:lnTo>
                  <a:lnTo>
                    <a:pt x="4434" y="1605"/>
                  </a:lnTo>
                  <a:lnTo>
                    <a:pt x="4623" y="1322"/>
                  </a:lnTo>
                  <a:lnTo>
                    <a:pt x="4623" y="1227"/>
                  </a:lnTo>
                  <a:lnTo>
                    <a:pt x="4528" y="1133"/>
                  </a:lnTo>
                  <a:lnTo>
                    <a:pt x="4340" y="1322"/>
                  </a:lnTo>
                  <a:lnTo>
                    <a:pt x="4340" y="1510"/>
                  </a:lnTo>
                  <a:lnTo>
                    <a:pt x="4245" y="1322"/>
                  </a:lnTo>
                  <a:lnTo>
                    <a:pt x="4151" y="1227"/>
                  </a:lnTo>
                  <a:lnTo>
                    <a:pt x="3868" y="944"/>
                  </a:lnTo>
                  <a:lnTo>
                    <a:pt x="3208" y="567"/>
                  </a:lnTo>
                  <a:lnTo>
                    <a:pt x="2925" y="378"/>
                  </a:lnTo>
                  <a:lnTo>
                    <a:pt x="2736" y="1"/>
                  </a:lnTo>
                  <a:lnTo>
                    <a:pt x="2641"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hape 81"/>
          <p:cNvSpPr txBox="1">
            <a:spLocks noGrp="1"/>
          </p:cNvSpPr>
          <p:nvPr>
            <p:ph type="ctrTitle"/>
          </p:nvPr>
        </p:nvSpPr>
        <p:spPr>
          <a:xfrm>
            <a:off x="187325" y="2078038"/>
            <a:ext cx="1905000" cy="835025"/>
          </a:xfrm>
        </p:spPr>
        <p:txBody>
          <a:bodyPr/>
          <a:lstStyle/>
          <a:p>
            <a:pPr eaLnBrk="1" hangingPunct="1">
              <a:spcBef>
                <a:spcPct val="0"/>
              </a:spcBef>
              <a:spcAft>
                <a:spcPct val="0"/>
              </a:spcAft>
              <a:buClr>
                <a:srgbClr val="FFFFFF"/>
              </a:buClr>
              <a:buFont typeface="Walter Turncoat" charset="-95"/>
              <a:buNone/>
            </a:pPr>
            <a:r>
              <a:rPr lang="en-US" altLang="en-US" sz="6000">
                <a:solidFill>
                  <a:srgbClr val="FFFFFF"/>
                </a:solidFill>
                <a:latin typeface="Walter Turncoat" charset="-95"/>
                <a:ea typeface="Walter Turncoat" charset="-95"/>
                <a:cs typeface="Walter Turncoat" charset="-95"/>
                <a:sym typeface="Walter Turncoat" charset="-95"/>
              </a:rPr>
              <a:t>5</a:t>
            </a:r>
            <a:br>
              <a:rPr lang="en-US" altLang="en-US" sz="6000">
                <a:solidFill>
                  <a:srgbClr val="FFFFFF"/>
                </a:solidFill>
                <a:latin typeface="Walter Turncoat" charset="-95"/>
                <a:ea typeface="Walter Turncoat" charset="-95"/>
                <a:cs typeface="Walter Turncoat" charset="-95"/>
                <a:sym typeface="Walter Turncoat" charset="-95"/>
              </a:rPr>
            </a:br>
            <a:r>
              <a:rPr lang="en-US" altLang="en-US" sz="6000">
                <a:solidFill>
                  <a:srgbClr val="FFFFFF"/>
                </a:solidFill>
                <a:latin typeface="Walter Turncoat" charset="-95"/>
                <a:ea typeface="Walter Turncoat" charset="-95"/>
                <a:cs typeface="Walter Turncoat" charset="-95"/>
                <a:sym typeface="Walter Turncoat" charset="-95"/>
              </a:rPr>
              <a:t/>
            </a:r>
            <a:br>
              <a:rPr lang="en-US" altLang="en-US" sz="6000">
                <a:solidFill>
                  <a:srgbClr val="FFFFFF"/>
                </a:solidFill>
                <a:latin typeface="Walter Turncoat" charset="-95"/>
                <a:ea typeface="Walter Turncoat" charset="-95"/>
                <a:cs typeface="Walter Turncoat" charset="-95"/>
                <a:sym typeface="Walter Turncoat" charset="-95"/>
              </a:rPr>
            </a:br>
            <a:endParaRPr lang="en-US" altLang="en-US" sz="3200">
              <a:solidFill>
                <a:srgbClr val="FFFFFF"/>
              </a:solidFill>
              <a:latin typeface="Walter Turncoat" charset="-95"/>
              <a:ea typeface="Walter Turncoat" charset="-95"/>
              <a:cs typeface="Walter Turncoat" charset="-95"/>
              <a:sym typeface="Walter Turncoat" charset="-95"/>
            </a:endParaRPr>
          </a:p>
        </p:txBody>
      </p:sp>
      <p:sp>
        <p:nvSpPr>
          <p:cNvPr id="25603" name="Shape 83"/>
          <p:cNvSpPr>
            <a:spLocks/>
          </p:cNvSpPr>
          <p:nvPr/>
        </p:nvSpPr>
        <p:spPr bwMode="auto">
          <a:xfrm>
            <a:off x="228600" y="152400"/>
            <a:ext cx="1824038" cy="1701800"/>
          </a:xfrm>
          <a:custGeom>
            <a:avLst/>
            <a:gdLst>
              <a:gd name="T0" fmla="*/ 2147483647 w 73112"/>
              <a:gd name="T1" fmla="*/ 694857045 h 68207"/>
              <a:gd name="T2" fmla="*/ 2147483647 w 73112"/>
              <a:gd name="T3" fmla="*/ 2010949374 h 68207"/>
              <a:gd name="T4" fmla="*/ 2147483647 w 73112"/>
              <a:gd name="T5" fmla="*/ 2147483647 h 68207"/>
              <a:gd name="T6" fmla="*/ 2147483647 w 73112"/>
              <a:gd name="T7" fmla="*/ 2147483647 h 68207"/>
              <a:gd name="T8" fmla="*/ 2147483647 w 73112"/>
              <a:gd name="T9" fmla="*/ 2147483647 h 68207"/>
              <a:gd name="T10" fmla="*/ 2147483647 w 73112"/>
              <a:gd name="T11" fmla="*/ 2147483647 h 68207"/>
              <a:gd name="T12" fmla="*/ 2147483647 w 73112"/>
              <a:gd name="T13" fmla="*/ 2147483647 h 68207"/>
              <a:gd name="T14" fmla="*/ 2147483647 w 73112"/>
              <a:gd name="T15" fmla="*/ 2147483647 h 68207"/>
              <a:gd name="T16" fmla="*/ 2147483647 w 73112"/>
              <a:gd name="T17" fmla="*/ 2147483647 h 68207"/>
              <a:gd name="T18" fmla="*/ 2147483647 w 73112"/>
              <a:gd name="T19" fmla="*/ 2147483647 h 68207"/>
              <a:gd name="T20" fmla="*/ 2147483647 w 73112"/>
              <a:gd name="T21" fmla="*/ 2147483647 h 68207"/>
              <a:gd name="T22" fmla="*/ 2147483647 w 73112"/>
              <a:gd name="T23" fmla="*/ 2147483647 h 68207"/>
              <a:gd name="T24" fmla="*/ 2147483647 w 73112"/>
              <a:gd name="T25" fmla="*/ 2147483647 h 68207"/>
              <a:gd name="T26" fmla="*/ 2147483647 w 73112"/>
              <a:gd name="T27" fmla="*/ 2147483647 h 68207"/>
              <a:gd name="T28" fmla="*/ 2147483647 w 73112"/>
              <a:gd name="T29" fmla="*/ 2147483647 h 68207"/>
              <a:gd name="T30" fmla="*/ 2147483647 w 73112"/>
              <a:gd name="T31" fmla="*/ 2147483647 h 68207"/>
              <a:gd name="T32" fmla="*/ 2147483647 w 73112"/>
              <a:gd name="T33" fmla="*/ 2147483647 h 68207"/>
              <a:gd name="T34" fmla="*/ 2147483647 w 73112"/>
              <a:gd name="T35" fmla="*/ 2147483647 h 68207"/>
              <a:gd name="T36" fmla="*/ 2147483647 w 73112"/>
              <a:gd name="T37" fmla="*/ 2147483647 h 68207"/>
              <a:gd name="T38" fmla="*/ 2147483647 w 73112"/>
              <a:gd name="T39" fmla="*/ 2147483647 h 68207"/>
              <a:gd name="T40" fmla="*/ 2147483647 w 73112"/>
              <a:gd name="T41" fmla="*/ 2147483647 h 68207"/>
              <a:gd name="T42" fmla="*/ 2147483647 w 73112"/>
              <a:gd name="T43" fmla="*/ 2147483647 h 68207"/>
              <a:gd name="T44" fmla="*/ 2147483647 w 73112"/>
              <a:gd name="T45" fmla="*/ 438696778 h 68207"/>
              <a:gd name="T46" fmla="*/ 2147483647 w 73112"/>
              <a:gd name="T47" fmla="*/ 1097131272 h 68207"/>
              <a:gd name="T48" fmla="*/ 2147483647 w 73112"/>
              <a:gd name="T49" fmla="*/ 2084199271 h 68207"/>
              <a:gd name="T50" fmla="*/ 2147483647 w 73112"/>
              <a:gd name="T51" fmla="*/ 1023879777 h 68207"/>
              <a:gd name="T52" fmla="*/ 2147483647 w 73112"/>
              <a:gd name="T53" fmla="*/ 1864850383 h 68207"/>
              <a:gd name="T54" fmla="*/ 2147483647 w 73112"/>
              <a:gd name="T55" fmla="*/ 2147483647 h 68207"/>
              <a:gd name="T56" fmla="*/ 2147483647 w 73112"/>
              <a:gd name="T57" fmla="*/ 2147483647 h 68207"/>
              <a:gd name="T58" fmla="*/ 2147483647 w 73112"/>
              <a:gd name="T59" fmla="*/ 2147483647 h 68207"/>
              <a:gd name="T60" fmla="*/ 2147483647 w 73112"/>
              <a:gd name="T61" fmla="*/ 2147483647 h 68207"/>
              <a:gd name="T62" fmla="*/ 2147483647 w 73112"/>
              <a:gd name="T63" fmla="*/ 2147483647 h 68207"/>
              <a:gd name="T64" fmla="*/ 2147483647 w 73112"/>
              <a:gd name="T65" fmla="*/ 2147483647 h 68207"/>
              <a:gd name="T66" fmla="*/ 2147483647 w 73112"/>
              <a:gd name="T67" fmla="*/ 2147483647 h 68207"/>
              <a:gd name="T68" fmla="*/ 2147483647 w 73112"/>
              <a:gd name="T69" fmla="*/ 2147483647 h 68207"/>
              <a:gd name="T70" fmla="*/ 2147483647 w 73112"/>
              <a:gd name="T71" fmla="*/ 2147483647 h 68207"/>
              <a:gd name="T72" fmla="*/ 2147483647 w 73112"/>
              <a:gd name="T73" fmla="*/ 2147483647 h 68207"/>
              <a:gd name="T74" fmla="*/ 2147483647 w 73112"/>
              <a:gd name="T75" fmla="*/ 2147483647 h 68207"/>
              <a:gd name="T76" fmla="*/ 2147483647 w 73112"/>
              <a:gd name="T77" fmla="*/ 2147483647 h 68207"/>
              <a:gd name="T78" fmla="*/ 2147483647 w 73112"/>
              <a:gd name="T79" fmla="*/ 2147483647 h 68207"/>
              <a:gd name="T80" fmla="*/ 2147483647 w 73112"/>
              <a:gd name="T81" fmla="*/ 2147483647 h 68207"/>
              <a:gd name="T82" fmla="*/ 2010314552 w 73112"/>
              <a:gd name="T83" fmla="*/ 2147483647 h 68207"/>
              <a:gd name="T84" fmla="*/ 1388887285 w 73112"/>
              <a:gd name="T85" fmla="*/ 2147483647 h 68207"/>
              <a:gd name="T86" fmla="*/ 2147483647 w 73112"/>
              <a:gd name="T87" fmla="*/ 2147483647 h 68207"/>
              <a:gd name="T88" fmla="*/ 2147483647 w 73112"/>
              <a:gd name="T89" fmla="*/ 2147483647 h 68207"/>
              <a:gd name="T90" fmla="*/ 2147483647 w 73112"/>
              <a:gd name="T91" fmla="*/ 1996223385 h 68207"/>
              <a:gd name="T92" fmla="*/ 2147483647 w 73112"/>
              <a:gd name="T93" fmla="*/ 1718364960 h 68207"/>
              <a:gd name="T94" fmla="*/ 2147483647 w 73112"/>
              <a:gd name="T95" fmla="*/ 1279667583 h 68207"/>
              <a:gd name="T96" fmla="*/ 2147483647 w 73112"/>
              <a:gd name="T97" fmla="*/ 2147483647 h 68207"/>
              <a:gd name="T98" fmla="*/ 2147483647 w 73112"/>
              <a:gd name="T99" fmla="*/ 2147483647 h 68207"/>
              <a:gd name="T100" fmla="*/ 731060506 w 73112"/>
              <a:gd name="T101" fmla="*/ 2147483647 h 68207"/>
              <a:gd name="T102" fmla="*/ 0 w 73112"/>
              <a:gd name="T103" fmla="*/ 2147483647 h 68207"/>
              <a:gd name="T104" fmla="*/ 2147483647 w 73112"/>
              <a:gd name="T105" fmla="*/ 2147483647 h 68207"/>
              <a:gd name="T106" fmla="*/ 2147483647 w 73112"/>
              <a:gd name="T107" fmla="*/ 2147483647 h 68207"/>
              <a:gd name="T108" fmla="*/ 2147483647 w 73112"/>
              <a:gd name="T109" fmla="*/ 2147483647 h 68207"/>
              <a:gd name="T110" fmla="*/ 2147483647 w 73112"/>
              <a:gd name="T111" fmla="*/ 2147483647 h 68207"/>
              <a:gd name="T112" fmla="*/ 2147483647 w 73112"/>
              <a:gd name="T113" fmla="*/ 2147483647 h 68207"/>
              <a:gd name="T114" fmla="*/ 2147483647 w 73112"/>
              <a:gd name="T115" fmla="*/ 2147483647 h 68207"/>
              <a:gd name="T116" fmla="*/ 2147483647 w 73112"/>
              <a:gd name="T117" fmla="*/ 2147483647 h 68207"/>
              <a:gd name="T118" fmla="*/ 2147483647 w 73112"/>
              <a:gd name="T119" fmla="*/ 2147483647 h 68207"/>
              <a:gd name="T120" fmla="*/ 2147483647 w 73112"/>
              <a:gd name="T121" fmla="*/ 2147483647 h 68207"/>
              <a:gd name="T122" fmla="*/ 2147483647 w 73112"/>
              <a:gd name="T123" fmla="*/ 256160367 h 68207"/>
              <a:gd name="T124" fmla="*/ 2147483647 w 73112"/>
              <a:gd name="T125" fmla="*/ 731296362 h 6820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73112"/>
              <a:gd name="T190" fmla="*/ 0 h 68207"/>
              <a:gd name="T191" fmla="*/ 73112 w 73112"/>
              <a:gd name="T192" fmla="*/ 68207 h 6820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73112" h="68207" extrusionOk="0">
                <a:moveTo>
                  <a:pt x="46809" y="1210"/>
                </a:moveTo>
                <a:lnTo>
                  <a:pt x="46886" y="1227"/>
                </a:lnTo>
                <a:lnTo>
                  <a:pt x="46866" y="1215"/>
                </a:lnTo>
                <a:lnTo>
                  <a:pt x="46809" y="1210"/>
                </a:lnTo>
                <a:close/>
                <a:moveTo>
                  <a:pt x="35754" y="1982"/>
                </a:moveTo>
                <a:lnTo>
                  <a:pt x="36320" y="2170"/>
                </a:lnTo>
                <a:lnTo>
                  <a:pt x="36037" y="2170"/>
                </a:lnTo>
                <a:lnTo>
                  <a:pt x="35660" y="2076"/>
                </a:lnTo>
                <a:lnTo>
                  <a:pt x="35754" y="1982"/>
                </a:lnTo>
                <a:close/>
                <a:moveTo>
                  <a:pt x="42641" y="1321"/>
                </a:moveTo>
                <a:lnTo>
                  <a:pt x="44622" y="1510"/>
                </a:lnTo>
                <a:lnTo>
                  <a:pt x="46603" y="1793"/>
                </a:lnTo>
                <a:lnTo>
                  <a:pt x="46226" y="1793"/>
                </a:lnTo>
                <a:lnTo>
                  <a:pt x="46320" y="1982"/>
                </a:lnTo>
                <a:lnTo>
                  <a:pt x="45660" y="1793"/>
                </a:lnTo>
                <a:lnTo>
                  <a:pt x="44905" y="1699"/>
                </a:lnTo>
                <a:lnTo>
                  <a:pt x="45188" y="2076"/>
                </a:lnTo>
                <a:lnTo>
                  <a:pt x="45282" y="2265"/>
                </a:lnTo>
                <a:lnTo>
                  <a:pt x="45094" y="2265"/>
                </a:lnTo>
                <a:lnTo>
                  <a:pt x="44716" y="2170"/>
                </a:lnTo>
                <a:lnTo>
                  <a:pt x="43773" y="1793"/>
                </a:lnTo>
                <a:lnTo>
                  <a:pt x="42641" y="1321"/>
                </a:lnTo>
                <a:close/>
                <a:moveTo>
                  <a:pt x="34622" y="5095"/>
                </a:moveTo>
                <a:lnTo>
                  <a:pt x="34169" y="5151"/>
                </a:lnTo>
                <a:lnTo>
                  <a:pt x="34056" y="5189"/>
                </a:lnTo>
                <a:lnTo>
                  <a:pt x="34622" y="5095"/>
                </a:lnTo>
                <a:close/>
                <a:moveTo>
                  <a:pt x="58490" y="6793"/>
                </a:moveTo>
                <a:lnTo>
                  <a:pt x="59056" y="7453"/>
                </a:lnTo>
                <a:lnTo>
                  <a:pt x="59087" y="7476"/>
                </a:lnTo>
                <a:lnTo>
                  <a:pt x="58490" y="6793"/>
                </a:lnTo>
                <a:close/>
                <a:moveTo>
                  <a:pt x="56697" y="7736"/>
                </a:moveTo>
                <a:lnTo>
                  <a:pt x="57358" y="8113"/>
                </a:lnTo>
                <a:lnTo>
                  <a:pt x="57075" y="8113"/>
                </a:lnTo>
                <a:lnTo>
                  <a:pt x="56697" y="7736"/>
                </a:lnTo>
                <a:close/>
                <a:moveTo>
                  <a:pt x="59810" y="8679"/>
                </a:moveTo>
                <a:lnTo>
                  <a:pt x="60087" y="8956"/>
                </a:lnTo>
                <a:lnTo>
                  <a:pt x="59905" y="8774"/>
                </a:lnTo>
                <a:lnTo>
                  <a:pt x="59810" y="8679"/>
                </a:lnTo>
                <a:close/>
                <a:moveTo>
                  <a:pt x="57546" y="8019"/>
                </a:moveTo>
                <a:lnTo>
                  <a:pt x="58395" y="8774"/>
                </a:lnTo>
                <a:lnTo>
                  <a:pt x="59339" y="9434"/>
                </a:lnTo>
                <a:lnTo>
                  <a:pt x="58490" y="8868"/>
                </a:lnTo>
                <a:lnTo>
                  <a:pt x="57735" y="8208"/>
                </a:lnTo>
                <a:lnTo>
                  <a:pt x="57546" y="8019"/>
                </a:lnTo>
                <a:close/>
                <a:moveTo>
                  <a:pt x="60282" y="9246"/>
                </a:moveTo>
                <a:lnTo>
                  <a:pt x="60565" y="9812"/>
                </a:lnTo>
                <a:lnTo>
                  <a:pt x="60282" y="9529"/>
                </a:lnTo>
                <a:lnTo>
                  <a:pt x="60282" y="9340"/>
                </a:lnTo>
                <a:lnTo>
                  <a:pt x="60282" y="9246"/>
                </a:lnTo>
                <a:close/>
                <a:moveTo>
                  <a:pt x="59999" y="8396"/>
                </a:moveTo>
                <a:lnTo>
                  <a:pt x="60659" y="8774"/>
                </a:lnTo>
                <a:lnTo>
                  <a:pt x="61131" y="9340"/>
                </a:lnTo>
                <a:lnTo>
                  <a:pt x="61603" y="9906"/>
                </a:lnTo>
                <a:lnTo>
                  <a:pt x="61886" y="10566"/>
                </a:lnTo>
                <a:lnTo>
                  <a:pt x="60942" y="9434"/>
                </a:lnTo>
                <a:lnTo>
                  <a:pt x="61320" y="10095"/>
                </a:lnTo>
                <a:lnTo>
                  <a:pt x="59999" y="8396"/>
                </a:lnTo>
                <a:close/>
                <a:moveTo>
                  <a:pt x="63773" y="11132"/>
                </a:moveTo>
                <a:lnTo>
                  <a:pt x="64537" y="12278"/>
                </a:lnTo>
                <a:lnTo>
                  <a:pt x="64622" y="12359"/>
                </a:lnTo>
                <a:lnTo>
                  <a:pt x="63773" y="11132"/>
                </a:lnTo>
                <a:close/>
                <a:moveTo>
                  <a:pt x="65093" y="14528"/>
                </a:moveTo>
                <a:lnTo>
                  <a:pt x="65376" y="15189"/>
                </a:lnTo>
                <a:lnTo>
                  <a:pt x="65659" y="15755"/>
                </a:lnTo>
                <a:lnTo>
                  <a:pt x="66037" y="16981"/>
                </a:lnTo>
                <a:lnTo>
                  <a:pt x="65659" y="16321"/>
                </a:lnTo>
                <a:lnTo>
                  <a:pt x="65282" y="15377"/>
                </a:lnTo>
                <a:lnTo>
                  <a:pt x="65093" y="14528"/>
                </a:lnTo>
                <a:close/>
                <a:moveTo>
                  <a:pt x="65093" y="16321"/>
                </a:moveTo>
                <a:lnTo>
                  <a:pt x="65565" y="16698"/>
                </a:lnTo>
                <a:lnTo>
                  <a:pt x="65942" y="17076"/>
                </a:lnTo>
                <a:lnTo>
                  <a:pt x="66320" y="17547"/>
                </a:lnTo>
                <a:lnTo>
                  <a:pt x="66414" y="17830"/>
                </a:lnTo>
                <a:lnTo>
                  <a:pt x="66508" y="18113"/>
                </a:lnTo>
                <a:lnTo>
                  <a:pt x="65848" y="17170"/>
                </a:lnTo>
                <a:lnTo>
                  <a:pt x="65093" y="16321"/>
                </a:lnTo>
                <a:close/>
                <a:moveTo>
                  <a:pt x="72074" y="36226"/>
                </a:moveTo>
                <a:lnTo>
                  <a:pt x="71791" y="37547"/>
                </a:lnTo>
                <a:lnTo>
                  <a:pt x="71603" y="38773"/>
                </a:lnTo>
                <a:lnTo>
                  <a:pt x="71320" y="40000"/>
                </a:lnTo>
                <a:lnTo>
                  <a:pt x="70754" y="41509"/>
                </a:lnTo>
                <a:lnTo>
                  <a:pt x="70942" y="40283"/>
                </a:lnTo>
                <a:lnTo>
                  <a:pt x="71225" y="38962"/>
                </a:lnTo>
                <a:lnTo>
                  <a:pt x="72074" y="36226"/>
                </a:lnTo>
                <a:close/>
                <a:moveTo>
                  <a:pt x="69150" y="44433"/>
                </a:moveTo>
                <a:lnTo>
                  <a:pt x="68867" y="44905"/>
                </a:lnTo>
                <a:lnTo>
                  <a:pt x="68584" y="45377"/>
                </a:lnTo>
                <a:lnTo>
                  <a:pt x="68206" y="45754"/>
                </a:lnTo>
                <a:lnTo>
                  <a:pt x="67923" y="46132"/>
                </a:lnTo>
                <a:lnTo>
                  <a:pt x="68112" y="45754"/>
                </a:lnTo>
                <a:lnTo>
                  <a:pt x="68678" y="45188"/>
                </a:lnTo>
                <a:lnTo>
                  <a:pt x="69150" y="44433"/>
                </a:lnTo>
                <a:close/>
                <a:moveTo>
                  <a:pt x="67357" y="47830"/>
                </a:moveTo>
                <a:lnTo>
                  <a:pt x="66886" y="48584"/>
                </a:lnTo>
                <a:lnTo>
                  <a:pt x="66508" y="48867"/>
                </a:lnTo>
                <a:lnTo>
                  <a:pt x="66414" y="48867"/>
                </a:lnTo>
                <a:lnTo>
                  <a:pt x="66414" y="48773"/>
                </a:lnTo>
                <a:lnTo>
                  <a:pt x="66886" y="48301"/>
                </a:lnTo>
                <a:lnTo>
                  <a:pt x="67357" y="47830"/>
                </a:lnTo>
                <a:close/>
                <a:moveTo>
                  <a:pt x="65093" y="48396"/>
                </a:moveTo>
                <a:lnTo>
                  <a:pt x="65376" y="48490"/>
                </a:lnTo>
                <a:lnTo>
                  <a:pt x="64905" y="49056"/>
                </a:lnTo>
                <a:lnTo>
                  <a:pt x="64622" y="49528"/>
                </a:lnTo>
                <a:lnTo>
                  <a:pt x="64244" y="49811"/>
                </a:lnTo>
                <a:lnTo>
                  <a:pt x="64244" y="49905"/>
                </a:lnTo>
                <a:lnTo>
                  <a:pt x="64056" y="49905"/>
                </a:lnTo>
                <a:lnTo>
                  <a:pt x="64056" y="49811"/>
                </a:lnTo>
                <a:lnTo>
                  <a:pt x="64433" y="49150"/>
                </a:lnTo>
                <a:lnTo>
                  <a:pt x="64622" y="48867"/>
                </a:lnTo>
                <a:lnTo>
                  <a:pt x="64905" y="48584"/>
                </a:lnTo>
                <a:lnTo>
                  <a:pt x="65093" y="48396"/>
                </a:lnTo>
                <a:close/>
                <a:moveTo>
                  <a:pt x="6981" y="52452"/>
                </a:moveTo>
                <a:lnTo>
                  <a:pt x="7170" y="53112"/>
                </a:lnTo>
                <a:lnTo>
                  <a:pt x="7075" y="53018"/>
                </a:lnTo>
                <a:lnTo>
                  <a:pt x="6981" y="52641"/>
                </a:lnTo>
                <a:lnTo>
                  <a:pt x="6981" y="52452"/>
                </a:lnTo>
                <a:close/>
                <a:moveTo>
                  <a:pt x="7736" y="54339"/>
                </a:moveTo>
                <a:lnTo>
                  <a:pt x="7641" y="54433"/>
                </a:lnTo>
                <a:lnTo>
                  <a:pt x="7641" y="54339"/>
                </a:lnTo>
                <a:lnTo>
                  <a:pt x="7736" y="54339"/>
                </a:lnTo>
                <a:close/>
                <a:moveTo>
                  <a:pt x="61225" y="55094"/>
                </a:moveTo>
                <a:lnTo>
                  <a:pt x="61037" y="55377"/>
                </a:lnTo>
                <a:lnTo>
                  <a:pt x="60754" y="55471"/>
                </a:lnTo>
                <a:lnTo>
                  <a:pt x="60942" y="55282"/>
                </a:lnTo>
                <a:lnTo>
                  <a:pt x="61225" y="55094"/>
                </a:lnTo>
                <a:close/>
                <a:moveTo>
                  <a:pt x="6132" y="53867"/>
                </a:moveTo>
                <a:lnTo>
                  <a:pt x="7358" y="55377"/>
                </a:lnTo>
                <a:lnTo>
                  <a:pt x="7641" y="55471"/>
                </a:lnTo>
                <a:lnTo>
                  <a:pt x="7830" y="55565"/>
                </a:lnTo>
                <a:lnTo>
                  <a:pt x="8302" y="56414"/>
                </a:lnTo>
                <a:lnTo>
                  <a:pt x="7170" y="55471"/>
                </a:lnTo>
                <a:lnTo>
                  <a:pt x="6509" y="54622"/>
                </a:lnTo>
                <a:lnTo>
                  <a:pt x="6226" y="54245"/>
                </a:lnTo>
                <a:lnTo>
                  <a:pt x="6132" y="53867"/>
                </a:lnTo>
                <a:close/>
                <a:moveTo>
                  <a:pt x="9056" y="56414"/>
                </a:moveTo>
                <a:lnTo>
                  <a:pt x="9245" y="56509"/>
                </a:lnTo>
                <a:lnTo>
                  <a:pt x="9151" y="56509"/>
                </a:lnTo>
                <a:lnTo>
                  <a:pt x="9056" y="56414"/>
                </a:lnTo>
                <a:close/>
                <a:moveTo>
                  <a:pt x="10472" y="56980"/>
                </a:moveTo>
                <a:lnTo>
                  <a:pt x="11321" y="57358"/>
                </a:lnTo>
                <a:lnTo>
                  <a:pt x="11887" y="57735"/>
                </a:lnTo>
                <a:lnTo>
                  <a:pt x="12264" y="58018"/>
                </a:lnTo>
                <a:lnTo>
                  <a:pt x="11604" y="57641"/>
                </a:lnTo>
                <a:lnTo>
                  <a:pt x="11792" y="58112"/>
                </a:lnTo>
                <a:lnTo>
                  <a:pt x="11604" y="58018"/>
                </a:lnTo>
                <a:lnTo>
                  <a:pt x="11132" y="57452"/>
                </a:lnTo>
                <a:lnTo>
                  <a:pt x="10849" y="57169"/>
                </a:lnTo>
                <a:lnTo>
                  <a:pt x="10472" y="56980"/>
                </a:lnTo>
                <a:close/>
                <a:moveTo>
                  <a:pt x="18019" y="59433"/>
                </a:moveTo>
                <a:lnTo>
                  <a:pt x="18773" y="59810"/>
                </a:lnTo>
                <a:lnTo>
                  <a:pt x="19528" y="60376"/>
                </a:lnTo>
                <a:lnTo>
                  <a:pt x="19056" y="60282"/>
                </a:lnTo>
                <a:lnTo>
                  <a:pt x="18962" y="60188"/>
                </a:lnTo>
                <a:lnTo>
                  <a:pt x="18490" y="59810"/>
                </a:lnTo>
                <a:lnTo>
                  <a:pt x="18019" y="59433"/>
                </a:lnTo>
                <a:close/>
                <a:moveTo>
                  <a:pt x="14528" y="59999"/>
                </a:moveTo>
                <a:lnTo>
                  <a:pt x="14717" y="60093"/>
                </a:lnTo>
                <a:lnTo>
                  <a:pt x="14905" y="60188"/>
                </a:lnTo>
                <a:lnTo>
                  <a:pt x="15188" y="60471"/>
                </a:lnTo>
                <a:lnTo>
                  <a:pt x="15283" y="60565"/>
                </a:lnTo>
                <a:lnTo>
                  <a:pt x="15188" y="60565"/>
                </a:lnTo>
                <a:lnTo>
                  <a:pt x="14528" y="59999"/>
                </a:lnTo>
                <a:close/>
                <a:moveTo>
                  <a:pt x="49339" y="60188"/>
                </a:moveTo>
                <a:lnTo>
                  <a:pt x="48395" y="60565"/>
                </a:lnTo>
                <a:lnTo>
                  <a:pt x="47924" y="60754"/>
                </a:lnTo>
                <a:lnTo>
                  <a:pt x="47452" y="60754"/>
                </a:lnTo>
                <a:lnTo>
                  <a:pt x="47924" y="60471"/>
                </a:lnTo>
                <a:lnTo>
                  <a:pt x="48301" y="60282"/>
                </a:lnTo>
                <a:lnTo>
                  <a:pt x="49056" y="60188"/>
                </a:lnTo>
                <a:lnTo>
                  <a:pt x="49339" y="60188"/>
                </a:lnTo>
                <a:close/>
                <a:moveTo>
                  <a:pt x="19245" y="60565"/>
                </a:moveTo>
                <a:lnTo>
                  <a:pt x="19811" y="60659"/>
                </a:lnTo>
                <a:lnTo>
                  <a:pt x="20566" y="61037"/>
                </a:lnTo>
                <a:lnTo>
                  <a:pt x="19811" y="60848"/>
                </a:lnTo>
                <a:lnTo>
                  <a:pt x="19245" y="60565"/>
                </a:lnTo>
                <a:close/>
                <a:moveTo>
                  <a:pt x="47075" y="61226"/>
                </a:moveTo>
                <a:lnTo>
                  <a:pt x="46792" y="61414"/>
                </a:lnTo>
                <a:lnTo>
                  <a:pt x="46697" y="61509"/>
                </a:lnTo>
                <a:lnTo>
                  <a:pt x="46792" y="61603"/>
                </a:lnTo>
                <a:lnTo>
                  <a:pt x="47263" y="61603"/>
                </a:lnTo>
                <a:lnTo>
                  <a:pt x="47641" y="61509"/>
                </a:lnTo>
                <a:lnTo>
                  <a:pt x="46886" y="61792"/>
                </a:lnTo>
                <a:lnTo>
                  <a:pt x="46131" y="61886"/>
                </a:lnTo>
                <a:lnTo>
                  <a:pt x="46131" y="61980"/>
                </a:lnTo>
                <a:lnTo>
                  <a:pt x="46037" y="61980"/>
                </a:lnTo>
                <a:lnTo>
                  <a:pt x="45660" y="61697"/>
                </a:lnTo>
                <a:lnTo>
                  <a:pt x="46320" y="61320"/>
                </a:lnTo>
                <a:lnTo>
                  <a:pt x="47075" y="61226"/>
                </a:lnTo>
                <a:close/>
                <a:moveTo>
                  <a:pt x="24151" y="63678"/>
                </a:moveTo>
                <a:lnTo>
                  <a:pt x="24905" y="63961"/>
                </a:lnTo>
                <a:lnTo>
                  <a:pt x="25754" y="64244"/>
                </a:lnTo>
                <a:lnTo>
                  <a:pt x="25188" y="64244"/>
                </a:lnTo>
                <a:lnTo>
                  <a:pt x="24151" y="64150"/>
                </a:lnTo>
                <a:lnTo>
                  <a:pt x="23773" y="64056"/>
                </a:lnTo>
                <a:lnTo>
                  <a:pt x="23585" y="63961"/>
                </a:lnTo>
                <a:lnTo>
                  <a:pt x="23585" y="63867"/>
                </a:lnTo>
                <a:lnTo>
                  <a:pt x="23585" y="63773"/>
                </a:lnTo>
                <a:lnTo>
                  <a:pt x="24151" y="63678"/>
                </a:lnTo>
                <a:close/>
                <a:moveTo>
                  <a:pt x="34811" y="64622"/>
                </a:moveTo>
                <a:lnTo>
                  <a:pt x="35094" y="64810"/>
                </a:lnTo>
                <a:lnTo>
                  <a:pt x="35377" y="64905"/>
                </a:lnTo>
                <a:lnTo>
                  <a:pt x="34622" y="64999"/>
                </a:lnTo>
                <a:lnTo>
                  <a:pt x="34056" y="64999"/>
                </a:lnTo>
                <a:lnTo>
                  <a:pt x="34056" y="64905"/>
                </a:lnTo>
                <a:lnTo>
                  <a:pt x="34811" y="64622"/>
                </a:lnTo>
                <a:close/>
                <a:moveTo>
                  <a:pt x="46414" y="63773"/>
                </a:moveTo>
                <a:lnTo>
                  <a:pt x="46131" y="64056"/>
                </a:lnTo>
                <a:lnTo>
                  <a:pt x="44433" y="64716"/>
                </a:lnTo>
                <a:lnTo>
                  <a:pt x="43962" y="64905"/>
                </a:lnTo>
                <a:lnTo>
                  <a:pt x="44150" y="64810"/>
                </a:lnTo>
                <a:lnTo>
                  <a:pt x="42641" y="64999"/>
                </a:lnTo>
                <a:lnTo>
                  <a:pt x="42924" y="64810"/>
                </a:lnTo>
                <a:lnTo>
                  <a:pt x="43207" y="64622"/>
                </a:lnTo>
                <a:lnTo>
                  <a:pt x="42358" y="64905"/>
                </a:lnTo>
                <a:lnTo>
                  <a:pt x="43113" y="64622"/>
                </a:lnTo>
                <a:lnTo>
                  <a:pt x="45377" y="63867"/>
                </a:lnTo>
                <a:lnTo>
                  <a:pt x="44999" y="64150"/>
                </a:lnTo>
                <a:lnTo>
                  <a:pt x="44622" y="64433"/>
                </a:lnTo>
                <a:lnTo>
                  <a:pt x="46414" y="63773"/>
                </a:lnTo>
                <a:close/>
                <a:moveTo>
                  <a:pt x="39905" y="64622"/>
                </a:moveTo>
                <a:lnTo>
                  <a:pt x="39811" y="64716"/>
                </a:lnTo>
                <a:lnTo>
                  <a:pt x="39622" y="64810"/>
                </a:lnTo>
                <a:lnTo>
                  <a:pt x="38962" y="64999"/>
                </a:lnTo>
                <a:lnTo>
                  <a:pt x="38207" y="65093"/>
                </a:lnTo>
                <a:lnTo>
                  <a:pt x="37641" y="65093"/>
                </a:lnTo>
                <a:lnTo>
                  <a:pt x="39056" y="64810"/>
                </a:lnTo>
                <a:lnTo>
                  <a:pt x="39528" y="64716"/>
                </a:lnTo>
                <a:lnTo>
                  <a:pt x="39905" y="64622"/>
                </a:lnTo>
                <a:close/>
                <a:moveTo>
                  <a:pt x="42829" y="64056"/>
                </a:moveTo>
                <a:lnTo>
                  <a:pt x="42452" y="64244"/>
                </a:lnTo>
                <a:lnTo>
                  <a:pt x="42263" y="64433"/>
                </a:lnTo>
                <a:lnTo>
                  <a:pt x="41980" y="64622"/>
                </a:lnTo>
                <a:lnTo>
                  <a:pt x="41886" y="64999"/>
                </a:lnTo>
                <a:lnTo>
                  <a:pt x="42263" y="64999"/>
                </a:lnTo>
                <a:lnTo>
                  <a:pt x="40094" y="65282"/>
                </a:lnTo>
                <a:lnTo>
                  <a:pt x="40848" y="64999"/>
                </a:lnTo>
                <a:lnTo>
                  <a:pt x="41131" y="64810"/>
                </a:lnTo>
                <a:lnTo>
                  <a:pt x="41131" y="64716"/>
                </a:lnTo>
                <a:lnTo>
                  <a:pt x="41037" y="64622"/>
                </a:lnTo>
                <a:lnTo>
                  <a:pt x="40754" y="64622"/>
                </a:lnTo>
                <a:lnTo>
                  <a:pt x="40282" y="64527"/>
                </a:lnTo>
                <a:lnTo>
                  <a:pt x="40188" y="64433"/>
                </a:lnTo>
                <a:lnTo>
                  <a:pt x="41509" y="64339"/>
                </a:lnTo>
                <a:lnTo>
                  <a:pt x="42829" y="64056"/>
                </a:lnTo>
                <a:close/>
                <a:moveTo>
                  <a:pt x="15660" y="60376"/>
                </a:moveTo>
                <a:lnTo>
                  <a:pt x="16887" y="61131"/>
                </a:lnTo>
                <a:lnTo>
                  <a:pt x="17924" y="62075"/>
                </a:lnTo>
                <a:lnTo>
                  <a:pt x="17924" y="61792"/>
                </a:lnTo>
                <a:lnTo>
                  <a:pt x="17830" y="61603"/>
                </a:lnTo>
                <a:lnTo>
                  <a:pt x="19056" y="61980"/>
                </a:lnTo>
                <a:lnTo>
                  <a:pt x="20283" y="62358"/>
                </a:lnTo>
                <a:lnTo>
                  <a:pt x="20849" y="62546"/>
                </a:lnTo>
                <a:lnTo>
                  <a:pt x="21415" y="62735"/>
                </a:lnTo>
                <a:lnTo>
                  <a:pt x="21886" y="63018"/>
                </a:lnTo>
                <a:lnTo>
                  <a:pt x="22358" y="63395"/>
                </a:lnTo>
                <a:lnTo>
                  <a:pt x="21509" y="63301"/>
                </a:lnTo>
                <a:lnTo>
                  <a:pt x="22547" y="63867"/>
                </a:lnTo>
                <a:lnTo>
                  <a:pt x="23868" y="64339"/>
                </a:lnTo>
                <a:lnTo>
                  <a:pt x="25471" y="64905"/>
                </a:lnTo>
                <a:lnTo>
                  <a:pt x="27169" y="65282"/>
                </a:lnTo>
                <a:lnTo>
                  <a:pt x="26603" y="65282"/>
                </a:lnTo>
                <a:lnTo>
                  <a:pt x="27075" y="65942"/>
                </a:lnTo>
                <a:lnTo>
                  <a:pt x="26886" y="65942"/>
                </a:lnTo>
                <a:lnTo>
                  <a:pt x="26603" y="65848"/>
                </a:lnTo>
                <a:lnTo>
                  <a:pt x="25849" y="65659"/>
                </a:lnTo>
                <a:lnTo>
                  <a:pt x="25283" y="65471"/>
                </a:lnTo>
                <a:lnTo>
                  <a:pt x="25188" y="65376"/>
                </a:lnTo>
                <a:lnTo>
                  <a:pt x="25754" y="65376"/>
                </a:lnTo>
                <a:lnTo>
                  <a:pt x="26226" y="65471"/>
                </a:lnTo>
                <a:lnTo>
                  <a:pt x="26320" y="65282"/>
                </a:lnTo>
                <a:lnTo>
                  <a:pt x="26320" y="65188"/>
                </a:lnTo>
                <a:lnTo>
                  <a:pt x="26226" y="65093"/>
                </a:lnTo>
                <a:lnTo>
                  <a:pt x="25660" y="65093"/>
                </a:lnTo>
                <a:lnTo>
                  <a:pt x="25188" y="65188"/>
                </a:lnTo>
                <a:lnTo>
                  <a:pt x="24528" y="65376"/>
                </a:lnTo>
                <a:lnTo>
                  <a:pt x="25000" y="65093"/>
                </a:lnTo>
                <a:lnTo>
                  <a:pt x="23679" y="64905"/>
                </a:lnTo>
                <a:lnTo>
                  <a:pt x="22547" y="64716"/>
                </a:lnTo>
                <a:lnTo>
                  <a:pt x="21603" y="64339"/>
                </a:lnTo>
                <a:lnTo>
                  <a:pt x="20660" y="63867"/>
                </a:lnTo>
                <a:lnTo>
                  <a:pt x="20943" y="63867"/>
                </a:lnTo>
                <a:lnTo>
                  <a:pt x="20377" y="63773"/>
                </a:lnTo>
                <a:lnTo>
                  <a:pt x="19339" y="63678"/>
                </a:lnTo>
                <a:lnTo>
                  <a:pt x="18868" y="63490"/>
                </a:lnTo>
                <a:lnTo>
                  <a:pt x="18396" y="63301"/>
                </a:lnTo>
                <a:lnTo>
                  <a:pt x="18585" y="63207"/>
                </a:lnTo>
                <a:lnTo>
                  <a:pt x="18868" y="63301"/>
                </a:lnTo>
                <a:lnTo>
                  <a:pt x="18019" y="62735"/>
                </a:lnTo>
                <a:lnTo>
                  <a:pt x="16981" y="62075"/>
                </a:lnTo>
                <a:lnTo>
                  <a:pt x="14811" y="60471"/>
                </a:lnTo>
                <a:lnTo>
                  <a:pt x="16415" y="61414"/>
                </a:lnTo>
                <a:lnTo>
                  <a:pt x="15660" y="60376"/>
                </a:lnTo>
                <a:close/>
                <a:moveTo>
                  <a:pt x="28867" y="65659"/>
                </a:moveTo>
                <a:lnTo>
                  <a:pt x="30660" y="65942"/>
                </a:lnTo>
                <a:lnTo>
                  <a:pt x="32547" y="66131"/>
                </a:lnTo>
                <a:lnTo>
                  <a:pt x="32075" y="66225"/>
                </a:lnTo>
                <a:lnTo>
                  <a:pt x="31320" y="66225"/>
                </a:lnTo>
                <a:lnTo>
                  <a:pt x="30566" y="66131"/>
                </a:lnTo>
                <a:lnTo>
                  <a:pt x="28867" y="65659"/>
                </a:lnTo>
                <a:close/>
                <a:moveTo>
                  <a:pt x="39150" y="0"/>
                </a:moveTo>
                <a:lnTo>
                  <a:pt x="39528" y="283"/>
                </a:lnTo>
                <a:lnTo>
                  <a:pt x="39622" y="378"/>
                </a:lnTo>
                <a:lnTo>
                  <a:pt x="41509" y="1038"/>
                </a:lnTo>
                <a:lnTo>
                  <a:pt x="40943" y="1132"/>
                </a:lnTo>
                <a:lnTo>
                  <a:pt x="40282" y="1227"/>
                </a:lnTo>
                <a:lnTo>
                  <a:pt x="38962" y="1038"/>
                </a:lnTo>
                <a:lnTo>
                  <a:pt x="37547" y="849"/>
                </a:lnTo>
                <a:lnTo>
                  <a:pt x="36320" y="661"/>
                </a:lnTo>
                <a:lnTo>
                  <a:pt x="36415" y="755"/>
                </a:lnTo>
                <a:lnTo>
                  <a:pt x="36415" y="849"/>
                </a:lnTo>
                <a:lnTo>
                  <a:pt x="35943" y="944"/>
                </a:lnTo>
                <a:lnTo>
                  <a:pt x="34150" y="1132"/>
                </a:lnTo>
                <a:lnTo>
                  <a:pt x="31698" y="1132"/>
                </a:lnTo>
                <a:lnTo>
                  <a:pt x="30660" y="1227"/>
                </a:lnTo>
                <a:lnTo>
                  <a:pt x="29716" y="1321"/>
                </a:lnTo>
                <a:lnTo>
                  <a:pt x="30377" y="1416"/>
                </a:lnTo>
                <a:lnTo>
                  <a:pt x="31037" y="1510"/>
                </a:lnTo>
                <a:lnTo>
                  <a:pt x="30094" y="1699"/>
                </a:lnTo>
                <a:lnTo>
                  <a:pt x="28773" y="2076"/>
                </a:lnTo>
                <a:lnTo>
                  <a:pt x="27924" y="2359"/>
                </a:lnTo>
                <a:lnTo>
                  <a:pt x="27924" y="2453"/>
                </a:lnTo>
                <a:lnTo>
                  <a:pt x="28207" y="2453"/>
                </a:lnTo>
                <a:lnTo>
                  <a:pt x="26509" y="3019"/>
                </a:lnTo>
                <a:lnTo>
                  <a:pt x="26792" y="2831"/>
                </a:lnTo>
                <a:lnTo>
                  <a:pt x="25660" y="2925"/>
                </a:lnTo>
                <a:lnTo>
                  <a:pt x="25754" y="2831"/>
                </a:lnTo>
                <a:lnTo>
                  <a:pt x="25377" y="2925"/>
                </a:lnTo>
                <a:lnTo>
                  <a:pt x="24905" y="3208"/>
                </a:lnTo>
                <a:lnTo>
                  <a:pt x="24056" y="3774"/>
                </a:lnTo>
                <a:lnTo>
                  <a:pt x="22264" y="4340"/>
                </a:lnTo>
                <a:lnTo>
                  <a:pt x="20471" y="5095"/>
                </a:lnTo>
                <a:lnTo>
                  <a:pt x="18679" y="5755"/>
                </a:lnTo>
                <a:lnTo>
                  <a:pt x="16981" y="6604"/>
                </a:lnTo>
                <a:lnTo>
                  <a:pt x="17453" y="6604"/>
                </a:lnTo>
                <a:lnTo>
                  <a:pt x="17830" y="6415"/>
                </a:lnTo>
                <a:lnTo>
                  <a:pt x="18868" y="6038"/>
                </a:lnTo>
                <a:lnTo>
                  <a:pt x="19905" y="5661"/>
                </a:lnTo>
                <a:lnTo>
                  <a:pt x="20377" y="5472"/>
                </a:lnTo>
                <a:lnTo>
                  <a:pt x="20943" y="5378"/>
                </a:lnTo>
                <a:lnTo>
                  <a:pt x="19528" y="6038"/>
                </a:lnTo>
                <a:lnTo>
                  <a:pt x="20094" y="5944"/>
                </a:lnTo>
                <a:lnTo>
                  <a:pt x="18396" y="7076"/>
                </a:lnTo>
                <a:lnTo>
                  <a:pt x="20849" y="6038"/>
                </a:lnTo>
                <a:lnTo>
                  <a:pt x="23396" y="5095"/>
                </a:lnTo>
                <a:lnTo>
                  <a:pt x="26037" y="4246"/>
                </a:lnTo>
                <a:lnTo>
                  <a:pt x="28679" y="3397"/>
                </a:lnTo>
                <a:lnTo>
                  <a:pt x="28301" y="3491"/>
                </a:lnTo>
                <a:lnTo>
                  <a:pt x="28773" y="3208"/>
                </a:lnTo>
                <a:lnTo>
                  <a:pt x="30283" y="2736"/>
                </a:lnTo>
                <a:lnTo>
                  <a:pt x="29905" y="2831"/>
                </a:lnTo>
                <a:lnTo>
                  <a:pt x="29056" y="2831"/>
                </a:lnTo>
                <a:lnTo>
                  <a:pt x="28584" y="2642"/>
                </a:lnTo>
                <a:lnTo>
                  <a:pt x="30566" y="2548"/>
                </a:lnTo>
                <a:lnTo>
                  <a:pt x="32641" y="2548"/>
                </a:lnTo>
                <a:lnTo>
                  <a:pt x="37264" y="2831"/>
                </a:lnTo>
                <a:lnTo>
                  <a:pt x="39528" y="3019"/>
                </a:lnTo>
                <a:lnTo>
                  <a:pt x="43490" y="3019"/>
                </a:lnTo>
                <a:lnTo>
                  <a:pt x="44339" y="2831"/>
                </a:lnTo>
                <a:lnTo>
                  <a:pt x="45094" y="2736"/>
                </a:lnTo>
                <a:lnTo>
                  <a:pt x="45943" y="3114"/>
                </a:lnTo>
                <a:lnTo>
                  <a:pt x="46886" y="3397"/>
                </a:lnTo>
                <a:lnTo>
                  <a:pt x="48678" y="3963"/>
                </a:lnTo>
                <a:lnTo>
                  <a:pt x="50565" y="4434"/>
                </a:lnTo>
                <a:lnTo>
                  <a:pt x="51509" y="4717"/>
                </a:lnTo>
                <a:lnTo>
                  <a:pt x="52358" y="5189"/>
                </a:lnTo>
                <a:lnTo>
                  <a:pt x="51792" y="4812"/>
                </a:lnTo>
                <a:lnTo>
                  <a:pt x="53584" y="5849"/>
                </a:lnTo>
                <a:lnTo>
                  <a:pt x="55376" y="6981"/>
                </a:lnTo>
                <a:lnTo>
                  <a:pt x="56320" y="7642"/>
                </a:lnTo>
                <a:lnTo>
                  <a:pt x="57169" y="8302"/>
                </a:lnTo>
                <a:lnTo>
                  <a:pt x="57924" y="9057"/>
                </a:lnTo>
                <a:lnTo>
                  <a:pt x="58678" y="9906"/>
                </a:lnTo>
                <a:lnTo>
                  <a:pt x="62357" y="14057"/>
                </a:lnTo>
                <a:lnTo>
                  <a:pt x="64622" y="16887"/>
                </a:lnTo>
                <a:lnTo>
                  <a:pt x="66697" y="19623"/>
                </a:lnTo>
                <a:lnTo>
                  <a:pt x="66603" y="19151"/>
                </a:lnTo>
                <a:lnTo>
                  <a:pt x="66603" y="18774"/>
                </a:lnTo>
                <a:lnTo>
                  <a:pt x="67357" y="20472"/>
                </a:lnTo>
                <a:lnTo>
                  <a:pt x="68772" y="23962"/>
                </a:lnTo>
                <a:lnTo>
                  <a:pt x="68867" y="24151"/>
                </a:lnTo>
                <a:lnTo>
                  <a:pt x="69810" y="26792"/>
                </a:lnTo>
                <a:lnTo>
                  <a:pt x="70565" y="29245"/>
                </a:lnTo>
                <a:lnTo>
                  <a:pt x="70754" y="30283"/>
                </a:lnTo>
                <a:lnTo>
                  <a:pt x="70848" y="31037"/>
                </a:lnTo>
                <a:lnTo>
                  <a:pt x="70848" y="31604"/>
                </a:lnTo>
                <a:lnTo>
                  <a:pt x="70754" y="31792"/>
                </a:lnTo>
                <a:lnTo>
                  <a:pt x="70565" y="31887"/>
                </a:lnTo>
                <a:lnTo>
                  <a:pt x="69433" y="36698"/>
                </a:lnTo>
                <a:lnTo>
                  <a:pt x="68206" y="41698"/>
                </a:lnTo>
                <a:lnTo>
                  <a:pt x="68584" y="41037"/>
                </a:lnTo>
                <a:lnTo>
                  <a:pt x="68961" y="40188"/>
                </a:lnTo>
                <a:lnTo>
                  <a:pt x="69244" y="40471"/>
                </a:lnTo>
                <a:lnTo>
                  <a:pt x="69244" y="40849"/>
                </a:lnTo>
                <a:lnTo>
                  <a:pt x="69244" y="41226"/>
                </a:lnTo>
                <a:lnTo>
                  <a:pt x="69055" y="41698"/>
                </a:lnTo>
                <a:lnTo>
                  <a:pt x="68489" y="42924"/>
                </a:lnTo>
                <a:lnTo>
                  <a:pt x="67735" y="44150"/>
                </a:lnTo>
                <a:lnTo>
                  <a:pt x="66791" y="45377"/>
                </a:lnTo>
                <a:lnTo>
                  <a:pt x="65942" y="46509"/>
                </a:lnTo>
                <a:lnTo>
                  <a:pt x="64716" y="47924"/>
                </a:lnTo>
                <a:lnTo>
                  <a:pt x="65565" y="47641"/>
                </a:lnTo>
                <a:lnTo>
                  <a:pt x="65093" y="48301"/>
                </a:lnTo>
                <a:lnTo>
                  <a:pt x="64433" y="48962"/>
                </a:lnTo>
                <a:lnTo>
                  <a:pt x="63112" y="50188"/>
                </a:lnTo>
                <a:lnTo>
                  <a:pt x="63678" y="48962"/>
                </a:lnTo>
                <a:lnTo>
                  <a:pt x="64244" y="47641"/>
                </a:lnTo>
                <a:lnTo>
                  <a:pt x="65754" y="44811"/>
                </a:lnTo>
                <a:lnTo>
                  <a:pt x="67169" y="42169"/>
                </a:lnTo>
                <a:lnTo>
                  <a:pt x="67735" y="41037"/>
                </a:lnTo>
                <a:lnTo>
                  <a:pt x="68206" y="40094"/>
                </a:lnTo>
                <a:lnTo>
                  <a:pt x="68206" y="39811"/>
                </a:lnTo>
                <a:lnTo>
                  <a:pt x="68301" y="39622"/>
                </a:lnTo>
                <a:lnTo>
                  <a:pt x="68301" y="39717"/>
                </a:lnTo>
                <a:lnTo>
                  <a:pt x="68395" y="39339"/>
                </a:lnTo>
                <a:lnTo>
                  <a:pt x="68772" y="37735"/>
                </a:lnTo>
                <a:lnTo>
                  <a:pt x="69055" y="36037"/>
                </a:lnTo>
                <a:lnTo>
                  <a:pt x="69150" y="32924"/>
                </a:lnTo>
                <a:lnTo>
                  <a:pt x="69150" y="30849"/>
                </a:lnTo>
                <a:lnTo>
                  <a:pt x="69150" y="28679"/>
                </a:lnTo>
                <a:lnTo>
                  <a:pt x="68961" y="28773"/>
                </a:lnTo>
                <a:lnTo>
                  <a:pt x="68961" y="29056"/>
                </a:lnTo>
                <a:lnTo>
                  <a:pt x="68678" y="28302"/>
                </a:lnTo>
                <a:lnTo>
                  <a:pt x="68395" y="27453"/>
                </a:lnTo>
                <a:lnTo>
                  <a:pt x="68018" y="25755"/>
                </a:lnTo>
                <a:lnTo>
                  <a:pt x="67923" y="25283"/>
                </a:lnTo>
                <a:lnTo>
                  <a:pt x="67923" y="25472"/>
                </a:lnTo>
                <a:lnTo>
                  <a:pt x="67546" y="24906"/>
                </a:lnTo>
                <a:lnTo>
                  <a:pt x="67074" y="24245"/>
                </a:lnTo>
                <a:lnTo>
                  <a:pt x="66980" y="24057"/>
                </a:lnTo>
                <a:lnTo>
                  <a:pt x="65471" y="22264"/>
                </a:lnTo>
                <a:lnTo>
                  <a:pt x="64810" y="21415"/>
                </a:lnTo>
                <a:lnTo>
                  <a:pt x="64339" y="20755"/>
                </a:lnTo>
                <a:lnTo>
                  <a:pt x="64622" y="20943"/>
                </a:lnTo>
                <a:lnTo>
                  <a:pt x="64527" y="20755"/>
                </a:lnTo>
                <a:lnTo>
                  <a:pt x="64339" y="20472"/>
                </a:lnTo>
                <a:lnTo>
                  <a:pt x="63301" y="19434"/>
                </a:lnTo>
                <a:lnTo>
                  <a:pt x="62357" y="18585"/>
                </a:lnTo>
                <a:lnTo>
                  <a:pt x="62452" y="18679"/>
                </a:lnTo>
                <a:lnTo>
                  <a:pt x="62357" y="18868"/>
                </a:lnTo>
                <a:lnTo>
                  <a:pt x="61508" y="18019"/>
                </a:lnTo>
                <a:lnTo>
                  <a:pt x="61791" y="18396"/>
                </a:lnTo>
                <a:lnTo>
                  <a:pt x="60848" y="17547"/>
                </a:lnTo>
                <a:lnTo>
                  <a:pt x="60471" y="17076"/>
                </a:lnTo>
                <a:lnTo>
                  <a:pt x="60471" y="16981"/>
                </a:lnTo>
                <a:lnTo>
                  <a:pt x="60565" y="17076"/>
                </a:lnTo>
                <a:lnTo>
                  <a:pt x="61225" y="17547"/>
                </a:lnTo>
                <a:lnTo>
                  <a:pt x="58961" y="15566"/>
                </a:lnTo>
                <a:lnTo>
                  <a:pt x="59527" y="16227"/>
                </a:lnTo>
                <a:lnTo>
                  <a:pt x="58584" y="15566"/>
                </a:lnTo>
                <a:lnTo>
                  <a:pt x="57641" y="14906"/>
                </a:lnTo>
                <a:lnTo>
                  <a:pt x="57546" y="15000"/>
                </a:lnTo>
                <a:lnTo>
                  <a:pt x="57452" y="15094"/>
                </a:lnTo>
                <a:lnTo>
                  <a:pt x="58301" y="15660"/>
                </a:lnTo>
                <a:lnTo>
                  <a:pt x="59056" y="16227"/>
                </a:lnTo>
                <a:lnTo>
                  <a:pt x="60471" y="17547"/>
                </a:lnTo>
                <a:lnTo>
                  <a:pt x="61886" y="18774"/>
                </a:lnTo>
                <a:lnTo>
                  <a:pt x="62640" y="19340"/>
                </a:lnTo>
                <a:lnTo>
                  <a:pt x="63395" y="19906"/>
                </a:lnTo>
                <a:lnTo>
                  <a:pt x="62829" y="19528"/>
                </a:lnTo>
                <a:lnTo>
                  <a:pt x="62074" y="19057"/>
                </a:lnTo>
                <a:lnTo>
                  <a:pt x="62074" y="19245"/>
                </a:lnTo>
                <a:lnTo>
                  <a:pt x="62357" y="19717"/>
                </a:lnTo>
                <a:lnTo>
                  <a:pt x="63584" y="21415"/>
                </a:lnTo>
                <a:lnTo>
                  <a:pt x="65093" y="23207"/>
                </a:lnTo>
                <a:lnTo>
                  <a:pt x="65754" y="23962"/>
                </a:lnTo>
                <a:lnTo>
                  <a:pt x="66225" y="24434"/>
                </a:lnTo>
                <a:lnTo>
                  <a:pt x="66414" y="24528"/>
                </a:lnTo>
                <a:lnTo>
                  <a:pt x="66320" y="24057"/>
                </a:lnTo>
                <a:lnTo>
                  <a:pt x="66697" y="24906"/>
                </a:lnTo>
                <a:lnTo>
                  <a:pt x="67074" y="26038"/>
                </a:lnTo>
                <a:lnTo>
                  <a:pt x="66414" y="24811"/>
                </a:lnTo>
                <a:lnTo>
                  <a:pt x="66791" y="25566"/>
                </a:lnTo>
                <a:lnTo>
                  <a:pt x="67169" y="26321"/>
                </a:lnTo>
                <a:lnTo>
                  <a:pt x="67263" y="26415"/>
                </a:lnTo>
                <a:lnTo>
                  <a:pt x="67923" y="28679"/>
                </a:lnTo>
                <a:lnTo>
                  <a:pt x="68206" y="29339"/>
                </a:lnTo>
                <a:lnTo>
                  <a:pt x="68678" y="30471"/>
                </a:lnTo>
                <a:lnTo>
                  <a:pt x="68772" y="30660"/>
                </a:lnTo>
                <a:lnTo>
                  <a:pt x="68678" y="30660"/>
                </a:lnTo>
                <a:lnTo>
                  <a:pt x="68395" y="30377"/>
                </a:lnTo>
                <a:lnTo>
                  <a:pt x="68206" y="30094"/>
                </a:lnTo>
                <a:lnTo>
                  <a:pt x="68206" y="30566"/>
                </a:lnTo>
                <a:lnTo>
                  <a:pt x="68301" y="31037"/>
                </a:lnTo>
                <a:lnTo>
                  <a:pt x="68395" y="31509"/>
                </a:lnTo>
                <a:lnTo>
                  <a:pt x="68395" y="31887"/>
                </a:lnTo>
                <a:lnTo>
                  <a:pt x="68301" y="31792"/>
                </a:lnTo>
                <a:lnTo>
                  <a:pt x="68301" y="31698"/>
                </a:lnTo>
                <a:lnTo>
                  <a:pt x="68301" y="31415"/>
                </a:lnTo>
                <a:lnTo>
                  <a:pt x="68018" y="30094"/>
                </a:lnTo>
                <a:lnTo>
                  <a:pt x="67735" y="28868"/>
                </a:lnTo>
                <a:lnTo>
                  <a:pt x="68112" y="31698"/>
                </a:lnTo>
                <a:lnTo>
                  <a:pt x="68206" y="33113"/>
                </a:lnTo>
                <a:lnTo>
                  <a:pt x="68206" y="34528"/>
                </a:lnTo>
                <a:lnTo>
                  <a:pt x="68112" y="35943"/>
                </a:lnTo>
                <a:lnTo>
                  <a:pt x="67923" y="37358"/>
                </a:lnTo>
                <a:lnTo>
                  <a:pt x="67546" y="38679"/>
                </a:lnTo>
                <a:lnTo>
                  <a:pt x="67074" y="40000"/>
                </a:lnTo>
                <a:lnTo>
                  <a:pt x="67263" y="39717"/>
                </a:lnTo>
                <a:lnTo>
                  <a:pt x="67357" y="39622"/>
                </a:lnTo>
                <a:lnTo>
                  <a:pt x="67357" y="39717"/>
                </a:lnTo>
                <a:lnTo>
                  <a:pt x="67263" y="40377"/>
                </a:lnTo>
                <a:lnTo>
                  <a:pt x="66980" y="41226"/>
                </a:lnTo>
                <a:lnTo>
                  <a:pt x="66791" y="41509"/>
                </a:lnTo>
                <a:lnTo>
                  <a:pt x="66697" y="41603"/>
                </a:lnTo>
                <a:lnTo>
                  <a:pt x="66414" y="42075"/>
                </a:lnTo>
                <a:lnTo>
                  <a:pt x="65754" y="43962"/>
                </a:lnTo>
                <a:lnTo>
                  <a:pt x="64905" y="46132"/>
                </a:lnTo>
                <a:lnTo>
                  <a:pt x="64150" y="47547"/>
                </a:lnTo>
                <a:lnTo>
                  <a:pt x="63395" y="48867"/>
                </a:lnTo>
                <a:lnTo>
                  <a:pt x="62546" y="50094"/>
                </a:lnTo>
                <a:lnTo>
                  <a:pt x="61697" y="51320"/>
                </a:lnTo>
                <a:lnTo>
                  <a:pt x="60376" y="52452"/>
                </a:lnTo>
                <a:lnTo>
                  <a:pt x="59810" y="53112"/>
                </a:lnTo>
                <a:lnTo>
                  <a:pt x="59244" y="53773"/>
                </a:lnTo>
                <a:lnTo>
                  <a:pt x="59999" y="53301"/>
                </a:lnTo>
                <a:lnTo>
                  <a:pt x="59905" y="53490"/>
                </a:lnTo>
                <a:lnTo>
                  <a:pt x="58018" y="54999"/>
                </a:lnTo>
                <a:lnTo>
                  <a:pt x="57075" y="55660"/>
                </a:lnTo>
                <a:lnTo>
                  <a:pt x="56037" y="56226"/>
                </a:lnTo>
                <a:lnTo>
                  <a:pt x="57924" y="54716"/>
                </a:lnTo>
                <a:lnTo>
                  <a:pt x="58867" y="53867"/>
                </a:lnTo>
                <a:lnTo>
                  <a:pt x="59716" y="53018"/>
                </a:lnTo>
                <a:lnTo>
                  <a:pt x="58961" y="53679"/>
                </a:lnTo>
                <a:lnTo>
                  <a:pt x="58207" y="54245"/>
                </a:lnTo>
                <a:lnTo>
                  <a:pt x="56603" y="55282"/>
                </a:lnTo>
                <a:lnTo>
                  <a:pt x="54905" y="56226"/>
                </a:lnTo>
                <a:lnTo>
                  <a:pt x="53301" y="57263"/>
                </a:lnTo>
                <a:lnTo>
                  <a:pt x="52735" y="57452"/>
                </a:lnTo>
                <a:lnTo>
                  <a:pt x="51509" y="57924"/>
                </a:lnTo>
                <a:lnTo>
                  <a:pt x="47829" y="59527"/>
                </a:lnTo>
                <a:lnTo>
                  <a:pt x="43962" y="61226"/>
                </a:lnTo>
                <a:lnTo>
                  <a:pt x="42358" y="61886"/>
                </a:lnTo>
                <a:lnTo>
                  <a:pt x="41414" y="62169"/>
                </a:lnTo>
                <a:lnTo>
                  <a:pt x="39433" y="62452"/>
                </a:lnTo>
                <a:lnTo>
                  <a:pt x="37169" y="62641"/>
                </a:lnTo>
                <a:lnTo>
                  <a:pt x="33679" y="62829"/>
                </a:lnTo>
                <a:lnTo>
                  <a:pt x="31226" y="62924"/>
                </a:lnTo>
                <a:lnTo>
                  <a:pt x="29528" y="62924"/>
                </a:lnTo>
                <a:lnTo>
                  <a:pt x="28301" y="62735"/>
                </a:lnTo>
                <a:lnTo>
                  <a:pt x="27075" y="62546"/>
                </a:lnTo>
                <a:lnTo>
                  <a:pt x="25754" y="62263"/>
                </a:lnTo>
                <a:lnTo>
                  <a:pt x="24622" y="61886"/>
                </a:lnTo>
                <a:lnTo>
                  <a:pt x="23396" y="61414"/>
                </a:lnTo>
                <a:lnTo>
                  <a:pt x="21320" y="60565"/>
                </a:lnTo>
                <a:lnTo>
                  <a:pt x="21509" y="60754"/>
                </a:lnTo>
                <a:lnTo>
                  <a:pt x="21698" y="60848"/>
                </a:lnTo>
                <a:lnTo>
                  <a:pt x="22169" y="61131"/>
                </a:lnTo>
                <a:lnTo>
                  <a:pt x="21037" y="60659"/>
                </a:lnTo>
                <a:lnTo>
                  <a:pt x="19434" y="59905"/>
                </a:lnTo>
                <a:lnTo>
                  <a:pt x="15754" y="57924"/>
                </a:lnTo>
                <a:lnTo>
                  <a:pt x="12453" y="56037"/>
                </a:lnTo>
                <a:lnTo>
                  <a:pt x="11415" y="55377"/>
                </a:lnTo>
                <a:lnTo>
                  <a:pt x="11226" y="55188"/>
                </a:lnTo>
                <a:lnTo>
                  <a:pt x="11132" y="55094"/>
                </a:lnTo>
                <a:lnTo>
                  <a:pt x="10377" y="54433"/>
                </a:lnTo>
                <a:lnTo>
                  <a:pt x="9717" y="53679"/>
                </a:lnTo>
                <a:lnTo>
                  <a:pt x="9717" y="53962"/>
                </a:lnTo>
                <a:lnTo>
                  <a:pt x="9622" y="54150"/>
                </a:lnTo>
                <a:lnTo>
                  <a:pt x="9528" y="54245"/>
                </a:lnTo>
                <a:lnTo>
                  <a:pt x="9434" y="54245"/>
                </a:lnTo>
                <a:lnTo>
                  <a:pt x="9151" y="54056"/>
                </a:lnTo>
                <a:lnTo>
                  <a:pt x="8868" y="53679"/>
                </a:lnTo>
                <a:lnTo>
                  <a:pt x="8585" y="53301"/>
                </a:lnTo>
                <a:lnTo>
                  <a:pt x="8302" y="52829"/>
                </a:lnTo>
                <a:lnTo>
                  <a:pt x="8302" y="52546"/>
                </a:lnTo>
                <a:lnTo>
                  <a:pt x="8302" y="52452"/>
                </a:lnTo>
                <a:lnTo>
                  <a:pt x="8396" y="52452"/>
                </a:lnTo>
                <a:lnTo>
                  <a:pt x="7924" y="52263"/>
                </a:lnTo>
                <a:lnTo>
                  <a:pt x="7358" y="51886"/>
                </a:lnTo>
                <a:lnTo>
                  <a:pt x="6038" y="50660"/>
                </a:lnTo>
                <a:lnTo>
                  <a:pt x="5849" y="50377"/>
                </a:lnTo>
                <a:lnTo>
                  <a:pt x="5566" y="50094"/>
                </a:lnTo>
                <a:lnTo>
                  <a:pt x="5566" y="50188"/>
                </a:lnTo>
                <a:lnTo>
                  <a:pt x="4811" y="49339"/>
                </a:lnTo>
                <a:lnTo>
                  <a:pt x="4717" y="49150"/>
                </a:lnTo>
                <a:lnTo>
                  <a:pt x="5189" y="49433"/>
                </a:lnTo>
                <a:lnTo>
                  <a:pt x="5377" y="49528"/>
                </a:lnTo>
                <a:lnTo>
                  <a:pt x="5472" y="49716"/>
                </a:lnTo>
                <a:lnTo>
                  <a:pt x="5660" y="50094"/>
                </a:lnTo>
                <a:lnTo>
                  <a:pt x="5377" y="49056"/>
                </a:lnTo>
                <a:lnTo>
                  <a:pt x="5000" y="48113"/>
                </a:lnTo>
                <a:lnTo>
                  <a:pt x="4057" y="45660"/>
                </a:lnTo>
                <a:lnTo>
                  <a:pt x="3585" y="44150"/>
                </a:lnTo>
                <a:lnTo>
                  <a:pt x="3208" y="42358"/>
                </a:lnTo>
                <a:lnTo>
                  <a:pt x="3396" y="42547"/>
                </a:lnTo>
                <a:lnTo>
                  <a:pt x="3491" y="42452"/>
                </a:lnTo>
                <a:lnTo>
                  <a:pt x="3585" y="42547"/>
                </a:lnTo>
                <a:lnTo>
                  <a:pt x="3774" y="42641"/>
                </a:lnTo>
                <a:lnTo>
                  <a:pt x="3679" y="40849"/>
                </a:lnTo>
                <a:lnTo>
                  <a:pt x="3585" y="38962"/>
                </a:lnTo>
                <a:lnTo>
                  <a:pt x="3679" y="37169"/>
                </a:lnTo>
                <a:lnTo>
                  <a:pt x="3774" y="36320"/>
                </a:lnTo>
                <a:lnTo>
                  <a:pt x="4057" y="35566"/>
                </a:lnTo>
                <a:lnTo>
                  <a:pt x="4434" y="33585"/>
                </a:lnTo>
                <a:lnTo>
                  <a:pt x="4434" y="33962"/>
                </a:lnTo>
                <a:lnTo>
                  <a:pt x="4528" y="34245"/>
                </a:lnTo>
                <a:lnTo>
                  <a:pt x="4717" y="32264"/>
                </a:lnTo>
                <a:lnTo>
                  <a:pt x="5189" y="30283"/>
                </a:lnTo>
                <a:lnTo>
                  <a:pt x="5755" y="28302"/>
                </a:lnTo>
                <a:lnTo>
                  <a:pt x="6604" y="26321"/>
                </a:lnTo>
                <a:lnTo>
                  <a:pt x="7453" y="24340"/>
                </a:lnTo>
                <a:lnTo>
                  <a:pt x="8585" y="22547"/>
                </a:lnTo>
                <a:lnTo>
                  <a:pt x="9717" y="20755"/>
                </a:lnTo>
                <a:lnTo>
                  <a:pt x="10943" y="19245"/>
                </a:lnTo>
                <a:lnTo>
                  <a:pt x="10849" y="19057"/>
                </a:lnTo>
                <a:lnTo>
                  <a:pt x="10849" y="18868"/>
                </a:lnTo>
                <a:lnTo>
                  <a:pt x="11132" y="18396"/>
                </a:lnTo>
                <a:lnTo>
                  <a:pt x="11604" y="17830"/>
                </a:lnTo>
                <a:lnTo>
                  <a:pt x="12264" y="17076"/>
                </a:lnTo>
                <a:lnTo>
                  <a:pt x="14151" y="15472"/>
                </a:lnTo>
                <a:lnTo>
                  <a:pt x="16415" y="13585"/>
                </a:lnTo>
                <a:lnTo>
                  <a:pt x="18868" y="11793"/>
                </a:lnTo>
                <a:lnTo>
                  <a:pt x="21226" y="10095"/>
                </a:lnTo>
                <a:lnTo>
                  <a:pt x="23302" y="8868"/>
                </a:lnTo>
                <a:lnTo>
                  <a:pt x="24717" y="8113"/>
                </a:lnTo>
                <a:lnTo>
                  <a:pt x="24245" y="8491"/>
                </a:lnTo>
                <a:lnTo>
                  <a:pt x="23773" y="8774"/>
                </a:lnTo>
                <a:lnTo>
                  <a:pt x="24811" y="8208"/>
                </a:lnTo>
                <a:lnTo>
                  <a:pt x="25566" y="7830"/>
                </a:lnTo>
                <a:lnTo>
                  <a:pt x="27452" y="6981"/>
                </a:lnTo>
                <a:lnTo>
                  <a:pt x="27264" y="6981"/>
                </a:lnTo>
                <a:lnTo>
                  <a:pt x="26981" y="6887"/>
                </a:lnTo>
                <a:lnTo>
                  <a:pt x="27830" y="6604"/>
                </a:lnTo>
                <a:lnTo>
                  <a:pt x="29056" y="6132"/>
                </a:lnTo>
                <a:lnTo>
                  <a:pt x="28679" y="6415"/>
                </a:lnTo>
                <a:lnTo>
                  <a:pt x="29056" y="6510"/>
                </a:lnTo>
                <a:lnTo>
                  <a:pt x="28962" y="6698"/>
                </a:lnTo>
                <a:lnTo>
                  <a:pt x="30283" y="6227"/>
                </a:lnTo>
                <a:lnTo>
                  <a:pt x="31698" y="5755"/>
                </a:lnTo>
                <a:lnTo>
                  <a:pt x="33113" y="5378"/>
                </a:lnTo>
                <a:lnTo>
                  <a:pt x="33867" y="5189"/>
                </a:lnTo>
                <a:lnTo>
                  <a:pt x="34169" y="5151"/>
                </a:lnTo>
                <a:lnTo>
                  <a:pt x="34905" y="4906"/>
                </a:lnTo>
                <a:lnTo>
                  <a:pt x="35754" y="4812"/>
                </a:lnTo>
                <a:lnTo>
                  <a:pt x="36603" y="4812"/>
                </a:lnTo>
                <a:lnTo>
                  <a:pt x="37547" y="4717"/>
                </a:lnTo>
                <a:lnTo>
                  <a:pt x="37830" y="4717"/>
                </a:lnTo>
                <a:lnTo>
                  <a:pt x="38396" y="4529"/>
                </a:lnTo>
                <a:lnTo>
                  <a:pt x="38867" y="4340"/>
                </a:lnTo>
                <a:lnTo>
                  <a:pt x="38867" y="4623"/>
                </a:lnTo>
                <a:lnTo>
                  <a:pt x="42735" y="4340"/>
                </a:lnTo>
                <a:lnTo>
                  <a:pt x="43207" y="4529"/>
                </a:lnTo>
                <a:lnTo>
                  <a:pt x="43018" y="4529"/>
                </a:lnTo>
                <a:lnTo>
                  <a:pt x="43867" y="4623"/>
                </a:lnTo>
                <a:lnTo>
                  <a:pt x="44811" y="4434"/>
                </a:lnTo>
                <a:lnTo>
                  <a:pt x="45094" y="4717"/>
                </a:lnTo>
                <a:lnTo>
                  <a:pt x="45754" y="4906"/>
                </a:lnTo>
                <a:lnTo>
                  <a:pt x="47546" y="5189"/>
                </a:lnTo>
                <a:lnTo>
                  <a:pt x="49622" y="5566"/>
                </a:lnTo>
                <a:lnTo>
                  <a:pt x="51131" y="5849"/>
                </a:lnTo>
                <a:lnTo>
                  <a:pt x="49244" y="5095"/>
                </a:lnTo>
                <a:lnTo>
                  <a:pt x="46886" y="4529"/>
                </a:lnTo>
                <a:lnTo>
                  <a:pt x="44433" y="3963"/>
                </a:lnTo>
                <a:lnTo>
                  <a:pt x="41980" y="3491"/>
                </a:lnTo>
                <a:lnTo>
                  <a:pt x="39528" y="3302"/>
                </a:lnTo>
                <a:lnTo>
                  <a:pt x="37358" y="3208"/>
                </a:lnTo>
                <a:lnTo>
                  <a:pt x="36415" y="3208"/>
                </a:lnTo>
                <a:lnTo>
                  <a:pt x="35565" y="3302"/>
                </a:lnTo>
                <a:lnTo>
                  <a:pt x="34811" y="3491"/>
                </a:lnTo>
                <a:lnTo>
                  <a:pt x="34150" y="3680"/>
                </a:lnTo>
                <a:lnTo>
                  <a:pt x="33490" y="3585"/>
                </a:lnTo>
                <a:lnTo>
                  <a:pt x="32830" y="3491"/>
                </a:lnTo>
                <a:lnTo>
                  <a:pt x="31509" y="3585"/>
                </a:lnTo>
                <a:lnTo>
                  <a:pt x="30000" y="3868"/>
                </a:lnTo>
                <a:lnTo>
                  <a:pt x="28490" y="4246"/>
                </a:lnTo>
                <a:lnTo>
                  <a:pt x="26981" y="4812"/>
                </a:lnTo>
                <a:lnTo>
                  <a:pt x="25471" y="5472"/>
                </a:lnTo>
                <a:lnTo>
                  <a:pt x="23868" y="6321"/>
                </a:lnTo>
                <a:lnTo>
                  <a:pt x="22358" y="7170"/>
                </a:lnTo>
                <a:lnTo>
                  <a:pt x="20849" y="8113"/>
                </a:lnTo>
                <a:lnTo>
                  <a:pt x="19339" y="9151"/>
                </a:lnTo>
                <a:lnTo>
                  <a:pt x="17924" y="10283"/>
                </a:lnTo>
                <a:lnTo>
                  <a:pt x="16604" y="11321"/>
                </a:lnTo>
                <a:lnTo>
                  <a:pt x="14056" y="13491"/>
                </a:lnTo>
                <a:lnTo>
                  <a:pt x="12075" y="15472"/>
                </a:lnTo>
                <a:lnTo>
                  <a:pt x="9717" y="18491"/>
                </a:lnTo>
                <a:lnTo>
                  <a:pt x="10000" y="17830"/>
                </a:lnTo>
                <a:lnTo>
                  <a:pt x="10377" y="17264"/>
                </a:lnTo>
                <a:lnTo>
                  <a:pt x="9717" y="18113"/>
                </a:lnTo>
                <a:lnTo>
                  <a:pt x="9056" y="19057"/>
                </a:lnTo>
                <a:lnTo>
                  <a:pt x="9151" y="19245"/>
                </a:lnTo>
                <a:lnTo>
                  <a:pt x="8396" y="20189"/>
                </a:lnTo>
                <a:lnTo>
                  <a:pt x="9151" y="18774"/>
                </a:lnTo>
                <a:lnTo>
                  <a:pt x="8019" y="20377"/>
                </a:lnTo>
                <a:lnTo>
                  <a:pt x="7075" y="22075"/>
                </a:lnTo>
                <a:lnTo>
                  <a:pt x="6226" y="23868"/>
                </a:lnTo>
                <a:lnTo>
                  <a:pt x="5472" y="25755"/>
                </a:lnTo>
                <a:lnTo>
                  <a:pt x="4151" y="29434"/>
                </a:lnTo>
                <a:lnTo>
                  <a:pt x="2924" y="32924"/>
                </a:lnTo>
                <a:lnTo>
                  <a:pt x="3019" y="33113"/>
                </a:lnTo>
                <a:lnTo>
                  <a:pt x="2924" y="33773"/>
                </a:lnTo>
                <a:lnTo>
                  <a:pt x="2453" y="36509"/>
                </a:lnTo>
                <a:lnTo>
                  <a:pt x="1981" y="39434"/>
                </a:lnTo>
                <a:lnTo>
                  <a:pt x="1981" y="39528"/>
                </a:lnTo>
                <a:lnTo>
                  <a:pt x="1981" y="39905"/>
                </a:lnTo>
                <a:lnTo>
                  <a:pt x="1792" y="41415"/>
                </a:lnTo>
                <a:lnTo>
                  <a:pt x="1698" y="42358"/>
                </a:lnTo>
                <a:lnTo>
                  <a:pt x="1698" y="43301"/>
                </a:lnTo>
                <a:lnTo>
                  <a:pt x="1792" y="44245"/>
                </a:lnTo>
                <a:lnTo>
                  <a:pt x="1887" y="44999"/>
                </a:lnTo>
                <a:lnTo>
                  <a:pt x="2170" y="46603"/>
                </a:lnTo>
                <a:lnTo>
                  <a:pt x="1887" y="46415"/>
                </a:lnTo>
                <a:lnTo>
                  <a:pt x="1792" y="46320"/>
                </a:lnTo>
                <a:lnTo>
                  <a:pt x="1792" y="46509"/>
                </a:lnTo>
                <a:lnTo>
                  <a:pt x="1981" y="46981"/>
                </a:lnTo>
                <a:lnTo>
                  <a:pt x="1415" y="46132"/>
                </a:lnTo>
                <a:lnTo>
                  <a:pt x="1509" y="46509"/>
                </a:lnTo>
                <a:lnTo>
                  <a:pt x="1321" y="46981"/>
                </a:lnTo>
                <a:lnTo>
                  <a:pt x="472" y="45471"/>
                </a:lnTo>
                <a:lnTo>
                  <a:pt x="377" y="45565"/>
                </a:lnTo>
                <a:lnTo>
                  <a:pt x="283" y="45660"/>
                </a:lnTo>
                <a:lnTo>
                  <a:pt x="189" y="45660"/>
                </a:lnTo>
                <a:lnTo>
                  <a:pt x="0" y="45565"/>
                </a:lnTo>
                <a:lnTo>
                  <a:pt x="1038" y="47924"/>
                </a:lnTo>
                <a:lnTo>
                  <a:pt x="2264" y="50282"/>
                </a:lnTo>
                <a:lnTo>
                  <a:pt x="2075" y="49905"/>
                </a:lnTo>
                <a:lnTo>
                  <a:pt x="2170" y="49528"/>
                </a:lnTo>
                <a:lnTo>
                  <a:pt x="2736" y="50188"/>
                </a:lnTo>
                <a:lnTo>
                  <a:pt x="3208" y="50660"/>
                </a:lnTo>
                <a:lnTo>
                  <a:pt x="3396" y="50943"/>
                </a:lnTo>
                <a:lnTo>
                  <a:pt x="3396" y="51037"/>
                </a:lnTo>
                <a:lnTo>
                  <a:pt x="3302" y="50943"/>
                </a:lnTo>
                <a:lnTo>
                  <a:pt x="3585" y="51320"/>
                </a:lnTo>
                <a:lnTo>
                  <a:pt x="4623" y="53207"/>
                </a:lnTo>
                <a:lnTo>
                  <a:pt x="5755" y="55094"/>
                </a:lnTo>
                <a:lnTo>
                  <a:pt x="7075" y="56886"/>
                </a:lnTo>
                <a:lnTo>
                  <a:pt x="8585" y="58490"/>
                </a:lnTo>
                <a:lnTo>
                  <a:pt x="10189" y="59999"/>
                </a:lnTo>
                <a:lnTo>
                  <a:pt x="11792" y="61414"/>
                </a:lnTo>
                <a:lnTo>
                  <a:pt x="13585" y="62735"/>
                </a:lnTo>
                <a:lnTo>
                  <a:pt x="15471" y="63867"/>
                </a:lnTo>
                <a:lnTo>
                  <a:pt x="17641" y="64905"/>
                </a:lnTo>
                <a:lnTo>
                  <a:pt x="20000" y="65942"/>
                </a:lnTo>
                <a:lnTo>
                  <a:pt x="22358" y="66697"/>
                </a:lnTo>
                <a:lnTo>
                  <a:pt x="24811" y="67263"/>
                </a:lnTo>
                <a:lnTo>
                  <a:pt x="27264" y="67735"/>
                </a:lnTo>
                <a:lnTo>
                  <a:pt x="29811" y="68018"/>
                </a:lnTo>
                <a:lnTo>
                  <a:pt x="32264" y="68206"/>
                </a:lnTo>
                <a:lnTo>
                  <a:pt x="34811" y="68112"/>
                </a:lnTo>
                <a:lnTo>
                  <a:pt x="36981" y="67829"/>
                </a:lnTo>
                <a:lnTo>
                  <a:pt x="40471" y="67263"/>
                </a:lnTo>
                <a:lnTo>
                  <a:pt x="44056" y="66508"/>
                </a:lnTo>
                <a:lnTo>
                  <a:pt x="45565" y="66131"/>
                </a:lnTo>
                <a:lnTo>
                  <a:pt x="46509" y="65848"/>
                </a:lnTo>
                <a:lnTo>
                  <a:pt x="46509" y="65942"/>
                </a:lnTo>
                <a:lnTo>
                  <a:pt x="48018" y="65376"/>
                </a:lnTo>
                <a:lnTo>
                  <a:pt x="49527" y="64622"/>
                </a:lnTo>
                <a:lnTo>
                  <a:pt x="48867" y="64810"/>
                </a:lnTo>
                <a:lnTo>
                  <a:pt x="50754" y="63773"/>
                </a:lnTo>
                <a:lnTo>
                  <a:pt x="52546" y="62641"/>
                </a:lnTo>
                <a:lnTo>
                  <a:pt x="54244" y="61320"/>
                </a:lnTo>
                <a:lnTo>
                  <a:pt x="56037" y="59810"/>
                </a:lnTo>
                <a:lnTo>
                  <a:pt x="55282" y="60659"/>
                </a:lnTo>
                <a:lnTo>
                  <a:pt x="57263" y="59056"/>
                </a:lnTo>
                <a:lnTo>
                  <a:pt x="58112" y="58395"/>
                </a:lnTo>
                <a:lnTo>
                  <a:pt x="58207" y="58301"/>
                </a:lnTo>
                <a:lnTo>
                  <a:pt x="58112" y="58301"/>
                </a:lnTo>
                <a:lnTo>
                  <a:pt x="58584" y="57924"/>
                </a:lnTo>
                <a:lnTo>
                  <a:pt x="59056" y="57546"/>
                </a:lnTo>
                <a:lnTo>
                  <a:pt x="59999" y="56414"/>
                </a:lnTo>
                <a:lnTo>
                  <a:pt x="61414" y="55188"/>
                </a:lnTo>
                <a:lnTo>
                  <a:pt x="61131" y="55282"/>
                </a:lnTo>
                <a:lnTo>
                  <a:pt x="61508" y="54811"/>
                </a:lnTo>
                <a:lnTo>
                  <a:pt x="62735" y="53867"/>
                </a:lnTo>
                <a:lnTo>
                  <a:pt x="63867" y="52735"/>
                </a:lnTo>
                <a:lnTo>
                  <a:pt x="66131" y="50471"/>
                </a:lnTo>
                <a:lnTo>
                  <a:pt x="66131" y="50565"/>
                </a:lnTo>
                <a:lnTo>
                  <a:pt x="66320" y="50660"/>
                </a:lnTo>
                <a:lnTo>
                  <a:pt x="66414" y="50660"/>
                </a:lnTo>
                <a:lnTo>
                  <a:pt x="66603" y="50565"/>
                </a:lnTo>
                <a:lnTo>
                  <a:pt x="66603" y="50754"/>
                </a:lnTo>
                <a:lnTo>
                  <a:pt x="66508" y="50943"/>
                </a:lnTo>
                <a:lnTo>
                  <a:pt x="65848" y="51603"/>
                </a:lnTo>
                <a:lnTo>
                  <a:pt x="64999" y="52546"/>
                </a:lnTo>
                <a:lnTo>
                  <a:pt x="65376" y="52358"/>
                </a:lnTo>
                <a:lnTo>
                  <a:pt x="65848" y="52075"/>
                </a:lnTo>
                <a:lnTo>
                  <a:pt x="66697" y="51320"/>
                </a:lnTo>
                <a:lnTo>
                  <a:pt x="67546" y="50282"/>
                </a:lnTo>
                <a:lnTo>
                  <a:pt x="68301" y="49056"/>
                </a:lnTo>
                <a:lnTo>
                  <a:pt x="69055" y="47830"/>
                </a:lnTo>
                <a:lnTo>
                  <a:pt x="69716" y="46603"/>
                </a:lnTo>
                <a:lnTo>
                  <a:pt x="70565" y="44811"/>
                </a:lnTo>
                <a:lnTo>
                  <a:pt x="70282" y="45094"/>
                </a:lnTo>
                <a:lnTo>
                  <a:pt x="70942" y="43490"/>
                </a:lnTo>
                <a:lnTo>
                  <a:pt x="71037" y="43396"/>
                </a:lnTo>
                <a:lnTo>
                  <a:pt x="71697" y="41320"/>
                </a:lnTo>
                <a:lnTo>
                  <a:pt x="72263" y="39245"/>
                </a:lnTo>
                <a:lnTo>
                  <a:pt x="72640" y="37358"/>
                </a:lnTo>
                <a:lnTo>
                  <a:pt x="72923" y="35849"/>
                </a:lnTo>
                <a:lnTo>
                  <a:pt x="72829" y="36226"/>
                </a:lnTo>
                <a:lnTo>
                  <a:pt x="72735" y="36698"/>
                </a:lnTo>
                <a:lnTo>
                  <a:pt x="72452" y="36981"/>
                </a:lnTo>
                <a:lnTo>
                  <a:pt x="72169" y="37358"/>
                </a:lnTo>
                <a:lnTo>
                  <a:pt x="72263" y="36981"/>
                </a:lnTo>
                <a:lnTo>
                  <a:pt x="72452" y="36415"/>
                </a:lnTo>
                <a:lnTo>
                  <a:pt x="72452" y="35849"/>
                </a:lnTo>
                <a:lnTo>
                  <a:pt x="72357" y="35660"/>
                </a:lnTo>
                <a:lnTo>
                  <a:pt x="72263" y="35471"/>
                </a:lnTo>
                <a:lnTo>
                  <a:pt x="72640" y="33868"/>
                </a:lnTo>
                <a:lnTo>
                  <a:pt x="72735" y="33113"/>
                </a:lnTo>
                <a:lnTo>
                  <a:pt x="72735" y="32358"/>
                </a:lnTo>
                <a:lnTo>
                  <a:pt x="72923" y="33207"/>
                </a:lnTo>
                <a:lnTo>
                  <a:pt x="73018" y="34151"/>
                </a:lnTo>
                <a:lnTo>
                  <a:pt x="72923" y="32358"/>
                </a:lnTo>
                <a:lnTo>
                  <a:pt x="72923" y="31792"/>
                </a:lnTo>
                <a:lnTo>
                  <a:pt x="73112" y="30754"/>
                </a:lnTo>
                <a:lnTo>
                  <a:pt x="72829" y="31604"/>
                </a:lnTo>
                <a:lnTo>
                  <a:pt x="72735" y="30283"/>
                </a:lnTo>
                <a:lnTo>
                  <a:pt x="72546" y="28868"/>
                </a:lnTo>
                <a:lnTo>
                  <a:pt x="72357" y="27641"/>
                </a:lnTo>
                <a:lnTo>
                  <a:pt x="71980" y="26038"/>
                </a:lnTo>
                <a:lnTo>
                  <a:pt x="71414" y="24151"/>
                </a:lnTo>
                <a:lnTo>
                  <a:pt x="70754" y="22170"/>
                </a:lnTo>
                <a:lnTo>
                  <a:pt x="69905" y="20000"/>
                </a:lnTo>
                <a:lnTo>
                  <a:pt x="68867" y="18019"/>
                </a:lnTo>
                <a:lnTo>
                  <a:pt x="68301" y="16981"/>
                </a:lnTo>
                <a:lnTo>
                  <a:pt x="67735" y="16132"/>
                </a:lnTo>
                <a:lnTo>
                  <a:pt x="67074" y="15283"/>
                </a:lnTo>
                <a:lnTo>
                  <a:pt x="66414" y="14434"/>
                </a:lnTo>
                <a:lnTo>
                  <a:pt x="66508" y="14623"/>
                </a:lnTo>
                <a:lnTo>
                  <a:pt x="66414" y="14906"/>
                </a:lnTo>
                <a:lnTo>
                  <a:pt x="65754" y="14057"/>
                </a:lnTo>
                <a:lnTo>
                  <a:pt x="65093" y="13113"/>
                </a:lnTo>
                <a:lnTo>
                  <a:pt x="64537" y="12278"/>
                </a:lnTo>
                <a:lnTo>
                  <a:pt x="62924" y="10755"/>
                </a:lnTo>
                <a:lnTo>
                  <a:pt x="63018" y="10755"/>
                </a:lnTo>
                <a:lnTo>
                  <a:pt x="63018" y="10661"/>
                </a:lnTo>
                <a:lnTo>
                  <a:pt x="62924" y="10472"/>
                </a:lnTo>
                <a:lnTo>
                  <a:pt x="62263" y="9717"/>
                </a:lnTo>
                <a:lnTo>
                  <a:pt x="60376" y="7830"/>
                </a:lnTo>
                <a:lnTo>
                  <a:pt x="60754" y="8396"/>
                </a:lnTo>
                <a:lnTo>
                  <a:pt x="61131" y="8774"/>
                </a:lnTo>
                <a:lnTo>
                  <a:pt x="60376" y="8396"/>
                </a:lnTo>
                <a:lnTo>
                  <a:pt x="59716" y="7925"/>
                </a:lnTo>
                <a:lnTo>
                  <a:pt x="59087" y="7476"/>
                </a:lnTo>
                <a:lnTo>
                  <a:pt x="59810" y="8302"/>
                </a:lnTo>
                <a:lnTo>
                  <a:pt x="58678" y="7642"/>
                </a:lnTo>
                <a:lnTo>
                  <a:pt x="57641" y="6981"/>
                </a:lnTo>
                <a:lnTo>
                  <a:pt x="55471" y="5472"/>
                </a:lnTo>
                <a:lnTo>
                  <a:pt x="53301" y="4057"/>
                </a:lnTo>
                <a:lnTo>
                  <a:pt x="52169" y="3397"/>
                </a:lnTo>
                <a:lnTo>
                  <a:pt x="51037" y="2831"/>
                </a:lnTo>
                <a:lnTo>
                  <a:pt x="52075" y="2831"/>
                </a:lnTo>
                <a:lnTo>
                  <a:pt x="50660" y="1982"/>
                </a:lnTo>
                <a:lnTo>
                  <a:pt x="49811" y="1604"/>
                </a:lnTo>
                <a:lnTo>
                  <a:pt x="48867" y="1227"/>
                </a:lnTo>
                <a:lnTo>
                  <a:pt x="48018" y="849"/>
                </a:lnTo>
                <a:lnTo>
                  <a:pt x="47075" y="661"/>
                </a:lnTo>
                <a:lnTo>
                  <a:pt x="46226" y="566"/>
                </a:lnTo>
                <a:lnTo>
                  <a:pt x="45471" y="661"/>
                </a:lnTo>
                <a:lnTo>
                  <a:pt x="46226" y="849"/>
                </a:lnTo>
                <a:lnTo>
                  <a:pt x="46866" y="1215"/>
                </a:lnTo>
                <a:lnTo>
                  <a:pt x="46980" y="1227"/>
                </a:lnTo>
                <a:lnTo>
                  <a:pt x="47452" y="1416"/>
                </a:lnTo>
                <a:lnTo>
                  <a:pt x="47924" y="1510"/>
                </a:lnTo>
                <a:lnTo>
                  <a:pt x="47358" y="1321"/>
                </a:lnTo>
                <a:lnTo>
                  <a:pt x="46886" y="944"/>
                </a:lnTo>
                <a:lnTo>
                  <a:pt x="47829" y="1227"/>
                </a:lnTo>
                <a:lnTo>
                  <a:pt x="48773" y="1604"/>
                </a:lnTo>
                <a:lnTo>
                  <a:pt x="49622" y="2076"/>
                </a:lnTo>
                <a:lnTo>
                  <a:pt x="50377" y="2642"/>
                </a:lnTo>
                <a:lnTo>
                  <a:pt x="49622" y="2265"/>
                </a:lnTo>
                <a:lnTo>
                  <a:pt x="48584" y="1887"/>
                </a:lnTo>
                <a:lnTo>
                  <a:pt x="47358" y="1510"/>
                </a:lnTo>
                <a:lnTo>
                  <a:pt x="46037" y="1132"/>
                </a:lnTo>
                <a:lnTo>
                  <a:pt x="46809" y="1210"/>
                </a:lnTo>
                <a:lnTo>
                  <a:pt x="44339" y="661"/>
                </a:lnTo>
                <a:lnTo>
                  <a:pt x="44716" y="755"/>
                </a:lnTo>
                <a:lnTo>
                  <a:pt x="43113" y="472"/>
                </a:lnTo>
                <a:lnTo>
                  <a:pt x="41603" y="283"/>
                </a:lnTo>
                <a:lnTo>
                  <a:pt x="40282" y="95"/>
                </a:lnTo>
                <a:lnTo>
                  <a:pt x="3915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5604" name="Shape 84"/>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21423BD2-3063-1F41-ABF1-83757C80A87A}" type="slidenum">
              <a:rPr lang="en-US" altLang="en-US" sz="1000">
                <a:solidFill>
                  <a:srgbClr val="FFFFFF"/>
                </a:solidFill>
                <a:latin typeface="Sniglet" charset="-95"/>
                <a:ea typeface="Sniglet" charset="-95"/>
                <a:cs typeface="Sniglet" charset="-95"/>
                <a:sym typeface="Sniglet" charset="-95"/>
              </a:rPr>
              <a:pPr/>
              <a:t>26</a:t>
            </a:fld>
            <a:endParaRPr lang="en-US" altLang="en-US" sz="1000">
              <a:solidFill>
                <a:srgbClr val="FFFFFF"/>
              </a:solidFill>
              <a:latin typeface="Sniglet" charset="-95"/>
              <a:ea typeface="Sniglet" charset="-95"/>
              <a:cs typeface="Sniglet" charset="-95"/>
              <a:sym typeface="Sniglet" charset="-95"/>
            </a:endParaRPr>
          </a:p>
        </p:txBody>
      </p:sp>
      <p:sp>
        <p:nvSpPr>
          <p:cNvPr id="25605" name="Shape 81"/>
          <p:cNvSpPr txBox="1">
            <a:spLocks/>
          </p:cNvSpPr>
          <p:nvPr/>
        </p:nvSpPr>
        <p:spPr bwMode="auto">
          <a:xfrm>
            <a:off x="1663700" y="66675"/>
            <a:ext cx="77724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b"/>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hangingPunct="1">
              <a:buClr>
                <a:srgbClr val="FFFFFF"/>
              </a:buClr>
              <a:buSzPts val="4800"/>
              <a:buFont typeface="Walter Turncoat" charset="-95"/>
              <a:buNone/>
            </a:pPr>
            <a:r>
              <a:rPr lang="en-US" altLang="en-US" sz="6000" dirty="0">
                <a:solidFill>
                  <a:srgbClr val="FFFFFF"/>
                </a:solidFill>
                <a:latin typeface="Walter Turncoat" charset="-95"/>
                <a:ea typeface="Walter Turncoat" charset="-95"/>
                <a:cs typeface="Walter Turncoat" charset="-95"/>
                <a:sym typeface="Walter Turncoat" charset="-95"/>
              </a:rPr>
              <a:t/>
            </a:r>
            <a:br>
              <a:rPr lang="en-US" altLang="en-US" sz="6000" dirty="0">
                <a:solidFill>
                  <a:srgbClr val="FFFFFF"/>
                </a:solidFill>
                <a:latin typeface="Walter Turncoat" charset="-95"/>
                <a:ea typeface="Walter Turncoat" charset="-95"/>
                <a:cs typeface="Walter Turncoat" charset="-95"/>
                <a:sym typeface="Walter Turncoat" charset="-95"/>
              </a:rPr>
            </a:br>
            <a:r>
              <a:rPr lang="en-US" altLang="en-US" sz="6000" dirty="0">
                <a:solidFill>
                  <a:srgbClr val="FFFFFF"/>
                </a:solidFill>
                <a:latin typeface="Walter Turncoat" charset="-95"/>
                <a:ea typeface="Walter Turncoat" charset="-95"/>
                <a:cs typeface="Walter Turncoat" charset="-95"/>
                <a:sym typeface="Walter Turncoat" charset="-95"/>
              </a:rPr>
              <a:t/>
            </a:r>
            <a:br>
              <a:rPr lang="en-US" altLang="en-US" sz="6000" dirty="0">
                <a:solidFill>
                  <a:srgbClr val="FFFFFF"/>
                </a:solidFill>
                <a:latin typeface="Walter Turncoat" charset="-95"/>
                <a:ea typeface="Walter Turncoat" charset="-95"/>
                <a:cs typeface="Walter Turncoat" charset="-95"/>
                <a:sym typeface="Walter Turncoat" charset="-95"/>
              </a:rPr>
            </a:br>
            <a:r>
              <a:rPr lang="en-US" altLang="en-US" sz="3200" dirty="0">
                <a:solidFill>
                  <a:srgbClr val="FFFFFF"/>
                </a:solidFill>
                <a:latin typeface="Walter Turncoat" charset="-95"/>
                <a:ea typeface="Walter Turncoat" charset="-95"/>
                <a:cs typeface="Walter Turncoat" charset="-95"/>
                <a:sym typeface="Walter Turncoat" charset="-95"/>
              </a:rPr>
              <a:t>Acknowledgements &amp; Bibliography</a:t>
            </a:r>
          </a:p>
        </p:txBody>
      </p:sp>
      <p:sp>
        <p:nvSpPr>
          <p:cNvPr id="25606" name="Shape 121"/>
          <p:cNvSpPr txBox="1">
            <a:spLocks/>
          </p:cNvSpPr>
          <p:nvPr/>
        </p:nvSpPr>
        <p:spPr bwMode="auto">
          <a:xfrm>
            <a:off x="69850" y="2108200"/>
            <a:ext cx="4227513" cy="275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hangingPunct="1">
              <a:buClr>
                <a:srgbClr val="FFFFFF"/>
              </a:buClr>
              <a:buSzPts val="2000"/>
              <a:buFont typeface="Arial" charset="-95"/>
              <a:buNone/>
            </a:pPr>
            <a:r>
              <a:rPr lang="en-US" altLang="en-US">
                <a:solidFill>
                  <a:srgbClr val="FFFFFF"/>
                </a:solidFill>
                <a:latin typeface="Sniglet" charset="-95"/>
                <a:ea typeface="Sniglet" charset="-95"/>
                <a:cs typeface="Sniglet" charset="-95"/>
                <a:sym typeface="Sniglet" charset="-95"/>
              </a:rPr>
              <a:t>«This research is implemented through  IKY scholarships programme and co-financed by the European Union (European Social Fund - ESF) and Greek national funds through the action entitled ”Reinforcement of Postdoctoral Researchers”, in the framework of the Operational Programme ”Human Resources Development Program, Education and Lifelong Learning” of the National Strategic Reference Framework (NSRF) 2014 – 2020».</a:t>
            </a:r>
          </a:p>
        </p:txBody>
      </p:sp>
      <p:sp>
        <p:nvSpPr>
          <p:cNvPr id="11" name="Shape 121"/>
          <p:cNvSpPr txBox="1">
            <a:spLocks/>
          </p:cNvSpPr>
          <p:nvPr/>
        </p:nvSpPr>
        <p:spPr bwMode="auto">
          <a:xfrm>
            <a:off x="4127033" y="765221"/>
            <a:ext cx="5016967" cy="3367507"/>
          </a:xfrm>
          <a:prstGeom prst="rect">
            <a:avLst/>
          </a:prstGeom>
          <a:noFill/>
          <a:ln>
            <a:noFill/>
          </a:ln>
          <a:extLst/>
        </p:spPr>
        <p:txBody>
          <a:bodyPr spcFirstLastPara="1" lIns="91425" tIns="91425" rIns="91425" bIns="91425"/>
          <a:lstStyle>
            <a:defPPr marR="0" lvl="0" algn="l" rtl="0">
              <a:lnSpc>
                <a:spcPct val="100000"/>
              </a:lnSpc>
              <a:spcBef>
                <a:spcPts val="0"/>
              </a:spcBef>
              <a:spcAft>
                <a:spcPts val="0"/>
              </a:spcAft>
            </a:defPPr>
            <a:lvl1pPr lvl="0" algn="ctr" rtl="0" eaLnBrk="0" fontAlgn="base" hangingPunct="0">
              <a:spcBef>
                <a:spcPts val="0"/>
              </a:spcBef>
              <a:spcAft>
                <a:spcPts val="0"/>
              </a:spcAft>
              <a:buClr>
                <a:srgbClr val="000000"/>
              </a:buClr>
              <a:buSzPts val="2000"/>
              <a:buFont typeface="Arial" charset="-95"/>
              <a:buNone/>
              <a:defRPr sz="1400">
                <a:solidFill>
                  <a:srgbClr val="000000"/>
                </a:solidFill>
                <a:latin typeface="Arial"/>
                <a:ea typeface="Arial"/>
                <a:cs typeface="Arial"/>
                <a:sym typeface="Arial" charset="-95"/>
              </a:defRPr>
            </a:lvl1pPr>
            <a:lvl2pPr lvl="1" algn="ctr" rtl="0" eaLnBrk="0" fontAlgn="base" hangingPunct="0">
              <a:spcBef>
                <a:spcPts val="0"/>
              </a:spcBef>
              <a:spcAft>
                <a:spcPts val="0"/>
              </a:spcAft>
              <a:buClr>
                <a:srgbClr val="000000"/>
              </a:buClr>
              <a:buSzPts val="3000"/>
              <a:buFont typeface="Arial" charset="-95"/>
              <a:buNone/>
              <a:defRPr sz="3000">
                <a:solidFill>
                  <a:srgbClr val="000000"/>
                </a:solidFill>
                <a:latin typeface="Arial"/>
                <a:ea typeface="Arial"/>
                <a:cs typeface="Arial"/>
                <a:sym typeface="Arial" charset="-95"/>
              </a:defRPr>
            </a:lvl2pPr>
            <a:lvl3pPr lvl="2" algn="ctr" rtl="0" eaLnBrk="0" fontAlgn="base" hangingPunct="0">
              <a:spcBef>
                <a:spcPts val="0"/>
              </a:spcBef>
              <a:spcAft>
                <a:spcPts val="0"/>
              </a:spcAft>
              <a:buClr>
                <a:srgbClr val="000000"/>
              </a:buClr>
              <a:buSzPts val="3000"/>
              <a:buFont typeface="Arial" charset="-95"/>
              <a:buNone/>
              <a:defRPr sz="3000">
                <a:solidFill>
                  <a:srgbClr val="000000"/>
                </a:solidFill>
                <a:latin typeface="Arial"/>
                <a:ea typeface="Arial"/>
                <a:cs typeface="Arial"/>
                <a:sym typeface="Arial" charset="-95"/>
              </a:defRPr>
            </a:lvl3pPr>
            <a:lvl4pPr lvl="3" algn="ctr" rtl="0" eaLnBrk="0" fontAlgn="base" hangingPunct="0">
              <a:spcBef>
                <a:spcPts val="0"/>
              </a:spcBef>
              <a:spcAft>
                <a:spcPts val="0"/>
              </a:spcAft>
              <a:buClr>
                <a:srgbClr val="000000"/>
              </a:buClr>
              <a:buSzPts val="3000"/>
              <a:buFont typeface="Arial" charset="-95"/>
              <a:buNone/>
              <a:defRPr sz="3000">
                <a:solidFill>
                  <a:srgbClr val="000000"/>
                </a:solidFill>
                <a:latin typeface="Arial"/>
                <a:ea typeface="Arial"/>
                <a:cs typeface="Arial"/>
                <a:sym typeface="Arial" charset="-95"/>
              </a:defRPr>
            </a:lvl4pPr>
            <a:lvl5pPr lvl="4" algn="ctr" rtl="0" eaLnBrk="0" fontAlgn="base" hangingPunct="0">
              <a:spcBef>
                <a:spcPts val="0"/>
              </a:spcBef>
              <a:spcAft>
                <a:spcPts val="0"/>
              </a:spcAft>
              <a:buClr>
                <a:srgbClr val="000000"/>
              </a:buClr>
              <a:buSzPts val="3000"/>
              <a:buFont typeface="Arial" charset="-95"/>
              <a:buNone/>
              <a:defRPr sz="3000">
                <a:solidFill>
                  <a:srgbClr val="000000"/>
                </a:solidFill>
                <a:latin typeface="Arial"/>
                <a:ea typeface="Arial"/>
                <a:cs typeface="Arial"/>
                <a:sym typeface="Arial" charset="-95"/>
              </a:defRPr>
            </a:lvl5pPr>
            <a:lvl6pPr marR="0" lvl="5" algn="ctr" rtl="0">
              <a:lnSpc>
                <a:spcPct val="100000"/>
              </a:lnSpc>
              <a:spcBef>
                <a:spcPts val="0"/>
              </a:spcBef>
              <a:spcAft>
                <a:spcPts val="0"/>
              </a:spcAft>
              <a:buClr>
                <a:srgbClr val="000000"/>
              </a:buClr>
              <a:buSzPts val="3000"/>
              <a:buFont typeface="Arial"/>
              <a:buNone/>
              <a:defRPr sz="30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3000"/>
              <a:buFont typeface="Arial"/>
              <a:buNone/>
              <a:defRPr sz="30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3000"/>
              <a:buFont typeface="Arial"/>
              <a:buNone/>
              <a:defRPr sz="30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3000"/>
              <a:buFont typeface="Arial"/>
              <a:buNone/>
              <a:defRPr sz="3000" b="0" i="0" u="none" strike="noStrike" cap="none">
                <a:solidFill>
                  <a:srgbClr val="000000"/>
                </a:solidFill>
                <a:latin typeface="Arial"/>
                <a:ea typeface="Arial"/>
                <a:cs typeface="Arial"/>
                <a:sym typeface="Arial"/>
              </a:defRPr>
            </a:lvl9pPr>
          </a:lstStyle>
          <a:p>
            <a:pPr algn="just" eaLnBrk="1" fontAlgn="auto" hangingPunct="1">
              <a:buClr>
                <a:srgbClr val="FFFFFF"/>
              </a:buClr>
              <a:defRPr/>
            </a:pPr>
            <a:r>
              <a:rPr lang="en-US" sz="750" u="sng" kern="0" dirty="0" smtClean="0">
                <a:solidFill>
                  <a:srgbClr val="FFFFFF"/>
                </a:solidFill>
                <a:latin typeface="Sniglet"/>
                <a:ea typeface="Sniglet"/>
                <a:cs typeface="Sniglet"/>
                <a:sym typeface="Sniglet"/>
              </a:rPr>
              <a:t>References</a:t>
            </a:r>
            <a:endParaRPr lang="en-US" sz="750" u="sng" kern="0" dirty="0">
              <a:solidFill>
                <a:srgbClr val="FFFFFF"/>
              </a:solidFill>
              <a:latin typeface="Sniglet"/>
              <a:ea typeface="Sniglet"/>
              <a:cs typeface="Sniglet"/>
              <a:sym typeface="Sniglet"/>
            </a:endParaRPr>
          </a:p>
          <a:p>
            <a:pPr algn="just" eaLnBrk="1" fontAlgn="auto" hangingPunct="1">
              <a:buClr>
                <a:srgbClr val="FFFFFF"/>
              </a:buClr>
              <a:defRPr/>
            </a:pPr>
            <a:r>
              <a:rPr lang="en-US" sz="750" kern="0" dirty="0" err="1" smtClean="0">
                <a:solidFill>
                  <a:srgbClr val="FFFFFF"/>
                </a:solidFill>
                <a:latin typeface="Sniglet"/>
                <a:ea typeface="Sniglet"/>
                <a:cs typeface="Sniglet"/>
                <a:sym typeface="Sniglet"/>
              </a:rPr>
              <a:t>Bayraktaroğlu</a:t>
            </a:r>
            <a:r>
              <a:rPr lang="en-US" sz="750" kern="0" dirty="0">
                <a:solidFill>
                  <a:srgbClr val="FFFFFF"/>
                </a:solidFill>
                <a:latin typeface="Sniglet"/>
                <a:ea typeface="Sniglet"/>
                <a:cs typeface="Sniglet"/>
                <a:sym typeface="Sniglet"/>
              </a:rPr>
              <a:t>, A., 1991. ”Politeness and interactional imbalance”. International Journal of the Sociology of Language 92: 5-34.</a:t>
            </a:r>
          </a:p>
          <a:p>
            <a:pPr algn="just" eaLnBrk="1" fontAlgn="auto" hangingPunct="1">
              <a:buClr>
                <a:srgbClr val="FFFFFF"/>
              </a:buClr>
              <a:defRPr/>
            </a:pPr>
            <a:r>
              <a:rPr lang="en-US" sz="750" kern="0" dirty="0" err="1">
                <a:solidFill>
                  <a:srgbClr val="FFFFFF"/>
                </a:solidFill>
                <a:latin typeface="Sniglet"/>
                <a:ea typeface="Sniglet"/>
                <a:cs typeface="Sniglet"/>
                <a:sym typeface="Sniglet"/>
              </a:rPr>
              <a:t>Bousfield</a:t>
            </a:r>
            <a:r>
              <a:rPr lang="en-US" sz="750" kern="0" dirty="0">
                <a:solidFill>
                  <a:srgbClr val="FFFFFF"/>
                </a:solidFill>
                <a:latin typeface="Sniglet"/>
                <a:ea typeface="Sniglet"/>
                <a:cs typeface="Sniglet"/>
                <a:sym typeface="Sniglet"/>
              </a:rPr>
              <a:t>, D., 2007. “Beginnings, middles and ends: A biopsy of the dynamics of impolite exchanges”. Journal of Pragmatics 39 (12), 2185-2216.</a:t>
            </a:r>
          </a:p>
          <a:p>
            <a:pPr algn="just" eaLnBrk="1" fontAlgn="auto" hangingPunct="1">
              <a:buClr>
                <a:srgbClr val="FFFFFF"/>
              </a:buClr>
              <a:defRPr/>
            </a:pPr>
            <a:r>
              <a:rPr lang="en-US" sz="750" kern="0" dirty="0" err="1">
                <a:solidFill>
                  <a:srgbClr val="FFFFFF"/>
                </a:solidFill>
                <a:latin typeface="Sniglet"/>
                <a:ea typeface="Sniglet"/>
                <a:cs typeface="Sniglet"/>
                <a:sym typeface="Sniglet"/>
              </a:rPr>
              <a:t>Clayman</a:t>
            </a:r>
            <a:r>
              <a:rPr lang="en-US" sz="750" kern="0" dirty="0">
                <a:solidFill>
                  <a:srgbClr val="FFFFFF"/>
                </a:solidFill>
                <a:latin typeface="Sniglet"/>
                <a:ea typeface="Sniglet"/>
                <a:cs typeface="Sniglet"/>
                <a:sym typeface="Sniglet"/>
              </a:rPr>
              <a:t>, S., 2002. “Tribune of the people: maintaining the legitimacy of aggressive journalism.” Media, Culture &amp; Society, Vol 24, Issue 2, pp. 197 – 216.	</a:t>
            </a:r>
          </a:p>
          <a:p>
            <a:pPr algn="just" eaLnBrk="1" fontAlgn="auto" hangingPunct="1">
              <a:buClr>
                <a:srgbClr val="FFFFFF"/>
              </a:buClr>
              <a:defRPr/>
            </a:pPr>
            <a:r>
              <a:rPr lang="en-US" sz="750" kern="0" dirty="0" err="1">
                <a:solidFill>
                  <a:srgbClr val="FFFFFF"/>
                </a:solidFill>
                <a:latin typeface="Sniglet"/>
                <a:ea typeface="Sniglet"/>
                <a:cs typeface="Sniglet"/>
                <a:sym typeface="Sniglet"/>
              </a:rPr>
              <a:t>Eelen</a:t>
            </a:r>
            <a:r>
              <a:rPr lang="en-US" sz="750" kern="0" dirty="0">
                <a:solidFill>
                  <a:srgbClr val="FFFFFF"/>
                </a:solidFill>
                <a:latin typeface="Sniglet"/>
                <a:ea typeface="Sniglet"/>
                <a:cs typeface="Sniglet"/>
                <a:sym typeface="Sniglet"/>
              </a:rPr>
              <a:t>, G., 2001. A Critique of Politeness Theory. London: Routledge.</a:t>
            </a:r>
          </a:p>
          <a:p>
            <a:pPr algn="just" eaLnBrk="1" fontAlgn="auto" hangingPunct="1">
              <a:buClr>
                <a:srgbClr val="FFFFFF"/>
              </a:buClr>
              <a:defRPr/>
            </a:pPr>
            <a:r>
              <a:rPr lang="en-US" sz="750" kern="0" dirty="0">
                <a:solidFill>
                  <a:srgbClr val="FFFFFF"/>
                </a:solidFill>
                <a:latin typeface="Sniglet"/>
                <a:ea typeface="Sniglet"/>
                <a:cs typeface="Sniglet"/>
                <a:sym typeface="Sniglet"/>
              </a:rPr>
              <a:t>Fraser, B., 1990. Perspectives on Politeness. Journal of Pragmatics, 14, 219-236</a:t>
            </a:r>
          </a:p>
          <a:p>
            <a:pPr algn="just" eaLnBrk="1" fontAlgn="auto" hangingPunct="1">
              <a:buClr>
                <a:srgbClr val="FFFFFF"/>
              </a:buClr>
              <a:defRPr/>
            </a:pPr>
            <a:r>
              <a:rPr lang="en-US" sz="750" kern="0" dirty="0" err="1">
                <a:solidFill>
                  <a:srgbClr val="FFFFFF"/>
                </a:solidFill>
                <a:latin typeface="Sniglet"/>
                <a:ea typeface="Sniglet"/>
                <a:cs typeface="Sniglet"/>
                <a:sym typeface="Sniglet"/>
              </a:rPr>
              <a:t>Garfinkel</a:t>
            </a:r>
            <a:r>
              <a:rPr lang="en-US" sz="750" kern="0" dirty="0">
                <a:solidFill>
                  <a:srgbClr val="FFFFFF"/>
                </a:solidFill>
                <a:latin typeface="Sniglet"/>
                <a:ea typeface="Sniglet"/>
                <a:cs typeface="Sniglet"/>
                <a:sym typeface="Sniglet"/>
              </a:rPr>
              <a:t>, H., 1967. Studies in Ethnomethodology. Englewood Cliffs, NJ: Prentice-Hall. </a:t>
            </a:r>
          </a:p>
          <a:p>
            <a:pPr algn="just" eaLnBrk="1" fontAlgn="auto" hangingPunct="1">
              <a:buClr>
                <a:srgbClr val="FFFFFF"/>
              </a:buClr>
              <a:defRPr/>
            </a:pPr>
            <a:r>
              <a:rPr lang="en-US" sz="750" kern="0" dirty="0" err="1">
                <a:solidFill>
                  <a:srgbClr val="FFFFFF"/>
                </a:solidFill>
                <a:latin typeface="Sniglet"/>
                <a:ea typeface="Sniglet"/>
                <a:cs typeface="Sniglet"/>
                <a:sym typeface="Sniglet"/>
              </a:rPr>
              <a:t>Haugh</a:t>
            </a:r>
            <a:r>
              <a:rPr lang="en-US" sz="750" kern="0" dirty="0">
                <a:solidFill>
                  <a:srgbClr val="FFFFFF"/>
                </a:solidFill>
                <a:latin typeface="Sniglet"/>
                <a:ea typeface="Sniglet"/>
                <a:cs typeface="Sniglet"/>
                <a:sym typeface="Sniglet"/>
              </a:rPr>
              <a:t>, M. &amp; </a:t>
            </a:r>
            <a:r>
              <a:rPr lang="en-US" sz="750" kern="0" dirty="0" err="1">
                <a:solidFill>
                  <a:srgbClr val="FFFFFF"/>
                </a:solidFill>
                <a:latin typeface="Sniglet"/>
                <a:ea typeface="Sniglet"/>
                <a:cs typeface="Sniglet"/>
                <a:sym typeface="Sniglet"/>
              </a:rPr>
              <a:t>Kádár</a:t>
            </a:r>
            <a:r>
              <a:rPr lang="en-US" sz="750" kern="0" dirty="0">
                <a:solidFill>
                  <a:srgbClr val="FFFFFF"/>
                </a:solidFill>
                <a:latin typeface="Sniglet"/>
                <a:ea typeface="Sniglet"/>
                <a:cs typeface="Sniglet"/>
                <a:sym typeface="Sniglet"/>
              </a:rPr>
              <a:t>, D., 2013. Understanding Politeness. Cambridge: Cambridge University Press</a:t>
            </a:r>
          </a:p>
          <a:p>
            <a:pPr algn="just" eaLnBrk="1" fontAlgn="auto" hangingPunct="1">
              <a:buClr>
                <a:srgbClr val="FFFFFF"/>
              </a:buClr>
              <a:defRPr/>
            </a:pPr>
            <a:r>
              <a:rPr lang="en-US" sz="750" kern="0" dirty="0">
                <a:solidFill>
                  <a:srgbClr val="FFFFFF"/>
                </a:solidFill>
                <a:latin typeface="Sniglet"/>
                <a:ea typeface="Sniglet"/>
                <a:cs typeface="Sniglet"/>
                <a:sym typeface="Sniglet"/>
              </a:rPr>
              <a:t> Heritage &amp; Raymond 2005. “The Terms of Agreement: Indexing Epistemic Authority and Subordination in Talk-in-Interaction”. Social Psychology Quarterly, Vol 68, Issue 1, pp. 15 – 38.	</a:t>
            </a:r>
          </a:p>
          <a:p>
            <a:pPr algn="just" eaLnBrk="1" fontAlgn="auto" hangingPunct="1">
              <a:buClr>
                <a:srgbClr val="FFFFFF"/>
              </a:buClr>
              <a:defRPr/>
            </a:pPr>
            <a:r>
              <a:rPr lang="en-US" sz="750" kern="0" dirty="0">
                <a:solidFill>
                  <a:srgbClr val="FFFFFF"/>
                </a:solidFill>
                <a:latin typeface="Sniglet"/>
                <a:ea typeface="Sniglet"/>
                <a:cs typeface="Sniglet"/>
                <a:sym typeface="Sniglet"/>
              </a:rPr>
              <a:t>Heritage, J. 1984. </a:t>
            </a:r>
            <a:r>
              <a:rPr lang="en-US" sz="750" kern="0" dirty="0" err="1">
                <a:solidFill>
                  <a:srgbClr val="FFFFFF"/>
                </a:solidFill>
                <a:latin typeface="Sniglet"/>
                <a:ea typeface="Sniglet"/>
                <a:cs typeface="Sniglet"/>
                <a:sym typeface="Sniglet"/>
              </a:rPr>
              <a:t>Garfinkel</a:t>
            </a:r>
            <a:r>
              <a:rPr lang="en-US" sz="750" kern="0" dirty="0">
                <a:solidFill>
                  <a:srgbClr val="FFFFFF"/>
                </a:solidFill>
                <a:latin typeface="Sniglet"/>
                <a:ea typeface="Sniglet"/>
                <a:cs typeface="Sniglet"/>
                <a:sym typeface="Sniglet"/>
              </a:rPr>
              <a:t> and Ethnomethodology. Cambridge: Polity Press. </a:t>
            </a:r>
          </a:p>
          <a:p>
            <a:pPr algn="just" eaLnBrk="1" fontAlgn="auto" hangingPunct="1">
              <a:buClr>
                <a:srgbClr val="FFFFFF"/>
              </a:buClr>
              <a:defRPr/>
            </a:pPr>
            <a:r>
              <a:rPr lang="en-US" sz="750" kern="0" dirty="0">
                <a:solidFill>
                  <a:srgbClr val="FFFFFF"/>
                </a:solidFill>
                <a:latin typeface="Sniglet"/>
                <a:ea typeface="Sniglet"/>
                <a:cs typeface="Sniglet"/>
                <a:sym typeface="Sniglet"/>
              </a:rPr>
              <a:t>Lerner, G., 1996. "Finding face in the preference structures of talk-in-interaction", Social Psychology Quarterly, vol. 59, no. 4, pp. 303–321.</a:t>
            </a:r>
          </a:p>
          <a:p>
            <a:pPr algn="just" eaLnBrk="1" fontAlgn="auto" hangingPunct="1">
              <a:buClr>
                <a:srgbClr val="FFFFFF"/>
              </a:buClr>
              <a:defRPr/>
            </a:pPr>
            <a:r>
              <a:rPr lang="en-US" sz="750" kern="0" dirty="0" err="1">
                <a:solidFill>
                  <a:srgbClr val="FFFFFF"/>
                </a:solidFill>
                <a:latin typeface="Sniglet"/>
                <a:ea typeface="Sniglet"/>
                <a:cs typeface="Sniglet"/>
                <a:sym typeface="Sniglet"/>
              </a:rPr>
              <a:t>Makri-Tsilipakou</a:t>
            </a:r>
            <a:r>
              <a:rPr lang="en-US" sz="750" kern="0" dirty="0">
                <a:solidFill>
                  <a:srgbClr val="FFFFFF"/>
                </a:solidFill>
                <a:latin typeface="Sniglet"/>
                <a:ea typeface="Sniglet"/>
                <a:cs typeface="Sniglet"/>
                <a:sym typeface="Sniglet"/>
              </a:rPr>
              <a:t>, M., 1991. “Agreement/Disagreement: Affiliative vs. </a:t>
            </a:r>
            <a:r>
              <a:rPr lang="en-US" sz="750" kern="0" dirty="0" err="1">
                <a:solidFill>
                  <a:srgbClr val="FFFFFF"/>
                </a:solidFill>
                <a:latin typeface="Sniglet"/>
                <a:ea typeface="Sniglet"/>
                <a:cs typeface="Sniglet"/>
                <a:sym typeface="Sniglet"/>
              </a:rPr>
              <a:t>Disaffiliative</a:t>
            </a:r>
            <a:r>
              <a:rPr lang="en-US" sz="750" kern="0" dirty="0">
                <a:solidFill>
                  <a:srgbClr val="FFFFFF"/>
                </a:solidFill>
                <a:latin typeface="Sniglet"/>
                <a:ea typeface="Sniglet"/>
                <a:cs typeface="Sniglet"/>
                <a:sym typeface="Sniglet"/>
              </a:rPr>
              <a:t> Display in Cross-Sex Conversations.” </a:t>
            </a:r>
            <a:r>
              <a:rPr lang="en-US" sz="750" kern="0" dirty="0" err="1">
                <a:solidFill>
                  <a:srgbClr val="FFFFFF"/>
                </a:solidFill>
                <a:latin typeface="Sniglet"/>
                <a:ea typeface="Sniglet"/>
                <a:cs typeface="Sniglet"/>
                <a:sym typeface="Sniglet"/>
              </a:rPr>
              <a:t>Διδ</a:t>
            </a:r>
            <a:r>
              <a:rPr lang="en-US" sz="750" kern="0" dirty="0">
                <a:solidFill>
                  <a:srgbClr val="FFFFFF"/>
                </a:solidFill>
                <a:latin typeface="Sniglet"/>
                <a:ea typeface="Sniglet"/>
                <a:cs typeface="Sniglet"/>
                <a:sym typeface="Sniglet"/>
              </a:rPr>
              <a:t>α</a:t>
            </a:r>
            <a:r>
              <a:rPr lang="en-US" sz="750" kern="0" dirty="0" err="1">
                <a:solidFill>
                  <a:srgbClr val="FFFFFF"/>
                </a:solidFill>
                <a:latin typeface="Sniglet"/>
                <a:ea typeface="Sniglet"/>
                <a:cs typeface="Sniglet"/>
                <a:sym typeface="Sniglet"/>
              </a:rPr>
              <a:t>κτορικη</a:t>
            </a:r>
            <a:r>
              <a:rPr lang="en-US" sz="750" kern="0" dirty="0">
                <a:solidFill>
                  <a:srgbClr val="FFFFFF"/>
                </a:solidFill>
                <a:latin typeface="Sniglet"/>
                <a:ea typeface="Sniglet"/>
                <a:cs typeface="Sniglet"/>
                <a:sym typeface="Sniglet"/>
              </a:rPr>
              <a:t>́ </a:t>
            </a:r>
            <a:r>
              <a:rPr lang="en-US" sz="750" kern="0" dirty="0" err="1">
                <a:solidFill>
                  <a:srgbClr val="FFFFFF"/>
                </a:solidFill>
                <a:latin typeface="Sniglet"/>
                <a:ea typeface="Sniglet"/>
                <a:cs typeface="Sniglet"/>
                <a:sym typeface="Sniglet"/>
              </a:rPr>
              <a:t>δι</a:t>
            </a:r>
            <a:r>
              <a:rPr lang="en-US" sz="750" kern="0" dirty="0">
                <a:solidFill>
                  <a:srgbClr val="FFFFFF"/>
                </a:solidFill>
                <a:latin typeface="Sniglet"/>
                <a:ea typeface="Sniglet"/>
                <a:cs typeface="Sniglet"/>
                <a:sym typeface="Sniglet"/>
              </a:rPr>
              <a:t>α</a:t>
            </a:r>
            <a:r>
              <a:rPr lang="en-US" sz="750" kern="0" dirty="0" err="1">
                <a:solidFill>
                  <a:srgbClr val="FFFFFF"/>
                </a:solidFill>
                <a:latin typeface="Sniglet"/>
                <a:ea typeface="Sniglet"/>
                <a:cs typeface="Sniglet"/>
                <a:sym typeface="Sniglet"/>
              </a:rPr>
              <a:t>τρι</a:t>
            </a:r>
            <a:r>
              <a:rPr lang="en-US" sz="750" kern="0" dirty="0">
                <a:solidFill>
                  <a:srgbClr val="FFFFFF"/>
                </a:solidFill>
                <a:latin typeface="Sniglet"/>
                <a:ea typeface="Sniglet"/>
                <a:cs typeface="Sniglet"/>
                <a:sym typeface="Sniglet"/>
              </a:rPr>
              <a:t>β</a:t>
            </a:r>
            <a:r>
              <a:rPr lang="en-US" sz="750" kern="0" dirty="0" err="1">
                <a:solidFill>
                  <a:srgbClr val="FFFFFF"/>
                </a:solidFill>
                <a:latin typeface="Sniglet"/>
                <a:ea typeface="Sniglet"/>
                <a:cs typeface="Sniglet"/>
                <a:sym typeface="Sniglet"/>
              </a:rPr>
              <a:t>η</a:t>
            </a:r>
            <a:r>
              <a:rPr lang="en-US" sz="750" kern="0" dirty="0">
                <a:solidFill>
                  <a:srgbClr val="FFFFFF"/>
                </a:solidFill>
                <a:latin typeface="Sniglet"/>
                <a:ea typeface="Sniglet"/>
                <a:cs typeface="Sniglet"/>
                <a:sym typeface="Sniglet"/>
              </a:rPr>
              <a:t>́. </a:t>
            </a:r>
            <a:r>
              <a:rPr lang="en-US" sz="750" kern="0" dirty="0" err="1">
                <a:solidFill>
                  <a:srgbClr val="FFFFFF"/>
                </a:solidFill>
                <a:latin typeface="Sniglet"/>
                <a:ea typeface="Sniglet"/>
                <a:cs typeface="Sniglet"/>
                <a:sym typeface="Sniglet"/>
              </a:rPr>
              <a:t>Τομε</a:t>
            </a:r>
            <a:r>
              <a:rPr lang="en-US" sz="750" kern="0" dirty="0">
                <a:solidFill>
                  <a:srgbClr val="FFFFFF"/>
                </a:solidFill>
                <a:latin typeface="Sniglet"/>
                <a:ea typeface="Sniglet"/>
                <a:cs typeface="Sniglet"/>
                <a:sym typeface="Sniglet"/>
              </a:rPr>
              <a:t>́α</a:t>
            </a:r>
            <a:r>
              <a:rPr lang="en-US" sz="750" kern="0" dirty="0" err="1">
                <a:solidFill>
                  <a:srgbClr val="FFFFFF"/>
                </a:solidFill>
                <a:latin typeface="Sniglet"/>
                <a:ea typeface="Sniglet"/>
                <a:cs typeface="Sniglet"/>
                <a:sym typeface="Sniglet"/>
              </a:rPr>
              <a:t>ς</a:t>
            </a:r>
            <a:r>
              <a:rPr lang="en-US" sz="750" kern="0" dirty="0">
                <a:solidFill>
                  <a:srgbClr val="FFFFFF"/>
                </a:solidFill>
                <a:latin typeface="Sniglet"/>
                <a:ea typeface="Sniglet"/>
                <a:cs typeface="Sniglet"/>
                <a:sym typeface="Sniglet"/>
              </a:rPr>
              <a:t> </a:t>
            </a:r>
            <a:r>
              <a:rPr lang="en-US" sz="750" kern="0" dirty="0" err="1">
                <a:solidFill>
                  <a:srgbClr val="FFFFFF"/>
                </a:solidFill>
                <a:latin typeface="Sniglet"/>
                <a:ea typeface="Sniglet"/>
                <a:cs typeface="Sniglet"/>
                <a:sym typeface="Sniglet"/>
              </a:rPr>
              <a:t>Θεωρητικής</a:t>
            </a:r>
            <a:r>
              <a:rPr lang="en-US" sz="750" kern="0" dirty="0">
                <a:solidFill>
                  <a:srgbClr val="FFFFFF"/>
                </a:solidFill>
                <a:latin typeface="Sniglet"/>
                <a:ea typeface="Sniglet"/>
                <a:cs typeface="Sniglet"/>
                <a:sym typeface="Sniglet"/>
              </a:rPr>
              <a:t> </a:t>
            </a:r>
            <a:r>
              <a:rPr lang="en-US" sz="750" kern="0" dirty="0" err="1">
                <a:solidFill>
                  <a:srgbClr val="FFFFFF"/>
                </a:solidFill>
                <a:latin typeface="Sniglet"/>
                <a:ea typeface="Sniglet"/>
                <a:cs typeface="Sniglet"/>
                <a:sym typeface="Sniglet"/>
              </a:rPr>
              <a:t>κ</a:t>
            </a:r>
            <a:r>
              <a:rPr lang="en-US" sz="750" kern="0" dirty="0">
                <a:solidFill>
                  <a:srgbClr val="FFFFFF"/>
                </a:solidFill>
                <a:latin typeface="Sniglet"/>
                <a:ea typeface="Sniglet"/>
                <a:cs typeface="Sniglet"/>
                <a:sym typeface="Sniglet"/>
              </a:rPr>
              <a:t>α</a:t>
            </a:r>
            <a:r>
              <a:rPr lang="en-US" sz="750" kern="0" dirty="0" err="1">
                <a:solidFill>
                  <a:srgbClr val="FFFFFF"/>
                </a:solidFill>
                <a:latin typeface="Sniglet"/>
                <a:ea typeface="Sniglet"/>
                <a:cs typeface="Sniglet"/>
                <a:sym typeface="Sniglet"/>
              </a:rPr>
              <a:t>ι</a:t>
            </a:r>
            <a:r>
              <a:rPr lang="en-US" sz="750" kern="0" dirty="0">
                <a:solidFill>
                  <a:srgbClr val="FFFFFF"/>
                </a:solidFill>
                <a:latin typeface="Sniglet"/>
                <a:ea typeface="Sniglet"/>
                <a:cs typeface="Sniglet"/>
                <a:sym typeface="Sniglet"/>
              </a:rPr>
              <a:t> </a:t>
            </a:r>
            <a:r>
              <a:rPr lang="en-US" sz="750" kern="0" dirty="0" err="1">
                <a:solidFill>
                  <a:srgbClr val="FFFFFF"/>
                </a:solidFill>
                <a:latin typeface="Sniglet"/>
                <a:ea typeface="Sniglet"/>
                <a:cs typeface="Sniglet"/>
                <a:sym typeface="Sniglet"/>
              </a:rPr>
              <a:t>Εφ</a:t>
            </a:r>
            <a:r>
              <a:rPr lang="en-US" sz="750" kern="0" dirty="0">
                <a:solidFill>
                  <a:srgbClr val="FFFFFF"/>
                </a:solidFill>
                <a:latin typeface="Sniglet"/>
                <a:ea typeface="Sniglet"/>
                <a:cs typeface="Sniglet"/>
                <a:sym typeface="Sniglet"/>
              </a:rPr>
              <a:t>α</a:t>
            </a:r>
            <a:r>
              <a:rPr lang="en-US" sz="750" kern="0" dirty="0" err="1">
                <a:solidFill>
                  <a:srgbClr val="FFFFFF"/>
                </a:solidFill>
                <a:latin typeface="Sniglet"/>
                <a:ea typeface="Sniglet"/>
                <a:cs typeface="Sniglet"/>
                <a:sym typeface="Sniglet"/>
              </a:rPr>
              <a:t>ρμοσμένης</a:t>
            </a:r>
            <a:r>
              <a:rPr lang="en-US" sz="750" kern="0" dirty="0">
                <a:solidFill>
                  <a:srgbClr val="FFFFFF"/>
                </a:solidFill>
                <a:latin typeface="Sniglet"/>
                <a:ea typeface="Sniglet"/>
                <a:cs typeface="Sniglet"/>
                <a:sym typeface="Sniglet"/>
              </a:rPr>
              <a:t> </a:t>
            </a:r>
            <a:r>
              <a:rPr lang="en-US" sz="750" kern="0" dirty="0" err="1">
                <a:solidFill>
                  <a:srgbClr val="FFFFFF"/>
                </a:solidFill>
                <a:latin typeface="Sniglet"/>
                <a:ea typeface="Sniglet"/>
                <a:cs typeface="Sniglet"/>
                <a:sym typeface="Sniglet"/>
              </a:rPr>
              <a:t>Γλωσσολογι</a:t>
            </a:r>
            <a:r>
              <a:rPr lang="en-US" sz="750" kern="0" dirty="0">
                <a:solidFill>
                  <a:srgbClr val="FFFFFF"/>
                </a:solidFill>
                <a:latin typeface="Sniglet"/>
                <a:ea typeface="Sniglet"/>
                <a:cs typeface="Sniglet"/>
                <a:sym typeface="Sniglet"/>
              </a:rPr>
              <a:t>́α</a:t>
            </a:r>
            <a:r>
              <a:rPr lang="en-US" sz="750" kern="0" dirty="0" err="1">
                <a:solidFill>
                  <a:srgbClr val="FFFFFF"/>
                </a:solidFill>
                <a:latin typeface="Sniglet"/>
                <a:ea typeface="Sniglet"/>
                <a:cs typeface="Sniglet"/>
                <a:sym typeface="Sniglet"/>
              </a:rPr>
              <a:t>ς</a:t>
            </a:r>
            <a:r>
              <a:rPr lang="en-US" sz="750" kern="0" dirty="0">
                <a:solidFill>
                  <a:srgbClr val="FFFFFF"/>
                </a:solidFill>
                <a:latin typeface="Sniglet"/>
                <a:ea typeface="Sniglet"/>
                <a:cs typeface="Sniglet"/>
                <a:sym typeface="Sniglet"/>
              </a:rPr>
              <a:t>, </a:t>
            </a:r>
            <a:r>
              <a:rPr lang="en-US" sz="750" kern="0" dirty="0" err="1">
                <a:solidFill>
                  <a:srgbClr val="FFFFFF"/>
                </a:solidFill>
                <a:latin typeface="Sniglet"/>
                <a:ea typeface="Sniglet"/>
                <a:cs typeface="Sniglet"/>
                <a:sym typeface="Sniglet"/>
              </a:rPr>
              <a:t>Τμήμ</a:t>
            </a:r>
            <a:r>
              <a:rPr lang="en-US" sz="750" kern="0" dirty="0">
                <a:solidFill>
                  <a:srgbClr val="FFFFFF"/>
                </a:solidFill>
                <a:latin typeface="Sniglet"/>
                <a:ea typeface="Sniglet"/>
                <a:cs typeface="Sniglet"/>
                <a:sym typeface="Sniglet"/>
              </a:rPr>
              <a:t>α</a:t>
            </a:r>
          </a:p>
          <a:p>
            <a:pPr algn="just" eaLnBrk="1" fontAlgn="auto" hangingPunct="1">
              <a:buClr>
                <a:srgbClr val="FFFFFF"/>
              </a:buClr>
              <a:defRPr/>
            </a:pPr>
            <a:r>
              <a:rPr lang="en-US" sz="750" kern="0" dirty="0" err="1">
                <a:solidFill>
                  <a:srgbClr val="FFFFFF"/>
                </a:solidFill>
                <a:latin typeface="Sniglet"/>
                <a:ea typeface="Sniglet"/>
                <a:cs typeface="Sniglet"/>
                <a:sym typeface="Sniglet"/>
              </a:rPr>
              <a:t>Pomerantz</a:t>
            </a:r>
            <a:r>
              <a:rPr lang="en-US" sz="750" kern="0" dirty="0">
                <a:solidFill>
                  <a:srgbClr val="FFFFFF"/>
                </a:solidFill>
                <a:latin typeface="Sniglet"/>
                <a:ea typeface="Sniglet"/>
                <a:cs typeface="Sniglet"/>
                <a:sym typeface="Sniglet"/>
              </a:rPr>
              <a:t>, A., 1984. “Agreeing and Disagreeing with Assessments: Some Features of Preferred/</a:t>
            </a:r>
            <a:r>
              <a:rPr lang="en-US" sz="750" kern="0" dirty="0" err="1">
                <a:solidFill>
                  <a:srgbClr val="FFFFFF"/>
                </a:solidFill>
                <a:latin typeface="Sniglet"/>
                <a:ea typeface="Sniglet"/>
                <a:cs typeface="Sniglet"/>
                <a:sym typeface="Sniglet"/>
              </a:rPr>
              <a:t>Dispreferred</a:t>
            </a:r>
            <a:r>
              <a:rPr lang="en-US" sz="750" kern="0" dirty="0">
                <a:solidFill>
                  <a:srgbClr val="FFFFFF"/>
                </a:solidFill>
                <a:latin typeface="Sniglet"/>
                <a:ea typeface="Sniglet"/>
                <a:cs typeface="Sniglet"/>
                <a:sym typeface="Sniglet"/>
              </a:rPr>
              <a:t> Turn Shapes”. In M. Atkinson, &amp; J. Heritage (Eds.), Structures of Social Action: Studies in Conversation Analysis (pp. 57-101). Cambridge: Cambridge University Press.</a:t>
            </a:r>
          </a:p>
          <a:p>
            <a:pPr algn="just" eaLnBrk="1" fontAlgn="auto" hangingPunct="1">
              <a:buClr>
                <a:srgbClr val="FFFFFF"/>
              </a:buClr>
              <a:defRPr/>
            </a:pPr>
            <a:r>
              <a:rPr lang="en-US" sz="750" kern="0" dirty="0">
                <a:solidFill>
                  <a:srgbClr val="FFFFFF"/>
                </a:solidFill>
                <a:latin typeface="Sniglet"/>
                <a:ea typeface="Sniglet"/>
                <a:cs typeface="Sniglet"/>
                <a:sym typeface="Sniglet"/>
              </a:rPr>
              <a:t>Sacks, H., 1987. "On the Preferences for Agreement and Contiguity in Sequences in Conversation", In Talk and Social </a:t>
            </a:r>
            <a:r>
              <a:rPr lang="en-US" sz="750" kern="0" dirty="0" err="1">
                <a:solidFill>
                  <a:srgbClr val="FFFFFF"/>
                </a:solidFill>
                <a:latin typeface="Sniglet"/>
                <a:ea typeface="Sniglet"/>
                <a:cs typeface="Sniglet"/>
                <a:sym typeface="Sniglet"/>
              </a:rPr>
              <a:t>Organisation</a:t>
            </a:r>
            <a:r>
              <a:rPr lang="en-US" sz="750" kern="0" dirty="0">
                <a:solidFill>
                  <a:srgbClr val="FFFFFF"/>
                </a:solidFill>
                <a:latin typeface="Sniglet"/>
                <a:ea typeface="Sniglet"/>
                <a:cs typeface="Sniglet"/>
                <a:sym typeface="Sniglet"/>
              </a:rPr>
              <a:t> (John R.E. Lee Graham Button, ed.), </a:t>
            </a:r>
            <a:r>
              <a:rPr lang="en-US" sz="750" kern="0" dirty="0" err="1">
                <a:solidFill>
                  <a:srgbClr val="FFFFFF"/>
                </a:solidFill>
                <a:latin typeface="Sniglet"/>
                <a:ea typeface="Sniglet"/>
                <a:cs typeface="Sniglet"/>
                <a:sym typeface="Sniglet"/>
              </a:rPr>
              <a:t>Clevedon</a:t>
            </a:r>
            <a:r>
              <a:rPr lang="en-US" sz="750" kern="0" dirty="0">
                <a:solidFill>
                  <a:srgbClr val="FFFFFF"/>
                </a:solidFill>
                <a:latin typeface="Sniglet"/>
                <a:ea typeface="Sniglet"/>
                <a:cs typeface="Sniglet"/>
                <a:sym typeface="Sniglet"/>
              </a:rPr>
              <a:t>, Multilingual Matters, pp. 54-69</a:t>
            </a:r>
          </a:p>
          <a:p>
            <a:pPr algn="just" eaLnBrk="1" fontAlgn="auto" hangingPunct="1">
              <a:buClr>
                <a:srgbClr val="FFFFFF"/>
              </a:buClr>
              <a:defRPr/>
            </a:pPr>
            <a:r>
              <a:rPr lang="en-US" sz="750" kern="0" dirty="0" err="1">
                <a:solidFill>
                  <a:srgbClr val="FFFFFF"/>
                </a:solidFill>
                <a:latin typeface="Sniglet"/>
                <a:ea typeface="Sniglet"/>
                <a:cs typeface="Sniglet"/>
                <a:sym typeface="Sniglet"/>
              </a:rPr>
              <a:t>Schegloff</a:t>
            </a:r>
            <a:r>
              <a:rPr lang="en-US" sz="750" kern="0" dirty="0">
                <a:solidFill>
                  <a:srgbClr val="FFFFFF"/>
                </a:solidFill>
                <a:latin typeface="Sniglet"/>
                <a:ea typeface="Sniglet"/>
                <a:cs typeface="Sniglet"/>
                <a:sym typeface="Sniglet"/>
              </a:rPr>
              <a:t>, A. E., 1996. "Confirming Allusions: Toward an Empirical Account of Action" American Journal of Sociology, vol. 102, no. 1, pp. 161–216.</a:t>
            </a:r>
          </a:p>
          <a:p>
            <a:pPr algn="just" eaLnBrk="1" fontAlgn="auto" hangingPunct="1">
              <a:buClr>
                <a:srgbClr val="FFFFFF"/>
              </a:buClr>
              <a:defRPr/>
            </a:pPr>
            <a:r>
              <a:rPr lang="en-US" sz="750" kern="0" dirty="0" err="1">
                <a:solidFill>
                  <a:srgbClr val="FFFFFF"/>
                </a:solidFill>
                <a:latin typeface="Sniglet"/>
                <a:ea typeface="Sniglet"/>
                <a:cs typeface="Sniglet"/>
                <a:sym typeface="Sniglet"/>
              </a:rPr>
              <a:t>Schegloff</a:t>
            </a:r>
            <a:r>
              <a:rPr lang="en-US" sz="750" kern="0" dirty="0">
                <a:solidFill>
                  <a:srgbClr val="FFFFFF"/>
                </a:solidFill>
                <a:latin typeface="Sniglet"/>
                <a:ea typeface="Sniglet"/>
                <a:cs typeface="Sniglet"/>
                <a:sym typeface="Sniglet"/>
              </a:rPr>
              <a:t>, A. E., 2009. "One perspective on Conversation Analysis: Comparative Perspectives", In Conversation analysis: Comparative perspectives (Jack </a:t>
            </a:r>
            <a:r>
              <a:rPr lang="en-US" sz="750" kern="0" dirty="0" err="1">
                <a:solidFill>
                  <a:srgbClr val="FFFFFF"/>
                </a:solidFill>
                <a:latin typeface="Sniglet"/>
                <a:ea typeface="Sniglet"/>
                <a:cs typeface="Sniglet"/>
                <a:sym typeface="Sniglet"/>
              </a:rPr>
              <a:t>Sidnell</a:t>
            </a:r>
            <a:r>
              <a:rPr lang="en-US" sz="750" kern="0" dirty="0">
                <a:solidFill>
                  <a:srgbClr val="FFFFFF"/>
                </a:solidFill>
                <a:latin typeface="Sniglet"/>
                <a:ea typeface="Sniglet"/>
                <a:cs typeface="Sniglet"/>
                <a:sym typeface="Sniglet"/>
              </a:rPr>
              <a:t>, ed.), Cambridge, U.K., Cambridge University Press, pp. 357-406</a:t>
            </a:r>
          </a:p>
          <a:p>
            <a:pPr algn="just" eaLnBrk="1" fontAlgn="auto" hangingPunct="1">
              <a:buClr>
                <a:srgbClr val="FFFFFF"/>
              </a:buClr>
              <a:defRPr/>
            </a:pPr>
            <a:r>
              <a:rPr lang="en-US" sz="750" kern="0" dirty="0" err="1">
                <a:solidFill>
                  <a:srgbClr val="FFFFFF"/>
                </a:solidFill>
                <a:latin typeface="Sniglet"/>
                <a:ea typeface="Sniglet"/>
                <a:cs typeface="Sniglet"/>
                <a:sym typeface="Sniglet"/>
              </a:rPr>
              <a:t>Schegloff</a:t>
            </a:r>
            <a:r>
              <a:rPr lang="en-US" sz="750" kern="0" dirty="0">
                <a:solidFill>
                  <a:srgbClr val="FFFFFF"/>
                </a:solidFill>
                <a:latin typeface="Sniglet"/>
                <a:ea typeface="Sniglet"/>
                <a:cs typeface="Sniglet"/>
                <a:sym typeface="Sniglet"/>
              </a:rPr>
              <a:t>, E. A., &amp; Sacks, H. , 1973. “Opening Up Closings”. </a:t>
            </a:r>
            <a:r>
              <a:rPr lang="en-US" sz="750" kern="0" dirty="0" err="1">
                <a:solidFill>
                  <a:srgbClr val="FFFFFF"/>
                </a:solidFill>
                <a:latin typeface="Sniglet"/>
                <a:ea typeface="Sniglet"/>
                <a:cs typeface="Sniglet"/>
                <a:sym typeface="Sniglet"/>
              </a:rPr>
              <a:t>Semiotica</a:t>
            </a:r>
            <a:r>
              <a:rPr lang="en-US" sz="750" kern="0" dirty="0">
                <a:solidFill>
                  <a:srgbClr val="FFFFFF"/>
                </a:solidFill>
                <a:latin typeface="Sniglet"/>
                <a:ea typeface="Sniglet"/>
                <a:cs typeface="Sniglet"/>
                <a:sym typeface="Sniglet"/>
              </a:rPr>
              <a:t>, 8, 289-327.</a:t>
            </a:r>
          </a:p>
          <a:p>
            <a:pPr algn="just" eaLnBrk="1" fontAlgn="auto" hangingPunct="1">
              <a:buClr>
                <a:srgbClr val="FFFFFF"/>
              </a:buClr>
              <a:defRPr/>
            </a:pPr>
            <a:r>
              <a:rPr lang="en-US" sz="750" kern="0" dirty="0" err="1">
                <a:solidFill>
                  <a:srgbClr val="FFFFFF"/>
                </a:solidFill>
                <a:latin typeface="Sniglet"/>
                <a:ea typeface="Sniglet"/>
                <a:cs typeface="Sniglet"/>
                <a:sym typeface="Sniglet"/>
              </a:rPr>
              <a:t>Sifianou</a:t>
            </a:r>
            <a:r>
              <a:rPr lang="en-US" sz="750" kern="0" dirty="0">
                <a:solidFill>
                  <a:srgbClr val="FFFFFF"/>
                </a:solidFill>
                <a:latin typeface="Sniglet"/>
                <a:ea typeface="Sniglet"/>
                <a:cs typeface="Sniglet"/>
                <a:sym typeface="Sniglet"/>
              </a:rPr>
              <a:t>, M. 1992. Politeness phenomena in England and Greece: A </a:t>
            </a:r>
            <a:r>
              <a:rPr lang="en-US" sz="750" kern="0" dirty="0" err="1">
                <a:solidFill>
                  <a:srgbClr val="FFFFFF"/>
                </a:solidFill>
                <a:latin typeface="Sniglet"/>
                <a:ea typeface="Sniglet"/>
                <a:cs typeface="Sniglet"/>
                <a:sym typeface="Sniglet"/>
              </a:rPr>
              <a:t>crosscultural</a:t>
            </a:r>
            <a:r>
              <a:rPr lang="en-US" sz="750" kern="0" dirty="0">
                <a:solidFill>
                  <a:srgbClr val="FFFFFF"/>
                </a:solidFill>
                <a:latin typeface="Sniglet"/>
                <a:ea typeface="Sniglet"/>
                <a:cs typeface="Sniglet"/>
                <a:sym typeface="Sniglet"/>
              </a:rPr>
              <a:t> perspective. Oxford: Clarendon, Pp. xi, 254.</a:t>
            </a:r>
          </a:p>
          <a:p>
            <a:pPr algn="just" eaLnBrk="1" fontAlgn="auto" hangingPunct="1">
              <a:buClr>
                <a:srgbClr val="FFFFFF"/>
              </a:buClr>
              <a:defRPr/>
            </a:pPr>
            <a:r>
              <a:rPr lang="en-US" sz="750" kern="0" dirty="0" err="1">
                <a:solidFill>
                  <a:srgbClr val="FFFFFF"/>
                </a:solidFill>
                <a:latin typeface="Sniglet"/>
                <a:ea typeface="Sniglet"/>
                <a:cs typeface="Sniglet"/>
                <a:sym typeface="Sniglet"/>
              </a:rPr>
              <a:t>Sifianou</a:t>
            </a:r>
            <a:r>
              <a:rPr lang="en-US" sz="750" kern="0" dirty="0">
                <a:solidFill>
                  <a:srgbClr val="FFFFFF"/>
                </a:solidFill>
                <a:latin typeface="Sniglet"/>
                <a:ea typeface="Sniglet"/>
                <a:cs typeface="Sniglet"/>
                <a:sym typeface="Sniglet"/>
              </a:rPr>
              <a:t>, M. 2012. “Disagreements, face and politeness.” Journal of Pragmatics, 44(12), 1554-1564.</a:t>
            </a:r>
          </a:p>
          <a:p>
            <a:pPr algn="just" eaLnBrk="1" fontAlgn="auto" hangingPunct="1">
              <a:buClr>
                <a:srgbClr val="FFFFFF"/>
              </a:buClr>
              <a:defRPr/>
            </a:pPr>
            <a:r>
              <a:rPr lang="en-US" sz="750" kern="0" dirty="0" err="1">
                <a:solidFill>
                  <a:srgbClr val="FFFFFF"/>
                </a:solidFill>
                <a:latin typeface="Sniglet"/>
                <a:ea typeface="Sniglet"/>
                <a:cs typeface="Sniglet"/>
                <a:sym typeface="Sniglet"/>
              </a:rPr>
              <a:t>Αγγλικής</a:t>
            </a:r>
            <a:r>
              <a:rPr lang="en-US" sz="750" kern="0" dirty="0">
                <a:solidFill>
                  <a:srgbClr val="FFFFFF"/>
                </a:solidFill>
                <a:latin typeface="Sniglet"/>
                <a:ea typeface="Sniglet"/>
                <a:cs typeface="Sniglet"/>
                <a:sym typeface="Sniglet"/>
              </a:rPr>
              <a:t> </a:t>
            </a:r>
            <a:r>
              <a:rPr lang="en-US" sz="750" kern="0" dirty="0" err="1">
                <a:solidFill>
                  <a:srgbClr val="FFFFFF"/>
                </a:solidFill>
                <a:latin typeface="Sniglet"/>
                <a:ea typeface="Sniglet"/>
                <a:cs typeface="Sniglet"/>
                <a:sym typeface="Sniglet"/>
              </a:rPr>
              <a:t>Γλώσσ</a:t>
            </a:r>
            <a:r>
              <a:rPr lang="en-US" sz="750" kern="0" dirty="0">
                <a:solidFill>
                  <a:srgbClr val="FFFFFF"/>
                </a:solidFill>
                <a:latin typeface="Sniglet"/>
                <a:ea typeface="Sniglet"/>
                <a:cs typeface="Sniglet"/>
                <a:sym typeface="Sniglet"/>
              </a:rPr>
              <a:t>α</a:t>
            </a:r>
            <a:r>
              <a:rPr lang="en-US" sz="750" kern="0" dirty="0" err="1">
                <a:solidFill>
                  <a:srgbClr val="FFFFFF"/>
                </a:solidFill>
                <a:latin typeface="Sniglet"/>
                <a:ea typeface="Sniglet"/>
                <a:cs typeface="Sniglet"/>
                <a:sym typeface="Sniglet"/>
              </a:rPr>
              <a:t>ς</a:t>
            </a:r>
            <a:r>
              <a:rPr lang="en-US" sz="750" kern="0" dirty="0">
                <a:solidFill>
                  <a:srgbClr val="FFFFFF"/>
                </a:solidFill>
                <a:latin typeface="Sniglet"/>
                <a:ea typeface="Sniglet"/>
                <a:cs typeface="Sniglet"/>
                <a:sym typeface="Sniglet"/>
              </a:rPr>
              <a:t> </a:t>
            </a:r>
            <a:r>
              <a:rPr lang="en-US" sz="750" kern="0" dirty="0" err="1">
                <a:solidFill>
                  <a:srgbClr val="FFFFFF"/>
                </a:solidFill>
                <a:latin typeface="Sniglet"/>
                <a:ea typeface="Sniglet"/>
                <a:cs typeface="Sniglet"/>
                <a:sym typeface="Sniglet"/>
              </a:rPr>
              <a:t>κ</a:t>
            </a:r>
            <a:r>
              <a:rPr lang="en-US" sz="750" kern="0" dirty="0">
                <a:solidFill>
                  <a:srgbClr val="FFFFFF"/>
                </a:solidFill>
                <a:latin typeface="Sniglet"/>
                <a:ea typeface="Sniglet"/>
                <a:cs typeface="Sniglet"/>
                <a:sym typeface="Sniglet"/>
              </a:rPr>
              <a:t>α</a:t>
            </a:r>
            <a:r>
              <a:rPr lang="en-US" sz="750" kern="0" dirty="0" err="1">
                <a:solidFill>
                  <a:srgbClr val="FFFFFF"/>
                </a:solidFill>
                <a:latin typeface="Sniglet"/>
                <a:ea typeface="Sniglet"/>
                <a:cs typeface="Sniglet"/>
                <a:sym typeface="Sniglet"/>
              </a:rPr>
              <a:t>ι</a:t>
            </a:r>
            <a:r>
              <a:rPr lang="en-US" sz="750" kern="0" dirty="0">
                <a:solidFill>
                  <a:srgbClr val="FFFFFF"/>
                </a:solidFill>
                <a:latin typeface="Sniglet"/>
                <a:ea typeface="Sniglet"/>
                <a:cs typeface="Sniglet"/>
                <a:sym typeface="Sniglet"/>
              </a:rPr>
              <a:t> </a:t>
            </a:r>
            <a:r>
              <a:rPr lang="en-US" sz="750" kern="0" dirty="0" err="1">
                <a:solidFill>
                  <a:srgbClr val="FFFFFF"/>
                </a:solidFill>
                <a:latin typeface="Sniglet"/>
                <a:ea typeface="Sniglet"/>
                <a:cs typeface="Sniglet"/>
                <a:sym typeface="Sniglet"/>
              </a:rPr>
              <a:t>Φιλολογι</a:t>
            </a:r>
            <a:r>
              <a:rPr lang="en-US" sz="750" kern="0" dirty="0">
                <a:solidFill>
                  <a:srgbClr val="FFFFFF"/>
                </a:solidFill>
                <a:latin typeface="Sniglet"/>
                <a:ea typeface="Sniglet"/>
                <a:cs typeface="Sniglet"/>
                <a:sym typeface="Sniglet"/>
              </a:rPr>
              <a:t>́α</a:t>
            </a:r>
            <a:r>
              <a:rPr lang="en-US" sz="750" kern="0" dirty="0" err="1">
                <a:solidFill>
                  <a:srgbClr val="FFFFFF"/>
                </a:solidFill>
                <a:latin typeface="Sniglet"/>
                <a:ea typeface="Sniglet"/>
                <a:cs typeface="Sniglet"/>
                <a:sym typeface="Sniglet"/>
              </a:rPr>
              <a:t>ς</a:t>
            </a:r>
            <a:r>
              <a:rPr lang="en-US" sz="750" kern="0" dirty="0">
                <a:solidFill>
                  <a:srgbClr val="FFFFFF"/>
                </a:solidFill>
                <a:latin typeface="Sniglet"/>
                <a:ea typeface="Sniglet"/>
                <a:cs typeface="Sniglet"/>
                <a:sym typeface="Sniglet"/>
              </a:rPr>
              <a:t>, ΑΠΘ.</a:t>
            </a:r>
          </a:p>
          <a:p>
            <a:pPr algn="just" eaLnBrk="1" fontAlgn="auto" hangingPunct="1">
              <a:buClr>
                <a:srgbClr val="FFFFFF"/>
              </a:buClr>
              <a:defRPr/>
            </a:pPr>
            <a:r>
              <a:rPr lang="en-US" sz="750" kern="0" dirty="0">
                <a:solidFill>
                  <a:srgbClr val="FFFFFF"/>
                </a:solidFill>
                <a:latin typeface="Sniglet"/>
                <a:ea typeface="Sniglet"/>
                <a:cs typeface="Sniglet"/>
                <a:sym typeface="Sniglet"/>
              </a:rPr>
              <a:t> </a:t>
            </a:r>
          </a:p>
          <a:p>
            <a:pPr algn="just" eaLnBrk="1" fontAlgn="auto" hangingPunct="1">
              <a:buClr>
                <a:srgbClr val="FFFFFF"/>
              </a:buClr>
              <a:defRPr/>
            </a:pPr>
            <a:endParaRPr lang="en-US" sz="750" u="sng" kern="0" dirty="0">
              <a:solidFill>
                <a:srgbClr val="FFFFFF"/>
              </a:solidFill>
              <a:latin typeface="Sniglet"/>
              <a:ea typeface="Sniglet"/>
              <a:cs typeface="Sniglet"/>
              <a:sym typeface="Sniglet"/>
            </a:endParaRPr>
          </a:p>
        </p:txBody>
      </p:sp>
    </p:spTree>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hape 297"/>
          <p:cNvSpPr txBox="1">
            <a:spLocks noGrp="1"/>
          </p:cNvSpPr>
          <p:nvPr>
            <p:ph type="ctrTitle" idx="4294967295"/>
          </p:nvPr>
        </p:nvSpPr>
        <p:spPr>
          <a:xfrm>
            <a:off x="1822450" y="1201738"/>
            <a:ext cx="5457825" cy="1160462"/>
          </a:xfrm>
        </p:spPr>
        <p:txBody>
          <a:bodyPr/>
          <a:lstStyle/>
          <a:p>
            <a:pPr algn="ctr" eaLnBrk="1" hangingPunct="1">
              <a:buClr>
                <a:srgbClr val="FFFFFF"/>
              </a:buClr>
              <a:buSzPts val="2600"/>
              <a:buFont typeface="Walter Turncoat" charset="-95"/>
              <a:buNone/>
            </a:pPr>
            <a:r>
              <a:rPr lang="en-US" altLang="en-US" sz="4800">
                <a:solidFill>
                  <a:srgbClr val="FFFFFF"/>
                </a:solidFill>
                <a:latin typeface="Walter Turncoat" charset="-95"/>
                <a:ea typeface="Walter Turncoat" charset="-95"/>
                <a:cs typeface="Walter Turncoat" charset="-95"/>
                <a:sym typeface="Walter Turncoat" charset="-95"/>
              </a:rPr>
              <a:t>thanks!</a:t>
            </a:r>
          </a:p>
        </p:txBody>
      </p:sp>
      <p:sp>
        <p:nvSpPr>
          <p:cNvPr id="26627" name="Shape 298"/>
          <p:cNvSpPr txBox="1">
            <a:spLocks noGrp="1"/>
          </p:cNvSpPr>
          <p:nvPr>
            <p:ph type="subTitle" idx="4294967295"/>
          </p:nvPr>
        </p:nvSpPr>
        <p:spPr>
          <a:xfrm>
            <a:off x="1274763" y="2376488"/>
            <a:ext cx="6594475" cy="2327275"/>
          </a:xfrm>
        </p:spPr>
        <p:txBody>
          <a:bodyPr/>
          <a:lstStyle/>
          <a:p>
            <a:pPr algn="ctr" eaLnBrk="1" hangingPunct="1">
              <a:spcBef>
                <a:spcPts val="600"/>
              </a:spcBef>
              <a:buClr>
                <a:srgbClr val="FFFFFF"/>
              </a:buClr>
              <a:buSzPts val="2000"/>
              <a:buFont typeface="Sniglet" charset="-95"/>
              <a:buNone/>
            </a:pPr>
            <a:r>
              <a:rPr lang="en-US" altLang="en-US" sz="3600">
                <a:solidFill>
                  <a:srgbClr val="FFFFFF"/>
                </a:solidFill>
                <a:latin typeface="Sniglet" charset="-95"/>
                <a:ea typeface="Sniglet" charset="-95"/>
                <a:cs typeface="Sniglet" charset="-95"/>
                <a:sym typeface="Sniglet" charset="-95"/>
              </a:rPr>
              <a:t>Any questions?</a:t>
            </a:r>
          </a:p>
          <a:p>
            <a:pPr algn="ctr" eaLnBrk="1" hangingPunct="1">
              <a:spcBef>
                <a:spcPts val="600"/>
              </a:spcBef>
              <a:buClr>
                <a:srgbClr val="FFFFFF"/>
              </a:buClr>
              <a:buSzPts val="2000"/>
              <a:buFont typeface="Sniglet" charset="-95"/>
              <a:buNone/>
            </a:pPr>
            <a:endParaRPr lang="en-US" altLang="en-US" sz="2000">
              <a:solidFill>
                <a:srgbClr val="FFFFFF"/>
              </a:solidFill>
              <a:latin typeface="Sniglet" charset="-95"/>
              <a:ea typeface="Sniglet" charset="-95"/>
              <a:cs typeface="Sniglet" charset="-95"/>
              <a:sym typeface="Sniglet" charset="-95"/>
            </a:endParaRPr>
          </a:p>
          <a:p>
            <a:pPr algn="ctr" eaLnBrk="1" hangingPunct="1">
              <a:spcBef>
                <a:spcPts val="600"/>
              </a:spcBef>
              <a:buClr>
                <a:srgbClr val="FFFFFF"/>
              </a:buClr>
              <a:buSzPts val="2000"/>
              <a:buFont typeface="Sniglet" charset="-95"/>
              <a:buNone/>
            </a:pPr>
            <a:r>
              <a:rPr lang="en-US" altLang="en-US" sz="2000">
                <a:solidFill>
                  <a:srgbClr val="FFFFFF"/>
                </a:solidFill>
                <a:latin typeface="Sniglet" charset="-95"/>
                <a:ea typeface="Sniglet" charset="-95"/>
                <a:cs typeface="Sniglet" charset="-95"/>
                <a:sym typeface="Sniglet" charset="-95"/>
              </a:rPr>
              <a:t>You can find me at</a:t>
            </a:r>
          </a:p>
          <a:p>
            <a:pPr algn="ctr" eaLnBrk="1" hangingPunct="1">
              <a:buClr>
                <a:srgbClr val="FFFFFF"/>
              </a:buClr>
              <a:buSzPts val="2000"/>
              <a:buFont typeface="Sniglet" charset="-95"/>
              <a:buNone/>
            </a:pPr>
            <a:r>
              <a:rPr lang="en-US" altLang="en-US" sz="2000">
                <a:solidFill>
                  <a:srgbClr val="FFFFFF"/>
                </a:solidFill>
                <a:latin typeface="Sniglet" charset="-95"/>
                <a:ea typeface="Sniglet" charset="-95"/>
                <a:cs typeface="Sniglet" charset="-95"/>
                <a:sym typeface="Sniglet" charset="-95"/>
                <a:hlinkClick r:id="rId3"/>
              </a:rPr>
              <a:t>elkarafoti@yahoo.gr</a:t>
            </a:r>
            <a:endParaRPr lang="en-US" altLang="en-US" sz="2000">
              <a:solidFill>
                <a:srgbClr val="FFFFFF"/>
              </a:solidFill>
              <a:latin typeface="Sniglet" charset="-95"/>
              <a:ea typeface="Sniglet" charset="-95"/>
              <a:cs typeface="Sniglet" charset="-95"/>
              <a:sym typeface="Sniglet" charset="-95"/>
            </a:endParaRPr>
          </a:p>
          <a:p>
            <a:pPr algn="ctr" eaLnBrk="1" hangingPunct="1">
              <a:buClr>
                <a:srgbClr val="FFFFFF"/>
              </a:buClr>
              <a:buSzPts val="2000"/>
              <a:buFont typeface="Sniglet" charset="-95"/>
              <a:buNone/>
            </a:pPr>
            <a:r>
              <a:rPr lang="en-US" altLang="en-US" sz="2000" b="1">
                <a:solidFill>
                  <a:srgbClr val="FFFFFF"/>
                </a:solidFill>
                <a:latin typeface="Walter Turncoat" charset="-95"/>
                <a:ea typeface="Walter Turncoat" charset="-95"/>
                <a:cs typeface="Walter Turncoat" charset="-95"/>
                <a:sym typeface="Walter Turncoat" charset="-95"/>
                <a:hlinkClick r:id="rId4"/>
              </a:rPr>
              <a:t>elkarafoti@enl.uoa.gr</a:t>
            </a:r>
            <a:r>
              <a:rPr lang="en-US" altLang="en-US" sz="2000" b="1">
                <a:solidFill>
                  <a:srgbClr val="FFFFFF"/>
                </a:solidFill>
                <a:latin typeface="Walter Turncoat" charset="-95"/>
                <a:ea typeface="Walter Turncoat" charset="-95"/>
                <a:cs typeface="Walter Turncoat" charset="-95"/>
                <a:sym typeface="Walter Turncoat" charset="-95"/>
              </a:rPr>
              <a:t> </a:t>
            </a:r>
            <a:endParaRPr lang="en-US" altLang="en-US" sz="2000">
              <a:solidFill>
                <a:srgbClr val="FFFFFF"/>
              </a:solidFill>
              <a:latin typeface="Sniglet" charset="-95"/>
              <a:ea typeface="Sniglet" charset="-95"/>
              <a:cs typeface="Sniglet" charset="-95"/>
              <a:sym typeface="Sniglet" charset="-95"/>
            </a:endParaRPr>
          </a:p>
          <a:p>
            <a:pPr algn="ctr" eaLnBrk="1" hangingPunct="1">
              <a:buClr>
                <a:srgbClr val="FFFFFF"/>
              </a:buClr>
              <a:buSzPts val="2000"/>
              <a:buFont typeface="Sniglet" charset="-95"/>
              <a:buNone/>
            </a:pPr>
            <a:endParaRPr lang="en-US" altLang="en-US" sz="2000">
              <a:solidFill>
                <a:srgbClr val="FFFFFF"/>
              </a:solidFill>
              <a:latin typeface="Sniglet" charset="-95"/>
              <a:ea typeface="Sniglet" charset="-95"/>
              <a:cs typeface="Sniglet" charset="-95"/>
              <a:sym typeface="Sniglet" charset="-95"/>
            </a:endParaRPr>
          </a:p>
        </p:txBody>
      </p:sp>
      <p:sp>
        <p:nvSpPr>
          <p:cNvPr id="26628" name="Shape 299"/>
          <p:cNvSpPr>
            <a:spLocks/>
          </p:cNvSpPr>
          <p:nvPr/>
        </p:nvSpPr>
        <p:spPr bwMode="auto">
          <a:xfrm>
            <a:off x="4206875" y="603250"/>
            <a:ext cx="687388" cy="692150"/>
          </a:xfrm>
          <a:custGeom>
            <a:avLst/>
            <a:gdLst>
              <a:gd name="T0" fmla="*/ 2147483647 w 15842"/>
              <a:gd name="T1" fmla="*/ 2147483647 h 15938"/>
              <a:gd name="T2" fmla="*/ 2147483647 w 15842"/>
              <a:gd name="T3" fmla="*/ 2147483647 h 15938"/>
              <a:gd name="T4" fmla="*/ 2147483647 w 15842"/>
              <a:gd name="T5" fmla="*/ 2147483647 h 15938"/>
              <a:gd name="T6" fmla="*/ 2147483647 w 15842"/>
              <a:gd name="T7" fmla="*/ 2147483647 h 15938"/>
              <a:gd name="T8" fmla="*/ 2147483647 w 15842"/>
              <a:gd name="T9" fmla="*/ 2147483647 h 15938"/>
              <a:gd name="T10" fmla="*/ 2147483647 w 15842"/>
              <a:gd name="T11" fmla="*/ 2147483647 h 15938"/>
              <a:gd name="T12" fmla="*/ 2147483647 w 15842"/>
              <a:gd name="T13" fmla="*/ 2147483647 h 15938"/>
              <a:gd name="T14" fmla="*/ 2147483647 w 15842"/>
              <a:gd name="T15" fmla="*/ 2147483647 h 15938"/>
              <a:gd name="T16" fmla="*/ 2147483647 w 15842"/>
              <a:gd name="T17" fmla="*/ 2147483647 h 15938"/>
              <a:gd name="T18" fmla="*/ 2147483647 w 15842"/>
              <a:gd name="T19" fmla="*/ 2147483647 h 15938"/>
              <a:gd name="T20" fmla="*/ 2147483647 w 15842"/>
              <a:gd name="T21" fmla="*/ 2147483647 h 15938"/>
              <a:gd name="T22" fmla="*/ 2147483647 w 15842"/>
              <a:gd name="T23" fmla="*/ 2147483647 h 15938"/>
              <a:gd name="T24" fmla="*/ 2147483647 w 15842"/>
              <a:gd name="T25" fmla="*/ 2147483647 h 15938"/>
              <a:gd name="T26" fmla="*/ 2147483647 w 15842"/>
              <a:gd name="T27" fmla="*/ 2147483647 h 15938"/>
              <a:gd name="T28" fmla="*/ 2147483647 w 15842"/>
              <a:gd name="T29" fmla="*/ 2147483647 h 15938"/>
              <a:gd name="T30" fmla="*/ 2147483647 w 15842"/>
              <a:gd name="T31" fmla="*/ 2147483647 h 15938"/>
              <a:gd name="T32" fmla="*/ 2147483647 w 15842"/>
              <a:gd name="T33" fmla="*/ 2147483647 h 15938"/>
              <a:gd name="T34" fmla="*/ 2147483647 w 15842"/>
              <a:gd name="T35" fmla="*/ 2147483647 h 15938"/>
              <a:gd name="T36" fmla="*/ 2147483647 w 15842"/>
              <a:gd name="T37" fmla="*/ 2147483647 h 15938"/>
              <a:gd name="T38" fmla="*/ 2147483647 w 15842"/>
              <a:gd name="T39" fmla="*/ 2147483647 h 15938"/>
              <a:gd name="T40" fmla="*/ 2147483647 w 15842"/>
              <a:gd name="T41" fmla="*/ 2147483647 h 15938"/>
              <a:gd name="T42" fmla="*/ 2147483647 w 15842"/>
              <a:gd name="T43" fmla="*/ 2147483647 h 15938"/>
              <a:gd name="T44" fmla="*/ 2147483647 w 15842"/>
              <a:gd name="T45" fmla="*/ 2147483647 h 15938"/>
              <a:gd name="T46" fmla="*/ 2147483647 w 15842"/>
              <a:gd name="T47" fmla="*/ 2147483647 h 15938"/>
              <a:gd name="T48" fmla="*/ 2147483647 w 15842"/>
              <a:gd name="T49" fmla="*/ 2147483647 h 15938"/>
              <a:gd name="T50" fmla="*/ 2147483647 w 15842"/>
              <a:gd name="T51" fmla="*/ 2147483647 h 15938"/>
              <a:gd name="T52" fmla="*/ 2147483647 w 15842"/>
              <a:gd name="T53" fmla="*/ 2147483647 h 15938"/>
              <a:gd name="T54" fmla="*/ 2147483647 w 15842"/>
              <a:gd name="T55" fmla="*/ 2147483647 h 15938"/>
              <a:gd name="T56" fmla="*/ 2147483647 w 15842"/>
              <a:gd name="T57" fmla="*/ 2147483647 h 15938"/>
              <a:gd name="T58" fmla="*/ 2147483647 w 15842"/>
              <a:gd name="T59" fmla="*/ 2147483647 h 15938"/>
              <a:gd name="T60" fmla="*/ 2147483647 w 15842"/>
              <a:gd name="T61" fmla="*/ 2147483647 h 15938"/>
              <a:gd name="T62" fmla="*/ 2147483647 w 15842"/>
              <a:gd name="T63" fmla="*/ 2147483647 h 15938"/>
              <a:gd name="T64" fmla="*/ 2147483647 w 15842"/>
              <a:gd name="T65" fmla="*/ 2147483647 h 15938"/>
              <a:gd name="T66" fmla="*/ 2147483647 w 15842"/>
              <a:gd name="T67" fmla="*/ 2147483647 h 15938"/>
              <a:gd name="T68" fmla="*/ 2147483647 w 15842"/>
              <a:gd name="T69" fmla="*/ 2147483647 h 15938"/>
              <a:gd name="T70" fmla="*/ 2147483647 w 15842"/>
              <a:gd name="T71" fmla="*/ 2147483647 h 15938"/>
              <a:gd name="T72" fmla="*/ 2147483647 w 15842"/>
              <a:gd name="T73" fmla="*/ 2147483647 h 15938"/>
              <a:gd name="T74" fmla="*/ 2147483647 w 15842"/>
              <a:gd name="T75" fmla="*/ 2147483647 h 15938"/>
              <a:gd name="T76" fmla="*/ 2147483647 w 15842"/>
              <a:gd name="T77" fmla="*/ 2147483647 h 15938"/>
              <a:gd name="T78" fmla="*/ 2147483647 w 15842"/>
              <a:gd name="T79" fmla="*/ 2147483647 h 15938"/>
              <a:gd name="T80" fmla="*/ 2147483647 w 15842"/>
              <a:gd name="T81" fmla="*/ 2147483647 h 15938"/>
              <a:gd name="T82" fmla="*/ 2147483647 w 15842"/>
              <a:gd name="T83" fmla="*/ 2147483647 h 15938"/>
              <a:gd name="T84" fmla="*/ 2147483647 w 15842"/>
              <a:gd name="T85" fmla="*/ 2147483647 h 15938"/>
              <a:gd name="T86" fmla="*/ 2147483647 w 15842"/>
              <a:gd name="T87" fmla="*/ 2147483647 h 15938"/>
              <a:gd name="T88" fmla="*/ 2147483647 w 15842"/>
              <a:gd name="T89" fmla="*/ 2147483647 h 15938"/>
              <a:gd name="T90" fmla="*/ 2147483647 w 15842"/>
              <a:gd name="T91" fmla="*/ 2147483647 h 15938"/>
              <a:gd name="T92" fmla="*/ 2147483647 w 15842"/>
              <a:gd name="T93" fmla="*/ 2147483647 h 15938"/>
              <a:gd name="T94" fmla="*/ 2147483647 w 15842"/>
              <a:gd name="T95" fmla="*/ 2147483647 h 15938"/>
              <a:gd name="T96" fmla="*/ 2147483647 w 15842"/>
              <a:gd name="T97" fmla="*/ 2147483647 h 15938"/>
              <a:gd name="T98" fmla="*/ 2147483647 w 15842"/>
              <a:gd name="T99" fmla="*/ 2147483647 h 15938"/>
              <a:gd name="T100" fmla="*/ 2147483647 w 15842"/>
              <a:gd name="T101" fmla="*/ 1991795459 h 15938"/>
              <a:gd name="T102" fmla="*/ 2147483647 w 15842"/>
              <a:gd name="T103" fmla="*/ 2147483647 h 15938"/>
              <a:gd name="T104" fmla="*/ 173676419 w 15842"/>
              <a:gd name="T105" fmla="*/ 2147483647 h 15938"/>
              <a:gd name="T106" fmla="*/ 2147483647 w 15842"/>
              <a:gd name="T107" fmla="*/ 2147483647 h 15938"/>
              <a:gd name="T108" fmla="*/ 2147483647 w 15842"/>
              <a:gd name="T109" fmla="*/ 2147483647 h 15938"/>
              <a:gd name="T110" fmla="*/ 2147483647 w 15842"/>
              <a:gd name="T111" fmla="*/ 2147483647 h 15938"/>
              <a:gd name="T112" fmla="*/ 2147483647 w 15842"/>
              <a:gd name="T113" fmla="*/ 2147483647 h 15938"/>
              <a:gd name="T114" fmla="*/ 2147483647 w 15842"/>
              <a:gd name="T115" fmla="*/ 2147483647 h 15938"/>
              <a:gd name="T116" fmla="*/ 2147483647 w 15842"/>
              <a:gd name="T117" fmla="*/ 2147483647 h 15938"/>
              <a:gd name="T118" fmla="*/ 2147483647 w 15842"/>
              <a:gd name="T119" fmla="*/ 2147483647 h 15938"/>
              <a:gd name="T120" fmla="*/ 2147483647 w 15842"/>
              <a:gd name="T121" fmla="*/ 953268457 h 159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5842"/>
              <a:gd name="T184" fmla="*/ 0 h 15938"/>
              <a:gd name="T185" fmla="*/ 15842 w 15842"/>
              <a:gd name="T186" fmla="*/ 15938 h 1593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5842" h="15938" extrusionOk="0">
                <a:moveTo>
                  <a:pt x="4794" y="7470"/>
                </a:moveTo>
                <a:lnTo>
                  <a:pt x="4867" y="7495"/>
                </a:lnTo>
                <a:lnTo>
                  <a:pt x="4940" y="7543"/>
                </a:lnTo>
                <a:lnTo>
                  <a:pt x="4989" y="7616"/>
                </a:lnTo>
                <a:lnTo>
                  <a:pt x="5013" y="7714"/>
                </a:lnTo>
                <a:lnTo>
                  <a:pt x="5013" y="7787"/>
                </a:lnTo>
                <a:lnTo>
                  <a:pt x="4989" y="7908"/>
                </a:lnTo>
                <a:lnTo>
                  <a:pt x="4916" y="7981"/>
                </a:lnTo>
                <a:lnTo>
                  <a:pt x="4843" y="8054"/>
                </a:lnTo>
                <a:lnTo>
                  <a:pt x="4721" y="8079"/>
                </a:lnTo>
                <a:lnTo>
                  <a:pt x="4600" y="8054"/>
                </a:lnTo>
                <a:lnTo>
                  <a:pt x="4527" y="7981"/>
                </a:lnTo>
                <a:lnTo>
                  <a:pt x="4454" y="7908"/>
                </a:lnTo>
                <a:lnTo>
                  <a:pt x="4429" y="7787"/>
                </a:lnTo>
                <a:lnTo>
                  <a:pt x="4454" y="7665"/>
                </a:lnTo>
                <a:lnTo>
                  <a:pt x="4527" y="7543"/>
                </a:lnTo>
                <a:lnTo>
                  <a:pt x="4600" y="7495"/>
                </a:lnTo>
                <a:lnTo>
                  <a:pt x="4697" y="7470"/>
                </a:lnTo>
                <a:lnTo>
                  <a:pt x="4794" y="7470"/>
                </a:lnTo>
                <a:close/>
                <a:moveTo>
                  <a:pt x="11169" y="7470"/>
                </a:moveTo>
                <a:lnTo>
                  <a:pt x="11242" y="7495"/>
                </a:lnTo>
                <a:lnTo>
                  <a:pt x="11315" y="7543"/>
                </a:lnTo>
                <a:lnTo>
                  <a:pt x="11364" y="7616"/>
                </a:lnTo>
                <a:lnTo>
                  <a:pt x="11388" y="7714"/>
                </a:lnTo>
                <a:lnTo>
                  <a:pt x="11388" y="7787"/>
                </a:lnTo>
                <a:lnTo>
                  <a:pt x="11364" y="7908"/>
                </a:lnTo>
                <a:lnTo>
                  <a:pt x="11291" y="7981"/>
                </a:lnTo>
                <a:lnTo>
                  <a:pt x="11218" y="8054"/>
                </a:lnTo>
                <a:lnTo>
                  <a:pt x="11096" y="8079"/>
                </a:lnTo>
                <a:lnTo>
                  <a:pt x="10975" y="8054"/>
                </a:lnTo>
                <a:lnTo>
                  <a:pt x="10902" y="7981"/>
                </a:lnTo>
                <a:lnTo>
                  <a:pt x="10829" y="7908"/>
                </a:lnTo>
                <a:lnTo>
                  <a:pt x="10804" y="7787"/>
                </a:lnTo>
                <a:lnTo>
                  <a:pt x="10829" y="7665"/>
                </a:lnTo>
                <a:lnTo>
                  <a:pt x="10902" y="7543"/>
                </a:lnTo>
                <a:lnTo>
                  <a:pt x="10975" y="7495"/>
                </a:lnTo>
                <a:lnTo>
                  <a:pt x="11072" y="7470"/>
                </a:lnTo>
                <a:lnTo>
                  <a:pt x="11169" y="7470"/>
                </a:lnTo>
                <a:close/>
                <a:moveTo>
                  <a:pt x="4770" y="7081"/>
                </a:moveTo>
                <a:lnTo>
                  <a:pt x="4600" y="7105"/>
                </a:lnTo>
                <a:lnTo>
                  <a:pt x="4429" y="7178"/>
                </a:lnTo>
                <a:lnTo>
                  <a:pt x="4308" y="7300"/>
                </a:lnTo>
                <a:lnTo>
                  <a:pt x="4186" y="7446"/>
                </a:lnTo>
                <a:lnTo>
                  <a:pt x="4113" y="7568"/>
                </a:lnTo>
                <a:lnTo>
                  <a:pt x="4064" y="7714"/>
                </a:lnTo>
                <a:lnTo>
                  <a:pt x="4016" y="7835"/>
                </a:lnTo>
                <a:lnTo>
                  <a:pt x="4016" y="7981"/>
                </a:lnTo>
                <a:lnTo>
                  <a:pt x="3967" y="8225"/>
                </a:lnTo>
                <a:lnTo>
                  <a:pt x="3967" y="8395"/>
                </a:lnTo>
                <a:lnTo>
                  <a:pt x="4016" y="8565"/>
                </a:lnTo>
                <a:lnTo>
                  <a:pt x="4064" y="8711"/>
                </a:lnTo>
                <a:lnTo>
                  <a:pt x="4162" y="8833"/>
                </a:lnTo>
                <a:lnTo>
                  <a:pt x="4259" y="8955"/>
                </a:lnTo>
                <a:lnTo>
                  <a:pt x="4381" y="9028"/>
                </a:lnTo>
                <a:lnTo>
                  <a:pt x="4527" y="9101"/>
                </a:lnTo>
                <a:lnTo>
                  <a:pt x="4697" y="9149"/>
                </a:lnTo>
                <a:lnTo>
                  <a:pt x="4892" y="9174"/>
                </a:lnTo>
                <a:lnTo>
                  <a:pt x="5062" y="9149"/>
                </a:lnTo>
                <a:lnTo>
                  <a:pt x="5232" y="9101"/>
                </a:lnTo>
                <a:lnTo>
                  <a:pt x="5378" y="9028"/>
                </a:lnTo>
                <a:lnTo>
                  <a:pt x="5500" y="8930"/>
                </a:lnTo>
                <a:lnTo>
                  <a:pt x="5622" y="8809"/>
                </a:lnTo>
                <a:lnTo>
                  <a:pt x="5719" y="8663"/>
                </a:lnTo>
                <a:lnTo>
                  <a:pt x="5792" y="8517"/>
                </a:lnTo>
                <a:lnTo>
                  <a:pt x="5841" y="8346"/>
                </a:lnTo>
                <a:lnTo>
                  <a:pt x="5865" y="8176"/>
                </a:lnTo>
                <a:lnTo>
                  <a:pt x="5841" y="8006"/>
                </a:lnTo>
                <a:lnTo>
                  <a:pt x="5816" y="7835"/>
                </a:lnTo>
                <a:lnTo>
                  <a:pt x="5768" y="7689"/>
                </a:lnTo>
                <a:lnTo>
                  <a:pt x="5695" y="7519"/>
                </a:lnTo>
                <a:lnTo>
                  <a:pt x="5573" y="7397"/>
                </a:lnTo>
                <a:lnTo>
                  <a:pt x="5427" y="7251"/>
                </a:lnTo>
                <a:lnTo>
                  <a:pt x="5281" y="7154"/>
                </a:lnTo>
                <a:lnTo>
                  <a:pt x="5111" y="7105"/>
                </a:lnTo>
                <a:lnTo>
                  <a:pt x="4940" y="7081"/>
                </a:lnTo>
                <a:lnTo>
                  <a:pt x="4770" y="7081"/>
                </a:lnTo>
                <a:close/>
                <a:moveTo>
                  <a:pt x="11145" y="7081"/>
                </a:moveTo>
                <a:lnTo>
                  <a:pt x="10975" y="7105"/>
                </a:lnTo>
                <a:lnTo>
                  <a:pt x="10804" y="7178"/>
                </a:lnTo>
                <a:lnTo>
                  <a:pt x="10683" y="7300"/>
                </a:lnTo>
                <a:lnTo>
                  <a:pt x="10561" y="7446"/>
                </a:lnTo>
                <a:lnTo>
                  <a:pt x="10488" y="7568"/>
                </a:lnTo>
                <a:lnTo>
                  <a:pt x="10439" y="7714"/>
                </a:lnTo>
                <a:lnTo>
                  <a:pt x="10391" y="7835"/>
                </a:lnTo>
                <a:lnTo>
                  <a:pt x="10391" y="7981"/>
                </a:lnTo>
                <a:lnTo>
                  <a:pt x="10342" y="8225"/>
                </a:lnTo>
                <a:lnTo>
                  <a:pt x="10342" y="8395"/>
                </a:lnTo>
                <a:lnTo>
                  <a:pt x="10391" y="8565"/>
                </a:lnTo>
                <a:lnTo>
                  <a:pt x="10439" y="8711"/>
                </a:lnTo>
                <a:lnTo>
                  <a:pt x="10537" y="8833"/>
                </a:lnTo>
                <a:lnTo>
                  <a:pt x="10634" y="8955"/>
                </a:lnTo>
                <a:lnTo>
                  <a:pt x="10756" y="9028"/>
                </a:lnTo>
                <a:lnTo>
                  <a:pt x="10902" y="9101"/>
                </a:lnTo>
                <a:lnTo>
                  <a:pt x="11072" y="9149"/>
                </a:lnTo>
                <a:lnTo>
                  <a:pt x="11267" y="9174"/>
                </a:lnTo>
                <a:lnTo>
                  <a:pt x="11437" y="9149"/>
                </a:lnTo>
                <a:lnTo>
                  <a:pt x="11607" y="9101"/>
                </a:lnTo>
                <a:lnTo>
                  <a:pt x="11753" y="9028"/>
                </a:lnTo>
                <a:lnTo>
                  <a:pt x="11875" y="8930"/>
                </a:lnTo>
                <a:lnTo>
                  <a:pt x="11997" y="8809"/>
                </a:lnTo>
                <a:lnTo>
                  <a:pt x="12094" y="8663"/>
                </a:lnTo>
                <a:lnTo>
                  <a:pt x="12167" y="8517"/>
                </a:lnTo>
                <a:lnTo>
                  <a:pt x="12216" y="8346"/>
                </a:lnTo>
                <a:lnTo>
                  <a:pt x="12240" y="8176"/>
                </a:lnTo>
                <a:lnTo>
                  <a:pt x="12216" y="8006"/>
                </a:lnTo>
                <a:lnTo>
                  <a:pt x="12191" y="7835"/>
                </a:lnTo>
                <a:lnTo>
                  <a:pt x="12143" y="7689"/>
                </a:lnTo>
                <a:lnTo>
                  <a:pt x="12070" y="7519"/>
                </a:lnTo>
                <a:lnTo>
                  <a:pt x="11948" y="7397"/>
                </a:lnTo>
                <a:lnTo>
                  <a:pt x="11802" y="7251"/>
                </a:lnTo>
                <a:lnTo>
                  <a:pt x="11656" y="7154"/>
                </a:lnTo>
                <a:lnTo>
                  <a:pt x="11486" y="7105"/>
                </a:lnTo>
                <a:lnTo>
                  <a:pt x="11315" y="7081"/>
                </a:lnTo>
                <a:lnTo>
                  <a:pt x="11145" y="7081"/>
                </a:lnTo>
                <a:close/>
                <a:moveTo>
                  <a:pt x="11972" y="10925"/>
                </a:moveTo>
                <a:lnTo>
                  <a:pt x="11875" y="10974"/>
                </a:lnTo>
                <a:lnTo>
                  <a:pt x="11778" y="11047"/>
                </a:lnTo>
                <a:lnTo>
                  <a:pt x="11607" y="11290"/>
                </a:lnTo>
                <a:lnTo>
                  <a:pt x="11413" y="11485"/>
                </a:lnTo>
                <a:lnTo>
                  <a:pt x="11194" y="11680"/>
                </a:lnTo>
                <a:lnTo>
                  <a:pt x="10950" y="11850"/>
                </a:lnTo>
                <a:lnTo>
                  <a:pt x="10707" y="11996"/>
                </a:lnTo>
                <a:lnTo>
                  <a:pt x="10439" y="12118"/>
                </a:lnTo>
                <a:lnTo>
                  <a:pt x="10172" y="12215"/>
                </a:lnTo>
                <a:lnTo>
                  <a:pt x="9880" y="12312"/>
                </a:lnTo>
                <a:lnTo>
                  <a:pt x="9588" y="12385"/>
                </a:lnTo>
                <a:lnTo>
                  <a:pt x="9296" y="12434"/>
                </a:lnTo>
                <a:lnTo>
                  <a:pt x="8712" y="12507"/>
                </a:lnTo>
                <a:lnTo>
                  <a:pt x="8128" y="12531"/>
                </a:lnTo>
                <a:lnTo>
                  <a:pt x="7568" y="12507"/>
                </a:lnTo>
                <a:lnTo>
                  <a:pt x="7325" y="12483"/>
                </a:lnTo>
                <a:lnTo>
                  <a:pt x="7106" y="12434"/>
                </a:lnTo>
                <a:lnTo>
                  <a:pt x="6668" y="12312"/>
                </a:lnTo>
                <a:lnTo>
                  <a:pt x="6230" y="12166"/>
                </a:lnTo>
                <a:lnTo>
                  <a:pt x="5816" y="11996"/>
                </a:lnTo>
                <a:lnTo>
                  <a:pt x="5427" y="11826"/>
                </a:lnTo>
                <a:lnTo>
                  <a:pt x="5013" y="11631"/>
                </a:lnTo>
                <a:lnTo>
                  <a:pt x="4794" y="11509"/>
                </a:lnTo>
                <a:lnTo>
                  <a:pt x="4600" y="11388"/>
                </a:lnTo>
                <a:lnTo>
                  <a:pt x="4454" y="11242"/>
                </a:lnTo>
                <a:lnTo>
                  <a:pt x="4308" y="11096"/>
                </a:lnTo>
                <a:lnTo>
                  <a:pt x="4259" y="11047"/>
                </a:lnTo>
                <a:lnTo>
                  <a:pt x="4210" y="11023"/>
                </a:lnTo>
                <a:lnTo>
                  <a:pt x="4089" y="11023"/>
                </a:lnTo>
                <a:lnTo>
                  <a:pt x="4040" y="11071"/>
                </a:lnTo>
                <a:lnTo>
                  <a:pt x="3991" y="11096"/>
                </a:lnTo>
                <a:lnTo>
                  <a:pt x="3991" y="11169"/>
                </a:lnTo>
                <a:lnTo>
                  <a:pt x="3991" y="11242"/>
                </a:lnTo>
                <a:lnTo>
                  <a:pt x="4016" y="11339"/>
                </a:lnTo>
                <a:lnTo>
                  <a:pt x="4064" y="11436"/>
                </a:lnTo>
                <a:lnTo>
                  <a:pt x="4210" y="11631"/>
                </a:lnTo>
                <a:lnTo>
                  <a:pt x="4381" y="11801"/>
                </a:lnTo>
                <a:lnTo>
                  <a:pt x="4575" y="11947"/>
                </a:lnTo>
                <a:lnTo>
                  <a:pt x="4794" y="12069"/>
                </a:lnTo>
                <a:lnTo>
                  <a:pt x="5038" y="12191"/>
                </a:lnTo>
                <a:lnTo>
                  <a:pt x="5451" y="12385"/>
                </a:lnTo>
                <a:lnTo>
                  <a:pt x="5938" y="12604"/>
                </a:lnTo>
                <a:lnTo>
                  <a:pt x="6424" y="12799"/>
                </a:lnTo>
                <a:lnTo>
                  <a:pt x="6935" y="12945"/>
                </a:lnTo>
                <a:lnTo>
                  <a:pt x="7446" y="13042"/>
                </a:lnTo>
                <a:lnTo>
                  <a:pt x="7763" y="13067"/>
                </a:lnTo>
                <a:lnTo>
                  <a:pt x="8079" y="13091"/>
                </a:lnTo>
                <a:lnTo>
                  <a:pt x="8420" y="13091"/>
                </a:lnTo>
                <a:lnTo>
                  <a:pt x="8760" y="13067"/>
                </a:lnTo>
                <a:lnTo>
                  <a:pt x="9101" y="13042"/>
                </a:lnTo>
                <a:lnTo>
                  <a:pt x="9442" y="12969"/>
                </a:lnTo>
                <a:lnTo>
                  <a:pt x="9758" y="12896"/>
                </a:lnTo>
                <a:lnTo>
                  <a:pt x="10099" y="12799"/>
                </a:lnTo>
                <a:lnTo>
                  <a:pt x="10415" y="12702"/>
                </a:lnTo>
                <a:lnTo>
                  <a:pt x="10731" y="12556"/>
                </a:lnTo>
                <a:lnTo>
                  <a:pt x="11023" y="12410"/>
                </a:lnTo>
                <a:lnTo>
                  <a:pt x="11315" y="12239"/>
                </a:lnTo>
                <a:lnTo>
                  <a:pt x="11583" y="12045"/>
                </a:lnTo>
                <a:lnTo>
                  <a:pt x="11826" y="11826"/>
                </a:lnTo>
                <a:lnTo>
                  <a:pt x="12045" y="11582"/>
                </a:lnTo>
                <a:lnTo>
                  <a:pt x="12264" y="11339"/>
                </a:lnTo>
                <a:lnTo>
                  <a:pt x="12313" y="11217"/>
                </a:lnTo>
                <a:lnTo>
                  <a:pt x="12289" y="11120"/>
                </a:lnTo>
                <a:lnTo>
                  <a:pt x="12240" y="11047"/>
                </a:lnTo>
                <a:lnTo>
                  <a:pt x="12167" y="10974"/>
                </a:lnTo>
                <a:lnTo>
                  <a:pt x="12070" y="10950"/>
                </a:lnTo>
                <a:lnTo>
                  <a:pt x="11972" y="10925"/>
                </a:lnTo>
                <a:close/>
                <a:moveTo>
                  <a:pt x="8493" y="682"/>
                </a:moveTo>
                <a:lnTo>
                  <a:pt x="8663" y="706"/>
                </a:lnTo>
                <a:lnTo>
                  <a:pt x="9101" y="755"/>
                </a:lnTo>
                <a:lnTo>
                  <a:pt x="9539" y="803"/>
                </a:lnTo>
                <a:lnTo>
                  <a:pt x="10001" y="901"/>
                </a:lnTo>
                <a:lnTo>
                  <a:pt x="10439" y="1022"/>
                </a:lnTo>
                <a:lnTo>
                  <a:pt x="10780" y="1120"/>
                </a:lnTo>
                <a:lnTo>
                  <a:pt x="11121" y="1241"/>
                </a:lnTo>
                <a:lnTo>
                  <a:pt x="11437" y="1411"/>
                </a:lnTo>
                <a:lnTo>
                  <a:pt x="11753" y="1557"/>
                </a:lnTo>
                <a:lnTo>
                  <a:pt x="11753" y="1582"/>
                </a:lnTo>
                <a:lnTo>
                  <a:pt x="11729" y="1655"/>
                </a:lnTo>
                <a:lnTo>
                  <a:pt x="11729" y="1752"/>
                </a:lnTo>
                <a:lnTo>
                  <a:pt x="11753" y="1801"/>
                </a:lnTo>
                <a:lnTo>
                  <a:pt x="11826" y="1825"/>
                </a:lnTo>
                <a:lnTo>
                  <a:pt x="11899" y="1825"/>
                </a:lnTo>
                <a:lnTo>
                  <a:pt x="11948" y="1776"/>
                </a:lnTo>
                <a:lnTo>
                  <a:pt x="11972" y="1752"/>
                </a:lnTo>
                <a:lnTo>
                  <a:pt x="11997" y="1752"/>
                </a:lnTo>
                <a:lnTo>
                  <a:pt x="11997" y="1728"/>
                </a:lnTo>
                <a:lnTo>
                  <a:pt x="12021" y="1728"/>
                </a:lnTo>
                <a:lnTo>
                  <a:pt x="12143" y="1801"/>
                </a:lnTo>
                <a:lnTo>
                  <a:pt x="12094" y="1874"/>
                </a:lnTo>
                <a:lnTo>
                  <a:pt x="12094" y="1947"/>
                </a:lnTo>
                <a:lnTo>
                  <a:pt x="12094" y="1995"/>
                </a:lnTo>
                <a:lnTo>
                  <a:pt x="12143" y="2020"/>
                </a:lnTo>
                <a:lnTo>
                  <a:pt x="12167" y="2044"/>
                </a:lnTo>
                <a:lnTo>
                  <a:pt x="12216" y="2020"/>
                </a:lnTo>
                <a:lnTo>
                  <a:pt x="12240" y="1995"/>
                </a:lnTo>
                <a:lnTo>
                  <a:pt x="12313" y="1922"/>
                </a:lnTo>
                <a:lnTo>
                  <a:pt x="12337" y="1922"/>
                </a:lnTo>
                <a:lnTo>
                  <a:pt x="12532" y="2068"/>
                </a:lnTo>
                <a:lnTo>
                  <a:pt x="12483" y="2190"/>
                </a:lnTo>
                <a:lnTo>
                  <a:pt x="12483" y="2239"/>
                </a:lnTo>
                <a:lnTo>
                  <a:pt x="12508" y="2336"/>
                </a:lnTo>
                <a:lnTo>
                  <a:pt x="12532" y="2385"/>
                </a:lnTo>
                <a:lnTo>
                  <a:pt x="12556" y="2409"/>
                </a:lnTo>
                <a:lnTo>
                  <a:pt x="12581" y="2409"/>
                </a:lnTo>
                <a:lnTo>
                  <a:pt x="12629" y="2385"/>
                </a:lnTo>
                <a:lnTo>
                  <a:pt x="12678" y="2360"/>
                </a:lnTo>
                <a:lnTo>
                  <a:pt x="12751" y="2287"/>
                </a:lnTo>
                <a:lnTo>
                  <a:pt x="12775" y="2239"/>
                </a:lnTo>
                <a:lnTo>
                  <a:pt x="12970" y="2409"/>
                </a:lnTo>
                <a:lnTo>
                  <a:pt x="12873" y="2531"/>
                </a:lnTo>
                <a:lnTo>
                  <a:pt x="12848" y="2604"/>
                </a:lnTo>
                <a:lnTo>
                  <a:pt x="12824" y="2677"/>
                </a:lnTo>
                <a:lnTo>
                  <a:pt x="12824" y="2725"/>
                </a:lnTo>
                <a:lnTo>
                  <a:pt x="12873" y="2750"/>
                </a:lnTo>
                <a:lnTo>
                  <a:pt x="12921" y="2774"/>
                </a:lnTo>
                <a:lnTo>
                  <a:pt x="12946" y="2774"/>
                </a:lnTo>
                <a:lnTo>
                  <a:pt x="13067" y="2701"/>
                </a:lnTo>
                <a:lnTo>
                  <a:pt x="13189" y="2604"/>
                </a:lnTo>
                <a:lnTo>
                  <a:pt x="13311" y="2725"/>
                </a:lnTo>
                <a:lnTo>
                  <a:pt x="13384" y="2823"/>
                </a:lnTo>
                <a:lnTo>
                  <a:pt x="13262" y="3017"/>
                </a:lnTo>
                <a:lnTo>
                  <a:pt x="13213" y="3066"/>
                </a:lnTo>
                <a:lnTo>
                  <a:pt x="13189" y="3163"/>
                </a:lnTo>
                <a:lnTo>
                  <a:pt x="13165" y="3236"/>
                </a:lnTo>
                <a:lnTo>
                  <a:pt x="13189" y="3285"/>
                </a:lnTo>
                <a:lnTo>
                  <a:pt x="13238" y="3309"/>
                </a:lnTo>
                <a:lnTo>
                  <a:pt x="13335" y="3285"/>
                </a:lnTo>
                <a:lnTo>
                  <a:pt x="13408" y="3236"/>
                </a:lnTo>
                <a:lnTo>
                  <a:pt x="13554" y="3115"/>
                </a:lnTo>
                <a:lnTo>
                  <a:pt x="13578" y="3042"/>
                </a:lnTo>
                <a:lnTo>
                  <a:pt x="13773" y="3309"/>
                </a:lnTo>
                <a:lnTo>
                  <a:pt x="13676" y="3407"/>
                </a:lnTo>
                <a:lnTo>
                  <a:pt x="13554" y="3504"/>
                </a:lnTo>
                <a:lnTo>
                  <a:pt x="13505" y="3577"/>
                </a:lnTo>
                <a:lnTo>
                  <a:pt x="13481" y="3650"/>
                </a:lnTo>
                <a:lnTo>
                  <a:pt x="13481" y="3699"/>
                </a:lnTo>
                <a:lnTo>
                  <a:pt x="13505" y="3723"/>
                </a:lnTo>
                <a:lnTo>
                  <a:pt x="13603" y="3747"/>
                </a:lnTo>
                <a:lnTo>
                  <a:pt x="13700" y="3723"/>
                </a:lnTo>
                <a:lnTo>
                  <a:pt x="13773" y="3674"/>
                </a:lnTo>
                <a:lnTo>
                  <a:pt x="13870" y="3626"/>
                </a:lnTo>
                <a:lnTo>
                  <a:pt x="13968" y="3577"/>
                </a:lnTo>
                <a:lnTo>
                  <a:pt x="14162" y="3918"/>
                </a:lnTo>
                <a:lnTo>
                  <a:pt x="14065" y="3991"/>
                </a:lnTo>
                <a:lnTo>
                  <a:pt x="13870" y="4161"/>
                </a:lnTo>
                <a:lnTo>
                  <a:pt x="13773" y="4234"/>
                </a:lnTo>
                <a:lnTo>
                  <a:pt x="13700" y="4331"/>
                </a:lnTo>
                <a:lnTo>
                  <a:pt x="13700" y="4356"/>
                </a:lnTo>
                <a:lnTo>
                  <a:pt x="13724" y="4380"/>
                </a:lnTo>
                <a:lnTo>
                  <a:pt x="13846" y="4380"/>
                </a:lnTo>
                <a:lnTo>
                  <a:pt x="13943" y="4356"/>
                </a:lnTo>
                <a:lnTo>
                  <a:pt x="14065" y="4307"/>
                </a:lnTo>
                <a:lnTo>
                  <a:pt x="14162" y="4234"/>
                </a:lnTo>
                <a:lnTo>
                  <a:pt x="14284" y="4161"/>
                </a:lnTo>
                <a:lnTo>
                  <a:pt x="14503" y="4696"/>
                </a:lnTo>
                <a:lnTo>
                  <a:pt x="14332" y="4769"/>
                </a:lnTo>
                <a:lnTo>
                  <a:pt x="14211" y="4842"/>
                </a:lnTo>
                <a:lnTo>
                  <a:pt x="14065" y="4940"/>
                </a:lnTo>
                <a:lnTo>
                  <a:pt x="13968" y="5061"/>
                </a:lnTo>
                <a:lnTo>
                  <a:pt x="13919" y="5134"/>
                </a:lnTo>
                <a:lnTo>
                  <a:pt x="13895" y="5207"/>
                </a:lnTo>
                <a:lnTo>
                  <a:pt x="13895" y="5256"/>
                </a:lnTo>
                <a:lnTo>
                  <a:pt x="13919" y="5280"/>
                </a:lnTo>
                <a:lnTo>
                  <a:pt x="13968" y="5305"/>
                </a:lnTo>
                <a:lnTo>
                  <a:pt x="14016" y="5305"/>
                </a:lnTo>
                <a:lnTo>
                  <a:pt x="14114" y="5256"/>
                </a:lnTo>
                <a:lnTo>
                  <a:pt x="14235" y="5183"/>
                </a:lnTo>
                <a:lnTo>
                  <a:pt x="14551" y="5037"/>
                </a:lnTo>
                <a:lnTo>
                  <a:pt x="14600" y="5013"/>
                </a:lnTo>
                <a:lnTo>
                  <a:pt x="14770" y="5524"/>
                </a:lnTo>
                <a:lnTo>
                  <a:pt x="14430" y="5670"/>
                </a:lnTo>
                <a:lnTo>
                  <a:pt x="14162" y="5791"/>
                </a:lnTo>
                <a:lnTo>
                  <a:pt x="13919" y="5937"/>
                </a:lnTo>
                <a:lnTo>
                  <a:pt x="13919" y="5986"/>
                </a:lnTo>
                <a:lnTo>
                  <a:pt x="13943" y="6010"/>
                </a:lnTo>
                <a:lnTo>
                  <a:pt x="14089" y="6035"/>
                </a:lnTo>
                <a:lnTo>
                  <a:pt x="14235" y="6059"/>
                </a:lnTo>
                <a:lnTo>
                  <a:pt x="14381" y="6035"/>
                </a:lnTo>
                <a:lnTo>
                  <a:pt x="14527" y="6010"/>
                </a:lnTo>
                <a:lnTo>
                  <a:pt x="14843" y="5889"/>
                </a:lnTo>
                <a:lnTo>
                  <a:pt x="14965" y="6424"/>
                </a:lnTo>
                <a:lnTo>
                  <a:pt x="14795" y="6497"/>
                </a:lnTo>
                <a:lnTo>
                  <a:pt x="14405" y="6619"/>
                </a:lnTo>
                <a:lnTo>
                  <a:pt x="14041" y="6740"/>
                </a:lnTo>
                <a:lnTo>
                  <a:pt x="13992" y="6789"/>
                </a:lnTo>
                <a:lnTo>
                  <a:pt x="13992" y="6813"/>
                </a:lnTo>
                <a:lnTo>
                  <a:pt x="13992" y="6862"/>
                </a:lnTo>
                <a:lnTo>
                  <a:pt x="14041" y="6886"/>
                </a:lnTo>
                <a:lnTo>
                  <a:pt x="14235" y="6886"/>
                </a:lnTo>
                <a:lnTo>
                  <a:pt x="14430" y="6862"/>
                </a:lnTo>
                <a:lnTo>
                  <a:pt x="14795" y="6813"/>
                </a:lnTo>
                <a:lnTo>
                  <a:pt x="15038" y="6740"/>
                </a:lnTo>
                <a:lnTo>
                  <a:pt x="15111" y="7178"/>
                </a:lnTo>
                <a:lnTo>
                  <a:pt x="14843" y="7227"/>
                </a:lnTo>
                <a:lnTo>
                  <a:pt x="14430" y="7349"/>
                </a:lnTo>
                <a:lnTo>
                  <a:pt x="14235" y="7422"/>
                </a:lnTo>
                <a:lnTo>
                  <a:pt x="14065" y="7543"/>
                </a:lnTo>
                <a:lnTo>
                  <a:pt x="14041" y="7592"/>
                </a:lnTo>
                <a:lnTo>
                  <a:pt x="14041" y="7665"/>
                </a:lnTo>
                <a:lnTo>
                  <a:pt x="14089" y="7714"/>
                </a:lnTo>
                <a:lnTo>
                  <a:pt x="14138" y="7738"/>
                </a:lnTo>
                <a:lnTo>
                  <a:pt x="14357" y="7714"/>
                </a:lnTo>
                <a:lnTo>
                  <a:pt x="14551" y="7665"/>
                </a:lnTo>
                <a:lnTo>
                  <a:pt x="14941" y="7568"/>
                </a:lnTo>
                <a:lnTo>
                  <a:pt x="15135" y="7519"/>
                </a:lnTo>
                <a:lnTo>
                  <a:pt x="15184" y="7981"/>
                </a:lnTo>
                <a:lnTo>
                  <a:pt x="14868" y="8030"/>
                </a:lnTo>
                <a:lnTo>
                  <a:pt x="14624" y="8054"/>
                </a:lnTo>
                <a:lnTo>
                  <a:pt x="14381" y="8079"/>
                </a:lnTo>
                <a:lnTo>
                  <a:pt x="14235" y="8103"/>
                </a:lnTo>
                <a:lnTo>
                  <a:pt x="14138" y="8152"/>
                </a:lnTo>
                <a:lnTo>
                  <a:pt x="14016" y="8200"/>
                </a:lnTo>
                <a:lnTo>
                  <a:pt x="13943" y="8298"/>
                </a:lnTo>
                <a:lnTo>
                  <a:pt x="13919" y="8322"/>
                </a:lnTo>
                <a:lnTo>
                  <a:pt x="13919" y="8346"/>
                </a:lnTo>
                <a:lnTo>
                  <a:pt x="13943" y="8395"/>
                </a:lnTo>
                <a:lnTo>
                  <a:pt x="13968" y="8395"/>
                </a:lnTo>
                <a:lnTo>
                  <a:pt x="14089" y="8419"/>
                </a:lnTo>
                <a:lnTo>
                  <a:pt x="14211" y="8444"/>
                </a:lnTo>
                <a:lnTo>
                  <a:pt x="14478" y="8444"/>
                </a:lnTo>
                <a:lnTo>
                  <a:pt x="14989" y="8395"/>
                </a:lnTo>
                <a:lnTo>
                  <a:pt x="15208" y="8395"/>
                </a:lnTo>
                <a:lnTo>
                  <a:pt x="15208" y="8857"/>
                </a:lnTo>
                <a:lnTo>
                  <a:pt x="14722" y="8882"/>
                </a:lnTo>
                <a:lnTo>
                  <a:pt x="14503" y="8882"/>
                </a:lnTo>
                <a:lnTo>
                  <a:pt x="14284" y="8906"/>
                </a:lnTo>
                <a:lnTo>
                  <a:pt x="14065" y="8955"/>
                </a:lnTo>
                <a:lnTo>
                  <a:pt x="13968" y="8979"/>
                </a:lnTo>
                <a:lnTo>
                  <a:pt x="13870" y="9028"/>
                </a:lnTo>
                <a:lnTo>
                  <a:pt x="13870" y="9052"/>
                </a:lnTo>
                <a:lnTo>
                  <a:pt x="13870" y="9076"/>
                </a:lnTo>
                <a:lnTo>
                  <a:pt x="13968" y="9125"/>
                </a:lnTo>
                <a:lnTo>
                  <a:pt x="14065" y="9174"/>
                </a:lnTo>
                <a:lnTo>
                  <a:pt x="14284" y="9222"/>
                </a:lnTo>
                <a:lnTo>
                  <a:pt x="14722" y="9222"/>
                </a:lnTo>
                <a:lnTo>
                  <a:pt x="14941" y="9247"/>
                </a:lnTo>
                <a:lnTo>
                  <a:pt x="15184" y="9247"/>
                </a:lnTo>
                <a:lnTo>
                  <a:pt x="15160" y="9465"/>
                </a:lnTo>
                <a:lnTo>
                  <a:pt x="14965" y="9514"/>
                </a:lnTo>
                <a:lnTo>
                  <a:pt x="14722" y="9563"/>
                </a:lnTo>
                <a:lnTo>
                  <a:pt x="14503" y="9660"/>
                </a:lnTo>
                <a:lnTo>
                  <a:pt x="14260" y="9757"/>
                </a:lnTo>
                <a:lnTo>
                  <a:pt x="14041" y="9879"/>
                </a:lnTo>
                <a:lnTo>
                  <a:pt x="14016" y="9903"/>
                </a:lnTo>
                <a:lnTo>
                  <a:pt x="14016" y="9952"/>
                </a:lnTo>
                <a:lnTo>
                  <a:pt x="14041" y="9976"/>
                </a:lnTo>
                <a:lnTo>
                  <a:pt x="14089" y="9976"/>
                </a:lnTo>
                <a:lnTo>
                  <a:pt x="14308" y="10001"/>
                </a:lnTo>
                <a:lnTo>
                  <a:pt x="14527" y="9976"/>
                </a:lnTo>
                <a:lnTo>
                  <a:pt x="14965" y="9903"/>
                </a:lnTo>
                <a:lnTo>
                  <a:pt x="15087" y="9879"/>
                </a:lnTo>
                <a:lnTo>
                  <a:pt x="14989" y="10390"/>
                </a:lnTo>
                <a:lnTo>
                  <a:pt x="14527" y="10463"/>
                </a:lnTo>
                <a:lnTo>
                  <a:pt x="14357" y="10487"/>
                </a:lnTo>
                <a:lnTo>
                  <a:pt x="14162" y="10512"/>
                </a:lnTo>
                <a:lnTo>
                  <a:pt x="13992" y="10560"/>
                </a:lnTo>
                <a:lnTo>
                  <a:pt x="13919" y="10609"/>
                </a:lnTo>
                <a:lnTo>
                  <a:pt x="13870" y="10682"/>
                </a:lnTo>
                <a:lnTo>
                  <a:pt x="13846" y="10731"/>
                </a:lnTo>
                <a:lnTo>
                  <a:pt x="13846" y="10804"/>
                </a:lnTo>
                <a:lnTo>
                  <a:pt x="13870" y="10852"/>
                </a:lnTo>
                <a:lnTo>
                  <a:pt x="13919" y="10901"/>
                </a:lnTo>
                <a:lnTo>
                  <a:pt x="13992" y="10925"/>
                </a:lnTo>
                <a:lnTo>
                  <a:pt x="14065" y="10950"/>
                </a:lnTo>
                <a:lnTo>
                  <a:pt x="14235" y="10950"/>
                </a:lnTo>
                <a:lnTo>
                  <a:pt x="14600" y="10901"/>
                </a:lnTo>
                <a:lnTo>
                  <a:pt x="14819" y="10877"/>
                </a:lnTo>
                <a:lnTo>
                  <a:pt x="14624" y="11339"/>
                </a:lnTo>
                <a:lnTo>
                  <a:pt x="14478" y="11339"/>
                </a:lnTo>
                <a:lnTo>
                  <a:pt x="14308" y="11315"/>
                </a:lnTo>
                <a:lnTo>
                  <a:pt x="14114" y="11339"/>
                </a:lnTo>
                <a:lnTo>
                  <a:pt x="13919" y="11363"/>
                </a:lnTo>
                <a:lnTo>
                  <a:pt x="13749" y="11436"/>
                </a:lnTo>
                <a:lnTo>
                  <a:pt x="13724" y="11461"/>
                </a:lnTo>
                <a:lnTo>
                  <a:pt x="13749" y="11485"/>
                </a:lnTo>
                <a:lnTo>
                  <a:pt x="13919" y="11558"/>
                </a:lnTo>
                <a:lnTo>
                  <a:pt x="14089" y="11607"/>
                </a:lnTo>
                <a:lnTo>
                  <a:pt x="14430" y="11655"/>
                </a:lnTo>
                <a:lnTo>
                  <a:pt x="14454" y="11655"/>
                </a:lnTo>
                <a:lnTo>
                  <a:pt x="14211" y="12069"/>
                </a:lnTo>
                <a:lnTo>
                  <a:pt x="13968" y="12069"/>
                </a:lnTo>
                <a:lnTo>
                  <a:pt x="13724" y="12093"/>
                </a:lnTo>
                <a:lnTo>
                  <a:pt x="13603" y="12069"/>
                </a:lnTo>
                <a:lnTo>
                  <a:pt x="13481" y="12045"/>
                </a:lnTo>
                <a:lnTo>
                  <a:pt x="13335" y="12020"/>
                </a:lnTo>
                <a:lnTo>
                  <a:pt x="13213" y="12020"/>
                </a:lnTo>
                <a:lnTo>
                  <a:pt x="13189" y="12045"/>
                </a:lnTo>
                <a:lnTo>
                  <a:pt x="13189" y="12069"/>
                </a:lnTo>
                <a:lnTo>
                  <a:pt x="13189" y="12166"/>
                </a:lnTo>
                <a:lnTo>
                  <a:pt x="13238" y="12239"/>
                </a:lnTo>
                <a:lnTo>
                  <a:pt x="13311" y="12312"/>
                </a:lnTo>
                <a:lnTo>
                  <a:pt x="13408" y="12361"/>
                </a:lnTo>
                <a:lnTo>
                  <a:pt x="13530" y="12385"/>
                </a:lnTo>
                <a:lnTo>
                  <a:pt x="13651" y="12410"/>
                </a:lnTo>
                <a:lnTo>
                  <a:pt x="13943" y="12434"/>
                </a:lnTo>
                <a:lnTo>
                  <a:pt x="13603" y="12823"/>
                </a:lnTo>
                <a:lnTo>
                  <a:pt x="13067" y="12726"/>
                </a:lnTo>
                <a:lnTo>
                  <a:pt x="12848" y="12677"/>
                </a:lnTo>
                <a:lnTo>
                  <a:pt x="12727" y="12677"/>
                </a:lnTo>
                <a:lnTo>
                  <a:pt x="12629" y="12702"/>
                </a:lnTo>
                <a:lnTo>
                  <a:pt x="12605" y="12726"/>
                </a:lnTo>
                <a:lnTo>
                  <a:pt x="12605" y="12775"/>
                </a:lnTo>
                <a:lnTo>
                  <a:pt x="12629" y="12848"/>
                </a:lnTo>
                <a:lnTo>
                  <a:pt x="12678" y="12921"/>
                </a:lnTo>
                <a:lnTo>
                  <a:pt x="12751" y="12969"/>
                </a:lnTo>
                <a:lnTo>
                  <a:pt x="12824" y="13018"/>
                </a:lnTo>
                <a:lnTo>
                  <a:pt x="13043" y="13115"/>
                </a:lnTo>
                <a:lnTo>
                  <a:pt x="13262" y="13164"/>
                </a:lnTo>
                <a:lnTo>
                  <a:pt x="13116" y="13286"/>
                </a:lnTo>
                <a:lnTo>
                  <a:pt x="13067" y="13286"/>
                </a:lnTo>
                <a:lnTo>
                  <a:pt x="12605" y="13261"/>
                </a:lnTo>
                <a:lnTo>
                  <a:pt x="12362" y="13213"/>
                </a:lnTo>
                <a:lnTo>
                  <a:pt x="12240" y="13188"/>
                </a:lnTo>
                <a:lnTo>
                  <a:pt x="12094" y="13188"/>
                </a:lnTo>
                <a:lnTo>
                  <a:pt x="12021" y="13213"/>
                </a:lnTo>
                <a:lnTo>
                  <a:pt x="11997" y="13261"/>
                </a:lnTo>
                <a:lnTo>
                  <a:pt x="11972" y="13334"/>
                </a:lnTo>
                <a:lnTo>
                  <a:pt x="12021" y="13383"/>
                </a:lnTo>
                <a:lnTo>
                  <a:pt x="12143" y="13505"/>
                </a:lnTo>
                <a:lnTo>
                  <a:pt x="12289" y="13578"/>
                </a:lnTo>
                <a:lnTo>
                  <a:pt x="12483" y="13626"/>
                </a:lnTo>
                <a:lnTo>
                  <a:pt x="12654" y="13651"/>
                </a:lnTo>
                <a:lnTo>
                  <a:pt x="12240" y="13943"/>
                </a:lnTo>
                <a:lnTo>
                  <a:pt x="12143" y="13918"/>
                </a:lnTo>
                <a:lnTo>
                  <a:pt x="11680" y="13821"/>
                </a:lnTo>
                <a:lnTo>
                  <a:pt x="11461" y="13772"/>
                </a:lnTo>
                <a:lnTo>
                  <a:pt x="11267" y="13724"/>
                </a:lnTo>
                <a:lnTo>
                  <a:pt x="11218" y="13748"/>
                </a:lnTo>
                <a:lnTo>
                  <a:pt x="11218" y="13821"/>
                </a:lnTo>
                <a:lnTo>
                  <a:pt x="11242" y="13894"/>
                </a:lnTo>
                <a:lnTo>
                  <a:pt x="11315" y="13967"/>
                </a:lnTo>
                <a:lnTo>
                  <a:pt x="11437" y="14064"/>
                </a:lnTo>
                <a:lnTo>
                  <a:pt x="11607" y="14137"/>
                </a:lnTo>
                <a:lnTo>
                  <a:pt x="11802" y="14210"/>
                </a:lnTo>
                <a:lnTo>
                  <a:pt x="11437" y="14381"/>
                </a:lnTo>
                <a:lnTo>
                  <a:pt x="11388" y="14332"/>
                </a:lnTo>
                <a:lnTo>
                  <a:pt x="11315" y="14308"/>
                </a:lnTo>
                <a:lnTo>
                  <a:pt x="11194" y="14259"/>
                </a:lnTo>
                <a:lnTo>
                  <a:pt x="10902" y="14235"/>
                </a:lnTo>
                <a:lnTo>
                  <a:pt x="10634" y="14210"/>
                </a:lnTo>
                <a:lnTo>
                  <a:pt x="10512" y="14210"/>
                </a:lnTo>
                <a:lnTo>
                  <a:pt x="10391" y="14235"/>
                </a:lnTo>
                <a:lnTo>
                  <a:pt x="10366" y="14235"/>
                </a:lnTo>
                <a:lnTo>
                  <a:pt x="10366" y="14283"/>
                </a:lnTo>
                <a:lnTo>
                  <a:pt x="10366" y="14332"/>
                </a:lnTo>
                <a:lnTo>
                  <a:pt x="10391" y="14381"/>
                </a:lnTo>
                <a:lnTo>
                  <a:pt x="10488" y="14478"/>
                </a:lnTo>
                <a:lnTo>
                  <a:pt x="10610" y="14551"/>
                </a:lnTo>
                <a:lnTo>
                  <a:pt x="10731" y="14575"/>
                </a:lnTo>
                <a:lnTo>
                  <a:pt x="10877" y="14624"/>
                </a:lnTo>
                <a:lnTo>
                  <a:pt x="10512" y="14746"/>
                </a:lnTo>
                <a:lnTo>
                  <a:pt x="10318" y="14673"/>
                </a:lnTo>
                <a:lnTo>
                  <a:pt x="10123" y="14624"/>
                </a:lnTo>
                <a:lnTo>
                  <a:pt x="9904" y="14600"/>
                </a:lnTo>
                <a:lnTo>
                  <a:pt x="9807" y="14600"/>
                </a:lnTo>
                <a:lnTo>
                  <a:pt x="9709" y="14648"/>
                </a:lnTo>
                <a:lnTo>
                  <a:pt x="9661" y="14673"/>
                </a:lnTo>
                <a:lnTo>
                  <a:pt x="9685" y="14721"/>
                </a:lnTo>
                <a:lnTo>
                  <a:pt x="9734" y="14794"/>
                </a:lnTo>
                <a:lnTo>
                  <a:pt x="9807" y="14843"/>
                </a:lnTo>
                <a:lnTo>
                  <a:pt x="9928" y="14916"/>
                </a:lnTo>
                <a:lnTo>
                  <a:pt x="9612" y="14989"/>
                </a:lnTo>
                <a:lnTo>
                  <a:pt x="9588" y="14940"/>
                </a:lnTo>
                <a:lnTo>
                  <a:pt x="9539" y="14916"/>
                </a:lnTo>
                <a:lnTo>
                  <a:pt x="9417" y="14867"/>
                </a:lnTo>
                <a:lnTo>
                  <a:pt x="9223" y="14843"/>
                </a:lnTo>
                <a:lnTo>
                  <a:pt x="9150" y="14843"/>
                </a:lnTo>
                <a:lnTo>
                  <a:pt x="9052" y="14867"/>
                </a:lnTo>
                <a:lnTo>
                  <a:pt x="9004" y="14916"/>
                </a:lnTo>
                <a:lnTo>
                  <a:pt x="8979" y="14965"/>
                </a:lnTo>
                <a:lnTo>
                  <a:pt x="8979" y="15013"/>
                </a:lnTo>
                <a:lnTo>
                  <a:pt x="9004" y="15062"/>
                </a:lnTo>
                <a:lnTo>
                  <a:pt x="9004" y="15086"/>
                </a:lnTo>
                <a:lnTo>
                  <a:pt x="8663" y="15135"/>
                </a:lnTo>
                <a:lnTo>
                  <a:pt x="8298" y="15159"/>
                </a:lnTo>
                <a:lnTo>
                  <a:pt x="7227" y="15159"/>
                </a:lnTo>
                <a:lnTo>
                  <a:pt x="6862" y="15111"/>
                </a:lnTo>
                <a:lnTo>
                  <a:pt x="6497" y="15062"/>
                </a:lnTo>
                <a:lnTo>
                  <a:pt x="6157" y="14989"/>
                </a:lnTo>
                <a:lnTo>
                  <a:pt x="5816" y="14916"/>
                </a:lnTo>
                <a:lnTo>
                  <a:pt x="5451" y="14819"/>
                </a:lnTo>
                <a:lnTo>
                  <a:pt x="5135" y="14697"/>
                </a:lnTo>
                <a:lnTo>
                  <a:pt x="4794" y="14575"/>
                </a:lnTo>
                <a:lnTo>
                  <a:pt x="4478" y="14405"/>
                </a:lnTo>
                <a:lnTo>
                  <a:pt x="4162" y="14259"/>
                </a:lnTo>
                <a:lnTo>
                  <a:pt x="3845" y="14064"/>
                </a:lnTo>
                <a:lnTo>
                  <a:pt x="3553" y="13870"/>
                </a:lnTo>
                <a:lnTo>
                  <a:pt x="3286" y="13675"/>
                </a:lnTo>
                <a:lnTo>
                  <a:pt x="3018" y="13456"/>
                </a:lnTo>
                <a:lnTo>
                  <a:pt x="2775" y="13237"/>
                </a:lnTo>
                <a:lnTo>
                  <a:pt x="2531" y="12994"/>
                </a:lnTo>
                <a:lnTo>
                  <a:pt x="2312" y="12775"/>
                </a:lnTo>
                <a:lnTo>
                  <a:pt x="2118" y="12507"/>
                </a:lnTo>
                <a:lnTo>
                  <a:pt x="1899" y="12239"/>
                </a:lnTo>
                <a:lnTo>
                  <a:pt x="1728" y="11972"/>
                </a:lnTo>
                <a:lnTo>
                  <a:pt x="1558" y="11704"/>
                </a:lnTo>
                <a:lnTo>
                  <a:pt x="1412" y="11412"/>
                </a:lnTo>
                <a:lnTo>
                  <a:pt x="1266" y="11120"/>
                </a:lnTo>
                <a:lnTo>
                  <a:pt x="1144" y="10828"/>
                </a:lnTo>
                <a:lnTo>
                  <a:pt x="1047" y="10512"/>
                </a:lnTo>
                <a:lnTo>
                  <a:pt x="950" y="10195"/>
                </a:lnTo>
                <a:lnTo>
                  <a:pt x="877" y="9879"/>
                </a:lnTo>
                <a:lnTo>
                  <a:pt x="828" y="9538"/>
                </a:lnTo>
                <a:lnTo>
                  <a:pt x="779" y="9003"/>
                </a:lnTo>
                <a:lnTo>
                  <a:pt x="755" y="8468"/>
                </a:lnTo>
                <a:lnTo>
                  <a:pt x="755" y="7933"/>
                </a:lnTo>
                <a:lnTo>
                  <a:pt x="779" y="7397"/>
                </a:lnTo>
                <a:lnTo>
                  <a:pt x="852" y="6862"/>
                </a:lnTo>
                <a:lnTo>
                  <a:pt x="950" y="6351"/>
                </a:lnTo>
                <a:lnTo>
                  <a:pt x="1096" y="5840"/>
                </a:lnTo>
                <a:lnTo>
                  <a:pt x="1266" y="5353"/>
                </a:lnTo>
                <a:lnTo>
                  <a:pt x="1388" y="5061"/>
                </a:lnTo>
                <a:lnTo>
                  <a:pt x="1558" y="4745"/>
                </a:lnTo>
                <a:lnTo>
                  <a:pt x="1753" y="4404"/>
                </a:lnTo>
                <a:lnTo>
                  <a:pt x="1996" y="4064"/>
                </a:lnTo>
                <a:lnTo>
                  <a:pt x="2264" y="3699"/>
                </a:lnTo>
                <a:lnTo>
                  <a:pt x="2556" y="3334"/>
                </a:lnTo>
                <a:lnTo>
                  <a:pt x="2896" y="2944"/>
                </a:lnTo>
                <a:lnTo>
                  <a:pt x="3261" y="2604"/>
                </a:lnTo>
                <a:lnTo>
                  <a:pt x="3651" y="2263"/>
                </a:lnTo>
                <a:lnTo>
                  <a:pt x="4089" y="1922"/>
                </a:lnTo>
                <a:lnTo>
                  <a:pt x="4527" y="1630"/>
                </a:lnTo>
                <a:lnTo>
                  <a:pt x="5013" y="1363"/>
                </a:lnTo>
                <a:lnTo>
                  <a:pt x="5524" y="1144"/>
                </a:lnTo>
                <a:lnTo>
                  <a:pt x="6035" y="974"/>
                </a:lnTo>
                <a:lnTo>
                  <a:pt x="6327" y="925"/>
                </a:lnTo>
                <a:lnTo>
                  <a:pt x="6595" y="876"/>
                </a:lnTo>
                <a:lnTo>
                  <a:pt x="6887" y="828"/>
                </a:lnTo>
                <a:lnTo>
                  <a:pt x="7179" y="803"/>
                </a:lnTo>
                <a:lnTo>
                  <a:pt x="7544" y="779"/>
                </a:lnTo>
                <a:lnTo>
                  <a:pt x="7933" y="730"/>
                </a:lnTo>
                <a:lnTo>
                  <a:pt x="8322" y="682"/>
                </a:lnTo>
                <a:lnTo>
                  <a:pt x="8493" y="682"/>
                </a:lnTo>
                <a:close/>
                <a:moveTo>
                  <a:pt x="8152" y="0"/>
                </a:moveTo>
                <a:lnTo>
                  <a:pt x="7763" y="25"/>
                </a:lnTo>
                <a:lnTo>
                  <a:pt x="7373" y="73"/>
                </a:lnTo>
                <a:lnTo>
                  <a:pt x="7081" y="49"/>
                </a:lnTo>
                <a:lnTo>
                  <a:pt x="6789" y="49"/>
                </a:lnTo>
                <a:lnTo>
                  <a:pt x="6473" y="73"/>
                </a:lnTo>
                <a:lnTo>
                  <a:pt x="6157" y="146"/>
                </a:lnTo>
                <a:lnTo>
                  <a:pt x="5841" y="219"/>
                </a:lnTo>
                <a:lnTo>
                  <a:pt x="5549" y="317"/>
                </a:lnTo>
                <a:lnTo>
                  <a:pt x="5232" y="438"/>
                </a:lnTo>
                <a:lnTo>
                  <a:pt x="4916" y="560"/>
                </a:lnTo>
                <a:lnTo>
                  <a:pt x="4332" y="876"/>
                </a:lnTo>
                <a:lnTo>
                  <a:pt x="3748" y="1217"/>
                </a:lnTo>
                <a:lnTo>
                  <a:pt x="3237" y="1606"/>
                </a:lnTo>
                <a:lnTo>
                  <a:pt x="2775" y="1995"/>
                </a:lnTo>
                <a:lnTo>
                  <a:pt x="2507" y="2239"/>
                </a:lnTo>
                <a:lnTo>
                  <a:pt x="2264" y="2482"/>
                </a:lnTo>
                <a:lnTo>
                  <a:pt x="2045" y="2725"/>
                </a:lnTo>
                <a:lnTo>
                  <a:pt x="1826" y="2993"/>
                </a:lnTo>
                <a:lnTo>
                  <a:pt x="1631" y="3261"/>
                </a:lnTo>
                <a:lnTo>
                  <a:pt x="1461" y="3528"/>
                </a:lnTo>
                <a:lnTo>
                  <a:pt x="1120" y="4088"/>
                </a:lnTo>
                <a:lnTo>
                  <a:pt x="852" y="4696"/>
                </a:lnTo>
                <a:lnTo>
                  <a:pt x="609" y="5305"/>
                </a:lnTo>
                <a:lnTo>
                  <a:pt x="414" y="5962"/>
                </a:lnTo>
                <a:lnTo>
                  <a:pt x="220" y="6643"/>
                </a:lnTo>
                <a:lnTo>
                  <a:pt x="122" y="7008"/>
                </a:lnTo>
                <a:lnTo>
                  <a:pt x="74" y="7373"/>
                </a:lnTo>
                <a:lnTo>
                  <a:pt x="25" y="7738"/>
                </a:lnTo>
                <a:lnTo>
                  <a:pt x="1" y="8103"/>
                </a:lnTo>
                <a:lnTo>
                  <a:pt x="1" y="8468"/>
                </a:lnTo>
                <a:lnTo>
                  <a:pt x="25" y="8809"/>
                </a:lnTo>
                <a:lnTo>
                  <a:pt x="49" y="9174"/>
                </a:lnTo>
                <a:lnTo>
                  <a:pt x="98" y="9514"/>
                </a:lnTo>
                <a:lnTo>
                  <a:pt x="195" y="9879"/>
                </a:lnTo>
                <a:lnTo>
                  <a:pt x="268" y="10220"/>
                </a:lnTo>
                <a:lnTo>
                  <a:pt x="390" y="10560"/>
                </a:lnTo>
                <a:lnTo>
                  <a:pt x="512" y="10901"/>
                </a:lnTo>
                <a:lnTo>
                  <a:pt x="658" y="11242"/>
                </a:lnTo>
                <a:lnTo>
                  <a:pt x="804" y="11582"/>
                </a:lnTo>
                <a:lnTo>
                  <a:pt x="1169" y="12264"/>
                </a:lnTo>
                <a:lnTo>
                  <a:pt x="1388" y="12629"/>
                </a:lnTo>
                <a:lnTo>
                  <a:pt x="1631" y="12994"/>
                </a:lnTo>
                <a:lnTo>
                  <a:pt x="1899" y="13334"/>
                </a:lnTo>
                <a:lnTo>
                  <a:pt x="2166" y="13651"/>
                </a:lnTo>
                <a:lnTo>
                  <a:pt x="2434" y="13943"/>
                </a:lnTo>
                <a:lnTo>
                  <a:pt x="2750" y="14235"/>
                </a:lnTo>
                <a:lnTo>
                  <a:pt x="3042" y="14502"/>
                </a:lnTo>
                <a:lnTo>
                  <a:pt x="3383" y="14746"/>
                </a:lnTo>
                <a:lnTo>
                  <a:pt x="3699" y="14965"/>
                </a:lnTo>
                <a:lnTo>
                  <a:pt x="4064" y="15159"/>
                </a:lnTo>
                <a:lnTo>
                  <a:pt x="4429" y="15354"/>
                </a:lnTo>
                <a:lnTo>
                  <a:pt x="4794" y="15500"/>
                </a:lnTo>
                <a:lnTo>
                  <a:pt x="5184" y="15622"/>
                </a:lnTo>
                <a:lnTo>
                  <a:pt x="5597" y="15743"/>
                </a:lnTo>
                <a:lnTo>
                  <a:pt x="6011" y="15816"/>
                </a:lnTo>
                <a:lnTo>
                  <a:pt x="6424" y="15889"/>
                </a:lnTo>
                <a:lnTo>
                  <a:pt x="6862" y="15914"/>
                </a:lnTo>
                <a:lnTo>
                  <a:pt x="7300" y="15938"/>
                </a:lnTo>
                <a:lnTo>
                  <a:pt x="7738" y="15938"/>
                </a:lnTo>
                <a:lnTo>
                  <a:pt x="8152" y="15914"/>
                </a:lnTo>
                <a:lnTo>
                  <a:pt x="8590" y="15889"/>
                </a:lnTo>
                <a:lnTo>
                  <a:pt x="9004" y="15841"/>
                </a:lnTo>
                <a:lnTo>
                  <a:pt x="9442" y="15768"/>
                </a:lnTo>
                <a:lnTo>
                  <a:pt x="9855" y="15670"/>
                </a:lnTo>
                <a:lnTo>
                  <a:pt x="10245" y="15573"/>
                </a:lnTo>
                <a:lnTo>
                  <a:pt x="10658" y="15451"/>
                </a:lnTo>
                <a:lnTo>
                  <a:pt x="11048" y="15305"/>
                </a:lnTo>
                <a:lnTo>
                  <a:pt x="11461" y="15135"/>
                </a:lnTo>
                <a:lnTo>
                  <a:pt x="11826" y="14940"/>
                </a:lnTo>
                <a:lnTo>
                  <a:pt x="12216" y="14721"/>
                </a:lnTo>
                <a:lnTo>
                  <a:pt x="12581" y="14478"/>
                </a:lnTo>
                <a:lnTo>
                  <a:pt x="12921" y="14235"/>
                </a:lnTo>
                <a:lnTo>
                  <a:pt x="13286" y="13943"/>
                </a:lnTo>
                <a:lnTo>
                  <a:pt x="13603" y="13651"/>
                </a:lnTo>
                <a:lnTo>
                  <a:pt x="13895" y="13334"/>
                </a:lnTo>
                <a:lnTo>
                  <a:pt x="14187" y="13018"/>
                </a:lnTo>
                <a:lnTo>
                  <a:pt x="14454" y="12702"/>
                </a:lnTo>
                <a:lnTo>
                  <a:pt x="14697" y="12361"/>
                </a:lnTo>
                <a:lnTo>
                  <a:pt x="14916" y="11996"/>
                </a:lnTo>
                <a:lnTo>
                  <a:pt x="15111" y="11631"/>
                </a:lnTo>
                <a:lnTo>
                  <a:pt x="15135" y="11631"/>
                </a:lnTo>
                <a:lnTo>
                  <a:pt x="15160" y="11582"/>
                </a:lnTo>
                <a:lnTo>
                  <a:pt x="15160" y="11534"/>
                </a:lnTo>
                <a:lnTo>
                  <a:pt x="15330" y="11096"/>
                </a:lnTo>
                <a:lnTo>
                  <a:pt x="15500" y="10658"/>
                </a:lnTo>
                <a:lnTo>
                  <a:pt x="15622" y="10195"/>
                </a:lnTo>
                <a:lnTo>
                  <a:pt x="15719" y="9733"/>
                </a:lnTo>
                <a:lnTo>
                  <a:pt x="15744" y="9709"/>
                </a:lnTo>
                <a:lnTo>
                  <a:pt x="15768" y="9684"/>
                </a:lnTo>
                <a:lnTo>
                  <a:pt x="15792" y="9636"/>
                </a:lnTo>
                <a:lnTo>
                  <a:pt x="15768" y="9611"/>
                </a:lnTo>
                <a:lnTo>
                  <a:pt x="15744" y="9563"/>
                </a:lnTo>
                <a:lnTo>
                  <a:pt x="15792" y="9174"/>
                </a:lnTo>
                <a:lnTo>
                  <a:pt x="15841" y="8760"/>
                </a:lnTo>
                <a:lnTo>
                  <a:pt x="15841" y="8371"/>
                </a:lnTo>
                <a:lnTo>
                  <a:pt x="15817" y="7957"/>
                </a:lnTo>
                <a:lnTo>
                  <a:pt x="15744" y="7105"/>
                </a:lnTo>
                <a:lnTo>
                  <a:pt x="15671" y="6667"/>
                </a:lnTo>
                <a:lnTo>
                  <a:pt x="15598" y="6254"/>
                </a:lnTo>
                <a:lnTo>
                  <a:pt x="15525" y="5840"/>
                </a:lnTo>
                <a:lnTo>
                  <a:pt x="15403" y="5426"/>
                </a:lnTo>
                <a:lnTo>
                  <a:pt x="15281" y="5013"/>
                </a:lnTo>
                <a:lnTo>
                  <a:pt x="15160" y="4623"/>
                </a:lnTo>
                <a:lnTo>
                  <a:pt x="14989" y="4234"/>
                </a:lnTo>
                <a:lnTo>
                  <a:pt x="14819" y="3845"/>
                </a:lnTo>
                <a:lnTo>
                  <a:pt x="14624" y="3480"/>
                </a:lnTo>
                <a:lnTo>
                  <a:pt x="14405" y="3115"/>
                </a:lnTo>
                <a:lnTo>
                  <a:pt x="14162" y="2774"/>
                </a:lnTo>
                <a:lnTo>
                  <a:pt x="13895" y="2458"/>
                </a:lnTo>
                <a:lnTo>
                  <a:pt x="13603" y="2141"/>
                </a:lnTo>
                <a:lnTo>
                  <a:pt x="13286" y="1849"/>
                </a:lnTo>
                <a:lnTo>
                  <a:pt x="12970" y="1582"/>
                </a:lnTo>
                <a:lnTo>
                  <a:pt x="12654" y="1363"/>
                </a:lnTo>
                <a:lnTo>
                  <a:pt x="12313" y="1144"/>
                </a:lnTo>
                <a:lnTo>
                  <a:pt x="11948" y="949"/>
                </a:lnTo>
                <a:lnTo>
                  <a:pt x="11607" y="779"/>
                </a:lnTo>
                <a:lnTo>
                  <a:pt x="11218" y="609"/>
                </a:lnTo>
                <a:lnTo>
                  <a:pt x="10853" y="487"/>
                </a:lnTo>
                <a:lnTo>
                  <a:pt x="10464" y="365"/>
                </a:lnTo>
                <a:lnTo>
                  <a:pt x="10099" y="268"/>
                </a:lnTo>
                <a:lnTo>
                  <a:pt x="9709" y="171"/>
                </a:lnTo>
                <a:lnTo>
                  <a:pt x="9320" y="98"/>
                </a:lnTo>
                <a:lnTo>
                  <a:pt x="8931" y="49"/>
                </a:lnTo>
                <a:lnTo>
                  <a:pt x="8541" y="25"/>
                </a:lnTo>
                <a:lnTo>
                  <a:pt x="815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6629" name="Shape 300"/>
          <p:cNvSpPr>
            <a:spLocks/>
          </p:cNvSpPr>
          <p:nvPr/>
        </p:nvSpPr>
        <p:spPr bwMode="auto">
          <a:xfrm>
            <a:off x="3798888" y="2051050"/>
            <a:ext cx="1443037" cy="103188"/>
          </a:xfrm>
          <a:custGeom>
            <a:avLst/>
            <a:gdLst>
              <a:gd name="T0" fmla="*/ 2147483647 w 27831"/>
              <a:gd name="T1" fmla="*/ 1952149203 h 2831"/>
              <a:gd name="T2" fmla="*/ 2147483647 w 27831"/>
              <a:gd name="T3" fmla="*/ 1666200081 h 2831"/>
              <a:gd name="T4" fmla="*/ 2147483647 w 27831"/>
              <a:gd name="T5" fmla="*/ 2147483647 h 2831"/>
              <a:gd name="T6" fmla="*/ 2147483647 w 27831"/>
              <a:gd name="T7" fmla="*/ 501293182 h 2831"/>
              <a:gd name="T8" fmla="*/ 2147483647 w 27831"/>
              <a:gd name="T9" fmla="*/ 335340983 h 2831"/>
              <a:gd name="T10" fmla="*/ 2147483647 w 27831"/>
              <a:gd name="T11" fmla="*/ 167695131 h 2831"/>
              <a:gd name="T12" fmla="*/ 2147483647 w 27831"/>
              <a:gd name="T13" fmla="*/ 501293182 h 2831"/>
              <a:gd name="T14" fmla="*/ 2147483647 w 27831"/>
              <a:gd name="T15" fmla="*/ 1000795391 h 2831"/>
              <a:gd name="T16" fmla="*/ 2147483647 w 27831"/>
              <a:gd name="T17" fmla="*/ 834892763 h 2831"/>
              <a:gd name="T18" fmla="*/ 2147483647 w 27831"/>
              <a:gd name="T19" fmla="*/ 834892763 h 2831"/>
              <a:gd name="T20" fmla="*/ 2147483647 w 27831"/>
              <a:gd name="T21" fmla="*/ 667197413 h 2831"/>
              <a:gd name="T22" fmla="*/ 2147483647 w 27831"/>
              <a:gd name="T23" fmla="*/ 1166698601 h 2831"/>
              <a:gd name="T24" fmla="*/ 2147483647 w 27831"/>
              <a:gd name="T25" fmla="*/ 335340983 h 2831"/>
              <a:gd name="T26" fmla="*/ 2147483647 w 27831"/>
              <a:gd name="T27" fmla="*/ 834892763 h 2831"/>
              <a:gd name="T28" fmla="*/ 2147483647 w 27831"/>
              <a:gd name="T29" fmla="*/ 1000795391 h 2831"/>
              <a:gd name="T30" fmla="*/ 2147483647 w 27831"/>
              <a:gd name="T31" fmla="*/ 1166698601 h 2831"/>
              <a:gd name="T32" fmla="*/ 2147483647 w 27831"/>
              <a:gd name="T33" fmla="*/ 1334393660 h 2831"/>
              <a:gd name="T34" fmla="*/ 2147483647 w 27831"/>
              <a:gd name="T35" fmla="*/ 1833896014 h 2831"/>
              <a:gd name="T36" fmla="*/ 2147483647 w 27831"/>
              <a:gd name="T37" fmla="*/ 1833896014 h 2831"/>
              <a:gd name="T38" fmla="*/ 2147483647 w 27831"/>
              <a:gd name="T39" fmla="*/ 1999799225 h 2831"/>
              <a:gd name="T40" fmla="*/ 2147483647 w 27831"/>
              <a:gd name="T41" fmla="*/ 2147483647 h 2831"/>
              <a:gd name="T42" fmla="*/ 2147483647 w 27831"/>
              <a:gd name="T43" fmla="*/ 2147483647 h 2831"/>
              <a:gd name="T44" fmla="*/ 2147483647 w 27831"/>
              <a:gd name="T45" fmla="*/ 2147483647 h 2831"/>
              <a:gd name="T46" fmla="*/ 2052584461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99799225 h 2831"/>
              <a:gd name="T90" fmla="*/ 2147483647 w 27831"/>
              <a:gd name="T91" fmla="*/ 1999799225 h 2831"/>
              <a:gd name="T92" fmla="*/ 2147483647 w 27831"/>
              <a:gd name="T93" fmla="*/ 1833896014 h 2831"/>
              <a:gd name="T94" fmla="*/ 2147483647 w 27831"/>
              <a:gd name="T95" fmla="*/ 1833896014 h 2831"/>
              <a:gd name="T96" fmla="*/ 2147483647 w 27831"/>
              <a:gd name="T97" fmla="*/ 1666200081 h 2831"/>
              <a:gd name="T98" fmla="*/ 2147483647 w 27831"/>
              <a:gd name="T99" fmla="*/ 1500298037 h 2831"/>
              <a:gd name="T100" fmla="*/ 2147483647 w 27831"/>
              <a:gd name="T101" fmla="*/ 1166698601 h 2831"/>
              <a:gd name="T102" fmla="*/ 2147483647 w 27831"/>
              <a:gd name="T103" fmla="*/ 1000795391 h 2831"/>
              <a:gd name="T104" fmla="*/ 2147483647 w 27831"/>
              <a:gd name="T105" fmla="*/ 834892763 h 2831"/>
              <a:gd name="T106" fmla="*/ 2147483647 w 27831"/>
              <a:gd name="T107" fmla="*/ 1166698601 h 2831"/>
              <a:gd name="T108" fmla="*/ 2147483647 w 27831"/>
              <a:gd name="T109" fmla="*/ 501293182 h 2831"/>
              <a:gd name="T110" fmla="*/ 2147483647 w 27831"/>
              <a:gd name="T111" fmla="*/ 335340983 h 2831"/>
              <a:gd name="T112" fmla="*/ 2147483647 w 27831"/>
              <a:gd name="T113" fmla="*/ 501293182 h 2831"/>
              <a:gd name="T114" fmla="*/ 2147483647 w 27831"/>
              <a:gd name="T115" fmla="*/ 667197413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6630" name="Shape 301"/>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A0EB97AE-226D-494D-96F3-94EF72793568}" type="slidenum">
              <a:rPr lang="en-US" altLang="en-US" sz="1000">
                <a:solidFill>
                  <a:srgbClr val="FFFFFF"/>
                </a:solidFill>
                <a:latin typeface="Sniglet" charset="-95"/>
                <a:ea typeface="Sniglet" charset="-95"/>
                <a:cs typeface="Sniglet" charset="-95"/>
                <a:sym typeface="Sniglet" charset="-95"/>
              </a:rPr>
              <a:pPr/>
              <a:t>27</a:t>
            </a:fld>
            <a:endParaRPr lang="en-US" altLang="en-US" sz="1000">
              <a:solidFill>
                <a:srgbClr val="FFFFFF"/>
              </a:solidFill>
              <a:latin typeface="Sniglet" charset="-95"/>
              <a:ea typeface="Sniglet" charset="-95"/>
              <a:cs typeface="Sniglet" charset="-95"/>
              <a:sym typeface="Sniglet" charset="-95"/>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hape 81"/>
          <p:cNvSpPr txBox="1">
            <a:spLocks noGrp="1"/>
          </p:cNvSpPr>
          <p:nvPr>
            <p:ph type="ctrTitle"/>
          </p:nvPr>
        </p:nvSpPr>
        <p:spPr>
          <a:xfrm>
            <a:off x="685800" y="2112963"/>
            <a:ext cx="7772400" cy="1160462"/>
          </a:xfrm>
        </p:spPr>
        <p:txBody>
          <a:bodyPr/>
          <a:lstStyle/>
          <a:p>
            <a:pPr eaLnBrk="1" hangingPunct="1">
              <a:spcBef>
                <a:spcPct val="0"/>
              </a:spcBef>
              <a:spcAft>
                <a:spcPct val="0"/>
              </a:spcAft>
              <a:buClr>
                <a:srgbClr val="FFFFFF"/>
              </a:buClr>
              <a:buFont typeface="Walter Turncoat" charset="-95"/>
              <a:buNone/>
            </a:pPr>
            <a:r>
              <a:rPr lang="en-US" altLang="en-US" sz="6000" dirty="0">
                <a:solidFill>
                  <a:srgbClr val="FFFFFF"/>
                </a:solidFill>
                <a:latin typeface="Walter Turncoat" charset="-95"/>
                <a:ea typeface="Walter Turncoat" charset="-95"/>
                <a:cs typeface="Walter Turncoat" charset="-95"/>
                <a:sym typeface="Walter Turncoat" charset="-95"/>
              </a:rPr>
              <a:t/>
            </a:r>
            <a:br>
              <a:rPr lang="en-US" altLang="en-US" sz="6000" dirty="0">
                <a:solidFill>
                  <a:srgbClr val="FFFFFF"/>
                </a:solidFill>
                <a:latin typeface="Walter Turncoat" charset="-95"/>
                <a:ea typeface="Walter Turncoat" charset="-95"/>
                <a:cs typeface="Walter Turncoat" charset="-95"/>
                <a:sym typeface="Walter Turncoat" charset="-95"/>
              </a:rPr>
            </a:br>
            <a:r>
              <a:rPr lang="en-US" altLang="en-US" sz="6000" dirty="0">
                <a:solidFill>
                  <a:srgbClr val="FFFFFF"/>
                </a:solidFill>
                <a:latin typeface="Walter Turncoat" charset="-95"/>
                <a:ea typeface="Walter Turncoat" charset="-95"/>
                <a:cs typeface="Walter Turncoat" charset="-95"/>
                <a:sym typeface="Walter Turncoat" charset="-95"/>
              </a:rPr>
              <a:t/>
            </a:r>
            <a:br>
              <a:rPr lang="en-US" altLang="en-US" sz="6000" dirty="0">
                <a:solidFill>
                  <a:srgbClr val="FFFFFF"/>
                </a:solidFill>
                <a:latin typeface="Walter Turncoat" charset="-95"/>
                <a:ea typeface="Walter Turncoat" charset="-95"/>
                <a:cs typeface="Walter Turncoat" charset="-95"/>
                <a:sym typeface="Walter Turncoat" charset="-95"/>
              </a:rPr>
            </a:br>
            <a:r>
              <a:rPr lang="en-US" altLang="en-US" sz="6000" dirty="0">
                <a:solidFill>
                  <a:srgbClr val="FFFFFF"/>
                </a:solidFill>
                <a:latin typeface="Walter Turncoat" charset="-95"/>
                <a:ea typeface="Walter Turncoat" charset="-95"/>
                <a:cs typeface="Walter Turncoat" charset="-95"/>
                <a:sym typeface="Walter Turncoat" charset="-95"/>
              </a:rPr>
              <a:t>1.</a:t>
            </a:r>
            <a:br>
              <a:rPr lang="en-US" altLang="en-US" sz="6000" dirty="0">
                <a:solidFill>
                  <a:srgbClr val="FFFFFF"/>
                </a:solidFill>
                <a:latin typeface="Walter Turncoat" charset="-95"/>
                <a:ea typeface="Walter Turncoat" charset="-95"/>
                <a:cs typeface="Walter Turncoat" charset="-95"/>
                <a:sym typeface="Walter Turncoat" charset="-95"/>
              </a:rPr>
            </a:br>
            <a:r>
              <a:rPr lang="en-US" altLang="en-US" dirty="0">
                <a:solidFill>
                  <a:srgbClr val="FFFFFF"/>
                </a:solidFill>
                <a:latin typeface="Walter Turncoat" charset="-95"/>
                <a:ea typeface="Walter Turncoat" charset="-95"/>
                <a:cs typeface="Walter Turncoat" charset="-95"/>
                <a:sym typeface="Walter Turncoat" charset="-95"/>
              </a:rPr>
              <a:t/>
            </a:r>
            <a:br>
              <a:rPr lang="en-US" altLang="en-US" dirty="0">
                <a:solidFill>
                  <a:srgbClr val="FFFFFF"/>
                </a:solidFill>
                <a:latin typeface="Walter Turncoat" charset="-95"/>
                <a:ea typeface="Walter Turncoat" charset="-95"/>
                <a:cs typeface="Walter Turncoat" charset="-95"/>
                <a:sym typeface="Walter Turncoat" charset="-95"/>
              </a:rPr>
            </a:br>
            <a:r>
              <a:rPr lang="en-US" altLang="en-US" dirty="0">
                <a:solidFill>
                  <a:srgbClr val="FFFFFF"/>
                </a:solidFill>
                <a:latin typeface="Walter Turncoat" charset="-95"/>
                <a:ea typeface="Walter Turncoat" charset="-95"/>
                <a:cs typeface="Walter Turncoat" charset="-95"/>
                <a:sym typeface="Walter Turncoat" charset="-95"/>
              </a:rPr>
              <a:t>Background </a:t>
            </a:r>
            <a:r>
              <a:rPr lang="en-US" altLang="en-US" dirty="0" smtClean="0">
                <a:solidFill>
                  <a:srgbClr val="FFFFFF"/>
                </a:solidFill>
                <a:latin typeface="Walter Turncoat" charset="-95"/>
                <a:ea typeface="Walter Turncoat" charset="-95"/>
                <a:cs typeface="Walter Turncoat" charset="-95"/>
                <a:sym typeface="Walter Turncoat" charset="-95"/>
              </a:rPr>
              <a:t>research on politeness &amp; preference</a:t>
            </a:r>
            <a:endParaRPr lang="en-US" altLang="en-US" dirty="0">
              <a:solidFill>
                <a:srgbClr val="FFFFFF"/>
              </a:solidFill>
              <a:latin typeface="Walter Turncoat" charset="-95"/>
              <a:ea typeface="Walter Turncoat" charset="-95"/>
              <a:cs typeface="Walter Turncoat" charset="-95"/>
              <a:sym typeface="Walter Turncoat" charset="-95"/>
            </a:endParaRPr>
          </a:p>
        </p:txBody>
      </p:sp>
      <p:sp>
        <p:nvSpPr>
          <p:cNvPr id="6147" name="Shape 82"/>
          <p:cNvSpPr txBox="1">
            <a:spLocks noGrp="1"/>
          </p:cNvSpPr>
          <p:nvPr>
            <p:ph type="subTitle" idx="1"/>
          </p:nvPr>
        </p:nvSpPr>
        <p:spPr>
          <a:xfrm>
            <a:off x="685800" y="3144838"/>
            <a:ext cx="7772400" cy="784225"/>
          </a:xfrm>
        </p:spPr>
        <p:txBody>
          <a:bodyPr/>
          <a:lstStyle/>
          <a:p>
            <a:pPr eaLnBrk="1" hangingPunct="1">
              <a:spcBef>
                <a:spcPct val="0"/>
              </a:spcBef>
              <a:spcAft>
                <a:spcPct val="0"/>
              </a:spcAft>
              <a:buClr>
                <a:srgbClr val="FFFFFF"/>
              </a:buClr>
              <a:buFont typeface="Sniglet" charset="-95"/>
              <a:buNone/>
            </a:pPr>
            <a:endParaRPr lang="en-US" altLang="en-US" sz="2000">
              <a:solidFill>
                <a:srgbClr val="FFFFFF"/>
              </a:solidFill>
              <a:latin typeface="Sniglet" charset="-95"/>
              <a:ea typeface="Sniglet" charset="-95"/>
              <a:cs typeface="Sniglet" charset="-95"/>
              <a:sym typeface="Sniglet" charset="-95"/>
            </a:endParaRPr>
          </a:p>
        </p:txBody>
      </p:sp>
      <p:sp>
        <p:nvSpPr>
          <p:cNvPr id="6148" name="Shape 83"/>
          <p:cNvSpPr>
            <a:spLocks/>
          </p:cNvSpPr>
          <p:nvPr/>
        </p:nvSpPr>
        <p:spPr bwMode="auto">
          <a:xfrm>
            <a:off x="3535363" y="98425"/>
            <a:ext cx="1824037" cy="1701800"/>
          </a:xfrm>
          <a:custGeom>
            <a:avLst/>
            <a:gdLst>
              <a:gd name="T0" fmla="*/ 2147483647 w 73112"/>
              <a:gd name="T1" fmla="*/ 694857045 h 68207"/>
              <a:gd name="T2" fmla="*/ 2147483647 w 73112"/>
              <a:gd name="T3" fmla="*/ 2010949374 h 68207"/>
              <a:gd name="T4" fmla="*/ 2147483647 w 73112"/>
              <a:gd name="T5" fmla="*/ 2147483647 h 68207"/>
              <a:gd name="T6" fmla="*/ 2147483647 w 73112"/>
              <a:gd name="T7" fmla="*/ 2147483647 h 68207"/>
              <a:gd name="T8" fmla="*/ 2147483647 w 73112"/>
              <a:gd name="T9" fmla="*/ 2147483647 h 68207"/>
              <a:gd name="T10" fmla="*/ 2147483647 w 73112"/>
              <a:gd name="T11" fmla="*/ 2147483647 h 68207"/>
              <a:gd name="T12" fmla="*/ 2147483647 w 73112"/>
              <a:gd name="T13" fmla="*/ 2147483647 h 68207"/>
              <a:gd name="T14" fmla="*/ 2147483647 w 73112"/>
              <a:gd name="T15" fmla="*/ 2147483647 h 68207"/>
              <a:gd name="T16" fmla="*/ 2147483647 w 73112"/>
              <a:gd name="T17" fmla="*/ 2147483647 h 68207"/>
              <a:gd name="T18" fmla="*/ 2147483647 w 73112"/>
              <a:gd name="T19" fmla="*/ 2147483647 h 68207"/>
              <a:gd name="T20" fmla="*/ 2147483647 w 73112"/>
              <a:gd name="T21" fmla="*/ 2147483647 h 68207"/>
              <a:gd name="T22" fmla="*/ 2147483647 w 73112"/>
              <a:gd name="T23" fmla="*/ 2147483647 h 68207"/>
              <a:gd name="T24" fmla="*/ 2147483647 w 73112"/>
              <a:gd name="T25" fmla="*/ 2147483647 h 68207"/>
              <a:gd name="T26" fmla="*/ 2147483647 w 73112"/>
              <a:gd name="T27" fmla="*/ 2147483647 h 68207"/>
              <a:gd name="T28" fmla="*/ 2147483647 w 73112"/>
              <a:gd name="T29" fmla="*/ 2147483647 h 68207"/>
              <a:gd name="T30" fmla="*/ 2147483647 w 73112"/>
              <a:gd name="T31" fmla="*/ 2147483647 h 68207"/>
              <a:gd name="T32" fmla="*/ 2147483647 w 73112"/>
              <a:gd name="T33" fmla="*/ 2147483647 h 68207"/>
              <a:gd name="T34" fmla="*/ 2147483647 w 73112"/>
              <a:gd name="T35" fmla="*/ 2147483647 h 68207"/>
              <a:gd name="T36" fmla="*/ 2147483647 w 73112"/>
              <a:gd name="T37" fmla="*/ 2147483647 h 68207"/>
              <a:gd name="T38" fmla="*/ 2147483647 w 73112"/>
              <a:gd name="T39" fmla="*/ 2147483647 h 68207"/>
              <a:gd name="T40" fmla="*/ 2147483647 w 73112"/>
              <a:gd name="T41" fmla="*/ 2147483647 h 68207"/>
              <a:gd name="T42" fmla="*/ 2147483647 w 73112"/>
              <a:gd name="T43" fmla="*/ 2147483647 h 68207"/>
              <a:gd name="T44" fmla="*/ 2147483647 w 73112"/>
              <a:gd name="T45" fmla="*/ 438696778 h 68207"/>
              <a:gd name="T46" fmla="*/ 2147483647 w 73112"/>
              <a:gd name="T47" fmla="*/ 1097131272 h 68207"/>
              <a:gd name="T48" fmla="*/ 2147483647 w 73112"/>
              <a:gd name="T49" fmla="*/ 2084199271 h 68207"/>
              <a:gd name="T50" fmla="*/ 2147483647 w 73112"/>
              <a:gd name="T51" fmla="*/ 1023879777 h 68207"/>
              <a:gd name="T52" fmla="*/ 2147483647 w 73112"/>
              <a:gd name="T53" fmla="*/ 1864850383 h 68207"/>
              <a:gd name="T54" fmla="*/ 2147483647 w 73112"/>
              <a:gd name="T55" fmla="*/ 2147483647 h 68207"/>
              <a:gd name="T56" fmla="*/ 2147483647 w 73112"/>
              <a:gd name="T57" fmla="*/ 2147483647 h 68207"/>
              <a:gd name="T58" fmla="*/ 2147483647 w 73112"/>
              <a:gd name="T59" fmla="*/ 2147483647 h 68207"/>
              <a:gd name="T60" fmla="*/ 2147483647 w 73112"/>
              <a:gd name="T61" fmla="*/ 2147483647 h 68207"/>
              <a:gd name="T62" fmla="*/ 2147483647 w 73112"/>
              <a:gd name="T63" fmla="*/ 2147483647 h 68207"/>
              <a:gd name="T64" fmla="*/ 2147483647 w 73112"/>
              <a:gd name="T65" fmla="*/ 2147483647 h 68207"/>
              <a:gd name="T66" fmla="*/ 2147483647 w 73112"/>
              <a:gd name="T67" fmla="*/ 2147483647 h 68207"/>
              <a:gd name="T68" fmla="*/ 2147483647 w 73112"/>
              <a:gd name="T69" fmla="*/ 2147483647 h 68207"/>
              <a:gd name="T70" fmla="*/ 2147483647 w 73112"/>
              <a:gd name="T71" fmla="*/ 2147483647 h 68207"/>
              <a:gd name="T72" fmla="*/ 2147483647 w 73112"/>
              <a:gd name="T73" fmla="*/ 2147483647 h 68207"/>
              <a:gd name="T74" fmla="*/ 2147483647 w 73112"/>
              <a:gd name="T75" fmla="*/ 2147483647 h 68207"/>
              <a:gd name="T76" fmla="*/ 2147483647 w 73112"/>
              <a:gd name="T77" fmla="*/ 2147483647 h 68207"/>
              <a:gd name="T78" fmla="*/ 2147483647 w 73112"/>
              <a:gd name="T79" fmla="*/ 2147483647 h 68207"/>
              <a:gd name="T80" fmla="*/ 2147483647 w 73112"/>
              <a:gd name="T81" fmla="*/ 2147483647 h 68207"/>
              <a:gd name="T82" fmla="*/ 2010313449 w 73112"/>
              <a:gd name="T83" fmla="*/ 2147483647 h 68207"/>
              <a:gd name="T84" fmla="*/ 1388885725 w 73112"/>
              <a:gd name="T85" fmla="*/ 2147483647 h 68207"/>
              <a:gd name="T86" fmla="*/ 2147483647 w 73112"/>
              <a:gd name="T87" fmla="*/ 2147483647 h 68207"/>
              <a:gd name="T88" fmla="*/ 2147483647 w 73112"/>
              <a:gd name="T89" fmla="*/ 2147483647 h 68207"/>
              <a:gd name="T90" fmla="*/ 2147483647 w 73112"/>
              <a:gd name="T91" fmla="*/ 1996223385 h 68207"/>
              <a:gd name="T92" fmla="*/ 2147483647 w 73112"/>
              <a:gd name="T93" fmla="*/ 1718364960 h 68207"/>
              <a:gd name="T94" fmla="*/ 2147483647 w 73112"/>
              <a:gd name="T95" fmla="*/ 1279667583 h 68207"/>
              <a:gd name="T96" fmla="*/ 2147483647 w 73112"/>
              <a:gd name="T97" fmla="*/ 2147483647 h 68207"/>
              <a:gd name="T98" fmla="*/ 2147483647 w 73112"/>
              <a:gd name="T99" fmla="*/ 2147483647 h 68207"/>
              <a:gd name="T100" fmla="*/ 731059706 w 73112"/>
              <a:gd name="T101" fmla="*/ 2147483647 h 68207"/>
              <a:gd name="T102" fmla="*/ 0 w 73112"/>
              <a:gd name="T103" fmla="*/ 2147483647 h 68207"/>
              <a:gd name="T104" fmla="*/ 2147483647 w 73112"/>
              <a:gd name="T105" fmla="*/ 2147483647 h 68207"/>
              <a:gd name="T106" fmla="*/ 2147483647 w 73112"/>
              <a:gd name="T107" fmla="*/ 2147483647 h 68207"/>
              <a:gd name="T108" fmla="*/ 2147483647 w 73112"/>
              <a:gd name="T109" fmla="*/ 2147483647 h 68207"/>
              <a:gd name="T110" fmla="*/ 2147483647 w 73112"/>
              <a:gd name="T111" fmla="*/ 2147483647 h 68207"/>
              <a:gd name="T112" fmla="*/ 2147483647 w 73112"/>
              <a:gd name="T113" fmla="*/ 2147483647 h 68207"/>
              <a:gd name="T114" fmla="*/ 2147483647 w 73112"/>
              <a:gd name="T115" fmla="*/ 2147483647 h 68207"/>
              <a:gd name="T116" fmla="*/ 2147483647 w 73112"/>
              <a:gd name="T117" fmla="*/ 2147483647 h 68207"/>
              <a:gd name="T118" fmla="*/ 2147483647 w 73112"/>
              <a:gd name="T119" fmla="*/ 2147483647 h 68207"/>
              <a:gd name="T120" fmla="*/ 2147483647 w 73112"/>
              <a:gd name="T121" fmla="*/ 2147483647 h 68207"/>
              <a:gd name="T122" fmla="*/ 2147483647 w 73112"/>
              <a:gd name="T123" fmla="*/ 256160367 h 68207"/>
              <a:gd name="T124" fmla="*/ 2147483647 w 73112"/>
              <a:gd name="T125" fmla="*/ 731296362 h 6820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73112"/>
              <a:gd name="T190" fmla="*/ 0 h 68207"/>
              <a:gd name="T191" fmla="*/ 73112 w 73112"/>
              <a:gd name="T192" fmla="*/ 68207 h 6820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73112" h="68207" extrusionOk="0">
                <a:moveTo>
                  <a:pt x="46809" y="1210"/>
                </a:moveTo>
                <a:lnTo>
                  <a:pt x="46886" y="1227"/>
                </a:lnTo>
                <a:lnTo>
                  <a:pt x="46866" y="1215"/>
                </a:lnTo>
                <a:lnTo>
                  <a:pt x="46809" y="1210"/>
                </a:lnTo>
                <a:close/>
                <a:moveTo>
                  <a:pt x="35754" y="1982"/>
                </a:moveTo>
                <a:lnTo>
                  <a:pt x="36320" y="2170"/>
                </a:lnTo>
                <a:lnTo>
                  <a:pt x="36037" y="2170"/>
                </a:lnTo>
                <a:lnTo>
                  <a:pt x="35660" y="2076"/>
                </a:lnTo>
                <a:lnTo>
                  <a:pt x="35754" y="1982"/>
                </a:lnTo>
                <a:close/>
                <a:moveTo>
                  <a:pt x="42641" y="1321"/>
                </a:moveTo>
                <a:lnTo>
                  <a:pt x="44622" y="1510"/>
                </a:lnTo>
                <a:lnTo>
                  <a:pt x="46603" y="1793"/>
                </a:lnTo>
                <a:lnTo>
                  <a:pt x="46226" y="1793"/>
                </a:lnTo>
                <a:lnTo>
                  <a:pt x="46320" y="1982"/>
                </a:lnTo>
                <a:lnTo>
                  <a:pt x="45660" y="1793"/>
                </a:lnTo>
                <a:lnTo>
                  <a:pt x="44905" y="1699"/>
                </a:lnTo>
                <a:lnTo>
                  <a:pt x="45188" y="2076"/>
                </a:lnTo>
                <a:lnTo>
                  <a:pt x="45282" y="2265"/>
                </a:lnTo>
                <a:lnTo>
                  <a:pt x="45094" y="2265"/>
                </a:lnTo>
                <a:lnTo>
                  <a:pt x="44716" y="2170"/>
                </a:lnTo>
                <a:lnTo>
                  <a:pt x="43773" y="1793"/>
                </a:lnTo>
                <a:lnTo>
                  <a:pt x="42641" y="1321"/>
                </a:lnTo>
                <a:close/>
                <a:moveTo>
                  <a:pt x="34622" y="5095"/>
                </a:moveTo>
                <a:lnTo>
                  <a:pt x="34169" y="5151"/>
                </a:lnTo>
                <a:lnTo>
                  <a:pt x="34056" y="5189"/>
                </a:lnTo>
                <a:lnTo>
                  <a:pt x="34622" y="5095"/>
                </a:lnTo>
                <a:close/>
                <a:moveTo>
                  <a:pt x="58490" y="6793"/>
                </a:moveTo>
                <a:lnTo>
                  <a:pt x="59056" y="7453"/>
                </a:lnTo>
                <a:lnTo>
                  <a:pt x="59087" y="7476"/>
                </a:lnTo>
                <a:lnTo>
                  <a:pt x="58490" y="6793"/>
                </a:lnTo>
                <a:close/>
                <a:moveTo>
                  <a:pt x="56697" y="7736"/>
                </a:moveTo>
                <a:lnTo>
                  <a:pt x="57358" y="8113"/>
                </a:lnTo>
                <a:lnTo>
                  <a:pt x="57075" y="8113"/>
                </a:lnTo>
                <a:lnTo>
                  <a:pt x="56697" y="7736"/>
                </a:lnTo>
                <a:close/>
                <a:moveTo>
                  <a:pt x="59810" y="8679"/>
                </a:moveTo>
                <a:lnTo>
                  <a:pt x="60087" y="8956"/>
                </a:lnTo>
                <a:lnTo>
                  <a:pt x="59905" y="8774"/>
                </a:lnTo>
                <a:lnTo>
                  <a:pt x="59810" y="8679"/>
                </a:lnTo>
                <a:close/>
                <a:moveTo>
                  <a:pt x="57546" y="8019"/>
                </a:moveTo>
                <a:lnTo>
                  <a:pt x="58395" y="8774"/>
                </a:lnTo>
                <a:lnTo>
                  <a:pt x="59339" y="9434"/>
                </a:lnTo>
                <a:lnTo>
                  <a:pt x="58490" y="8868"/>
                </a:lnTo>
                <a:lnTo>
                  <a:pt x="57735" y="8208"/>
                </a:lnTo>
                <a:lnTo>
                  <a:pt x="57546" y="8019"/>
                </a:lnTo>
                <a:close/>
                <a:moveTo>
                  <a:pt x="60282" y="9246"/>
                </a:moveTo>
                <a:lnTo>
                  <a:pt x="60565" y="9812"/>
                </a:lnTo>
                <a:lnTo>
                  <a:pt x="60282" y="9529"/>
                </a:lnTo>
                <a:lnTo>
                  <a:pt x="60282" y="9340"/>
                </a:lnTo>
                <a:lnTo>
                  <a:pt x="60282" y="9246"/>
                </a:lnTo>
                <a:close/>
                <a:moveTo>
                  <a:pt x="59999" y="8396"/>
                </a:moveTo>
                <a:lnTo>
                  <a:pt x="60659" y="8774"/>
                </a:lnTo>
                <a:lnTo>
                  <a:pt x="61131" y="9340"/>
                </a:lnTo>
                <a:lnTo>
                  <a:pt x="61603" y="9906"/>
                </a:lnTo>
                <a:lnTo>
                  <a:pt x="61886" y="10566"/>
                </a:lnTo>
                <a:lnTo>
                  <a:pt x="60942" y="9434"/>
                </a:lnTo>
                <a:lnTo>
                  <a:pt x="61320" y="10095"/>
                </a:lnTo>
                <a:lnTo>
                  <a:pt x="59999" y="8396"/>
                </a:lnTo>
                <a:close/>
                <a:moveTo>
                  <a:pt x="63773" y="11132"/>
                </a:moveTo>
                <a:lnTo>
                  <a:pt x="64537" y="12278"/>
                </a:lnTo>
                <a:lnTo>
                  <a:pt x="64622" y="12359"/>
                </a:lnTo>
                <a:lnTo>
                  <a:pt x="63773" y="11132"/>
                </a:lnTo>
                <a:close/>
                <a:moveTo>
                  <a:pt x="65093" y="14528"/>
                </a:moveTo>
                <a:lnTo>
                  <a:pt x="65376" y="15189"/>
                </a:lnTo>
                <a:lnTo>
                  <a:pt x="65659" y="15755"/>
                </a:lnTo>
                <a:lnTo>
                  <a:pt x="66037" y="16981"/>
                </a:lnTo>
                <a:lnTo>
                  <a:pt x="65659" y="16321"/>
                </a:lnTo>
                <a:lnTo>
                  <a:pt x="65282" y="15377"/>
                </a:lnTo>
                <a:lnTo>
                  <a:pt x="65093" y="14528"/>
                </a:lnTo>
                <a:close/>
                <a:moveTo>
                  <a:pt x="65093" y="16321"/>
                </a:moveTo>
                <a:lnTo>
                  <a:pt x="65565" y="16698"/>
                </a:lnTo>
                <a:lnTo>
                  <a:pt x="65942" y="17076"/>
                </a:lnTo>
                <a:lnTo>
                  <a:pt x="66320" y="17547"/>
                </a:lnTo>
                <a:lnTo>
                  <a:pt x="66414" y="17830"/>
                </a:lnTo>
                <a:lnTo>
                  <a:pt x="66508" y="18113"/>
                </a:lnTo>
                <a:lnTo>
                  <a:pt x="65848" y="17170"/>
                </a:lnTo>
                <a:lnTo>
                  <a:pt x="65093" y="16321"/>
                </a:lnTo>
                <a:close/>
                <a:moveTo>
                  <a:pt x="72074" y="36226"/>
                </a:moveTo>
                <a:lnTo>
                  <a:pt x="71791" y="37547"/>
                </a:lnTo>
                <a:lnTo>
                  <a:pt x="71603" y="38773"/>
                </a:lnTo>
                <a:lnTo>
                  <a:pt x="71320" y="40000"/>
                </a:lnTo>
                <a:lnTo>
                  <a:pt x="70754" y="41509"/>
                </a:lnTo>
                <a:lnTo>
                  <a:pt x="70942" y="40283"/>
                </a:lnTo>
                <a:lnTo>
                  <a:pt x="71225" y="38962"/>
                </a:lnTo>
                <a:lnTo>
                  <a:pt x="72074" y="36226"/>
                </a:lnTo>
                <a:close/>
                <a:moveTo>
                  <a:pt x="69150" y="44433"/>
                </a:moveTo>
                <a:lnTo>
                  <a:pt x="68867" y="44905"/>
                </a:lnTo>
                <a:lnTo>
                  <a:pt x="68584" y="45377"/>
                </a:lnTo>
                <a:lnTo>
                  <a:pt x="68206" y="45754"/>
                </a:lnTo>
                <a:lnTo>
                  <a:pt x="67923" y="46132"/>
                </a:lnTo>
                <a:lnTo>
                  <a:pt x="68112" y="45754"/>
                </a:lnTo>
                <a:lnTo>
                  <a:pt x="68678" y="45188"/>
                </a:lnTo>
                <a:lnTo>
                  <a:pt x="69150" y="44433"/>
                </a:lnTo>
                <a:close/>
                <a:moveTo>
                  <a:pt x="67357" y="47830"/>
                </a:moveTo>
                <a:lnTo>
                  <a:pt x="66886" y="48584"/>
                </a:lnTo>
                <a:lnTo>
                  <a:pt x="66508" y="48867"/>
                </a:lnTo>
                <a:lnTo>
                  <a:pt x="66414" y="48867"/>
                </a:lnTo>
                <a:lnTo>
                  <a:pt x="66414" y="48773"/>
                </a:lnTo>
                <a:lnTo>
                  <a:pt x="66886" y="48301"/>
                </a:lnTo>
                <a:lnTo>
                  <a:pt x="67357" y="47830"/>
                </a:lnTo>
                <a:close/>
                <a:moveTo>
                  <a:pt x="65093" y="48396"/>
                </a:moveTo>
                <a:lnTo>
                  <a:pt x="65376" y="48490"/>
                </a:lnTo>
                <a:lnTo>
                  <a:pt x="64905" y="49056"/>
                </a:lnTo>
                <a:lnTo>
                  <a:pt x="64622" y="49528"/>
                </a:lnTo>
                <a:lnTo>
                  <a:pt x="64244" y="49811"/>
                </a:lnTo>
                <a:lnTo>
                  <a:pt x="64244" y="49905"/>
                </a:lnTo>
                <a:lnTo>
                  <a:pt x="64056" y="49905"/>
                </a:lnTo>
                <a:lnTo>
                  <a:pt x="64056" y="49811"/>
                </a:lnTo>
                <a:lnTo>
                  <a:pt x="64433" y="49150"/>
                </a:lnTo>
                <a:lnTo>
                  <a:pt x="64622" y="48867"/>
                </a:lnTo>
                <a:lnTo>
                  <a:pt x="64905" y="48584"/>
                </a:lnTo>
                <a:lnTo>
                  <a:pt x="65093" y="48396"/>
                </a:lnTo>
                <a:close/>
                <a:moveTo>
                  <a:pt x="6981" y="52452"/>
                </a:moveTo>
                <a:lnTo>
                  <a:pt x="7170" y="53112"/>
                </a:lnTo>
                <a:lnTo>
                  <a:pt x="7075" y="53018"/>
                </a:lnTo>
                <a:lnTo>
                  <a:pt x="6981" y="52641"/>
                </a:lnTo>
                <a:lnTo>
                  <a:pt x="6981" y="52452"/>
                </a:lnTo>
                <a:close/>
                <a:moveTo>
                  <a:pt x="7736" y="54339"/>
                </a:moveTo>
                <a:lnTo>
                  <a:pt x="7641" y="54433"/>
                </a:lnTo>
                <a:lnTo>
                  <a:pt x="7641" y="54339"/>
                </a:lnTo>
                <a:lnTo>
                  <a:pt x="7736" y="54339"/>
                </a:lnTo>
                <a:close/>
                <a:moveTo>
                  <a:pt x="61225" y="55094"/>
                </a:moveTo>
                <a:lnTo>
                  <a:pt x="61037" y="55377"/>
                </a:lnTo>
                <a:lnTo>
                  <a:pt x="60754" y="55471"/>
                </a:lnTo>
                <a:lnTo>
                  <a:pt x="60942" y="55282"/>
                </a:lnTo>
                <a:lnTo>
                  <a:pt x="61225" y="55094"/>
                </a:lnTo>
                <a:close/>
                <a:moveTo>
                  <a:pt x="6132" y="53867"/>
                </a:moveTo>
                <a:lnTo>
                  <a:pt x="7358" y="55377"/>
                </a:lnTo>
                <a:lnTo>
                  <a:pt x="7641" y="55471"/>
                </a:lnTo>
                <a:lnTo>
                  <a:pt x="7830" y="55565"/>
                </a:lnTo>
                <a:lnTo>
                  <a:pt x="8302" y="56414"/>
                </a:lnTo>
                <a:lnTo>
                  <a:pt x="7170" y="55471"/>
                </a:lnTo>
                <a:lnTo>
                  <a:pt x="6509" y="54622"/>
                </a:lnTo>
                <a:lnTo>
                  <a:pt x="6226" y="54245"/>
                </a:lnTo>
                <a:lnTo>
                  <a:pt x="6132" y="53867"/>
                </a:lnTo>
                <a:close/>
                <a:moveTo>
                  <a:pt x="9056" y="56414"/>
                </a:moveTo>
                <a:lnTo>
                  <a:pt x="9245" y="56509"/>
                </a:lnTo>
                <a:lnTo>
                  <a:pt x="9151" y="56509"/>
                </a:lnTo>
                <a:lnTo>
                  <a:pt x="9056" y="56414"/>
                </a:lnTo>
                <a:close/>
                <a:moveTo>
                  <a:pt x="10472" y="56980"/>
                </a:moveTo>
                <a:lnTo>
                  <a:pt x="11321" y="57358"/>
                </a:lnTo>
                <a:lnTo>
                  <a:pt x="11887" y="57735"/>
                </a:lnTo>
                <a:lnTo>
                  <a:pt x="12264" y="58018"/>
                </a:lnTo>
                <a:lnTo>
                  <a:pt x="11604" y="57641"/>
                </a:lnTo>
                <a:lnTo>
                  <a:pt x="11792" y="58112"/>
                </a:lnTo>
                <a:lnTo>
                  <a:pt x="11604" y="58018"/>
                </a:lnTo>
                <a:lnTo>
                  <a:pt x="11132" y="57452"/>
                </a:lnTo>
                <a:lnTo>
                  <a:pt x="10849" y="57169"/>
                </a:lnTo>
                <a:lnTo>
                  <a:pt x="10472" y="56980"/>
                </a:lnTo>
                <a:close/>
                <a:moveTo>
                  <a:pt x="18019" y="59433"/>
                </a:moveTo>
                <a:lnTo>
                  <a:pt x="18773" y="59810"/>
                </a:lnTo>
                <a:lnTo>
                  <a:pt x="19528" y="60376"/>
                </a:lnTo>
                <a:lnTo>
                  <a:pt x="19056" y="60282"/>
                </a:lnTo>
                <a:lnTo>
                  <a:pt x="18962" y="60188"/>
                </a:lnTo>
                <a:lnTo>
                  <a:pt x="18490" y="59810"/>
                </a:lnTo>
                <a:lnTo>
                  <a:pt x="18019" y="59433"/>
                </a:lnTo>
                <a:close/>
                <a:moveTo>
                  <a:pt x="14528" y="59999"/>
                </a:moveTo>
                <a:lnTo>
                  <a:pt x="14717" y="60093"/>
                </a:lnTo>
                <a:lnTo>
                  <a:pt x="14905" y="60188"/>
                </a:lnTo>
                <a:lnTo>
                  <a:pt x="15188" y="60471"/>
                </a:lnTo>
                <a:lnTo>
                  <a:pt x="15283" y="60565"/>
                </a:lnTo>
                <a:lnTo>
                  <a:pt x="15188" y="60565"/>
                </a:lnTo>
                <a:lnTo>
                  <a:pt x="14528" y="59999"/>
                </a:lnTo>
                <a:close/>
                <a:moveTo>
                  <a:pt x="49339" y="60188"/>
                </a:moveTo>
                <a:lnTo>
                  <a:pt x="48395" y="60565"/>
                </a:lnTo>
                <a:lnTo>
                  <a:pt x="47924" y="60754"/>
                </a:lnTo>
                <a:lnTo>
                  <a:pt x="47452" y="60754"/>
                </a:lnTo>
                <a:lnTo>
                  <a:pt x="47924" y="60471"/>
                </a:lnTo>
                <a:lnTo>
                  <a:pt x="48301" y="60282"/>
                </a:lnTo>
                <a:lnTo>
                  <a:pt x="49056" y="60188"/>
                </a:lnTo>
                <a:lnTo>
                  <a:pt x="49339" y="60188"/>
                </a:lnTo>
                <a:close/>
                <a:moveTo>
                  <a:pt x="19245" y="60565"/>
                </a:moveTo>
                <a:lnTo>
                  <a:pt x="19811" y="60659"/>
                </a:lnTo>
                <a:lnTo>
                  <a:pt x="20566" y="61037"/>
                </a:lnTo>
                <a:lnTo>
                  <a:pt x="19811" y="60848"/>
                </a:lnTo>
                <a:lnTo>
                  <a:pt x="19245" y="60565"/>
                </a:lnTo>
                <a:close/>
                <a:moveTo>
                  <a:pt x="47075" y="61226"/>
                </a:moveTo>
                <a:lnTo>
                  <a:pt x="46792" y="61414"/>
                </a:lnTo>
                <a:lnTo>
                  <a:pt x="46697" y="61509"/>
                </a:lnTo>
                <a:lnTo>
                  <a:pt x="46792" y="61603"/>
                </a:lnTo>
                <a:lnTo>
                  <a:pt x="47263" y="61603"/>
                </a:lnTo>
                <a:lnTo>
                  <a:pt x="47641" y="61509"/>
                </a:lnTo>
                <a:lnTo>
                  <a:pt x="46886" y="61792"/>
                </a:lnTo>
                <a:lnTo>
                  <a:pt x="46131" y="61886"/>
                </a:lnTo>
                <a:lnTo>
                  <a:pt x="46131" y="61980"/>
                </a:lnTo>
                <a:lnTo>
                  <a:pt x="46037" y="61980"/>
                </a:lnTo>
                <a:lnTo>
                  <a:pt x="45660" y="61697"/>
                </a:lnTo>
                <a:lnTo>
                  <a:pt x="46320" y="61320"/>
                </a:lnTo>
                <a:lnTo>
                  <a:pt x="47075" y="61226"/>
                </a:lnTo>
                <a:close/>
                <a:moveTo>
                  <a:pt x="24151" y="63678"/>
                </a:moveTo>
                <a:lnTo>
                  <a:pt x="24905" y="63961"/>
                </a:lnTo>
                <a:lnTo>
                  <a:pt x="25754" y="64244"/>
                </a:lnTo>
                <a:lnTo>
                  <a:pt x="25188" y="64244"/>
                </a:lnTo>
                <a:lnTo>
                  <a:pt x="24151" y="64150"/>
                </a:lnTo>
                <a:lnTo>
                  <a:pt x="23773" y="64056"/>
                </a:lnTo>
                <a:lnTo>
                  <a:pt x="23585" y="63961"/>
                </a:lnTo>
                <a:lnTo>
                  <a:pt x="23585" y="63867"/>
                </a:lnTo>
                <a:lnTo>
                  <a:pt x="23585" y="63773"/>
                </a:lnTo>
                <a:lnTo>
                  <a:pt x="24151" y="63678"/>
                </a:lnTo>
                <a:close/>
                <a:moveTo>
                  <a:pt x="34811" y="64622"/>
                </a:moveTo>
                <a:lnTo>
                  <a:pt x="35094" y="64810"/>
                </a:lnTo>
                <a:lnTo>
                  <a:pt x="35377" y="64905"/>
                </a:lnTo>
                <a:lnTo>
                  <a:pt x="34622" y="64999"/>
                </a:lnTo>
                <a:lnTo>
                  <a:pt x="34056" y="64999"/>
                </a:lnTo>
                <a:lnTo>
                  <a:pt x="34056" y="64905"/>
                </a:lnTo>
                <a:lnTo>
                  <a:pt x="34811" y="64622"/>
                </a:lnTo>
                <a:close/>
                <a:moveTo>
                  <a:pt x="46414" y="63773"/>
                </a:moveTo>
                <a:lnTo>
                  <a:pt x="46131" y="64056"/>
                </a:lnTo>
                <a:lnTo>
                  <a:pt x="44433" y="64716"/>
                </a:lnTo>
                <a:lnTo>
                  <a:pt x="43962" y="64905"/>
                </a:lnTo>
                <a:lnTo>
                  <a:pt x="44150" y="64810"/>
                </a:lnTo>
                <a:lnTo>
                  <a:pt x="42641" y="64999"/>
                </a:lnTo>
                <a:lnTo>
                  <a:pt x="42924" y="64810"/>
                </a:lnTo>
                <a:lnTo>
                  <a:pt x="43207" y="64622"/>
                </a:lnTo>
                <a:lnTo>
                  <a:pt x="42358" y="64905"/>
                </a:lnTo>
                <a:lnTo>
                  <a:pt x="43113" y="64622"/>
                </a:lnTo>
                <a:lnTo>
                  <a:pt x="45377" y="63867"/>
                </a:lnTo>
                <a:lnTo>
                  <a:pt x="44999" y="64150"/>
                </a:lnTo>
                <a:lnTo>
                  <a:pt x="44622" y="64433"/>
                </a:lnTo>
                <a:lnTo>
                  <a:pt x="46414" y="63773"/>
                </a:lnTo>
                <a:close/>
                <a:moveTo>
                  <a:pt x="39905" y="64622"/>
                </a:moveTo>
                <a:lnTo>
                  <a:pt x="39811" y="64716"/>
                </a:lnTo>
                <a:lnTo>
                  <a:pt x="39622" y="64810"/>
                </a:lnTo>
                <a:lnTo>
                  <a:pt x="38962" y="64999"/>
                </a:lnTo>
                <a:lnTo>
                  <a:pt x="38207" y="65093"/>
                </a:lnTo>
                <a:lnTo>
                  <a:pt x="37641" y="65093"/>
                </a:lnTo>
                <a:lnTo>
                  <a:pt x="39056" y="64810"/>
                </a:lnTo>
                <a:lnTo>
                  <a:pt x="39528" y="64716"/>
                </a:lnTo>
                <a:lnTo>
                  <a:pt x="39905" y="64622"/>
                </a:lnTo>
                <a:close/>
                <a:moveTo>
                  <a:pt x="42829" y="64056"/>
                </a:moveTo>
                <a:lnTo>
                  <a:pt x="42452" y="64244"/>
                </a:lnTo>
                <a:lnTo>
                  <a:pt x="42263" y="64433"/>
                </a:lnTo>
                <a:lnTo>
                  <a:pt x="41980" y="64622"/>
                </a:lnTo>
                <a:lnTo>
                  <a:pt x="41886" y="64999"/>
                </a:lnTo>
                <a:lnTo>
                  <a:pt x="42263" y="64999"/>
                </a:lnTo>
                <a:lnTo>
                  <a:pt x="40094" y="65282"/>
                </a:lnTo>
                <a:lnTo>
                  <a:pt x="40848" y="64999"/>
                </a:lnTo>
                <a:lnTo>
                  <a:pt x="41131" y="64810"/>
                </a:lnTo>
                <a:lnTo>
                  <a:pt x="41131" y="64716"/>
                </a:lnTo>
                <a:lnTo>
                  <a:pt x="41037" y="64622"/>
                </a:lnTo>
                <a:lnTo>
                  <a:pt x="40754" y="64622"/>
                </a:lnTo>
                <a:lnTo>
                  <a:pt x="40282" y="64527"/>
                </a:lnTo>
                <a:lnTo>
                  <a:pt x="40188" y="64433"/>
                </a:lnTo>
                <a:lnTo>
                  <a:pt x="41509" y="64339"/>
                </a:lnTo>
                <a:lnTo>
                  <a:pt x="42829" y="64056"/>
                </a:lnTo>
                <a:close/>
                <a:moveTo>
                  <a:pt x="15660" y="60376"/>
                </a:moveTo>
                <a:lnTo>
                  <a:pt x="16887" y="61131"/>
                </a:lnTo>
                <a:lnTo>
                  <a:pt x="17924" y="62075"/>
                </a:lnTo>
                <a:lnTo>
                  <a:pt x="17924" y="61792"/>
                </a:lnTo>
                <a:lnTo>
                  <a:pt x="17830" y="61603"/>
                </a:lnTo>
                <a:lnTo>
                  <a:pt x="19056" y="61980"/>
                </a:lnTo>
                <a:lnTo>
                  <a:pt x="20283" y="62358"/>
                </a:lnTo>
                <a:lnTo>
                  <a:pt x="20849" y="62546"/>
                </a:lnTo>
                <a:lnTo>
                  <a:pt x="21415" y="62735"/>
                </a:lnTo>
                <a:lnTo>
                  <a:pt x="21886" y="63018"/>
                </a:lnTo>
                <a:lnTo>
                  <a:pt x="22358" y="63395"/>
                </a:lnTo>
                <a:lnTo>
                  <a:pt x="21509" y="63301"/>
                </a:lnTo>
                <a:lnTo>
                  <a:pt x="22547" y="63867"/>
                </a:lnTo>
                <a:lnTo>
                  <a:pt x="23868" y="64339"/>
                </a:lnTo>
                <a:lnTo>
                  <a:pt x="25471" y="64905"/>
                </a:lnTo>
                <a:lnTo>
                  <a:pt x="27169" y="65282"/>
                </a:lnTo>
                <a:lnTo>
                  <a:pt x="26603" y="65282"/>
                </a:lnTo>
                <a:lnTo>
                  <a:pt x="27075" y="65942"/>
                </a:lnTo>
                <a:lnTo>
                  <a:pt x="26886" y="65942"/>
                </a:lnTo>
                <a:lnTo>
                  <a:pt x="26603" y="65848"/>
                </a:lnTo>
                <a:lnTo>
                  <a:pt x="25849" y="65659"/>
                </a:lnTo>
                <a:lnTo>
                  <a:pt x="25283" y="65471"/>
                </a:lnTo>
                <a:lnTo>
                  <a:pt x="25188" y="65376"/>
                </a:lnTo>
                <a:lnTo>
                  <a:pt x="25754" y="65376"/>
                </a:lnTo>
                <a:lnTo>
                  <a:pt x="26226" y="65471"/>
                </a:lnTo>
                <a:lnTo>
                  <a:pt x="26320" y="65282"/>
                </a:lnTo>
                <a:lnTo>
                  <a:pt x="26320" y="65188"/>
                </a:lnTo>
                <a:lnTo>
                  <a:pt x="26226" y="65093"/>
                </a:lnTo>
                <a:lnTo>
                  <a:pt x="25660" y="65093"/>
                </a:lnTo>
                <a:lnTo>
                  <a:pt x="25188" y="65188"/>
                </a:lnTo>
                <a:lnTo>
                  <a:pt x="24528" y="65376"/>
                </a:lnTo>
                <a:lnTo>
                  <a:pt x="25000" y="65093"/>
                </a:lnTo>
                <a:lnTo>
                  <a:pt x="23679" y="64905"/>
                </a:lnTo>
                <a:lnTo>
                  <a:pt x="22547" y="64716"/>
                </a:lnTo>
                <a:lnTo>
                  <a:pt x="21603" y="64339"/>
                </a:lnTo>
                <a:lnTo>
                  <a:pt x="20660" y="63867"/>
                </a:lnTo>
                <a:lnTo>
                  <a:pt x="20943" y="63867"/>
                </a:lnTo>
                <a:lnTo>
                  <a:pt x="20377" y="63773"/>
                </a:lnTo>
                <a:lnTo>
                  <a:pt x="19339" y="63678"/>
                </a:lnTo>
                <a:lnTo>
                  <a:pt x="18868" y="63490"/>
                </a:lnTo>
                <a:lnTo>
                  <a:pt x="18396" y="63301"/>
                </a:lnTo>
                <a:lnTo>
                  <a:pt x="18585" y="63207"/>
                </a:lnTo>
                <a:lnTo>
                  <a:pt x="18868" y="63301"/>
                </a:lnTo>
                <a:lnTo>
                  <a:pt x="18019" y="62735"/>
                </a:lnTo>
                <a:lnTo>
                  <a:pt x="16981" y="62075"/>
                </a:lnTo>
                <a:lnTo>
                  <a:pt x="14811" y="60471"/>
                </a:lnTo>
                <a:lnTo>
                  <a:pt x="16415" y="61414"/>
                </a:lnTo>
                <a:lnTo>
                  <a:pt x="15660" y="60376"/>
                </a:lnTo>
                <a:close/>
                <a:moveTo>
                  <a:pt x="28867" y="65659"/>
                </a:moveTo>
                <a:lnTo>
                  <a:pt x="30660" y="65942"/>
                </a:lnTo>
                <a:lnTo>
                  <a:pt x="32547" y="66131"/>
                </a:lnTo>
                <a:lnTo>
                  <a:pt x="32075" y="66225"/>
                </a:lnTo>
                <a:lnTo>
                  <a:pt x="31320" y="66225"/>
                </a:lnTo>
                <a:lnTo>
                  <a:pt x="30566" y="66131"/>
                </a:lnTo>
                <a:lnTo>
                  <a:pt x="28867" y="65659"/>
                </a:lnTo>
                <a:close/>
                <a:moveTo>
                  <a:pt x="39150" y="0"/>
                </a:moveTo>
                <a:lnTo>
                  <a:pt x="39528" y="283"/>
                </a:lnTo>
                <a:lnTo>
                  <a:pt x="39622" y="378"/>
                </a:lnTo>
                <a:lnTo>
                  <a:pt x="41509" y="1038"/>
                </a:lnTo>
                <a:lnTo>
                  <a:pt x="40943" y="1132"/>
                </a:lnTo>
                <a:lnTo>
                  <a:pt x="40282" y="1227"/>
                </a:lnTo>
                <a:lnTo>
                  <a:pt x="38962" y="1038"/>
                </a:lnTo>
                <a:lnTo>
                  <a:pt x="37547" y="849"/>
                </a:lnTo>
                <a:lnTo>
                  <a:pt x="36320" y="661"/>
                </a:lnTo>
                <a:lnTo>
                  <a:pt x="36415" y="755"/>
                </a:lnTo>
                <a:lnTo>
                  <a:pt x="36415" y="849"/>
                </a:lnTo>
                <a:lnTo>
                  <a:pt x="35943" y="944"/>
                </a:lnTo>
                <a:lnTo>
                  <a:pt x="34150" y="1132"/>
                </a:lnTo>
                <a:lnTo>
                  <a:pt x="31698" y="1132"/>
                </a:lnTo>
                <a:lnTo>
                  <a:pt x="30660" y="1227"/>
                </a:lnTo>
                <a:lnTo>
                  <a:pt x="29716" y="1321"/>
                </a:lnTo>
                <a:lnTo>
                  <a:pt x="30377" y="1416"/>
                </a:lnTo>
                <a:lnTo>
                  <a:pt x="31037" y="1510"/>
                </a:lnTo>
                <a:lnTo>
                  <a:pt x="30094" y="1699"/>
                </a:lnTo>
                <a:lnTo>
                  <a:pt x="28773" y="2076"/>
                </a:lnTo>
                <a:lnTo>
                  <a:pt x="27924" y="2359"/>
                </a:lnTo>
                <a:lnTo>
                  <a:pt x="27924" y="2453"/>
                </a:lnTo>
                <a:lnTo>
                  <a:pt x="28207" y="2453"/>
                </a:lnTo>
                <a:lnTo>
                  <a:pt x="26509" y="3019"/>
                </a:lnTo>
                <a:lnTo>
                  <a:pt x="26792" y="2831"/>
                </a:lnTo>
                <a:lnTo>
                  <a:pt x="25660" y="2925"/>
                </a:lnTo>
                <a:lnTo>
                  <a:pt x="25754" y="2831"/>
                </a:lnTo>
                <a:lnTo>
                  <a:pt x="25377" y="2925"/>
                </a:lnTo>
                <a:lnTo>
                  <a:pt x="24905" y="3208"/>
                </a:lnTo>
                <a:lnTo>
                  <a:pt x="24056" y="3774"/>
                </a:lnTo>
                <a:lnTo>
                  <a:pt x="22264" y="4340"/>
                </a:lnTo>
                <a:lnTo>
                  <a:pt x="20471" y="5095"/>
                </a:lnTo>
                <a:lnTo>
                  <a:pt x="18679" y="5755"/>
                </a:lnTo>
                <a:lnTo>
                  <a:pt x="16981" y="6604"/>
                </a:lnTo>
                <a:lnTo>
                  <a:pt x="17453" y="6604"/>
                </a:lnTo>
                <a:lnTo>
                  <a:pt x="17830" y="6415"/>
                </a:lnTo>
                <a:lnTo>
                  <a:pt x="18868" y="6038"/>
                </a:lnTo>
                <a:lnTo>
                  <a:pt x="19905" y="5661"/>
                </a:lnTo>
                <a:lnTo>
                  <a:pt x="20377" y="5472"/>
                </a:lnTo>
                <a:lnTo>
                  <a:pt x="20943" y="5378"/>
                </a:lnTo>
                <a:lnTo>
                  <a:pt x="19528" y="6038"/>
                </a:lnTo>
                <a:lnTo>
                  <a:pt x="20094" y="5944"/>
                </a:lnTo>
                <a:lnTo>
                  <a:pt x="18396" y="7076"/>
                </a:lnTo>
                <a:lnTo>
                  <a:pt x="20849" y="6038"/>
                </a:lnTo>
                <a:lnTo>
                  <a:pt x="23396" y="5095"/>
                </a:lnTo>
                <a:lnTo>
                  <a:pt x="26037" y="4246"/>
                </a:lnTo>
                <a:lnTo>
                  <a:pt x="28679" y="3397"/>
                </a:lnTo>
                <a:lnTo>
                  <a:pt x="28301" y="3491"/>
                </a:lnTo>
                <a:lnTo>
                  <a:pt x="28773" y="3208"/>
                </a:lnTo>
                <a:lnTo>
                  <a:pt x="30283" y="2736"/>
                </a:lnTo>
                <a:lnTo>
                  <a:pt x="29905" y="2831"/>
                </a:lnTo>
                <a:lnTo>
                  <a:pt x="29056" y="2831"/>
                </a:lnTo>
                <a:lnTo>
                  <a:pt x="28584" y="2642"/>
                </a:lnTo>
                <a:lnTo>
                  <a:pt x="30566" y="2548"/>
                </a:lnTo>
                <a:lnTo>
                  <a:pt x="32641" y="2548"/>
                </a:lnTo>
                <a:lnTo>
                  <a:pt x="37264" y="2831"/>
                </a:lnTo>
                <a:lnTo>
                  <a:pt x="39528" y="3019"/>
                </a:lnTo>
                <a:lnTo>
                  <a:pt x="43490" y="3019"/>
                </a:lnTo>
                <a:lnTo>
                  <a:pt x="44339" y="2831"/>
                </a:lnTo>
                <a:lnTo>
                  <a:pt x="45094" y="2736"/>
                </a:lnTo>
                <a:lnTo>
                  <a:pt x="45943" y="3114"/>
                </a:lnTo>
                <a:lnTo>
                  <a:pt x="46886" y="3397"/>
                </a:lnTo>
                <a:lnTo>
                  <a:pt x="48678" y="3963"/>
                </a:lnTo>
                <a:lnTo>
                  <a:pt x="50565" y="4434"/>
                </a:lnTo>
                <a:lnTo>
                  <a:pt x="51509" y="4717"/>
                </a:lnTo>
                <a:lnTo>
                  <a:pt x="52358" y="5189"/>
                </a:lnTo>
                <a:lnTo>
                  <a:pt x="51792" y="4812"/>
                </a:lnTo>
                <a:lnTo>
                  <a:pt x="53584" y="5849"/>
                </a:lnTo>
                <a:lnTo>
                  <a:pt x="55376" y="6981"/>
                </a:lnTo>
                <a:lnTo>
                  <a:pt x="56320" y="7642"/>
                </a:lnTo>
                <a:lnTo>
                  <a:pt x="57169" y="8302"/>
                </a:lnTo>
                <a:lnTo>
                  <a:pt x="57924" y="9057"/>
                </a:lnTo>
                <a:lnTo>
                  <a:pt x="58678" y="9906"/>
                </a:lnTo>
                <a:lnTo>
                  <a:pt x="62357" y="14057"/>
                </a:lnTo>
                <a:lnTo>
                  <a:pt x="64622" y="16887"/>
                </a:lnTo>
                <a:lnTo>
                  <a:pt x="66697" y="19623"/>
                </a:lnTo>
                <a:lnTo>
                  <a:pt x="66603" y="19151"/>
                </a:lnTo>
                <a:lnTo>
                  <a:pt x="66603" y="18774"/>
                </a:lnTo>
                <a:lnTo>
                  <a:pt x="67357" y="20472"/>
                </a:lnTo>
                <a:lnTo>
                  <a:pt x="68772" y="23962"/>
                </a:lnTo>
                <a:lnTo>
                  <a:pt x="68867" y="24151"/>
                </a:lnTo>
                <a:lnTo>
                  <a:pt x="69810" y="26792"/>
                </a:lnTo>
                <a:lnTo>
                  <a:pt x="70565" y="29245"/>
                </a:lnTo>
                <a:lnTo>
                  <a:pt x="70754" y="30283"/>
                </a:lnTo>
                <a:lnTo>
                  <a:pt x="70848" y="31037"/>
                </a:lnTo>
                <a:lnTo>
                  <a:pt x="70848" y="31604"/>
                </a:lnTo>
                <a:lnTo>
                  <a:pt x="70754" y="31792"/>
                </a:lnTo>
                <a:lnTo>
                  <a:pt x="70565" y="31887"/>
                </a:lnTo>
                <a:lnTo>
                  <a:pt x="69433" y="36698"/>
                </a:lnTo>
                <a:lnTo>
                  <a:pt x="68206" y="41698"/>
                </a:lnTo>
                <a:lnTo>
                  <a:pt x="68584" y="41037"/>
                </a:lnTo>
                <a:lnTo>
                  <a:pt x="68961" y="40188"/>
                </a:lnTo>
                <a:lnTo>
                  <a:pt x="69244" y="40471"/>
                </a:lnTo>
                <a:lnTo>
                  <a:pt x="69244" y="40849"/>
                </a:lnTo>
                <a:lnTo>
                  <a:pt x="69244" y="41226"/>
                </a:lnTo>
                <a:lnTo>
                  <a:pt x="69055" y="41698"/>
                </a:lnTo>
                <a:lnTo>
                  <a:pt x="68489" y="42924"/>
                </a:lnTo>
                <a:lnTo>
                  <a:pt x="67735" y="44150"/>
                </a:lnTo>
                <a:lnTo>
                  <a:pt x="66791" y="45377"/>
                </a:lnTo>
                <a:lnTo>
                  <a:pt x="65942" y="46509"/>
                </a:lnTo>
                <a:lnTo>
                  <a:pt x="64716" y="47924"/>
                </a:lnTo>
                <a:lnTo>
                  <a:pt x="65565" y="47641"/>
                </a:lnTo>
                <a:lnTo>
                  <a:pt x="65093" y="48301"/>
                </a:lnTo>
                <a:lnTo>
                  <a:pt x="64433" y="48962"/>
                </a:lnTo>
                <a:lnTo>
                  <a:pt x="63112" y="50188"/>
                </a:lnTo>
                <a:lnTo>
                  <a:pt x="63678" y="48962"/>
                </a:lnTo>
                <a:lnTo>
                  <a:pt x="64244" y="47641"/>
                </a:lnTo>
                <a:lnTo>
                  <a:pt x="65754" y="44811"/>
                </a:lnTo>
                <a:lnTo>
                  <a:pt x="67169" y="42169"/>
                </a:lnTo>
                <a:lnTo>
                  <a:pt x="67735" y="41037"/>
                </a:lnTo>
                <a:lnTo>
                  <a:pt x="68206" y="40094"/>
                </a:lnTo>
                <a:lnTo>
                  <a:pt x="68206" y="39811"/>
                </a:lnTo>
                <a:lnTo>
                  <a:pt x="68301" y="39622"/>
                </a:lnTo>
                <a:lnTo>
                  <a:pt x="68301" y="39717"/>
                </a:lnTo>
                <a:lnTo>
                  <a:pt x="68395" y="39339"/>
                </a:lnTo>
                <a:lnTo>
                  <a:pt x="68772" y="37735"/>
                </a:lnTo>
                <a:lnTo>
                  <a:pt x="69055" y="36037"/>
                </a:lnTo>
                <a:lnTo>
                  <a:pt x="69150" y="32924"/>
                </a:lnTo>
                <a:lnTo>
                  <a:pt x="69150" y="30849"/>
                </a:lnTo>
                <a:lnTo>
                  <a:pt x="69150" y="28679"/>
                </a:lnTo>
                <a:lnTo>
                  <a:pt x="68961" y="28773"/>
                </a:lnTo>
                <a:lnTo>
                  <a:pt x="68961" y="29056"/>
                </a:lnTo>
                <a:lnTo>
                  <a:pt x="68678" y="28302"/>
                </a:lnTo>
                <a:lnTo>
                  <a:pt x="68395" y="27453"/>
                </a:lnTo>
                <a:lnTo>
                  <a:pt x="68018" y="25755"/>
                </a:lnTo>
                <a:lnTo>
                  <a:pt x="67923" y="25283"/>
                </a:lnTo>
                <a:lnTo>
                  <a:pt x="67923" y="25472"/>
                </a:lnTo>
                <a:lnTo>
                  <a:pt x="67546" y="24906"/>
                </a:lnTo>
                <a:lnTo>
                  <a:pt x="67074" y="24245"/>
                </a:lnTo>
                <a:lnTo>
                  <a:pt x="66980" y="24057"/>
                </a:lnTo>
                <a:lnTo>
                  <a:pt x="65471" y="22264"/>
                </a:lnTo>
                <a:lnTo>
                  <a:pt x="64810" y="21415"/>
                </a:lnTo>
                <a:lnTo>
                  <a:pt x="64339" y="20755"/>
                </a:lnTo>
                <a:lnTo>
                  <a:pt x="64622" y="20943"/>
                </a:lnTo>
                <a:lnTo>
                  <a:pt x="64527" y="20755"/>
                </a:lnTo>
                <a:lnTo>
                  <a:pt x="64339" y="20472"/>
                </a:lnTo>
                <a:lnTo>
                  <a:pt x="63301" y="19434"/>
                </a:lnTo>
                <a:lnTo>
                  <a:pt x="62357" y="18585"/>
                </a:lnTo>
                <a:lnTo>
                  <a:pt x="62452" y="18679"/>
                </a:lnTo>
                <a:lnTo>
                  <a:pt x="62357" y="18868"/>
                </a:lnTo>
                <a:lnTo>
                  <a:pt x="61508" y="18019"/>
                </a:lnTo>
                <a:lnTo>
                  <a:pt x="61791" y="18396"/>
                </a:lnTo>
                <a:lnTo>
                  <a:pt x="60848" y="17547"/>
                </a:lnTo>
                <a:lnTo>
                  <a:pt x="60471" y="17076"/>
                </a:lnTo>
                <a:lnTo>
                  <a:pt x="60471" y="16981"/>
                </a:lnTo>
                <a:lnTo>
                  <a:pt x="60565" y="17076"/>
                </a:lnTo>
                <a:lnTo>
                  <a:pt x="61225" y="17547"/>
                </a:lnTo>
                <a:lnTo>
                  <a:pt x="58961" y="15566"/>
                </a:lnTo>
                <a:lnTo>
                  <a:pt x="59527" y="16227"/>
                </a:lnTo>
                <a:lnTo>
                  <a:pt x="58584" y="15566"/>
                </a:lnTo>
                <a:lnTo>
                  <a:pt x="57641" y="14906"/>
                </a:lnTo>
                <a:lnTo>
                  <a:pt x="57546" y="15000"/>
                </a:lnTo>
                <a:lnTo>
                  <a:pt x="57452" y="15094"/>
                </a:lnTo>
                <a:lnTo>
                  <a:pt x="58301" y="15660"/>
                </a:lnTo>
                <a:lnTo>
                  <a:pt x="59056" y="16227"/>
                </a:lnTo>
                <a:lnTo>
                  <a:pt x="60471" y="17547"/>
                </a:lnTo>
                <a:lnTo>
                  <a:pt x="61886" y="18774"/>
                </a:lnTo>
                <a:lnTo>
                  <a:pt x="62640" y="19340"/>
                </a:lnTo>
                <a:lnTo>
                  <a:pt x="63395" y="19906"/>
                </a:lnTo>
                <a:lnTo>
                  <a:pt x="62829" y="19528"/>
                </a:lnTo>
                <a:lnTo>
                  <a:pt x="62074" y="19057"/>
                </a:lnTo>
                <a:lnTo>
                  <a:pt x="62074" y="19245"/>
                </a:lnTo>
                <a:lnTo>
                  <a:pt x="62357" y="19717"/>
                </a:lnTo>
                <a:lnTo>
                  <a:pt x="63584" y="21415"/>
                </a:lnTo>
                <a:lnTo>
                  <a:pt x="65093" y="23207"/>
                </a:lnTo>
                <a:lnTo>
                  <a:pt x="65754" y="23962"/>
                </a:lnTo>
                <a:lnTo>
                  <a:pt x="66225" y="24434"/>
                </a:lnTo>
                <a:lnTo>
                  <a:pt x="66414" y="24528"/>
                </a:lnTo>
                <a:lnTo>
                  <a:pt x="66320" y="24057"/>
                </a:lnTo>
                <a:lnTo>
                  <a:pt x="66697" y="24906"/>
                </a:lnTo>
                <a:lnTo>
                  <a:pt x="67074" y="26038"/>
                </a:lnTo>
                <a:lnTo>
                  <a:pt x="66414" y="24811"/>
                </a:lnTo>
                <a:lnTo>
                  <a:pt x="66791" y="25566"/>
                </a:lnTo>
                <a:lnTo>
                  <a:pt x="67169" y="26321"/>
                </a:lnTo>
                <a:lnTo>
                  <a:pt x="67263" y="26415"/>
                </a:lnTo>
                <a:lnTo>
                  <a:pt x="67923" y="28679"/>
                </a:lnTo>
                <a:lnTo>
                  <a:pt x="68206" y="29339"/>
                </a:lnTo>
                <a:lnTo>
                  <a:pt x="68678" y="30471"/>
                </a:lnTo>
                <a:lnTo>
                  <a:pt x="68772" y="30660"/>
                </a:lnTo>
                <a:lnTo>
                  <a:pt x="68678" y="30660"/>
                </a:lnTo>
                <a:lnTo>
                  <a:pt x="68395" y="30377"/>
                </a:lnTo>
                <a:lnTo>
                  <a:pt x="68206" y="30094"/>
                </a:lnTo>
                <a:lnTo>
                  <a:pt x="68206" y="30566"/>
                </a:lnTo>
                <a:lnTo>
                  <a:pt x="68301" y="31037"/>
                </a:lnTo>
                <a:lnTo>
                  <a:pt x="68395" y="31509"/>
                </a:lnTo>
                <a:lnTo>
                  <a:pt x="68395" y="31887"/>
                </a:lnTo>
                <a:lnTo>
                  <a:pt x="68301" y="31792"/>
                </a:lnTo>
                <a:lnTo>
                  <a:pt x="68301" y="31698"/>
                </a:lnTo>
                <a:lnTo>
                  <a:pt x="68301" y="31415"/>
                </a:lnTo>
                <a:lnTo>
                  <a:pt x="68018" y="30094"/>
                </a:lnTo>
                <a:lnTo>
                  <a:pt x="67735" y="28868"/>
                </a:lnTo>
                <a:lnTo>
                  <a:pt x="68112" y="31698"/>
                </a:lnTo>
                <a:lnTo>
                  <a:pt x="68206" y="33113"/>
                </a:lnTo>
                <a:lnTo>
                  <a:pt x="68206" y="34528"/>
                </a:lnTo>
                <a:lnTo>
                  <a:pt x="68112" y="35943"/>
                </a:lnTo>
                <a:lnTo>
                  <a:pt x="67923" y="37358"/>
                </a:lnTo>
                <a:lnTo>
                  <a:pt x="67546" y="38679"/>
                </a:lnTo>
                <a:lnTo>
                  <a:pt x="67074" y="40000"/>
                </a:lnTo>
                <a:lnTo>
                  <a:pt x="67263" y="39717"/>
                </a:lnTo>
                <a:lnTo>
                  <a:pt x="67357" y="39622"/>
                </a:lnTo>
                <a:lnTo>
                  <a:pt x="67357" y="39717"/>
                </a:lnTo>
                <a:lnTo>
                  <a:pt x="67263" y="40377"/>
                </a:lnTo>
                <a:lnTo>
                  <a:pt x="66980" y="41226"/>
                </a:lnTo>
                <a:lnTo>
                  <a:pt x="66791" y="41509"/>
                </a:lnTo>
                <a:lnTo>
                  <a:pt x="66697" y="41603"/>
                </a:lnTo>
                <a:lnTo>
                  <a:pt x="66414" y="42075"/>
                </a:lnTo>
                <a:lnTo>
                  <a:pt x="65754" y="43962"/>
                </a:lnTo>
                <a:lnTo>
                  <a:pt x="64905" y="46132"/>
                </a:lnTo>
                <a:lnTo>
                  <a:pt x="64150" y="47547"/>
                </a:lnTo>
                <a:lnTo>
                  <a:pt x="63395" y="48867"/>
                </a:lnTo>
                <a:lnTo>
                  <a:pt x="62546" y="50094"/>
                </a:lnTo>
                <a:lnTo>
                  <a:pt x="61697" y="51320"/>
                </a:lnTo>
                <a:lnTo>
                  <a:pt x="60376" y="52452"/>
                </a:lnTo>
                <a:lnTo>
                  <a:pt x="59810" y="53112"/>
                </a:lnTo>
                <a:lnTo>
                  <a:pt x="59244" y="53773"/>
                </a:lnTo>
                <a:lnTo>
                  <a:pt x="59999" y="53301"/>
                </a:lnTo>
                <a:lnTo>
                  <a:pt x="59905" y="53490"/>
                </a:lnTo>
                <a:lnTo>
                  <a:pt x="58018" y="54999"/>
                </a:lnTo>
                <a:lnTo>
                  <a:pt x="57075" y="55660"/>
                </a:lnTo>
                <a:lnTo>
                  <a:pt x="56037" y="56226"/>
                </a:lnTo>
                <a:lnTo>
                  <a:pt x="57924" y="54716"/>
                </a:lnTo>
                <a:lnTo>
                  <a:pt x="58867" y="53867"/>
                </a:lnTo>
                <a:lnTo>
                  <a:pt x="59716" y="53018"/>
                </a:lnTo>
                <a:lnTo>
                  <a:pt x="58961" y="53679"/>
                </a:lnTo>
                <a:lnTo>
                  <a:pt x="58207" y="54245"/>
                </a:lnTo>
                <a:lnTo>
                  <a:pt x="56603" y="55282"/>
                </a:lnTo>
                <a:lnTo>
                  <a:pt x="54905" y="56226"/>
                </a:lnTo>
                <a:lnTo>
                  <a:pt x="53301" y="57263"/>
                </a:lnTo>
                <a:lnTo>
                  <a:pt x="52735" y="57452"/>
                </a:lnTo>
                <a:lnTo>
                  <a:pt x="51509" y="57924"/>
                </a:lnTo>
                <a:lnTo>
                  <a:pt x="47829" y="59527"/>
                </a:lnTo>
                <a:lnTo>
                  <a:pt x="43962" y="61226"/>
                </a:lnTo>
                <a:lnTo>
                  <a:pt x="42358" y="61886"/>
                </a:lnTo>
                <a:lnTo>
                  <a:pt x="41414" y="62169"/>
                </a:lnTo>
                <a:lnTo>
                  <a:pt x="39433" y="62452"/>
                </a:lnTo>
                <a:lnTo>
                  <a:pt x="37169" y="62641"/>
                </a:lnTo>
                <a:lnTo>
                  <a:pt x="33679" y="62829"/>
                </a:lnTo>
                <a:lnTo>
                  <a:pt x="31226" y="62924"/>
                </a:lnTo>
                <a:lnTo>
                  <a:pt x="29528" y="62924"/>
                </a:lnTo>
                <a:lnTo>
                  <a:pt x="28301" y="62735"/>
                </a:lnTo>
                <a:lnTo>
                  <a:pt x="27075" y="62546"/>
                </a:lnTo>
                <a:lnTo>
                  <a:pt x="25754" y="62263"/>
                </a:lnTo>
                <a:lnTo>
                  <a:pt x="24622" y="61886"/>
                </a:lnTo>
                <a:lnTo>
                  <a:pt x="23396" y="61414"/>
                </a:lnTo>
                <a:lnTo>
                  <a:pt x="21320" y="60565"/>
                </a:lnTo>
                <a:lnTo>
                  <a:pt x="21509" y="60754"/>
                </a:lnTo>
                <a:lnTo>
                  <a:pt x="21698" y="60848"/>
                </a:lnTo>
                <a:lnTo>
                  <a:pt x="22169" y="61131"/>
                </a:lnTo>
                <a:lnTo>
                  <a:pt x="21037" y="60659"/>
                </a:lnTo>
                <a:lnTo>
                  <a:pt x="19434" y="59905"/>
                </a:lnTo>
                <a:lnTo>
                  <a:pt x="15754" y="57924"/>
                </a:lnTo>
                <a:lnTo>
                  <a:pt x="12453" y="56037"/>
                </a:lnTo>
                <a:lnTo>
                  <a:pt x="11415" y="55377"/>
                </a:lnTo>
                <a:lnTo>
                  <a:pt x="11226" y="55188"/>
                </a:lnTo>
                <a:lnTo>
                  <a:pt x="11132" y="55094"/>
                </a:lnTo>
                <a:lnTo>
                  <a:pt x="10377" y="54433"/>
                </a:lnTo>
                <a:lnTo>
                  <a:pt x="9717" y="53679"/>
                </a:lnTo>
                <a:lnTo>
                  <a:pt x="9717" y="53962"/>
                </a:lnTo>
                <a:lnTo>
                  <a:pt x="9622" y="54150"/>
                </a:lnTo>
                <a:lnTo>
                  <a:pt x="9528" y="54245"/>
                </a:lnTo>
                <a:lnTo>
                  <a:pt x="9434" y="54245"/>
                </a:lnTo>
                <a:lnTo>
                  <a:pt x="9151" y="54056"/>
                </a:lnTo>
                <a:lnTo>
                  <a:pt x="8868" y="53679"/>
                </a:lnTo>
                <a:lnTo>
                  <a:pt x="8585" y="53301"/>
                </a:lnTo>
                <a:lnTo>
                  <a:pt x="8302" y="52829"/>
                </a:lnTo>
                <a:lnTo>
                  <a:pt x="8302" y="52546"/>
                </a:lnTo>
                <a:lnTo>
                  <a:pt x="8302" y="52452"/>
                </a:lnTo>
                <a:lnTo>
                  <a:pt x="8396" y="52452"/>
                </a:lnTo>
                <a:lnTo>
                  <a:pt x="7924" y="52263"/>
                </a:lnTo>
                <a:lnTo>
                  <a:pt x="7358" y="51886"/>
                </a:lnTo>
                <a:lnTo>
                  <a:pt x="6038" y="50660"/>
                </a:lnTo>
                <a:lnTo>
                  <a:pt x="5849" y="50377"/>
                </a:lnTo>
                <a:lnTo>
                  <a:pt x="5566" y="50094"/>
                </a:lnTo>
                <a:lnTo>
                  <a:pt x="5566" y="50188"/>
                </a:lnTo>
                <a:lnTo>
                  <a:pt x="4811" y="49339"/>
                </a:lnTo>
                <a:lnTo>
                  <a:pt x="4717" y="49150"/>
                </a:lnTo>
                <a:lnTo>
                  <a:pt x="5189" y="49433"/>
                </a:lnTo>
                <a:lnTo>
                  <a:pt x="5377" y="49528"/>
                </a:lnTo>
                <a:lnTo>
                  <a:pt x="5472" y="49716"/>
                </a:lnTo>
                <a:lnTo>
                  <a:pt x="5660" y="50094"/>
                </a:lnTo>
                <a:lnTo>
                  <a:pt x="5377" y="49056"/>
                </a:lnTo>
                <a:lnTo>
                  <a:pt x="5000" y="48113"/>
                </a:lnTo>
                <a:lnTo>
                  <a:pt x="4057" y="45660"/>
                </a:lnTo>
                <a:lnTo>
                  <a:pt x="3585" y="44150"/>
                </a:lnTo>
                <a:lnTo>
                  <a:pt x="3208" y="42358"/>
                </a:lnTo>
                <a:lnTo>
                  <a:pt x="3396" y="42547"/>
                </a:lnTo>
                <a:lnTo>
                  <a:pt x="3491" y="42452"/>
                </a:lnTo>
                <a:lnTo>
                  <a:pt x="3585" y="42547"/>
                </a:lnTo>
                <a:lnTo>
                  <a:pt x="3774" y="42641"/>
                </a:lnTo>
                <a:lnTo>
                  <a:pt x="3679" y="40849"/>
                </a:lnTo>
                <a:lnTo>
                  <a:pt x="3585" y="38962"/>
                </a:lnTo>
                <a:lnTo>
                  <a:pt x="3679" y="37169"/>
                </a:lnTo>
                <a:lnTo>
                  <a:pt x="3774" y="36320"/>
                </a:lnTo>
                <a:lnTo>
                  <a:pt x="4057" y="35566"/>
                </a:lnTo>
                <a:lnTo>
                  <a:pt x="4434" y="33585"/>
                </a:lnTo>
                <a:lnTo>
                  <a:pt x="4434" y="33962"/>
                </a:lnTo>
                <a:lnTo>
                  <a:pt x="4528" y="34245"/>
                </a:lnTo>
                <a:lnTo>
                  <a:pt x="4717" y="32264"/>
                </a:lnTo>
                <a:lnTo>
                  <a:pt x="5189" y="30283"/>
                </a:lnTo>
                <a:lnTo>
                  <a:pt x="5755" y="28302"/>
                </a:lnTo>
                <a:lnTo>
                  <a:pt x="6604" y="26321"/>
                </a:lnTo>
                <a:lnTo>
                  <a:pt x="7453" y="24340"/>
                </a:lnTo>
                <a:lnTo>
                  <a:pt x="8585" y="22547"/>
                </a:lnTo>
                <a:lnTo>
                  <a:pt x="9717" y="20755"/>
                </a:lnTo>
                <a:lnTo>
                  <a:pt x="10943" y="19245"/>
                </a:lnTo>
                <a:lnTo>
                  <a:pt x="10849" y="19057"/>
                </a:lnTo>
                <a:lnTo>
                  <a:pt x="10849" y="18868"/>
                </a:lnTo>
                <a:lnTo>
                  <a:pt x="11132" y="18396"/>
                </a:lnTo>
                <a:lnTo>
                  <a:pt x="11604" y="17830"/>
                </a:lnTo>
                <a:lnTo>
                  <a:pt x="12264" y="17076"/>
                </a:lnTo>
                <a:lnTo>
                  <a:pt x="14151" y="15472"/>
                </a:lnTo>
                <a:lnTo>
                  <a:pt x="16415" y="13585"/>
                </a:lnTo>
                <a:lnTo>
                  <a:pt x="18868" y="11793"/>
                </a:lnTo>
                <a:lnTo>
                  <a:pt x="21226" y="10095"/>
                </a:lnTo>
                <a:lnTo>
                  <a:pt x="23302" y="8868"/>
                </a:lnTo>
                <a:lnTo>
                  <a:pt x="24717" y="8113"/>
                </a:lnTo>
                <a:lnTo>
                  <a:pt x="24245" y="8491"/>
                </a:lnTo>
                <a:lnTo>
                  <a:pt x="23773" y="8774"/>
                </a:lnTo>
                <a:lnTo>
                  <a:pt x="24811" y="8208"/>
                </a:lnTo>
                <a:lnTo>
                  <a:pt x="25566" y="7830"/>
                </a:lnTo>
                <a:lnTo>
                  <a:pt x="27452" y="6981"/>
                </a:lnTo>
                <a:lnTo>
                  <a:pt x="27264" y="6981"/>
                </a:lnTo>
                <a:lnTo>
                  <a:pt x="26981" y="6887"/>
                </a:lnTo>
                <a:lnTo>
                  <a:pt x="27830" y="6604"/>
                </a:lnTo>
                <a:lnTo>
                  <a:pt x="29056" y="6132"/>
                </a:lnTo>
                <a:lnTo>
                  <a:pt x="28679" y="6415"/>
                </a:lnTo>
                <a:lnTo>
                  <a:pt x="29056" y="6510"/>
                </a:lnTo>
                <a:lnTo>
                  <a:pt x="28962" y="6698"/>
                </a:lnTo>
                <a:lnTo>
                  <a:pt x="30283" y="6227"/>
                </a:lnTo>
                <a:lnTo>
                  <a:pt x="31698" y="5755"/>
                </a:lnTo>
                <a:lnTo>
                  <a:pt x="33113" y="5378"/>
                </a:lnTo>
                <a:lnTo>
                  <a:pt x="33867" y="5189"/>
                </a:lnTo>
                <a:lnTo>
                  <a:pt x="34169" y="5151"/>
                </a:lnTo>
                <a:lnTo>
                  <a:pt x="34905" y="4906"/>
                </a:lnTo>
                <a:lnTo>
                  <a:pt x="35754" y="4812"/>
                </a:lnTo>
                <a:lnTo>
                  <a:pt x="36603" y="4812"/>
                </a:lnTo>
                <a:lnTo>
                  <a:pt x="37547" y="4717"/>
                </a:lnTo>
                <a:lnTo>
                  <a:pt x="37830" y="4717"/>
                </a:lnTo>
                <a:lnTo>
                  <a:pt x="38396" y="4529"/>
                </a:lnTo>
                <a:lnTo>
                  <a:pt x="38867" y="4340"/>
                </a:lnTo>
                <a:lnTo>
                  <a:pt x="38867" y="4623"/>
                </a:lnTo>
                <a:lnTo>
                  <a:pt x="42735" y="4340"/>
                </a:lnTo>
                <a:lnTo>
                  <a:pt x="43207" y="4529"/>
                </a:lnTo>
                <a:lnTo>
                  <a:pt x="43018" y="4529"/>
                </a:lnTo>
                <a:lnTo>
                  <a:pt x="43867" y="4623"/>
                </a:lnTo>
                <a:lnTo>
                  <a:pt x="44811" y="4434"/>
                </a:lnTo>
                <a:lnTo>
                  <a:pt x="45094" y="4717"/>
                </a:lnTo>
                <a:lnTo>
                  <a:pt x="45754" y="4906"/>
                </a:lnTo>
                <a:lnTo>
                  <a:pt x="47546" y="5189"/>
                </a:lnTo>
                <a:lnTo>
                  <a:pt x="49622" y="5566"/>
                </a:lnTo>
                <a:lnTo>
                  <a:pt x="51131" y="5849"/>
                </a:lnTo>
                <a:lnTo>
                  <a:pt x="49244" y="5095"/>
                </a:lnTo>
                <a:lnTo>
                  <a:pt x="46886" y="4529"/>
                </a:lnTo>
                <a:lnTo>
                  <a:pt x="44433" y="3963"/>
                </a:lnTo>
                <a:lnTo>
                  <a:pt x="41980" y="3491"/>
                </a:lnTo>
                <a:lnTo>
                  <a:pt x="39528" y="3302"/>
                </a:lnTo>
                <a:lnTo>
                  <a:pt x="37358" y="3208"/>
                </a:lnTo>
                <a:lnTo>
                  <a:pt x="36415" y="3208"/>
                </a:lnTo>
                <a:lnTo>
                  <a:pt x="35565" y="3302"/>
                </a:lnTo>
                <a:lnTo>
                  <a:pt x="34811" y="3491"/>
                </a:lnTo>
                <a:lnTo>
                  <a:pt x="34150" y="3680"/>
                </a:lnTo>
                <a:lnTo>
                  <a:pt x="33490" y="3585"/>
                </a:lnTo>
                <a:lnTo>
                  <a:pt x="32830" y="3491"/>
                </a:lnTo>
                <a:lnTo>
                  <a:pt x="31509" y="3585"/>
                </a:lnTo>
                <a:lnTo>
                  <a:pt x="30000" y="3868"/>
                </a:lnTo>
                <a:lnTo>
                  <a:pt x="28490" y="4246"/>
                </a:lnTo>
                <a:lnTo>
                  <a:pt x="26981" y="4812"/>
                </a:lnTo>
                <a:lnTo>
                  <a:pt x="25471" y="5472"/>
                </a:lnTo>
                <a:lnTo>
                  <a:pt x="23868" y="6321"/>
                </a:lnTo>
                <a:lnTo>
                  <a:pt x="22358" y="7170"/>
                </a:lnTo>
                <a:lnTo>
                  <a:pt x="20849" y="8113"/>
                </a:lnTo>
                <a:lnTo>
                  <a:pt x="19339" y="9151"/>
                </a:lnTo>
                <a:lnTo>
                  <a:pt x="17924" y="10283"/>
                </a:lnTo>
                <a:lnTo>
                  <a:pt x="16604" y="11321"/>
                </a:lnTo>
                <a:lnTo>
                  <a:pt x="14056" y="13491"/>
                </a:lnTo>
                <a:lnTo>
                  <a:pt x="12075" y="15472"/>
                </a:lnTo>
                <a:lnTo>
                  <a:pt x="9717" y="18491"/>
                </a:lnTo>
                <a:lnTo>
                  <a:pt x="10000" y="17830"/>
                </a:lnTo>
                <a:lnTo>
                  <a:pt x="10377" y="17264"/>
                </a:lnTo>
                <a:lnTo>
                  <a:pt x="9717" y="18113"/>
                </a:lnTo>
                <a:lnTo>
                  <a:pt x="9056" y="19057"/>
                </a:lnTo>
                <a:lnTo>
                  <a:pt x="9151" y="19245"/>
                </a:lnTo>
                <a:lnTo>
                  <a:pt x="8396" y="20189"/>
                </a:lnTo>
                <a:lnTo>
                  <a:pt x="9151" y="18774"/>
                </a:lnTo>
                <a:lnTo>
                  <a:pt x="8019" y="20377"/>
                </a:lnTo>
                <a:lnTo>
                  <a:pt x="7075" y="22075"/>
                </a:lnTo>
                <a:lnTo>
                  <a:pt x="6226" y="23868"/>
                </a:lnTo>
                <a:lnTo>
                  <a:pt x="5472" y="25755"/>
                </a:lnTo>
                <a:lnTo>
                  <a:pt x="4151" y="29434"/>
                </a:lnTo>
                <a:lnTo>
                  <a:pt x="2924" y="32924"/>
                </a:lnTo>
                <a:lnTo>
                  <a:pt x="3019" y="33113"/>
                </a:lnTo>
                <a:lnTo>
                  <a:pt x="2924" y="33773"/>
                </a:lnTo>
                <a:lnTo>
                  <a:pt x="2453" y="36509"/>
                </a:lnTo>
                <a:lnTo>
                  <a:pt x="1981" y="39434"/>
                </a:lnTo>
                <a:lnTo>
                  <a:pt x="1981" y="39528"/>
                </a:lnTo>
                <a:lnTo>
                  <a:pt x="1981" y="39905"/>
                </a:lnTo>
                <a:lnTo>
                  <a:pt x="1792" y="41415"/>
                </a:lnTo>
                <a:lnTo>
                  <a:pt x="1698" y="42358"/>
                </a:lnTo>
                <a:lnTo>
                  <a:pt x="1698" y="43301"/>
                </a:lnTo>
                <a:lnTo>
                  <a:pt x="1792" y="44245"/>
                </a:lnTo>
                <a:lnTo>
                  <a:pt x="1887" y="44999"/>
                </a:lnTo>
                <a:lnTo>
                  <a:pt x="2170" y="46603"/>
                </a:lnTo>
                <a:lnTo>
                  <a:pt x="1887" y="46415"/>
                </a:lnTo>
                <a:lnTo>
                  <a:pt x="1792" y="46320"/>
                </a:lnTo>
                <a:lnTo>
                  <a:pt x="1792" y="46509"/>
                </a:lnTo>
                <a:lnTo>
                  <a:pt x="1981" y="46981"/>
                </a:lnTo>
                <a:lnTo>
                  <a:pt x="1415" y="46132"/>
                </a:lnTo>
                <a:lnTo>
                  <a:pt x="1509" y="46509"/>
                </a:lnTo>
                <a:lnTo>
                  <a:pt x="1321" y="46981"/>
                </a:lnTo>
                <a:lnTo>
                  <a:pt x="472" y="45471"/>
                </a:lnTo>
                <a:lnTo>
                  <a:pt x="377" y="45565"/>
                </a:lnTo>
                <a:lnTo>
                  <a:pt x="283" y="45660"/>
                </a:lnTo>
                <a:lnTo>
                  <a:pt x="189" y="45660"/>
                </a:lnTo>
                <a:lnTo>
                  <a:pt x="0" y="45565"/>
                </a:lnTo>
                <a:lnTo>
                  <a:pt x="1038" y="47924"/>
                </a:lnTo>
                <a:lnTo>
                  <a:pt x="2264" y="50282"/>
                </a:lnTo>
                <a:lnTo>
                  <a:pt x="2075" y="49905"/>
                </a:lnTo>
                <a:lnTo>
                  <a:pt x="2170" y="49528"/>
                </a:lnTo>
                <a:lnTo>
                  <a:pt x="2736" y="50188"/>
                </a:lnTo>
                <a:lnTo>
                  <a:pt x="3208" y="50660"/>
                </a:lnTo>
                <a:lnTo>
                  <a:pt x="3396" y="50943"/>
                </a:lnTo>
                <a:lnTo>
                  <a:pt x="3396" y="51037"/>
                </a:lnTo>
                <a:lnTo>
                  <a:pt x="3302" y="50943"/>
                </a:lnTo>
                <a:lnTo>
                  <a:pt x="3585" y="51320"/>
                </a:lnTo>
                <a:lnTo>
                  <a:pt x="4623" y="53207"/>
                </a:lnTo>
                <a:lnTo>
                  <a:pt x="5755" y="55094"/>
                </a:lnTo>
                <a:lnTo>
                  <a:pt x="7075" y="56886"/>
                </a:lnTo>
                <a:lnTo>
                  <a:pt x="8585" y="58490"/>
                </a:lnTo>
                <a:lnTo>
                  <a:pt x="10189" y="59999"/>
                </a:lnTo>
                <a:lnTo>
                  <a:pt x="11792" y="61414"/>
                </a:lnTo>
                <a:lnTo>
                  <a:pt x="13585" y="62735"/>
                </a:lnTo>
                <a:lnTo>
                  <a:pt x="15471" y="63867"/>
                </a:lnTo>
                <a:lnTo>
                  <a:pt x="17641" y="64905"/>
                </a:lnTo>
                <a:lnTo>
                  <a:pt x="20000" y="65942"/>
                </a:lnTo>
                <a:lnTo>
                  <a:pt x="22358" y="66697"/>
                </a:lnTo>
                <a:lnTo>
                  <a:pt x="24811" y="67263"/>
                </a:lnTo>
                <a:lnTo>
                  <a:pt x="27264" y="67735"/>
                </a:lnTo>
                <a:lnTo>
                  <a:pt x="29811" y="68018"/>
                </a:lnTo>
                <a:lnTo>
                  <a:pt x="32264" y="68206"/>
                </a:lnTo>
                <a:lnTo>
                  <a:pt x="34811" y="68112"/>
                </a:lnTo>
                <a:lnTo>
                  <a:pt x="36981" y="67829"/>
                </a:lnTo>
                <a:lnTo>
                  <a:pt x="40471" y="67263"/>
                </a:lnTo>
                <a:lnTo>
                  <a:pt x="44056" y="66508"/>
                </a:lnTo>
                <a:lnTo>
                  <a:pt x="45565" y="66131"/>
                </a:lnTo>
                <a:lnTo>
                  <a:pt x="46509" y="65848"/>
                </a:lnTo>
                <a:lnTo>
                  <a:pt x="46509" y="65942"/>
                </a:lnTo>
                <a:lnTo>
                  <a:pt x="48018" y="65376"/>
                </a:lnTo>
                <a:lnTo>
                  <a:pt x="49527" y="64622"/>
                </a:lnTo>
                <a:lnTo>
                  <a:pt x="48867" y="64810"/>
                </a:lnTo>
                <a:lnTo>
                  <a:pt x="50754" y="63773"/>
                </a:lnTo>
                <a:lnTo>
                  <a:pt x="52546" y="62641"/>
                </a:lnTo>
                <a:lnTo>
                  <a:pt x="54244" y="61320"/>
                </a:lnTo>
                <a:lnTo>
                  <a:pt x="56037" y="59810"/>
                </a:lnTo>
                <a:lnTo>
                  <a:pt x="55282" y="60659"/>
                </a:lnTo>
                <a:lnTo>
                  <a:pt x="57263" y="59056"/>
                </a:lnTo>
                <a:lnTo>
                  <a:pt x="58112" y="58395"/>
                </a:lnTo>
                <a:lnTo>
                  <a:pt x="58207" y="58301"/>
                </a:lnTo>
                <a:lnTo>
                  <a:pt x="58112" y="58301"/>
                </a:lnTo>
                <a:lnTo>
                  <a:pt x="58584" y="57924"/>
                </a:lnTo>
                <a:lnTo>
                  <a:pt x="59056" y="57546"/>
                </a:lnTo>
                <a:lnTo>
                  <a:pt x="59999" y="56414"/>
                </a:lnTo>
                <a:lnTo>
                  <a:pt x="61414" y="55188"/>
                </a:lnTo>
                <a:lnTo>
                  <a:pt x="61131" y="55282"/>
                </a:lnTo>
                <a:lnTo>
                  <a:pt x="61508" y="54811"/>
                </a:lnTo>
                <a:lnTo>
                  <a:pt x="62735" y="53867"/>
                </a:lnTo>
                <a:lnTo>
                  <a:pt x="63867" y="52735"/>
                </a:lnTo>
                <a:lnTo>
                  <a:pt x="66131" y="50471"/>
                </a:lnTo>
                <a:lnTo>
                  <a:pt x="66131" y="50565"/>
                </a:lnTo>
                <a:lnTo>
                  <a:pt x="66320" y="50660"/>
                </a:lnTo>
                <a:lnTo>
                  <a:pt x="66414" y="50660"/>
                </a:lnTo>
                <a:lnTo>
                  <a:pt x="66603" y="50565"/>
                </a:lnTo>
                <a:lnTo>
                  <a:pt x="66603" y="50754"/>
                </a:lnTo>
                <a:lnTo>
                  <a:pt x="66508" y="50943"/>
                </a:lnTo>
                <a:lnTo>
                  <a:pt x="65848" y="51603"/>
                </a:lnTo>
                <a:lnTo>
                  <a:pt x="64999" y="52546"/>
                </a:lnTo>
                <a:lnTo>
                  <a:pt x="65376" y="52358"/>
                </a:lnTo>
                <a:lnTo>
                  <a:pt x="65848" y="52075"/>
                </a:lnTo>
                <a:lnTo>
                  <a:pt x="66697" y="51320"/>
                </a:lnTo>
                <a:lnTo>
                  <a:pt x="67546" y="50282"/>
                </a:lnTo>
                <a:lnTo>
                  <a:pt x="68301" y="49056"/>
                </a:lnTo>
                <a:lnTo>
                  <a:pt x="69055" y="47830"/>
                </a:lnTo>
                <a:lnTo>
                  <a:pt x="69716" y="46603"/>
                </a:lnTo>
                <a:lnTo>
                  <a:pt x="70565" y="44811"/>
                </a:lnTo>
                <a:lnTo>
                  <a:pt x="70282" y="45094"/>
                </a:lnTo>
                <a:lnTo>
                  <a:pt x="70942" y="43490"/>
                </a:lnTo>
                <a:lnTo>
                  <a:pt x="71037" y="43396"/>
                </a:lnTo>
                <a:lnTo>
                  <a:pt x="71697" y="41320"/>
                </a:lnTo>
                <a:lnTo>
                  <a:pt x="72263" y="39245"/>
                </a:lnTo>
                <a:lnTo>
                  <a:pt x="72640" y="37358"/>
                </a:lnTo>
                <a:lnTo>
                  <a:pt x="72923" y="35849"/>
                </a:lnTo>
                <a:lnTo>
                  <a:pt x="72829" y="36226"/>
                </a:lnTo>
                <a:lnTo>
                  <a:pt x="72735" y="36698"/>
                </a:lnTo>
                <a:lnTo>
                  <a:pt x="72452" y="36981"/>
                </a:lnTo>
                <a:lnTo>
                  <a:pt x="72169" y="37358"/>
                </a:lnTo>
                <a:lnTo>
                  <a:pt x="72263" y="36981"/>
                </a:lnTo>
                <a:lnTo>
                  <a:pt x="72452" y="36415"/>
                </a:lnTo>
                <a:lnTo>
                  <a:pt x="72452" y="35849"/>
                </a:lnTo>
                <a:lnTo>
                  <a:pt x="72357" y="35660"/>
                </a:lnTo>
                <a:lnTo>
                  <a:pt x="72263" y="35471"/>
                </a:lnTo>
                <a:lnTo>
                  <a:pt x="72640" y="33868"/>
                </a:lnTo>
                <a:lnTo>
                  <a:pt x="72735" y="33113"/>
                </a:lnTo>
                <a:lnTo>
                  <a:pt x="72735" y="32358"/>
                </a:lnTo>
                <a:lnTo>
                  <a:pt x="72923" y="33207"/>
                </a:lnTo>
                <a:lnTo>
                  <a:pt x="73018" y="34151"/>
                </a:lnTo>
                <a:lnTo>
                  <a:pt x="72923" y="32358"/>
                </a:lnTo>
                <a:lnTo>
                  <a:pt x="72923" y="31792"/>
                </a:lnTo>
                <a:lnTo>
                  <a:pt x="73112" y="30754"/>
                </a:lnTo>
                <a:lnTo>
                  <a:pt x="72829" y="31604"/>
                </a:lnTo>
                <a:lnTo>
                  <a:pt x="72735" y="30283"/>
                </a:lnTo>
                <a:lnTo>
                  <a:pt x="72546" y="28868"/>
                </a:lnTo>
                <a:lnTo>
                  <a:pt x="72357" y="27641"/>
                </a:lnTo>
                <a:lnTo>
                  <a:pt x="71980" y="26038"/>
                </a:lnTo>
                <a:lnTo>
                  <a:pt x="71414" y="24151"/>
                </a:lnTo>
                <a:lnTo>
                  <a:pt x="70754" y="22170"/>
                </a:lnTo>
                <a:lnTo>
                  <a:pt x="69905" y="20000"/>
                </a:lnTo>
                <a:lnTo>
                  <a:pt x="68867" y="18019"/>
                </a:lnTo>
                <a:lnTo>
                  <a:pt x="68301" y="16981"/>
                </a:lnTo>
                <a:lnTo>
                  <a:pt x="67735" y="16132"/>
                </a:lnTo>
                <a:lnTo>
                  <a:pt x="67074" y="15283"/>
                </a:lnTo>
                <a:lnTo>
                  <a:pt x="66414" y="14434"/>
                </a:lnTo>
                <a:lnTo>
                  <a:pt x="66508" y="14623"/>
                </a:lnTo>
                <a:lnTo>
                  <a:pt x="66414" y="14906"/>
                </a:lnTo>
                <a:lnTo>
                  <a:pt x="65754" y="14057"/>
                </a:lnTo>
                <a:lnTo>
                  <a:pt x="65093" y="13113"/>
                </a:lnTo>
                <a:lnTo>
                  <a:pt x="64537" y="12278"/>
                </a:lnTo>
                <a:lnTo>
                  <a:pt x="62924" y="10755"/>
                </a:lnTo>
                <a:lnTo>
                  <a:pt x="63018" y="10755"/>
                </a:lnTo>
                <a:lnTo>
                  <a:pt x="63018" y="10661"/>
                </a:lnTo>
                <a:lnTo>
                  <a:pt x="62924" y="10472"/>
                </a:lnTo>
                <a:lnTo>
                  <a:pt x="62263" y="9717"/>
                </a:lnTo>
                <a:lnTo>
                  <a:pt x="60376" y="7830"/>
                </a:lnTo>
                <a:lnTo>
                  <a:pt x="60754" y="8396"/>
                </a:lnTo>
                <a:lnTo>
                  <a:pt x="61131" y="8774"/>
                </a:lnTo>
                <a:lnTo>
                  <a:pt x="60376" y="8396"/>
                </a:lnTo>
                <a:lnTo>
                  <a:pt x="59716" y="7925"/>
                </a:lnTo>
                <a:lnTo>
                  <a:pt x="59087" y="7476"/>
                </a:lnTo>
                <a:lnTo>
                  <a:pt x="59810" y="8302"/>
                </a:lnTo>
                <a:lnTo>
                  <a:pt x="58678" y="7642"/>
                </a:lnTo>
                <a:lnTo>
                  <a:pt x="57641" y="6981"/>
                </a:lnTo>
                <a:lnTo>
                  <a:pt x="55471" y="5472"/>
                </a:lnTo>
                <a:lnTo>
                  <a:pt x="53301" y="4057"/>
                </a:lnTo>
                <a:lnTo>
                  <a:pt x="52169" y="3397"/>
                </a:lnTo>
                <a:lnTo>
                  <a:pt x="51037" y="2831"/>
                </a:lnTo>
                <a:lnTo>
                  <a:pt x="52075" y="2831"/>
                </a:lnTo>
                <a:lnTo>
                  <a:pt x="50660" y="1982"/>
                </a:lnTo>
                <a:lnTo>
                  <a:pt x="49811" y="1604"/>
                </a:lnTo>
                <a:lnTo>
                  <a:pt x="48867" y="1227"/>
                </a:lnTo>
                <a:lnTo>
                  <a:pt x="48018" y="849"/>
                </a:lnTo>
                <a:lnTo>
                  <a:pt x="47075" y="661"/>
                </a:lnTo>
                <a:lnTo>
                  <a:pt x="46226" y="566"/>
                </a:lnTo>
                <a:lnTo>
                  <a:pt x="45471" y="661"/>
                </a:lnTo>
                <a:lnTo>
                  <a:pt x="46226" y="849"/>
                </a:lnTo>
                <a:lnTo>
                  <a:pt x="46866" y="1215"/>
                </a:lnTo>
                <a:lnTo>
                  <a:pt x="46980" y="1227"/>
                </a:lnTo>
                <a:lnTo>
                  <a:pt x="47452" y="1416"/>
                </a:lnTo>
                <a:lnTo>
                  <a:pt x="47924" y="1510"/>
                </a:lnTo>
                <a:lnTo>
                  <a:pt x="47358" y="1321"/>
                </a:lnTo>
                <a:lnTo>
                  <a:pt x="46886" y="944"/>
                </a:lnTo>
                <a:lnTo>
                  <a:pt x="47829" y="1227"/>
                </a:lnTo>
                <a:lnTo>
                  <a:pt x="48773" y="1604"/>
                </a:lnTo>
                <a:lnTo>
                  <a:pt x="49622" y="2076"/>
                </a:lnTo>
                <a:lnTo>
                  <a:pt x="50377" y="2642"/>
                </a:lnTo>
                <a:lnTo>
                  <a:pt x="49622" y="2265"/>
                </a:lnTo>
                <a:lnTo>
                  <a:pt x="48584" y="1887"/>
                </a:lnTo>
                <a:lnTo>
                  <a:pt x="47358" y="1510"/>
                </a:lnTo>
                <a:lnTo>
                  <a:pt x="46037" y="1132"/>
                </a:lnTo>
                <a:lnTo>
                  <a:pt x="46809" y="1210"/>
                </a:lnTo>
                <a:lnTo>
                  <a:pt x="44339" y="661"/>
                </a:lnTo>
                <a:lnTo>
                  <a:pt x="44716" y="755"/>
                </a:lnTo>
                <a:lnTo>
                  <a:pt x="43113" y="472"/>
                </a:lnTo>
                <a:lnTo>
                  <a:pt x="41603" y="283"/>
                </a:lnTo>
                <a:lnTo>
                  <a:pt x="40282" y="95"/>
                </a:lnTo>
                <a:lnTo>
                  <a:pt x="3915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6149" name="Shape 84"/>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C0068E75-9A58-D740-91C6-2493A0583A42}" type="slidenum">
              <a:rPr lang="en-US" altLang="en-US" sz="1000">
                <a:solidFill>
                  <a:srgbClr val="FFFFFF"/>
                </a:solidFill>
                <a:latin typeface="Sniglet" charset="-95"/>
                <a:ea typeface="Sniglet" charset="-95"/>
                <a:cs typeface="Sniglet" charset="-95"/>
                <a:sym typeface="Sniglet" charset="-95"/>
              </a:rPr>
              <a:pPr/>
              <a:t>3</a:t>
            </a:fld>
            <a:endParaRPr lang="en-US" altLang="en-US" sz="1000">
              <a:solidFill>
                <a:srgbClr val="FFFFFF"/>
              </a:solidFill>
              <a:latin typeface="Sniglet" charset="-95"/>
              <a:ea typeface="Sniglet" charset="-95"/>
              <a:cs typeface="Sniglet" charset="-95"/>
              <a:sym typeface="Sniglet" charset="-95"/>
            </a:endParaRP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txBox="1">
            <a:spLocks noGrp="1"/>
          </p:cNvSpPr>
          <p:nvPr>
            <p:ph type="body" idx="1"/>
          </p:nvPr>
        </p:nvSpPr>
        <p:spPr>
          <a:xfrm>
            <a:off x="391968" y="976313"/>
            <a:ext cx="7789862" cy="3856038"/>
          </a:xfrm>
        </p:spPr>
        <p:txBody>
          <a:bodyPr/>
          <a:lstStyle/>
          <a:p>
            <a:pPr marL="0" indent="0" eaLnBrk="1" hangingPunct="1">
              <a:spcAft>
                <a:spcPct val="0"/>
              </a:spcAft>
              <a:buClr>
                <a:srgbClr val="FFFFFF"/>
              </a:buClr>
              <a:buFont typeface="Sniglet" charset="-95"/>
              <a:buNone/>
            </a:pPr>
            <a:endParaRPr lang="en-US" altLang="en-US" u="sng" dirty="0" smtClean="0">
              <a:solidFill>
                <a:srgbClr val="FFFFFF"/>
              </a:solidFill>
              <a:latin typeface="Sniglet" charset="-95"/>
              <a:ea typeface="Sniglet" charset="-95"/>
              <a:cs typeface="Sniglet" charset="-95"/>
              <a:sym typeface="Sniglet" charset="-95"/>
            </a:endParaRPr>
          </a:p>
          <a:p>
            <a:pPr marL="285750" lvl="1" indent="-285750" eaLnBrk="1" hangingPunct="1">
              <a:spcBef>
                <a:spcPts val="600"/>
              </a:spcBef>
              <a:spcAft>
                <a:spcPct val="0"/>
              </a:spcAft>
              <a:buClr>
                <a:srgbClr val="FFFFFF"/>
              </a:buClr>
              <a:buSzPts val="2000"/>
              <a:buFont typeface="Wingdings" charset="2"/>
              <a:buChar char="ü"/>
            </a:pPr>
            <a:r>
              <a:rPr lang="en-US" altLang="en-US" sz="1800" dirty="0" smtClean="0">
                <a:solidFill>
                  <a:srgbClr val="FFFFFF"/>
                </a:solidFill>
                <a:latin typeface="Sniglet" charset="-95"/>
                <a:ea typeface="Sniglet" charset="-95"/>
                <a:cs typeface="Sniglet" charset="-95"/>
                <a:sym typeface="Sniglet" charset="-95"/>
              </a:rPr>
              <a:t>“social </a:t>
            </a:r>
            <a:r>
              <a:rPr lang="en-US" altLang="en-US" sz="1800" dirty="0">
                <a:solidFill>
                  <a:srgbClr val="FFFFFF"/>
                </a:solidFill>
                <a:latin typeface="Sniglet" charset="-95"/>
                <a:ea typeface="Sniglet" charset="-95"/>
                <a:cs typeface="Sniglet" charset="-95"/>
                <a:sym typeface="Sniglet" charset="-95"/>
              </a:rPr>
              <a:t>norm view of politeness” (Fraser 1990: 220)</a:t>
            </a:r>
          </a:p>
          <a:p>
            <a:pPr marL="285750" lvl="1" indent="-285750" eaLnBrk="1" hangingPunct="1">
              <a:spcBef>
                <a:spcPts val="600"/>
              </a:spcBef>
              <a:spcAft>
                <a:spcPct val="0"/>
              </a:spcAft>
              <a:buClr>
                <a:srgbClr val="FFFFFF"/>
              </a:buClr>
              <a:buSzPts val="2000"/>
              <a:buFont typeface="Wingdings" charset="2"/>
              <a:buChar char="ü"/>
            </a:pPr>
            <a:r>
              <a:rPr lang="en-US" altLang="en-US" sz="1800" dirty="0">
                <a:solidFill>
                  <a:srgbClr val="FFFFFF"/>
                </a:solidFill>
                <a:latin typeface="Sniglet" charset="-95"/>
                <a:ea typeface="Sniglet" charset="-95"/>
                <a:cs typeface="Sniglet" charset="-95"/>
                <a:sym typeface="Sniglet" charset="-95"/>
              </a:rPr>
              <a:t>consideration of other people’s feelings by conforming to social norms and expectations (</a:t>
            </a:r>
            <a:r>
              <a:rPr lang="en-US" altLang="en-US" sz="1800" dirty="0" err="1">
                <a:solidFill>
                  <a:srgbClr val="FFFFFF"/>
                </a:solidFill>
                <a:latin typeface="Sniglet" charset="-95"/>
                <a:ea typeface="Sniglet" charset="-95"/>
                <a:cs typeface="Sniglet" charset="-95"/>
                <a:sym typeface="Sniglet" charset="-95"/>
              </a:rPr>
              <a:t>Sifianou</a:t>
            </a:r>
            <a:r>
              <a:rPr lang="en-US" altLang="en-US" sz="1800" dirty="0">
                <a:solidFill>
                  <a:srgbClr val="FFFFFF"/>
                </a:solidFill>
                <a:latin typeface="Sniglet" charset="-95"/>
                <a:ea typeface="Sniglet" charset="-95"/>
                <a:cs typeface="Sniglet" charset="-95"/>
                <a:sym typeface="Sniglet" charset="-95"/>
              </a:rPr>
              <a:t> 1992: 88) </a:t>
            </a:r>
          </a:p>
          <a:p>
            <a:pPr marL="285750" lvl="1" indent="-285750" eaLnBrk="1" hangingPunct="1">
              <a:spcBef>
                <a:spcPts val="600"/>
              </a:spcBef>
              <a:spcAft>
                <a:spcPct val="0"/>
              </a:spcAft>
              <a:buClr>
                <a:srgbClr val="FFFFFF"/>
              </a:buClr>
              <a:buSzPts val="2000"/>
              <a:buFont typeface="Wingdings" charset="2"/>
              <a:buChar char="ü"/>
            </a:pPr>
            <a:r>
              <a:rPr lang="en-US" altLang="en-US" sz="1800" dirty="0">
                <a:solidFill>
                  <a:srgbClr val="FFFFFF"/>
                </a:solidFill>
                <a:latin typeface="Sniglet" charset="-95"/>
                <a:ea typeface="Sniglet" charset="-95"/>
                <a:cs typeface="Sniglet" charset="-95"/>
                <a:sym typeface="Sniglet" charset="-95"/>
              </a:rPr>
              <a:t>understanding of both what people think should happen (moral norms) and what people think is likely to  happen (empirical norms) (</a:t>
            </a:r>
            <a:r>
              <a:rPr lang="en-US" altLang="en-US" sz="1800" dirty="0" err="1">
                <a:solidFill>
                  <a:srgbClr val="FFFFFF"/>
                </a:solidFill>
                <a:latin typeface="Sniglet" charset="-95"/>
                <a:ea typeface="Sniglet" charset="-95"/>
                <a:cs typeface="Sniglet" charset="-95"/>
                <a:sym typeface="Sniglet" charset="-95"/>
              </a:rPr>
              <a:t>Eelen</a:t>
            </a:r>
            <a:r>
              <a:rPr lang="en-US" altLang="en-US" sz="1800" dirty="0">
                <a:solidFill>
                  <a:srgbClr val="FFFFFF"/>
                </a:solidFill>
                <a:latin typeface="Sniglet" charset="-95"/>
                <a:ea typeface="Sniglet" charset="-95"/>
                <a:cs typeface="Sniglet" charset="-95"/>
                <a:sym typeface="Sniglet" charset="-95"/>
              </a:rPr>
              <a:t> 2001: 140; </a:t>
            </a:r>
            <a:r>
              <a:rPr lang="en-US" altLang="en-US" sz="1800" dirty="0" err="1">
                <a:solidFill>
                  <a:srgbClr val="FFFFFF"/>
                </a:solidFill>
                <a:latin typeface="Sniglet" charset="-95"/>
                <a:ea typeface="Sniglet" charset="-95"/>
                <a:cs typeface="Sniglet" charset="-95"/>
                <a:sym typeface="Sniglet" charset="-95"/>
              </a:rPr>
              <a:t>Haugh</a:t>
            </a:r>
            <a:r>
              <a:rPr lang="en-US" altLang="en-US" sz="1800" dirty="0">
                <a:solidFill>
                  <a:srgbClr val="FFFFFF"/>
                </a:solidFill>
                <a:latin typeface="Sniglet" charset="-95"/>
                <a:ea typeface="Sniglet" charset="-95"/>
                <a:cs typeface="Sniglet" charset="-95"/>
                <a:sym typeface="Sniglet" charset="-95"/>
              </a:rPr>
              <a:t> 2003: 400).</a:t>
            </a:r>
          </a:p>
          <a:p>
            <a:pPr marL="285750" lvl="1" indent="-285750" eaLnBrk="1" hangingPunct="1">
              <a:spcBef>
                <a:spcPts val="600"/>
              </a:spcBef>
              <a:spcAft>
                <a:spcPct val="0"/>
              </a:spcAft>
              <a:buClr>
                <a:srgbClr val="FFFFFF"/>
              </a:buClr>
              <a:buSzPts val="2000"/>
              <a:buFont typeface="Wingdings" charset="2"/>
              <a:buChar char="ü"/>
            </a:pPr>
            <a:r>
              <a:rPr lang="en-US" altLang="en-US" sz="1800" dirty="0">
                <a:solidFill>
                  <a:srgbClr val="FFFFFF"/>
                </a:solidFill>
                <a:latin typeface="Sniglet" charset="-95"/>
                <a:ea typeface="Sniglet" charset="-95"/>
                <a:cs typeface="Sniglet" charset="-95"/>
                <a:sym typeface="Sniglet" charset="-95"/>
              </a:rPr>
              <a:t>politeness constitutes a social practice because it involves evaluations that (implicitly) appeal to a moral order: a set of expectancies through which social actions and meanings are </a:t>
            </a:r>
            <a:r>
              <a:rPr lang="en-US" altLang="en-US" sz="1800" dirty="0" err="1">
                <a:solidFill>
                  <a:srgbClr val="FFFFFF"/>
                </a:solidFill>
                <a:latin typeface="Sniglet" charset="-95"/>
                <a:ea typeface="Sniglet" charset="-95"/>
                <a:cs typeface="Sniglet" charset="-95"/>
                <a:sym typeface="Sniglet" charset="-95"/>
              </a:rPr>
              <a:t>recognisable</a:t>
            </a:r>
            <a:r>
              <a:rPr lang="en-US" altLang="en-US" sz="1800" dirty="0">
                <a:solidFill>
                  <a:srgbClr val="FFFFFF"/>
                </a:solidFill>
                <a:latin typeface="Sniglet" charset="-95"/>
                <a:ea typeface="Sniglet" charset="-95"/>
                <a:cs typeface="Sniglet" charset="-95"/>
                <a:sym typeface="Sniglet" charset="-95"/>
              </a:rPr>
              <a:t> as such, and consequently are inevitably open to moral evaluation (</a:t>
            </a:r>
            <a:r>
              <a:rPr lang="en-US" altLang="en-US" sz="1800" dirty="0" err="1">
                <a:solidFill>
                  <a:srgbClr val="FFFFFF"/>
                </a:solidFill>
                <a:latin typeface="Sniglet" charset="-95"/>
                <a:ea typeface="Sniglet" charset="-95"/>
                <a:cs typeface="Sniglet" charset="-95"/>
                <a:sym typeface="Sniglet" charset="-95"/>
              </a:rPr>
              <a:t>Haugh</a:t>
            </a:r>
            <a:r>
              <a:rPr lang="en-US" altLang="en-US" sz="1800" dirty="0">
                <a:solidFill>
                  <a:srgbClr val="FFFFFF"/>
                </a:solidFill>
                <a:latin typeface="Sniglet" charset="-95"/>
                <a:ea typeface="Sniglet" charset="-95"/>
                <a:cs typeface="Sniglet" charset="-95"/>
                <a:sym typeface="Sniglet" charset="-95"/>
              </a:rPr>
              <a:t> &amp; </a:t>
            </a:r>
            <a:r>
              <a:rPr lang="en-US" altLang="en-US" sz="1800" dirty="0" err="1">
                <a:solidFill>
                  <a:srgbClr val="FFFFFF"/>
                </a:solidFill>
                <a:latin typeface="Sniglet" charset="-95"/>
                <a:ea typeface="Sniglet" charset="-95"/>
                <a:cs typeface="Sniglet" charset="-95"/>
                <a:sym typeface="Sniglet" charset="-95"/>
              </a:rPr>
              <a:t>Kàdàr</a:t>
            </a:r>
            <a:r>
              <a:rPr lang="en-US" altLang="en-US" sz="1800" dirty="0">
                <a:solidFill>
                  <a:srgbClr val="FFFFFF"/>
                </a:solidFill>
                <a:latin typeface="Sniglet" charset="-95"/>
                <a:ea typeface="Sniglet" charset="-95"/>
                <a:cs typeface="Sniglet" charset="-95"/>
                <a:sym typeface="Sniglet" charset="-95"/>
              </a:rPr>
              <a:t> 2013: 6).</a:t>
            </a:r>
          </a:p>
          <a:p>
            <a:pPr marL="285750" lvl="1" indent="-285750" eaLnBrk="1" hangingPunct="1">
              <a:spcBef>
                <a:spcPts val="600"/>
              </a:spcBef>
              <a:spcAft>
                <a:spcPct val="0"/>
              </a:spcAft>
              <a:buClr>
                <a:srgbClr val="FFFFFF"/>
              </a:buClr>
              <a:buSzPts val="2000"/>
              <a:buFont typeface="Wingdings" charset="2"/>
              <a:buChar char="ü"/>
            </a:pPr>
            <a:endParaRPr lang="en-US" altLang="en-US" dirty="0">
              <a:solidFill>
                <a:srgbClr val="FFFFFF"/>
              </a:solidFill>
              <a:latin typeface="Sniglet" charset="-95"/>
              <a:ea typeface="Sniglet" charset="-95"/>
              <a:cs typeface="Sniglet" charset="-95"/>
              <a:sym typeface="Sniglet" charset="-95"/>
            </a:endParaRPr>
          </a:p>
        </p:txBody>
      </p:sp>
      <p:sp>
        <p:nvSpPr>
          <p:cNvPr id="7172" name="Shape 124"/>
          <p:cNvSpPr>
            <a:spLocks/>
          </p:cNvSpPr>
          <p:nvPr/>
        </p:nvSpPr>
        <p:spPr bwMode="auto">
          <a:xfrm>
            <a:off x="2882900" y="171450"/>
            <a:ext cx="2807999" cy="804863"/>
          </a:xfrm>
          <a:custGeom>
            <a:avLst/>
            <a:gdLst>
              <a:gd name="T0" fmla="*/ 2147483647 w 67641"/>
              <a:gd name="T1" fmla="*/ 1752666 h 69056"/>
              <a:gd name="T2" fmla="*/ 2147483647 w 67641"/>
              <a:gd name="T3" fmla="*/ 24377917 h 69056"/>
              <a:gd name="T4" fmla="*/ 2147483647 w 67641"/>
              <a:gd name="T5" fmla="*/ 168869309 h 69056"/>
              <a:gd name="T6" fmla="*/ 1414617561 w 67641"/>
              <a:gd name="T7" fmla="*/ 329029095 h 69056"/>
              <a:gd name="T8" fmla="*/ 260630338 w 67641"/>
              <a:gd name="T9" fmla="*/ 593635239 h 69056"/>
              <a:gd name="T10" fmla="*/ 204789621 w 67641"/>
              <a:gd name="T11" fmla="*/ 645877836 h 69056"/>
              <a:gd name="T12" fmla="*/ 55831338 w 67641"/>
              <a:gd name="T13" fmla="*/ 812992942 h 69056"/>
              <a:gd name="T14" fmla="*/ 1042314978 w 67641"/>
              <a:gd name="T15" fmla="*/ 1051488883 h 69056"/>
              <a:gd name="T16" fmla="*/ 2147483647 w 67641"/>
              <a:gd name="T17" fmla="*/ 1220356374 h 69056"/>
              <a:gd name="T18" fmla="*/ 2147483647 w 67641"/>
              <a:gd name="T19" fmla="*/ 1260401088 h 69056"/>
              <a:gd name="T20" fmla="*/ 2147483647 w 67641"/>
              <a:gd name="T21" fmla="*/ 1202955975 h 69056"/>
              <a:gd name="T22" fmla="*/ 2147483647 w 67641"/>
              <a:gd name="T23" fmla="*/ 1107200446 h 69056"/>
              <a:gd name="T24" fmla="*/ 2147483647 w 67641"/>
              <a:gd name="T25" fmla="*/ 1013197115 h 69056"/>
              <a:gd name="T26" fmla="*/ 2147483647 w 67641"/>
              <a:gd name="T27" fmla="*/ 1027129667 h 69056"/>
              <a:gd name="T28" fmla="*/ 2147483647 w 67641"/>
              <a:gd name="T29" fmla="*/ 976640388 h 69056"/>
              <a:gd name="T30" fmla="*/ 2147483647 w 67641"/>
              <a:gd name="T31" fmla="*/ 955750510 h 69056"/>
              <a:gd name="T32" fmla="*/ 2147483647 w 67641"/>
              <a:gd name="T33" fmla="*/ 903526935 h 69056"/>
              <a:gd name="T34" fmla="*/ 2147483647 w 67641"/>
              <a:gd name="T35" fmla="*/ 718990916 h 69056"/>
              <a:gd name="T36" fmla="*/ 2147483647 w 67641"/>
              <a:gd name="T37" fmla="*/ 673723174 h 69056"/>
              <a:gd name="T38" fmla="*/ 2147483647 w 67641"/>
              <a:gd name="T39" fmla="*/ 494410371 h 69056"/>
              <a:gd name="T40" fmla="*/ 2147483647 w 67641"/>
              <a:gd name="T41" fmla="*/ 389962008 h 69056"/>
              <a:gd name="T42" fmla="*/ 2147483647 w 67641"/>
              <a:gd name="T43" fmla="*/ 341226605 h 69056"/>
              <a:gd name="T44" fmla="*/ 2147483647 w 67641"/>
              <a:gd name="T45" fmla="*/ 275070477 h 69056"/>
              <a:gd name="T46" fmla="*/ 2147483647 w 67641"/>
              <a:gd name="T47" fmla="*/ 241982716 h 69056"/>
              <a:gd name="T48" fmla="*/ 2147483647 w 67641"/>
              <a:gd name="T49" fmla="*/ 313360754 h 69056"/>
              <a:gd name="T50" fmla="*/ 2147483647 w 67641"/>
              <a:gd name="T51" fmla="*/ 398671625 h 69056"/>
              <a:gd name="T52" fmla="*/ 2147483647 w 67641"/>
              <a:gd name="T53" fmla="*/ 417808931 h 69056"/>
              <a:gd name="T54" fmla="*/ 2147483647 w 67641"/>
              <a:gd name="T55" fmla="*/ 534455084 h 69056"/>
              <a:gd name="T56" fmla="*/ 2147483647 w 67641"/>
              <a:gd name="T57" fmla="*/ 557078512 h 69056"/>
              <a:gd name="T58" fmla="*/ 2147483647 w 67641"/>
              <a:gd name="T59" fmla="*/ 640654434 h 69056"/>
              <a:gd name="T60" fmla="*/ 2147483647 w 67641"/>
              <a:gd name="T61" fmla="*/ 746836254 h 69056"/>
              <a:gd name="T62" fmla="*/ 2147483647 w 67641"/>
              <a:gd name="T63" fmla="*/ 940083661 h 69056"/>
              <a:gd name="T64" fmla="*/ 2147483647 w 67641"/>
              <a:gd name="T65" fmla="*/ 1204690272 h 69056"/>
              <a:gd name="T66" fmla="*/ 2147483647 w 67641"/>
              <a:gd name="T67" fmla="*/ 1211646851 h 69056"/>
              <a:gd name="T68" fmla="*/ 2147483647 w 67641"/>
              <a:gd name="T69" fmla="*/ 1242982040 h 69056"/>
              <a:gd name="T70" fmla="*/ 2147483647 w 67641"/>
              <a:gd name="T71" fmla="*/ 1236024715 h 69056"/>
              <a:gd name="T72" fmla="*/ 2147483647 w 67641"/>
              <a:gd name="T73" fmla="*/ 1220356374 h 69056"/>
              <a:gd name="T74" fmla="*/ 2147483647 w 67641"/>
              <a:gd name="T75" fmla="*/ 1195980002 h 69056"/>
              <a:gd name="T76" fmla="*/ 2147483647 w 67641"/>
              <a:gd name="T77" fmla="*/ 1190758465 h 69056"/>
              <a:gd name="T78" fmla="*/ 2147483647 w 67641"/>
              <a:gd name="T79" fmla="*/ 1154201738 h 69056"/>
              <a:gd name="T80" fmla="*/ 1954422568 w 67641"/>
              <a:gd name="T81" fmla="*/ 1093267147 h 69056"/>
              <a:gd name="T82" fmla="*/ 1191282681 w 67641"/>
              <a:gd name="T83" fmla="*/ 1013197115 h 69056"/>
              <a:gd name="T84" fmla="*/ 1228372357 w 67641"/>
              <a:gd name="T85" fmla="*/ 1037574979 h 69056"/>
              <a:gd name="T86" fmla="*/ 893356717 w 67641"/>
              <a:gd name="T87" fmla="*/ 988819250 h 69056"/>
              <a:gd name="T88" fmla="*/ 670022006 w 67641"/>
              <a:gd name="T89" fmla="*/ 934862124 h 69056"/>
              <a:gd name="T90" fmla="*/ 763139887 w 67641"/>
              <a:gd name="T91" fmla="*/ 950528973 h 69056"/>
              <a:gd name="T92" fmla="*/ 800435935 w 67641"/>
              <a:gd name="T93" fmla="*/ 920928826 h 69056"/>
              <a:gd name="T94" fmla="*/ 390847252 w 67641"/>
              <a:gd name="T95" fmla="*/ 774702478 h 69056"/>
              <a:gd name="T96" fmla="*/ 558350014 w 67641"/>
              <a:gd name="T97" fmla="*/ 605833122 h 69056"/>
              <a:gd name="T98" fmla="*/ 1098155527 w 67641"/>
              <a:gd name="T99" fmla="*/ 421296918 h 69056"/>
              <a:gd name="T100" fmla="*/ 2147483647 w 67641"/>
              <a:gd name="T101" fmla="*/ 160159692 h 69056"/>
              <a:gd name="T102" fmla="*/ 2147483647 w 67641"/>
              <a:gd name="T103" fmla="*/ 76601277 h 69056"/>
              <a:gd name="T104" fmla="*/ 2147483647 w 67641"/>
              <a:gd name="T105" fmla="*/ 50489582 h 69056"/>
              <a:gd name="T106" fmla="*/ 2147483647 w 67641"/>
              <a:gd name="T107" fmla="*/ 20889977 h 69056"/>
              <a:gd name="T108" fmla="*/ 2147483647 w 67641"/>
              <a:gd name="T109" fmla="*/ 22642642 h 69056"/>
              <a:gd name="T110" fmla="*/ 2147483647 w 67641"/>
              <a:gd name="T111" fmla="*/ 13932990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7173" name="Shape 126"/>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D6EEFBA8-9CB5-534E-B8A2-82D0778843C4}" type="slidenum">
              <a:rPr lang="en-US" altLang="en-US" sz="1000">
                <a:solidFill>
                  <a:srgbClr val="FFFFFF"/>
                </a:solidFill>
                <a:latin typeface="Sniglet" charset="-95"/>
                <a:ea typeface="Sniglet" charset="-95"/>
                <a:cs typeface="Sniglet" charset="-95"/>
                <a:sym typeface="Sniglet" charset="-95"/>
              </a:rPr>
              <a:pPr/>
              <a:t>4</a:t>
            </a:fld>
            <a:endParaRPr lang="en-US" altLang="en-US" sz="1000">
              <a:solidFill>
                <a:srgbClr val="FFFFFF"/>
              </a:solidFill>
              <a:latin typeface="Sniglet" charset="-95"/>
              <a:ea typeface="Sniglet" charset="-95"/>
              <a:cs typeface="Sniglet" charset="-95"/>
              <a:sym typeface="Sniglet" charset="-95"/>
            </a:endParaRPr>
          </a:p>
        </p:txBody>
      </p:sp>
      <p:sp>
        <p:nvSpPr>
          <p:cNvPr id="7174" name="TextBox 1"/>
          <p:cNvSpPr txBox="1">
            <a:spLocks noChangeArrowheads="1"/>
          </p:cNvSpPr>
          <p:nvPr/>
        </p:nvSpPr>
        <p:spPr bwMode="auto">
          <a:xfrm>
            <a:off x="2992724" y="343456"/>
            <a:ext cx="26981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eaLnBrk="1" hangingPunct="1">
              <a:buClr>
                <a:srgbClr val="000000"/>
              </a:buClr>
              <a:buFont typeface="Arial" charset="-95"/>
              <a:buNone/>
            </a:pPr>
            <a:r>
              <a:rPr lang="en-US" altLang="en-US" sz="1800" i="1">
                <a:solidFill>
                  <a:srgbClr val="FFFFFF"/>
                </a:solidFill>
                <a:latin typeface="Sniglet" charset="-95"/>
                <a:ea typeface="Sniglet" charset="-95"/>
                <a:cs typeface="Sniglet" charset="-95"/>
                <a:sym typeface="Sniglet" charset="-95"/>
              </a:rPr>
              <a:t>Politeness and Normativity</a:t>
            </a:r>
            <a:endParaRPr lang="en-US" altLang="en-US" sz="1800" i="1"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txBox="1">
            <a:spLocks noGrp="1"/>
          </p:cNvSpPr>
          <p:nvPr>
            <p:ph type="body" idx="1"/>
          </p:nvPr>
        </p:nvSpPr>
        <p:spPr>
          <a:xfrm>
            <a:off x="249238" y="849312"/>
            <a:ext cx="8564562" cy="3557587"/>
          </a:xfrm>
        </p:spPr>
        <p:txBody>
          <a:bodyPr/>
          <a:lstStyle/>
          <a:p>
            <a:pPr marL="0" indent="0" eaLnBrk="1" hangingPunct="1">
              <a:spcAft>
                <a:spcPct val="0"/>
              </a:spcAft>
              <a:buClr>
                <a:srgbClr val="FFFFFF"/>
              </a:buClr>
              <a:buFont typeface="Sniglet" charset="-95"/>
              <a:buNone/>
            </a:pPr>
            <a:r>
              <a:rPr lang="en-US" altLang="en-US" u="sng" dirty="0">
                <a:solidFill>
                  <a:srgbClr val="FFFFFF"/>
                </a:solidFill>
                <a:latin typeface="Sniglet" charset="-95"/>
                <a:ea typeface="Sniglet" charset="-95"/>
                <a:cs typeface="Sniglet" charset="-95"/>
                <a:sym typeface="Sniglet" charset="-95"/>
              </a:rPr>
              <a:t>The CA perspective</a:t>
            </a:r>
          </a:p>
          <a:p>
            <a:pPr marL="285750" lvl="1" indent="-285750" eaLnBrk="1" hangingPunct="1">
              <a:spcBef>
                <a:spcPts val="600"/>
              </a:spcBef>
              <a:spcAft>
                <a:spcPct val="0"/>
              </a:spcAft>
              <a:buClr>
                <a:srgbClr val="FFFFFF"/>
              </a:buClr>
              <a:buSzPts val="2000"/>
              <a:buFont typeface="Wingdings" charset="2"/>
              <a:buChar char="ü"/>
            </a:pPr>
            <a:r>
              <a:rPr lang="en-US" altLang="en-US" dirty="0" smtClean="0">
                <a:solidFill>
                  <a:srgbClr val="FFFFFF"/>
                </a:solidFill>
                <a:latin typeface="Sniglet" charset="-95"/>
                <a:ea typeface="Sniglet" charset="-95"/>
                <a:cs typeface="Sniglet" charset="-95"/>
                <a:sym typeface="Sniglet" charset="-95"/>
              </a:rPr>
              <a:t>alternative </a:t>
            </a:r>
            <a:r>
              <a:rPr lang="en-US" altLang="en-US" dirty="0">
                <a:solidFill>
                  <a:srgbClr val="FFFFFF"/>
                </a:solidFill>
                <a:latin typeface="Sniglet" charset="-95"/>
                <a:ea typeface="Sniglet" charset="-95"/>
                <a:cs typeface="Sniglet" charset="-95"/>
                <a:sym typeface="Sniglet" charset="-95"/>
              </a:rPr>
              <a:t>types of second pair part which a first pair part makes relevant are not equivalent, or equally valued, i.e. they are not “symmetrical alternatives” (</a:t>
            </a:r>
            <a:r>
              <a:rPr lang="en-US" altLang="en-US" dirty="0" err="1">
                <a:solidFill>
                  <a:srgbClr val="FFFFFF"/>
                </a:solidFill>
                <a:latin typeface="Sniglet" charset="-95"/>
                <a:ea typeface="Sniglet" charset="-95"/>
                <a:cs typeface="Sniglet" charset="-95"/>
                <a:sym typeface="Sniglet" charset="-95"/>
              </a:rPr>
              <a:t>Schegloff</a:t>
            </a:r>
            <a:r>
              <a:rPr lang="en-US" altLang="en-US" dirty="0">
                <a:solidFill>
                  <a:srgbClr val="FFFFFF"/>
                </a:solidFill>
                <a:latin typeface="Sniglet" charset="-95"/>
                <a:ea typeface="Sniglet" charset="-95"/>
                <a:cs typeface="Sniglet" charset="-95"/>
                <a:sym typeface="Sniglet" charset="-95"/>
              </a:rPr>
              <a:t> and Sacks 1973: 314)</a:t>
            </a:r>
          </a:p>
          <a:p>
            <a:pPr marL="285750" lvl="1" indent="-285750" eaLnBrk="1" hangingPunct="1">
              <a:spcBef>
                <a:spcPts val="600"/>
              </a:spcBef>
              <a:spcAft>
                <a:spcPct val="0"/>
              </a:spcAft>
              <a:buClr>
                <a:srgbClr val="FFFFFF"/>
              </a:buClr>
              <a:buSzPts val="2000"/>
              <a:buFont typeface="Wingdings" charset="2"/>
              <a:buChar char="ü"/>
            </a:pPr>
            <a:r>
              <a:rPr lang="en-US" altLang="en-US" dirty="0">
                <a:solidFill>
                  <a:srgbClr val="FFFFFF"/>
                </a:solidFill>
                <a:latin typeface="Sniglet" charset="-95"/>
                <a:ea typeface="Sniglet" charset="-95"/>
                <a:cs typeface="Sniglet" charset="-95"/>
                <a:sym typeface="Sniglet" charset="-95"/>
              </a:rPr>
              <a:t>a response to the first pair part which embodies or favors furthering or the accomplishment of the activity is the preferred second pair part (SPP). If the SPP embodies a problem in the realization of the ongoing activity is the </a:t>
            </a:r>
            <a:r>
              <a:rPr lang="en-US" altLang="en-US" dirty="0" err="1">
                <a:solidFill>
                  <a:srgbClr val="FFFFFF"/>
                </a:solidFill>
                <a:latin typeface="Sniglet" charset="-95"/>
                <a:ea typeface="Sniglet" charset="-95"/>
                <a:cs typeface="Sniglet" charset="-95"/>
                <a:sym typeface="Sniglet" charset="-95"/>
              </a:rPr>
              <a:t>dispreferred</a:t>
            </a:r>
            <a:r>
              <a:rPr lang="en-US" altLang="en-US" dirty="0">
                <a:solidFill>
                  <a:srgbClr val="FFFFFF"/>
                </a:solidFill>
                <a:latin typeface="Sniglet" charset="-95"/>
                <a:ea typeface="Sniglet" charset="-95"/>
                <a:cs typeface="Sniglet" charset="-95"/>
                <a:sym typeface="Sniglet" charset="-95"/>
              </a:rPr>
              <a:t>.</a:t>
            </a:r>
          </a:p>
          <a:p>
            <a:pPr marL="285750" lvl="1" indent="-285750" eaLnBrk="1" hangingPunct="1">
              <a:spcBef>
                <a:spcPts val="600"/>
              </a:spcBef>
              <a:spcAft>
                <a:spcPct val="0"/>
              </a:spcAft>
              <a:buClr>
                <a:srgbClr val="FFFFFF"/>
              </a:buClr>
              <a:buSzPts val="2000"/>
              <a:buFont typeface="Wingdings" charset="2"/>
              <a:buChar char="ü"/>
            </a:pPr>
            <a:r>
              <a:rPr lang="en-US" altLang="en-US" dirty="0">
                <a:solidFill>
                  <a:srgbClr val="FFFFFF"/>
                </a:solidFill>
                <a:latin typeface="Sniglet" charset="-95"/>
                <a:ea typeface="Sniglet" charset="-95"/>
                <a:cs typeface="Sniglet" charset="-95"/>
                <a:sym typeface="Sniglet" charset="-95"/>
              </a:rPr>
              <a:t>Examples: </a:t>
            </a:r>
          </a:p>
          <a:p>
            <a:pPr marL="285750" lvl="1" indent="-285750" eaLnBrk="1" hangingPunct="1">
              <a:spcBef>
                <a:spcPts val="600"/>
              </a:spcBef>
              <a:spcAft>
                <a:spcPct val="0"/>
              </a:spcAft>
              <a:buClr>
                <a:srgbClr val="FFFFFF"/>
              </a:buClr>
              <a:buSzPts val="2000"/>
              <a:buFont typeface="Wingdings" charset="2"/>
              <a:buChar char="ü"/>
            </a:pPr>
            <a:r>
              <a:rPr lang="en-US" altLang="en-US" dirty="0" smtClean="0">
                <a:solidFill>
                  <a:srgbClr val="FFFFFF"/>
                </a:solidFill>
                <a:latin typeface="Sniglet" charset="-95"/>
                <a:ea typeface="Sniglet" charset="-95"/>
                <a:cs typeface="Sniglet" charset="-95"/>
                <a:sym typeface="Sniglet" charset="-95"/>
              </a:rPr>
              <a:t>1. request</a:t>
            </a:r>
          </a:p>
          <a:p>
            <a:pPr marL="285750" lvl="1" indent="-285750" eaLnBrk="1" hangingPunct="1">
              <a:spcBef>
                <a:spcPts val="600"/>
              </a:spcBef>
              <a:spcAft>
                <a:spcPct val="0"/>
              </a:spcAft>
              <a:buClr>
                <a:srgbClr val="FFFFFF"/>
              </a:buClr>
              <a:buSzPts val="2000"/>
              <a:buFont typeface="Wingdings" charset="2"/>
              <a:buChar char="ü"/>
            </a:pPr>
            <a:r>
              <a:rPr lang="en-US" altLang="en-US" dirty="0" smtClean="0">
                <a:solidFill>
                  <a:srgbClr val="FFFFFF"/>
                </a:solidFill>
                <a:latin typeface="Sniglet" charset="-95"/>
                <a:ea typeface="Sniglet" charset="-95"/>
                <a:cs typeface="Sniglet" charset="-95"/>
                <a:sym typeface="Sniglet" charset="-95"/>
              </a:rPr>
              <a:t>2</a:t>
            </a:r>
            <a:r>
              <a:rPr lang="en-US" altLang="en-US" dirty="0">
                <a:solidFill>
                  <a:srgbClr val="FFFFFF"/>
                </a:solidFill>
                <a:latin typeface="Sniglet" charset="-95"/>
                <a:ea typeface="Sniglet" charset="-95"/>
                <a:cs typeface="Sniglet" charset="-95"/>
                <a:sym typeface="Sniglet" charset="-95"/>
              </a:rPr>
              <a:t>. offer/invitation</a:t>
            </a:r>
          </a:p>
          <a:p>
            <a:pPr marL="285750" lvl="1" indent="-285750" eaLnBrk="1" hangingPunct="1">
              <a:spcBef>
                <a:spcPts val="600"/>
              </a:spcBef>
              <a:spcAft>
                <a:spcPct val="0"/>
              </a:spcAft>
              <a:buClr>
                <a:srgbClr val="FFFFFF"/>
              </a:buClr>
              <a:buSzPts val="2000"/>
              <a:buFont typeface="Wingdings" charset="2"/>
              <a:buChar char="ü"/>
            </a:pPr>
            <a:r>
              <a:rPr lang="en-US" altLang="en-US" dirty="0">
                <a:solidFill>
                  <a:srgbClr val="FFFFFF"/>
                </a:solidFill>
                <a:latin typeface="Sniglet" charset="-95"/>
                <a:ea typeface="Sniglet" charset="-95"/>
                <a:cs typeface="Sniglet" charset="-95"/>
                <a:sym typeface="Sniglet" charset="-95"/>
              </a:rPr>
              <a:t>“Preferred” and “</a:t>
            </a:r>
            <a:r>
              <a:rPr lang="en-US" altLang="en-US" dirty="0" err="1">
                <a:solidFill>
                  <a:srgbClr val="FFFFFF"/>
                </a:solidFill>
                <a:latin typeface="Sniglet" charset="-95"/>
                <a:ea typeface="Sniglet" charset="-95"/>
                <a:cs typeface="Sniglet" charset="-95"/>
                <a:sym typeface="Sniglet" charset="-95"/>
              </a:rPr>
              <a:t>dispreferred</a:t>
            </a:r>
            <a:r>
              <a:rPr lang="en-US" altLang="en-US" dirty="0">
                <a:solidFill>
                  <a:srgbClr val="FFFFFF"/>
                </a:solidFill>
                <a:latin typeface="Sniglet" charset="-95"/>
                <a:ea typeface="Sniglet" charset="-95"/>
                <a:cs typeface="Sniglet" charset="-95"/>
                <a:sym typeface="Sniglet" charset="-95"/>
              </a:rPr>
              <a:t>” rather refer to a structural relationship of sequence parts (</a:t>
            </a:r>
            <a:r>
              <a:rPr lang="en-US" altLang="en-US" dirty="0" err="1">
                <a:solidFill>
                  <a:srgbClr val="FFFFFF"/>
                </a:solidFill>
                <a:latin typeface="Sniglet" charset="-95"/>
                <a:ea typeface="Sniglet" charset="-95"/>
                <a:cs typeface="Sniglet" charset="-95"/>
                <a:sym typeface="Sniglet" charset="-95"/>
              </a:rPr>
              <a:t>Schegloff</a:t>
            </a:r>
            <a:r>
              <a:rPr lang="en-US" altLang="en-US" dirty="0">
                <a:solidFill>
                  <a:srgbClr val="FFFFFF"/>
                </a:solidFill>
                <a:latin typeface="Sniglet" charset="-95"/>
                <a:ea typeface="Sniglet" charset="-95"/>
                <a:cs typeface="Sniglet" charset="-95"/>
                <a:sym typeface="Sniglet" charset="-95"/>
              </a:rPr>
              <a:t> 2009: 60-61).</a:t>
            </a:r>
          </a:p>
          <a:p>
            <a:pPr marL="285750" lvl="1" indent="-285750" eaLnBrk="1" hangingPunct="1">
              <a:spcBef>
                <a:spcPts val="600"/>
              </a:spcBef>
              <a:spcAft>
                <a:spcPct val="0"/>
              </a:spcAft>
              <a:buClr>
                <a:srgbClr val="FFFFFF"/>
              </a:buClr>
              <a:buSzPts val="2000"/>
              <a:buFont typeface="Wingdings" charset="2"/>
              <a:buChar char="ü"/>
            </a:pPr>
            <a:endParaRPr lang="en-US" altLang="en-US" dirty="0">
              <a:solidFill>
                <a:srgbClr val="FFFFFF"/>
              </a:solidFill>
              <a:latin typeface="Sniglet" charset="-95"/>
              <a:ea typeface="Sniglet" charset="-95"/>
              <a:cs typeface="Sniglet" charset="-95"/>
              <a:sym typeface="Sniglet" charset="-95"/>
            </a:endParaRPr>
          </a:p>
        </p:txBody>
      </p:sp>
      <p:sp>
        <p:nvSpPr>
          <p:cNvPr id="8196" name="Shape 124"/>
          <p:cNvSpPr>
            <a:spLocks/>
          </p:cNvSpPr>
          <p:nvPr/>
        </p:nvSpPr>
        <p:spPr bwMode="auto">
          <a:xfrm>
            <a:off x="3149600" y="171450"/>
            <a:ext cx="2749487" cy="804863"/>
          </a:xfrm>
          <a:custGeom>
            <a:avLst/>
            <a:gdLst>
              <a:gd name="T0" fmla="*/ 2147483647 w 67641"/>
              <a:gd name="T1" fmla="*/ 1752666 h 69056"/>
              <a:gd name="T2" fmla="*/ 2147483647 w 67641"/>
              <a:gd name="T3" fmla="*/ 24377917 h 69056"/>
              <a:gd name="T4" fmla="*/ 2147483647 w 67641"/>
              <a:gd name="T5" fmla="*/ 168869309 h 69056"/>
              <a:gd name="T6" fmla="*/ 1414617561 w 67641"/>
              <a:gd name="T7" fmla="*/ 329029095 h 69056"/>
              <a:gd name="T8" fmla="*/ 260630338 w 67641"/>
              <a:gd name="T9" fmla="*/ 593635239 h 69056"/>
              <a:gd name="T10" fmla="*/ 204789621 w 67641"/>
              <a:gd name="T11" fmla="*/ 645877836 h 69056"/>
              <a:gd name="T12" fmla="*/ 55831338 w 67641"/>
              <a:gd name="T13" fmla="*/ 812992942 h 69056"/>
              <a:gd name="T14" fmla="*/ 1042314978 w 67641"/>
              <a:gd name="T15" fmla="*/ 1051488883 h 69056"/>
              <a:gd name="T16" fmla="*/ 2147483647 w 67641"/>
              <a:gd name="T17" fmla="*/ 1220356374 h 69056"/>
              <a:gd name="T18" fmla="*/ 2147483647 w 67641"/>
              <a:gd name="T19" fmla="*/ 1260401088 h 69056"/>
              <a:gd name="T20" fmla="*/ 2147483647 w 67641"/>
              <a:gd name="T21" fmla="*/ 1202955975 h 69056"/>
              <a:gd name="T22" fmla="*/ 2147483647 w 67641"/>
              <a:gd name="T23" fmla="*/ 1107200446 h 69056"/>
              <a:gd name="T24" fmla="*/ 2147483647 w 67641"/>
              <a:gd name="T25" fmla="*/ 1013197115 h 69056"/>
              <a:gd name="T26" fmla="*/ 2147483647 w 67641"/>
              <a:gd name="T27" fmla="*/ 1027129667 h 69056"/>
              <a:gd name="T28" fmla="*/ 2147483647 w 67641"/>
              <a:gd name="T29" fmla="*/ 976640388 h 69056"/>
              <a:gd name="T30" fmla="*/ 2147483647 w 67641"/>
              <a:gd name="T31" fmla="*/ 955750510 h 69056"/>
              <a:gd name="T32" fmla="*/ 2147483647 w 67641"/>
              <a:gd name="T33" fmla="*/ 903526935 h 69056"/>
              <a:gd name="T34" fmla="*/ 2147483647 w 67641"/>
              <a:gd name="T35" fmla="*/ 718990916 h 69056"/>
              <a:gd name="T36" fmla="*/ 2147483647 w 67641"/>
              <a:gd name="T37" fmla="*/ 673723174 h 69056"/>
              <a:gd name="T38" fmla="*/ 2147483647 w 67641"/>
              <a:gd name="T39" fmla="*/ 494410371 h 69056"/>
              <a:gd name="T40" fmla="*/ 2147483647 w 67641"/>
              <a:gd name="T41" fmla="*/ 389962008 h 69056"/>
              <a:gd name="T42" fmla="*/ 2147483647 w 67641"/>
              <a:gd name="T43" fmla="*/ 341226605 h 69056"/>
              <a:gd name="T44" fmla="*/ 2147483647 w 67641"/>
              <a:gd name="T45" fmla="*/ 275070477 h 69056"/>
              <a:gd name="T46" fmla="*/ 2147483647 w 67641"/>
              <a:gd name="T47" fmla="*/ 241982716 h 69056"/>
              <a:gd name="T48" fmla="*/ 2147483647 w 67641"/>
              <a:gd name="T49" fmla="*/ 313360754 h 69056"/>
              <a:gd name="T50" fmla="*/ 2147483647 w 67641"/>
              <a:gd name="T51" fmla="*/ 398671625 h 69056"/>
              <a:gd name="T52" fmla="*/ 2147483647 w 67641"/>
              <a:gd name="T53" fmla="*/ 417808931 h 69056"/>
              <a:gd name="T54" fmla="*/ 2147483647 w 67641"/>
              <a:gd name="T55" fmla="*/ 534455084 h 69056"/>
              <a:gd name="T56" fmla="*/ 2147483647 w 67641"/>
              <a:gd name="T57" fmla="*/ 557078512 h 69056"/>
              <a:gd name="T58" fmla="*/ 2147483647 w 67641"/>
              <a:gd name="T59" fmla="*/ 640654434 h 69056"/>
              <a:gd name="T60" fmla="*/ 2147483647 w 67641"/>
              <a:gd name="T61" fmla="*/ 746836254 h 69056"/>
              <a:gd name="T62" fmla="*/ 2147483647 w 67641"/>
              <a:gd name="T63" fmla="*/ 940083661 h 69056"/>
              <a:gd name="T64" fmla="*/ 2147483647 w 67641"/>
              <a:gd name="T65" fmla="*/ 1204690272 h 69056"/>
              <a:gd name="T66" fmla="*/ 2147483647 w 67641"/>
              <a:gd name="T67" fmla="*/ 1211646851 h 69056"/>
              <a:gd name="T68" fmla="*/ 2147483647 w 67641"/>
              <a:gd name="T69" fmla="*/ 1242982040 h 69056"/>
              <a:gd name="T70" fmla="*/ 2147483647 w 67641"/>
              <a:gd name="T71" fmla="*/ 1236024715 h 69056"/>
              <a:gd name="T72" fmla="*/ 2147483647 w 67641"/>
              <a:gd name="T73" fmla="*/ 1220356374 h 69056"/>
              <a:gd name="T74" fmla="*/ 2147483647 w 67641"/>
              <a:gd name="T75" fmla="*/ 1195980002 h 69056"/>
              <a:gd name="T76" fmla="*/ 2147483647 w 67641"/>
              <a:gd name="T77" fmla="*/ 1190758465 h 69056"/>
              <a:gd name="T78" fmla="*/ 2147483647 w 67641"/>
              <a:gd name="T79" fmla="*/ 1154201738 h 69056"/>
              <a:gd name="T80" fmla="*/ 1954422568 w 67641"/>
              <a:gd name="T81" fmla="*/ 1093267147 h 69056"/>
              <a:gd name="T82" fmla="*/ 1191282681 w 67641"/>
              <a:gd name="T83" fmla="*/ 1013197115 h 69056"/>
              <a:gd name="T84" fmla="*/ 1228372357 w 67641"/>
              <a:gd name="T85" fmla="*/ 1037574979 h 69056"/>
              <a:gd name="T86" fmla="*/ 893356717 w 67641"/>
              <a:gd name="T87" fmla="*/ 988819250 h 69056"/>
              <a:gd name="T88" fmla="*/ 670022006 w 67641"/>
              <a:gd name="T89" fmla="*/ 934862124 h 69056"/>
              <a:gd name="T90" fmla="*/ 763139887 w 67641"/>
              <a:gd name="T91" fmla="*/ 950528973 h 69056"/>
              <a:gd name="T92" fmla="*/ 800435935 w 67641"/>
              <a:gd name="T93" fmla="*/ 920928826 h 69056"/>
              <a:gd name="T94" fmla="*/ 390847252 w 67641"/>
              <a:gd name="T95" fmla="*/ 774702478 h 69056"/>
              <a:gd name="T96" fmla="*/ 558350014 w 67641"/>
              <a:gd name="T97" fmla="*/ 605833122 h 69056"/>
              <a:gd name="T98" fmla="*/ 1098155527 w 67641"/>
              <a:gd name="T99" fmla="*/ 421296918 h 69056"/>
              <a:gd name="T100" fmla="*/ 2147483647 w 67641"/>
              <a:gd name="T101" fmla="*/ 160159692 h 69056"/>
              <a:gd name="T102" fmla="*/ 2147483647 w 67641"/>
              <a:gd name="T103" fmla="*/ 76601277 h 69056"/>
              <a:gd name="T104" fmla="*/ 2147483647 w 67641"/>
              <a:gd name="T105" fmla="*/ 50489582 h 69056"/>
              <a:gd name="T106" fmla="*/ 2147483647 w 67641"/>
              <a:gd name="T107" fmla="*/ 20889977 h 69056"/>
              <a:gd name="T108" fmla="*/ 2147483647 w 67641"/>
              <a:gd name="T109" fmla="*/ 22642642 h 69056"/>
              <a:gd name="T110" fmla="*/ 2147483647 w 67641"/>
              <a:gd name="T111" fmla="*/ 13932990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8197" name="Shape 126"/>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590B6F76-8AD3-D94B-9850-5853EE56DF7F}" type="slidenum">
              <a:rPr lang="en-US" altLang="en-US" sz="1000">
                <a:solidFill>
                  <a:srgbClr val="FFFFFF"/>
                </a:solidFill>
                <a:latin typeface="Sniglet" charset="-95"/>
                <a:ea typeface="Sniglet" charset="-95"/>
                <a:cs typeface="Sniglet" charset="-95"/>
                <a:sym typeface="Sniglet" charset="-95"/>
              </a:rPr>
              <a:pPr/>
              <a:t>5</a:t>
            </a:fld>
            <a:endParaRPr lang="en-US" altLang="en-US" sz="1000">
              <a:solidFill>
                <a:srgbClr val="FFFFFF"/>
              </a:solidFill>
              <a:latin typeface="Sniglet" charset="-95"/>
              <a:ea typeface="Sniglet" charset="-95"/>
              <a:cs typeface="Sniglet" charset="-95"/>
              <a:sym typeface="Sniglet" charset="-95"/>
            </a:endParaRPr>
          </a:p>
        </p:txBody>
      </p:sp>
      <p:sp>
        <p:nvSpPr>
          <p:cNvPr id="8198" name="TextBox 1"/>
          <p:cNvSpPr txBox="1">
            <a:spLocks noChangeArrowheads="1"/>
          </p:cNvSpPr>
          <p:nvPr/>
        </p:nvSpPr>
        <p:spPr bwMode="auto">
          <a:xfrm>
            <a:off x="3270313" y="325716"/>
            <a:ext cx="24096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eaLnBrk="1" hangingPunct="1">
              <a:buClr>
                <a:srgbClr val="000000"/>
              </a:buClr>
            </a:pPr>
            <a:r>
              <a:rPr lang="en-US" altLang="en-US" sz="1800" i="1">
                <a:solidFill>
                  <a:srgbClr val="FFFFFF"/>
                </a:solidFill>
                <a:latin typeface="Sniglet" charset="-95"/>
                <a:ea typeface="Sniglet" charset="-95"/>
                <a:cs typeface="Sniglet" charset="-95"/>
                <a:sym typeface="Sniglet" charset="-95"/>
              </a:rPr>
              <a:t>Preference organization</a:t>
            </a:r>
            <a:endParaRPr lang="en-US" altLang="en-US" sz="1800" i="1" dirty="0"/>
          </a:p>
        </p:txBody>
      </p:sp>
      <p:graphicFrame>
        <p:nvGraphicFramePr>
          <p:cNvPr id="2" name="Table 1"/>
          <p:cNvGraphicFramePr>
            <a:graphicFrameLocks noGrp="1"/>
          </p:cNvGraphicFramePr>
          <p:nvPr>
            <p:extLst>
              <p:ext uri="{D42A27DB-BD31-4B8C-83A1-F6EECF244321}">
                <p14:modId xmlns:p14="http://schemas.microsoft.com/office/powerpoint/2010/main" val="535039388"/>
              </p:ext>
            </p:extLst>
          </p:nvPr>
        </p:nvGraphicFramePr>
        <p:xfrm>
          <a:off x="2706688" y="2628105"/>
          <a:ext cx="4279900" cy="1005840"/>
        </p:xfrm>
        <a:graphic>
          <a:graphicData uri="http://schemas.openxmlformats.org/drawingml/2006/table">
            <a:tbl>
              <a:tblPr firstRow="1" bandRow="1">
                <a:tableStyleId>{78BDE908-8593-416E-AD78-5D9969F4A89F}</a:tableStyleId>
              </a:tblPr>
              <a:tblGrid>
                <a:gridCol w="2139950"/>
                <a:gridCol w="2139950"/>
              </a:tblGrid>
              <a:tr h="312843">
                <a:tc>
                  <a:txBody>
                    <a:bodyPr/>
                    <a:lstStyle/>
                    <a:p>
                      <a:pPr algn="ctr"/>
                      <a:r>
                        <a:rPr lang="en-US" sz="1600" dirty="0" smtClean="0">
                          <a:ln>
                            <a:solidFill>
                              <a:schemeClr val="bg1"/>
                            </a:solidFill>
                          </a:ln>
                          <a:solidFill>
                            <a:schemeClr val="bg1"/>
                          </a:solidFill>
                          <a:latin typeface="Sniglet" charset="-95"/>
                          <a:ea typeface="Sniglet" charset="-95"/>
                          <a:cs typeface="Sniglet" charset="-95"/>
                          <a:sym typeface="Arial" charset="-95"/>
                        </a:rPr>
                        <a:t>Preferred</a:t>
                      </a:r>
                      <a:endParaRPr lang="en-US" sz="1600" dirty="0">
                        <a:ln>
                          <a:solidFill>
                            <a:schemeClr val="bg1"/>
                          </a:solidFill>
                        </a:ln>
                        <a:solidFill>
                          <a:schemeClr val="bg1"/>
                        </a:solidFill>
                        <a:latin typeface="Sniglet" charset="-95"/>
                        <a:ea typeface="Sniglet" charset="-95"/>
                        <a:cs typeface="Sniglet" charset="-95"/>
                        <a:sym typeface="Arial" charset="-95"/>
                      </a:endParaRPr>
                    </a:p>
                  </a:txBody>
                  <a:tcP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2"/>
                    </a:solidFill>
                  </a:tcPr>
                </a:tc>
                <a:tc>
                  <a:txBody>
                    <a:bodyPr/>
                    <a:lstStyle/>
                    <a:p>
                      <a:pPr algn="ctr"/>
                      <a:r>
                        <a:rPr lang="en-US" sz="1600" dirty="0" err="1" smtClean="0">
                          <a:ln>
                            <a:solidFill>
                              <a:schemeClr val="bg1"/>
                            </a:solidFill>
                          </a:ln>
                          <a:solidFill>
                            <a:srgbClr val="FFFFFF"/>
                          </a:solidFill>
                          <a:latin typeface="Sniglet" charset="-95"/>
                          <a:ea typeface="Sniglet" charset="-95"/>
                          <a:cs typeface="Sniglet" charset="-95"/>
                          <a:sym typeface="Arial" charset="-95"/>
                        </a:rPr>
                        <a:t>Dispreferred</a:t>
                      </a:r>
                      <a:endParaRPr lang="en-US" sz="1600" dirty="0">
                        <a:ln>
                          <a:solidFill>
                            <a:schemeClr val="bg1"/>
                          </a:solidFill>
                        </a:ln>
                        <a:solidFill>
                          <a:srgbClr val="FFFFFF"/>
                        </a:solidFill>
                        <a:latin typeface="Sniglet" charset="-95"/>
                        <a:ea typeface="Sniglet" charset="-95"/>
                        <a:cs typeface="Sniglet" charset="-95"/>
                        <a:sym typeface="Arial" charset="-95"/>
                      </a:endParaRPr>
                    </a:p>
                  </a:txBody>
                  <a:tcPr>
                    <a:lnL w="12700" cap="flat" cmpd="sng" algn="ctr">
                      <a:solidFill>
                        <a:schemeClr val="tx1"/>
                      </a:solidFill>
                      <a:prstDash val="solid"/>
                      <a:round/>
                      <a:headEnd type="none" w="med" len="med"/>
                      <a:tailEnd type="none" w="med" len="med"/>
                    </a:lnL>
                    <a:lnB w="9525" cap="flat" cmpd="sng">
                      <a:noFill/>
                      <a:prstDash val="solid"/>
                      <a:round/>
                      <a:headEnd type="none" w="sm" len="sm"/>
                      <a:tailEnd type="none" w="sm" len="sm"/>
                    </a:lnB>
                    <a:solidFill>
                      <a:schemeClr val="accent2"/>
                    </a:solidFill>
                  </a:tcPr>
                </a:tc>
              </a:tr>
              <a:tr h="312843">
                <a:tc>
                  <a:txBody>
                    <a:bodyPr/>
                    <a:lstStyle/>
                    <a:p>
                      <a:r>
                        <a:rPr lang="en-US" sz="1600" dirty="0" smtClean="0">
                          <a:ln>
                            <a:solidFill>
                              <a:schemeClr val="bg1"/>
                            </a:solidFill>
                          </a:ln>
                          <a:solidFill>
                            <a:schemeClr val="bg1"/>
                          </a:solidFill>
                          <a:latin typeface="Sniglet" charset="-95"/>
                          <a:ea typeface="Sniglet" charset="-95"/>
                          <a:cs typeface="Sniglet" charset="-95"/>
                          <a:sym typeface="Arial" charset="-95"/>
                        </a:rPr>
                        <a:t>Granting</a:t>
                      </a:r>
                      <a:endParaRPr lang="en-US" sz="1600" dirty="0">
                        <a:ln>
                          <a:solidFill>
                            <a:schemeClr val="bg1"/>
                          </a:solidFill>
                        </a:ln>
                        <a:solidFill>
                          <a:schemeClr val="bg1"/>
                        </a:solidFill>
                        <a:latin typeface="Sniglet" charset="-95"/>
                        <a:ea typeface="Sniglet" charset="-95"/>
                        <a:cs typeface="Sniglet" charset="-95"/>
                        <a:sym typeface="Arial" charset="-95"/>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1600" dirty="0" smtClean="0">
                          <a:ln>
                            <a:solidFill>
                              <a:schemeClr val="bg1"/>
                            </a:solidFill>
                          </a:ln>
                          <a:solidFill>
                            <a:srgbClr val="FFFFFF"/>
                          </a:solidFill>
                          <a:latin typeface="Sniglet" charset="-95"/>
                          <a:ea typeface="Sniglet" charset="-95"/>
                          <a:cs typeface="Sniglet" charset="-95"/>
                          <a:sym typeface="Arial" charset="-95"/>
                        </a:rPr>
                        <a:t>Rejecting</a:t>
                      </a:r>
                      <a:endParaRPr lang="en-US" sz="1600" dirty="0">
                        <a:ln>
                          <a:solidFill>
                            <a:schemeClr val="bg1"/>
                          </a:solidFill>
                        </a:ln>
                        <a:solidFill>
                          <a:srgbClr val="FFFFFF"/>
                        </a:solidFill>
                        <a:latin typeface="Sniglet" charset="-95"/>
                        <a:ea typeface="Sniglet" charset="-95"/>
                        <a:cs typeface="Sniglet" charset="-95"/>
                        <a:sym typeface="Arial" charset="-95"/>
                      </a:endParaRPr>
                    </a:p>
                  </a:txBody>
                  <a:tcPr>
                    <a:lnL w="12700" cap="flat" cmpd="sng" algn="ctr">
                      <a:solidFill>
                        <a:schemeClr val="tx1"/>
                      </a:solidFill>
                      <a:prstDash val="solid"/>
                      <a:round/>
                      <a:headEnd type="none" w="med" len="med"/>
                      <a:tailEnd type="none" w="med" len="med"/>
                    </a:lnL>
                    <a:lnT w="9525" cap="flat" cmpd="sng">
                      <a:noFill/>
                      <a:prstDash val="solid"/>
                      <a:round/>
                      <a:headEnd type="none" w="sm" len="sm"/>
                      <a:tailEnd type="none" w="sm" len="sm"/>
                    </a:lnT>
                    <a:lnB w="9525" cap="flat" cmpd="sng">
                      <a:noFill/>
                      <a:prstDash val="solid"/>
                      <a:round/>
                      <a:headEnd type="none" w="sm" len="sm"/>
                      <a:tailEnd type="none" w="sm" len="sm"/>
                    </a:lnB>
                  </a:tcPr>
                </a:tc>
              </a:tr>
              <a:tr h="312843">
                <a:tc>
                  <a:txBody>
                    <a:bodyPr/>
                    <a:lstStyle/>
                    <a:p>
                      <a:r>
                        <a:rPr lang="en-US" sz="1600" dirty="0" smtClean="0">
                          <a:ln>
                            <a:solidFill>
                              <a:schemeClr val="bg1"/>
                            </a:solidFill>
                          </a:ln>
                          <a:solidFill>
                            <a:srgbClr val="FFFFFF"/>
                          </a:solidFill>
                          <a:latin typeface="Sniglet" charset="-95"/>
                          <a:ea typeface="Sniglet" charset="-95"/>
                          <a:cs typeface="Sniglet" charset="-95"/>
                          <a:sym typeface="Arial" charset="-95"/>
                        </a:rPr>
                        <a:t>Accepting</a:t>
                      </a:r>
                      <a:endParaRPr lang="en-US" sz="1600" dirty="0">
                        <a:ln>
                          <a:solidFill>
                            <a:schemeClr val="bg1"/>
                          </a:solidFill>
                        </a:ln>
                        <a:solidFill>
                          <a:srgbClr val="FFFFFF"/>
                        </a:solidFill>
                        <a:latin typeface="Sniglet" charset="-95"/>
                        <a:ea typeface="Sniglet" charset="-95"/>
                        <a:cs typeface="Sniglet" charset="-95"/>
                        <a:sym typeface="Arial" charset="-95"/>
                      </a:endParaRPr>
                    </a:p>
                  </a:txBody>
                  <a:tcPr>
                    <a:lnT w="12700" cap="flat" cmpd="sng" algn="ctr">
                      <a:noFill/>
                      <a:prstDash val="solid"/>
                      <a:round/>
                      <a:headEnd type="none" w="med" len="med"/>
                      <a:tailEnd type="none" w="med" len="med"/>
                    </a:lnT>
                  </a:tcPr>
                </a:tc>
                <a:tc>
                  <a:txBody>
                    <a:bodyPr/>
                    <a:lstStyle/>
                    <a:p>
                      <a:r>
                        <a:rPr lang="en-US" sz="1600" dirty="0" smtClean="0">
                          <a:ln>
                            <a:solidFill>
                              <a:schemeClr val="bg1"/>
                            </a:solidFill>
                          </a:ln>
                          <a:solidFill>
                            <a:srgbClr val="FFFFFF"/>
                          </a:solidFill>
                          <a:latin typeface="Sniglet" charset="-95"/>
                          <a:ea typeface="Sniglet" charset="-95"/>
                          <a:cs typeface="Sniglet" charset="-95"/>
                          <a:sym typeface="Arial" charset="-95"/>
                        </a:rPr>
                        <a:t>Denying</a:t>
                      </a:r>
                      <a:endParaRPr lang="en-US" sz="1600" dirty="0">
                        <a:ln>
                          <a:solidFill>
                            <a:schemeClr val="bg1"/>
                          </a:solidFill>
                        </a:ln>
                        <a:solidFill>
                          <a:srgbClr val="FFFFFF"/>
                        </a:solidFill>
                        <a:latin typeface="Sniglet" charset="-95"/>
                        <a:ea typeface="Sniglet" charset="-95"/>
                        <a:cs typeface="Sniglet" charset="-95"/>
                        <a:sym typeface="Arial" charset="-95"/>
                      </a:endParaRPr>
                    </a:p>
                  </a:txBody>
                  <a:tcPr>
                    <a:lnT w="9525" cap="flat" cmpd="sng">
                      <a:noFill/>
                      <a:prstDash val="solid"/>
                      <a:round/>
                      <a:headEnd type="none" w="sm" len="sm"/>
                      <a:tailEnd type="none" w="sm" len="sm"/>
                    </a:lnT>
                  </a:tcPr>
                </a:tc>
              </a:tr>
            </a:tbl>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21">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2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txBox="1">
            <a:spLocks noGrp="1"/>
          </p:cNvSpPr>
          <p:nvPr>
            <p:ph type="body" idx="1"/>
          </p:nvPr>
        </p:nvSpPr>
        <p:spPr>
          <a:xfrm>
            <a:off x="249238" y="849312"/>
            <a:ext cx="8564562" cy="3557587"/>
          </a:xfrm>
        </p:spPr>
        <p:txBody>
          <a:bodyPr/>
          <a:lstStyle/>
          <a:p>
            <a:pPr marL="0" indent="0" eaLnBrk="1" hangingPunct="1">
              <a:spcAft>
                <a:spcPct val="0"/>
              </a:spcAft>
              <a:buClr>
                <a:srgbClr val="FFFFFF"/>
              </a:buClr>
              <a:buFont typeface="Sniglet" charset="-95"/>
              <a:buNone/>
            </a:pPr>
            <a:r>
              <a:rPr lang="en-US" altLang="en-US" dirty="0" smtClean="0">
                <a:solidFill>
                  <a:srgbClr val="FFFFFF"/>
                </a:solidFill>
                <a:latin typeface="Sniglet" charset="-95"/>
                <a:ea typeface="Sniglet" charset="-95"/>
                <a:cs typeface="Sniglet" charset="-95"/>
                <a:sym typeface="Sniglet" charset="-95"/>
              </a:rPr>
              <a:t> </a:t>
            </a:r>
            <a:r>
              <a:rPr lang="en-US" altLang="en-US" u="sng" dirty="0">
                <a:solidFill>
                  <a:srgbClr val="FFFFFF"/>
                </a:solidFill>
                <a:latin typeface="Sniglet" charset="-95"/>
                <a:ea typeface="Sniglet" charset="-95"/>
                <a:cs typeface="Sniglet" charset="-95"/>
                <a:sym typeface="Sniglet" charset="-95"/>
              </a:rPr>
              <a:t>Contrastive </a:t>
            </a:r>
            <a:r>
              <a:rPr lang="en-US" altLang="en-US" u="sng" dirty="0" smtClean="0">
                <a:solidFill>
                  <a:srgbClr val="FFFFFF"/>
                </a:solidFill>
                <a:latin typeface="Sniglet" charset="-95"/>
                <a:ea typeface="Sniglet" charset="-95"/>
                <a:cs typeface="Sniglet" charset="-95"/>
                <a:sym typeface="Sniglet" charset="-95"/>
              </a:rPr>
              <a:t>features</a:t>
            </a:r>
          </a:p>
          <a:p>
            <a:pPr marL="0" indent="0" eaLnBrk="1" hangingPunct="1">
              <a:spcAft>
                <a:spcPct val="0"/>
              </a:spcAft>
              <a:buClr>
                <a:srgbClr val="FFFFFF"/>
              </a:buClr>
              <a:buFont typeface="Sniglet" charset="-95"/>
              <a:buNone/>
            </a:pPr>
            <a:r>
              <a:rPr lang="en-US" altLang="en-US" dirty="0" smtClean="0">
                <a:solidFill>
                  <a:srgbClr val="FFFFFF"/>
                </a:solidFill>
                <a:latin typeface="Sniglet" charset="-95"/>
                <a:ea typeface="Sniglet" charset="-95"/>
                <a:cs typeface="Sniglet" charset="-95"/>
                <a:sym typeface="Sniglet" charset="-95"/>
              </a:rPr>
              <a:t>1</a:t>
            </a:r>
            <a:r>
              <a:rPr lang="en-US" altLang="en-US" dirty="0">
                <a:solidFill>
                  <a:srgbClr val="FFFFFF"/>
                </a:solidFill>
                <a:latin typeface="Sniglet" charset="-95"/>
                <a:ea typeface="Sniglet" charset="-95"/>
                <a:cs typeface="Sniglet" charset="-95"/>
                <a:sym typeface="Sniglet" charset="-95"/>
              </a:rPr>
              <a:t>. Preferred SPPs</a:t>
            </a:r>
          </a:p>
          <a:p>
            <a:pPr marL="285750" lvl="1" indent="-285750" eaLnBrk="1" hangingPunct="1">
              <a:spcBef>
                <a:spcPts val="600"/>
              </a:spcBef>
              <a:spcAft>
                <a:spcPct val="0"/>
              </a:spcAft>
              <a:buClr>
                <a:srgbClr val="FFFFFF"/>
              </a:buClr>
              <a:buSzPts val="2000"/>
              <a:buFont typeface="Wingdings" charset="2"/>
              <a:buChar char="ü"/>
              <a:tabLst>
                <a:tab pos="527050" algn="l"/>
                <a:tab pos="1370013" algn="l"/>
              </a:tabLst>
            </a:pPr>
            <a:r>
              <a:rPr lang="en-US" altLang="en-US" dirty="0">
                <a:solidFill>
                  <a:srgbClr val="FFFFFF"/>
                </a:solidFill>
                <a:latin typeface="Sniglet" charset="-95"/>
                <a:ea typeface="Sniglet" charset="-95"/>
                <a:cs typeface="Sniglet" charset="-95"/>
                <a:sym typeface="Sniglet" charset="-95"/>
              </a:rPr>
              <a:t>	a. short and to the point</a:t>
            </a:r>
          </a:p>
          <a:p>
            <a:pPr marL="285750" lvl="1" indent="-285750" eaLnBrk="1" hangingPunct="1">
              <a:spcBef>
                <a:spcPts val="600"/>
              </a:spcBef>
              <a:spcAft>
                <a:spcPct val="0"/>
              </a:spcAft>
              <a:buClr>
                <a:srgbClr val="FFFFFF"/>
              </a:buClr>
              <a:buSzPts val="2000"/>
              <a:buFont typeface="Wingdings" charset="2"/>
              <a:buChar char="ü"/>
              <a:tabLst>
                <a:tab pos="527050" algn="l"/>
              </a:tabLst>
            </a:pPr>
            <a:r>
              <a:rPr lang="en-US" altLang="en-US" dirty="0">
                <a:solidFill>
                  <a:srgbClr val="FFFFFF"/>
                </a:solidFill>
                <a:latin typeface="Sniglet" charset="-95"/>
                <a:ea typeface="Sniglet" charset="-95"/>
                <a:cs typeface="Sniglet" charset="-95"/>
                <a:sym typeface="Sniglet" charset="-95"/>
              </a:rPr>
              <a:t>	b. come immediately </a:t>
            </a:r>
          </a:p>
          <a:p>
            <a:pPr marL="285750" lvl="1" indent="-285750" eaLnBrk="1" hangingPunct="1">
              <a:spcBef>
                <a:spcPts val="600"/>
              </a:spcBef>
              <a:spcAft>
                <a:spcPct val="0"/>
              </a:spcAft>
              <a:buClr>
                <a:srgbClr val="FFFFFF"/>
              </a:buClr>
              <a:buSzPts val="2000"/>
              <a:buFont typeface="Wingdings" charset="2"/>
              <a:buChar char="ü"/>
              <a:tabLst>
                <a:tab pos="527050" algn="l"/>
              </a:tabLst>
            </a:pPr>
            <a:r>
              <a:rPr lang="en-US" altLang="en-US" dirty="0">
                <a:solidFill>
                  <a:srgbClr val="FFFFFF"/>
                </a:solidFill>
                <a:latin typeface="Sniglet" charset="-95"/>
                <a:ea typeface="Sniglet" charset="-95"/>
                <a:cs typeface="Sniglet" charset="-95"/>
                <a:sym typeface="Sniglet" charset="-95"/>
              </a:rPr>
              <a:t>	c. “closure </a:t>
            </a:r>
            <a:r>
              <a:rPr lang="en-US" altLang="en-US" dirty="0" smtClean="0">
                <a:solidFill>
                  <a:srgbClr val="FFFFFF"/>
                </a:solidFill>
                <a:latin typeface="Sniglet" charset="-95"/>
                <a:ea typeface="Sniglet" charset="-95"/>
                <a:cs typeface="Sniglet" charset="-95"/>
                <a:sym typeface="Sniglet" charset="-95"/>
              </a:rPr>
              <a:t>relevant”</a:t>
            </a:r>
          </a:p>
          <a:p>
            <a:pPr marL="285750" lvl="1" indent="-285750" eaLnBrk="1" hangingPunct="1">
              <a:spcBef>
                <a:spcPts val="600"/>
              </a:spcBef>
              <a:spcAft>
                <a:spcPct val="0"/>
              </a:spcAft>
              <a:buClr>
                <a:srgbClr val="FFFFFF"/>
              </a:buClr>
              <a:buSzPts val="2000"/>
              <a:buFont typeface="Wingdings" charset="2"/>
              <a:buChar char="ü"/>
              <a:tabLst>
                <a:tab pos="527050" algn="l"/>
              </a:tabLst>
            </a:pPr>
            <a:endParaRPr lang="en-US" altLang="en-US" dirty="0">
              <a:solidFill>
                <a:srgbClr val="FFFFFF"/>
              </a:solidFill>
              <a:latin typeface="Sniglet" charset="-95"/>
              <a:ea typeface="Sniglet" charset="-95"/>
              <a:cs typeface="Sniglet" charset="-95"/>
              <a:sym typeface="Sniglet" charset="-95"/>
            </a:endParaRPr>
          </a:p>
          <a:p>
            <a:pPr marL="0" lvl="1" indent="0" eaLnBrk="1" hangingPunct="1">
              <a:spcBef>
                <a:spcPts val="600"/>
              </a:spcBef>
              <a:spcAft>
                <a:spcPct val="0"/>
              </a:spcAft>
              <a:buClr>
                <a:srgbClr val="FFFFFF"/>
              </a:buClr>
              <a:buSzPts val="2000"/>
              <a:buNone/>
              <a:tabLst>
                <a:tab pos="527050" algn="l"/>
              </a:tabLst>
            </a:pPr>
            <a:r>
              <a:rPr lang="en-US" altLang="en-US" dirty="0" smtClean="0">
                <a:solidFill>
                  <a:srgbClr val="FFFFFF"/>
                </a:solidFill>
                <a:latin typeface="Sniglet" charset="-95"/>
                <a:ea typeface="Sniglet" charset="-95"/>
                <a:cs typeface="Sniglet" charset="-95"/>
                <a:sym typeface="Sniglet" charset="-95"/>
              </a:rPr>
              <a:t>2</a:t>
            </a:r>
            <a:r>
              <a:rPr lang="en-US" altLang="en-US" dirty="0">
                <a:solidFill>
                  <a:srgbClr val="FFFFFF"/>
                </a:solidFill>
                <a:latin typeface="Sniglet" charset="-95"/>
                <a:ea typeface="Sniglet" charset="-95"/>
                <a:cs typeface="Sniglet" charset="-95"/>
                <a:sym typeface="Sniglet" charset="-95"/>
              </a:rPr>
              <a:t>. </a:t>
            </a:r>
            <a:r>
              <a:rPr lang="en-US" altLang="en-US" dirty="0" err="1">
                <a:solidFill>
                  <a:srgbClr val="FFFFFF"/>
                </a:solidFill>
                <a:latin typeface="Sniglet" charset="-95"/>
                <a:ea typeface="Sniglet" charset="-95"/>
                <a:cs typeface="Sniglet" charset="-95"/>
                <a:sym typeface="Sniglet" charset="-95"/>
              </a:rPr>
              <a:t>Dispreferred</a:t>
            </a:r>
            <a:r>
              <a:rPr lang="en-US" altLang="en-US" dirty="0">
                <a:solidFill>
                  <a:srgbClr val="FFFFFF"/>
                </a:solidFill>
                <a:latin typeface="Sniglet" charset="-95"/>
                <a:ea typeface="Sniglet" charset="-95"/>
                <a:cs typeface="Sniglet" charset="-95"/>
                <a:sym typeface="Sniglet" charset="-95"/>
              </a:rPr>
              <a:t> SPPs</a:t>
            </a:r>
          </a:p>
          <a:p>
            <a:pPr marL="285750" lvl="1" indent="-285750" eaLnBrk="1" hangingPunct="1">
              <a:spcBef>
                <a:spcPts val="600"/>
              </a:spcBef>
              <a:spcAft>
                <a:spcPct val="0"/>
              </a:spcAft>
              <a:buClr>
                <a:srgbClr val="FFFFFF"/>
              </a:buClr>
              <a:buSzPts val="2000"/>
              <a:buFont typeface="Wingdings" charset="2"/>
              <a:buChar char="ü"/>
              <a:tabLst>
                <a:tab pos="527050" algn="l"/>
              </a:tabLst>
            </a:pPr>
            <a:r>
              <a:rPr lang="en-US" altLang="en-US" dirty="0">
                <a:solidFill>
                  <a:srgbClr val="FFFFFF"/>
                </a:solidFill>
                <a:latin typeface="Sniglet" charset="-95"/>
                <a:ea typeface="Sniglet" charset="-95"/>
                <a:cs typeface="Sniglet" charset="-95"/>
                <a:sym typeface="Sniglet" charset="-95"/>
              </a:rPr>
              <a:t>	a. elaborated (accounts, excuses, disclaimers, hedges)</a:t>
            </a:r>
          </a:p>
          <a:p>
            <a:pPr marL="285750" lvl="1" indent="-285750" eaLnBrk="1" hangingPunct="1">
              <a:spcBef>
                <a:spcPts val="600"/>
              </a:spcBef>
              <a:spcAft>
                <a:spcPct val="0"/>
              </a:spcAft>
              <a:buClr>
                <a:srgbClr val="FFFFFF"/>
              </a:buClr>
              <a:buSzPts val="2000"/>
              <a:buFont typeface="Wingdings" charset="2"/>
              <a:buChar char="ü"/>
              <a:tabLst>
                <a:tab pos="527050" algn="l"/>
              </a:tabLst>
            </a:pPr>
            <a:r>
              <a:rPr lang="en-US" altLang="en-US" dirty="0">
                <a:solidFill>
                  <a:srgbClr val="FFFFFF"/>
                </a:solidFill>
                <a:latin typeface="Sniglet" charset="-95"/>
                <a:ea typeface="Sniglet" charset="-95"/>
                <a:cs typeface="Sniglet" charset="-95"/>
                <a:sym typeface="Sniglet" charset="-95"/>
              </a:rPr>
              <a:t>	b. delayed</a:t>
            </a:r>
          </a:p>
          <a:p>
            <a:pPr marL="285750" lvl="1" indent="-285750" eaLnBrk="1" hangingPunct="1">
              <a:spcBef>
                <a:spcPts val="600"/>
              </a:spcBef>
              <a:spcAft>
                <a:spcPct val="0"/>
              </a:spcAft>
              <a:buClr>
                <a:srgbClr val="FFFFFF"/>
              </a:buClr>
              <a:buSzPts val="2000"/>
              <a:buFont typeface="Wingdings" charset="2"/>
              <a:buChar char="ü"/>
              <a:tabLst>
                <a:tab pos="527050" algn="l"/>
              </a:tabLst>
            </a:pPr>
            <a:r>
              <a:rPr lang="en-US" altLang="en-US" dirty="0">
                <a:solidFill>
                  <a:srgbClr val="FFFFFF"/>
                </a:solidFill>
                <a:latin typeface="Sniglet" charset="-95"/>
                <a:ea typeface="Sniglet" charset="-95"/>
                <a:cs typeface="Sniglet" charset="-95"/>
                <a:sym typeface="Sniglet" charset="-95"/>
              </a:rPr>
              <a:t>	c. with mitigation</a:t>
            </a:r>
          </a:p>
          <a:p>
            <a:pPr marL="285750" lvl="1" indent="-285750" eaLnBrk="1" hangingPunct="1">
              <a:spcBef>
                <a:spcPts val="600"/>
              </a:spcBef>
              <a:spcAft>
                <a:spcPct val="0"/>
              </a:spcAft>
              <a:buClr>
                <a:srgbClr val="FFFFFF"/>
              </a:buClr>
              <a:buSzPts val="2000"/>
              <a:buFont typeface="Wingdings" charset="2"/>
              <a:buChar char="ü"/>
              <a:tabLst>
                <a:tab pos="527050" algn="l"/>
              </a:tabLst>
            </a:pPr>
            <a:r>
              <a:rPr lang="en-US" altLang="en-US" dirty="0">
                <a:solidFill>
                  <a:srgbClr val="FFFFFF"/>
                </a:solidFill>
                <a:latin typeface="Sniglet" charset="-95"/>
                <a:ea typeface="Sniglet" charset="-95"/>
                <a:cs typeface="Sniglet" charset="-95"/>
                <a:sym typeface="Sniglet" charset="-95"/>
              </a:rPr>
              <a:t>	d. “expansion- relevant”</a:t>
            </a:r>
          </a:p>
          <a:p>
            <a:pPr marL="285750" lvl="1" indent="-285750" eaLnBrk="1" hangingPunct="1">
              <a:spcBef>
                <a:spcPts val="600"/>
              </a:spcBef>
              <a:spcAft>
                <a:spcPct val="0"/>
              </a:spcAft>
              <a:buClr>
                <a:srgbClr val="FFFFFF"/>
              </a:buClr>
              <a:buSzPts val="2000"/>
              <a:buFont typeface="Wingdings" charset="2"/>
              <a:buChar char="ü"/>
            </a:pPr>
            <a:endParaRPr lang="en-US" altLang="en-US" dirty="0">
              <a:solidFill>
                <a:srgbClr val="FFFFFF"/>
              </a:solidFill>
              <a:latin typeface="Sniglet" charset="-95"/>
              <a:ea typeface="Sniglet" charset="-95"/>
              <a:cs typeface="Sniglet" charset="-95"/>
              <a:sym typeface="Sniglet" charset="-95"/>
            </a:endParaRPr>
          </a:p>
        </p:txBody>
      </p:sp>
      <p:sp>
        <p:nvSpPr>
          <p:cNvPr id="8196" name="Shape 124"/>
          <p:cNvSpPr>
            <a:spLocks/>
          </p:cNvSpPr>
          <p:nvPr/>
        </p:nvSpPr>
        <p:spPr bwMode="auto">
          <a:xfrm>
            <a:off x="3149600" y="171450"/>
            <a:ext cx="2749487" cy="804863"/>
          </a:xfrm>
          <a:custGeom>
            <a:avLst/>
            <a:gdLst>
              <a:gd name="T0" fmla="*/ 2147483647 w 67641"/>
              <a:gd name="T1" fmla="*/ 1752666 h 69056"/>
              <a:gd name="T2" fmla="*/ 2147483647 w 67641"/>
              <a:gd name="T3" fmla="*/ 24377917 h 69056"/>
              <a:gd name="T4" fmla="*/ 2147483647 w 67641"/>
              <a:gd name="T5" fmla="*/ 168869309 h 69056"/>
              <a:gd name="T6" fmla="*/ 1414617561 w 67641"/>
              <a:gd name="T7" fmla="*/ 329029095 h 69056"/>
              <a:gd name="T8" fmla="*/ 260630338 w 67641"/>
              <a:gd name="T9" fmla="*/ 593635239 h 69056"/>
              <a:gd name="T10" fmla="*/ 204789621 w 67641"/>
              <a:gd name="T11" fmla="*/ 645877836 h 69056"/>
              <a:gd name="T12" fmla="*/ 55831338 w 67641"/>
              <a:gd name="T13" fmla="*/ 812992942 h 69056"/>
              <a:gd name="T14" fmla="*/ 1042314978 w 67641"/>
              <a:gd name="T15" fmla="*/ 1051488883 h 69056"/>
              <a:gd name="T16" fmla="*/ 2147483647 w 67641"/>
              <a:gd name="T17" fmla="*/ 1220356374 h 69056"/>
              <a:gd name="T18" fmla="*/ 2147483647 w 67641"/>
              <a:gd name="T19" fmla="*/ 1260401088 h 69056"/>
              <a:gd name="T20" fmla="*/ 2147483647 w 67641"/>
              <a:gd name="T21" fmla="*/ 1202955975 h 69056"/>
              <a:gd name="T22" fmla="*/ 2147483647 w 67641"/>
              <a:gd name="T23" fmla="*/ 1107200446 h 69056"/>
              <a:gd name="T24" fmla="*/ 2147483647 w 67641"/>
              <a:gd name="T25" fmla="*/ 1013197115 h 69056"/>
              <a:gd name="T26" fmla="*/ 2147483647 w 67641"/>
              <a:gd name="T27" fmla="*/ 1027129667 h 69056"/>
              <a:gd name="T28" fmla="*/ 2147483647 w 67641"/>
              <a:gd name="T29" fmla="*/ 976640388 h 69056"/>
              <a:gd name="T30" fmla="*/ 2147483647 w 67641"/>
              <a:gd name="T31" fmla="*/ 955750510 h 69056"/>
              <a:gd name="T32" fmla="*/ 2147483647 w 67641"/>
              <a:gd name="T33" fmla="*/ 903526935 h 69056"/>
              <a:gd name="T34" fmla="*/ 2147483647 w 67641"/>
              <a:gd name="T35" fmla="*/ 718990916 h 69056"/>
              <a:gd name="T36" fmla="*/ 2147483647 w 67641"/>
              <a:gd name="T37" fmla="*/ 673723174 h 69056"/>
              <a:gd name="T38" fmla="*/ 2147483647 w 67641"/>
              <a:gd name="T39" fmla="*/ 494410371 h 69056"/>
              <a:gd name="T40" fmla="*/ 2147483647 w 67641"/>
              <a:gd name="T41" fmla="*/ 389962008 h 69056"/>
              <a:gd name="T42" fmla="*/ 2147483647 w 67641"/>
              <a:gd name="T43" fmla="*/ 341226605 h 69056"/>
              <a:gd name="T44" fmla="*/ 2147483647 w 67641"/>
              <a:gd name="T45" fmla="*/ 275070477 h 69056"/>
              <a:gd name="T46" fmla="*/ 2147483647 w 67641"/>
              <a:gd name="T47" fmla="*/ 241982716 h 69056"/>
              <a:gd name="T48" fmla="*/ 2147483647 w 67641"/>
              <a:gd name="T49" fmla="*/ 313360754 h 69056"/>
              <a:gd name="T50" fmla="*/ 2147483647 w 67641"/>
              <a:gd name="T51" fmla="*/ 398671625 h 69056"/>
              <a:gd name="T52" fmla="*/ 2147483647 w 67641"/>
              <a:gd name="T53" fmla="*/ 417808931 h 69056"/>
              <a:gd name="T54" fmla="*/ 2147483647 w 67641"/>
              <a:gd name="T55" fmla="*/ 534455084 h 69056"/>
              <a:gd name="T56" fmla="*/ 2147483647 w 67641"/>
              <a:gd name="T57" fmla="*/ 557078512 h 69056"/>
              <a:gd name="T58" fmla="*/ 2147483647 w 67641"/>
              <a:gd name="T59" fmla="*/ 640654434 h 69056"/>
              <a:gd name="T60" fmla="*/ 2147483647 w 67641"/>
              <a:gd name="T61" fmla="*/ 746836254 h 69056"/>
              <a:gd name="T62" fmla="*/ 2147483647 w 67641"/>
              <a:gd name="T63" fmla="*/ 940083661 h 69056"/>
              <a:gd name="T64" fmla="*/ 2147483647 w 67641"/>
              <a:gd name="T65" fmla="*/ 1204690272 h 69056"/>
              <a:gd name="T66" fmla="*/ 2147483647 w 67641"/>
              <a:gd name="T67" fmla="*/ 1211646851 h 69056"/>
              <a:gd name="T68" fmla="*/ 2147483647 w 67641"/>
              <a:gd name="T69" fmla="*/ 1242982040 h 69056"/>
              <a:gd name="T70" fmla="*/ 2147483647 w 67641"/>
              <a:gd name="T71" fmla="*/ 1236024715 h 69056"/>
              <a:gd name="T72" fmla="*/ 2147483647 w 67641"/>
              <a:gd name="T73" fmla="*/ 1220356374 h 69056"/>
              <a:gd name="T74" fmla="*/ 2147483647 w 67641"/>
              <a:gd name="T75" fmla="*/ 1195980002 h 69056"/>
              <a:gd name="T76" fmla="*/ 2147483647 w 67641"/>
              <a:gd name="T77" fmla="*/ 1190758465 h 69056"/>
              <a:gd name="T78" fmla="*/ 2147483647 w 67641"/>
              <a:gd name="T79" fmla="*/ 1154201738 h 69056"/>
              <a:gd name="T80" fmla="*/ 1954422568 w 67641"/>
              <a:gd name="T81" fmla="*/ 1093267147 h 69056"/>
              <a:gd name="T82" fmla="*/ 1191282681 w 67641"/>
              <a:gd name="T83" fmla="*/ 1013197115 h 69056"/>
              <a:gd name="T84" fmla="*/ 1228372357 w 67641"/>
              <a:gd name="T85" fmla="*/ 1037574979 h 69056"/>
              <a:gd name="T86" fmla="*/ 893356717 w 67641"/>
              <a:gd name="T87" fmla="*/ 988819250 h 69056"/>
              <a:gd name="T88" fmla="*/ 670022006 w 67641"/>
              <a:gd name="T89" fmla="*/ 934862124 h 69056"/>
              <a:gd name="T90" fmla="*/ 763139887 w 67641"/>
              <a:gd name="T91" fmla="*/ 950528973 h 69056"/>
              <a:gd name="T92" fmla="*/ 800435935 w 67641"/>
              <a:gd name="T93" fmla="*/ 920928826 h 69056"/>
              <a:gd name="T94" fmla="*/ 390847252 w 67641"/>
              <a:gd name="T95" fmla="*/ 774702478 h 69056"/>
              <a:gd name="T96" fmla="*/ 558350014 w 67641"/>
              <a:gd name="T97" fmla="*/ 605833122 h 69056"/>
              <a:gd name="T98" fmla="*/ 1098155527 w 67641"/>
              <a:gd name="T99" fmla="*/ 421296918 h 69056"/>
              <a:gd name="T100" fmla="*/ 2147483647 w 67641"/>
              <a:gd name="T101" fmla="*/ 160159692 h 69056"/>
              <a:gd name="T102" fmla="*/ 2147483647 w 67641"/>
              <a:gd name="T103" fmla="*/ 76601277 h 69056"/>
              <a:gd name="T104" fmla="*/ 2147483647 w 67641"/>
              <a:gd name="T105" fmla="*/ 50489582 h 69056"/>
              <a:gd name="T106" fmla="*/ 2147483647 w 67641"/>
              <a:gd name="T107" fmla="*/ 20889977 h 69056"/>
              <a:gd name="T108" fmla="*/ 2147483647 w 67641"/>
              <a:gd name="T109" fmla="*/ 22642642 h 69056"/>
              <a:gd name="T110" fmla="*/ 2147483647 w 67641"/>
              <a:gd name="T111" fmla="*/ 13932990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8197" name="Shape 126"/>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590B6F76-8AD3-D94B-9850-5853EE56DF7F}" type="slidenum">
              <a:rPr lang="en-US" altLang="en-US" sz="1000">
                <a:solidFill>
                  <a:srgbClr val="FFFFFF"/>
                </a:solidFill>
                <a:latin typeface="Sniglet" charset="-95"/>
                <a:ea typeface="Sniglet" charset="-95"/>
                <a:cs typeface="Sniglet" charset="-95"/>
                <a:sym typeface="Sniglet" charset="-95"/>
              </a:rPr>
              <a:pPr/>
              <a:t>6</a:t>
            </a:fld>
            <a:endParaRPr lang="en-US" altLang="en-US" sz="1000">
              <a:solidFill>
                <a:srgbClr val="FFFFFF"/>
              </a:solidFill>
              <a:latin typeface="Sniglet" charset="-95"/>
              <a:ea typeface="Sniglet" charset="-95"/>
              <a:cs typeface="Sniglet" charset="-95"/>
              <a:sym typeface="Sniglet" charset="-95"/>
            </a:endParaRPr>
          </a:p>
        </p:txBody>
      </p:sp>
      <p:sp>
        <p:nvSpPr>
          <p:cNvPr id="8198" name="TextBox 1"/>
          <p:cNvSpPr txBox="1">
            <a:spLocks noChangeArrowheads="1"/>
          </p:cNvSpPr>
          <p:nvPr/>
        </p:nvSpPr>
        <p:spPr bwMode="auto">
          <a:xfrm>
            <a:off x="3270313" y="325716"/>
            <a:ext cx="24096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eaLnBrk="1" hangingPunct="1">
              <a:buClr>
                <a:srgbClr val="000000"/>
              </a:buClr>
            </a:pPr>
            <a:r>
              <a:rPr lang="en-US" altLang="en-US" sz="1800" i="1">
                <a:solidFill>
                  <a:srgbClr val="FFFFFF"/>
                </a:solidFill>
                <a:latin typeface="Sniglet" charset="-95"/>
                <a:ea typeface="Sniglet" charset="-95"/>
                <a:cs typeface="Sniglet" charset="-95"/>
                <a:sym typeface="Sniglet" charset="-95"/>
              </a:rPr>
              <a:t>Preference organization</a:t>
            </a:r>
            <a:endParaRPr lang="en-US" altLang="en-US" sz="1800" i="1" dirty="0"/>
          </a:p>
        </p:txBody>
      </p:sp>
    </p:spTree>
    <p:extLst>
      <p:ext uri="{BB962C8B-B14F-4D97-AF65-F5344CB8AC3E}">
        <p14:creationId xmlns:p14="http://schemas.microsoft.com/office/powerpoint/2010/main" val="107287053"/>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1">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1">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1">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txBox="1">
            <a:spLocks noGrp="1"/>
          </p:cNvSpPr>
          <p:nvPr>
            <p:ph type="body" idx="1"/>
          </p:nvPr>
        </p:nvSpPr>
        <p:spPr>
          <a:xfrm>
            <a:off x="249238" y="849312"/>
            <a:ext cx="8564562" cy="3557587"/>
          </a:xfrm>
        </p:spPr>
        <p:txBody>
          <a:bodyPr/>
          <a:lstStyle/>
          <a:p>
            <a:pPr marL="0" indent="0" eaLnBrk="1" hangingPunct="1">
              <a:spcAft>
                <a:spcPct val="0"/>
              </a:spcAft>
              <a:buClr>
                <a:srgbClr val="FFFFFF"/>
              </a:buClr>
              <a:buFont typeface="Sniglet" charset="-95"/>
              <a:buNone/>
            </a:pPr>
            <a:r>
              <a:rPr lang="en-US" altLang="en-US" dirty="0" smtClean="0">
                <a:solidFill>
                  <a:srgbClr val="FFFFFF"/>
                </a:solidFill>
                <a:latin typeface="Sniglet" charset="-95"/>
                <a:ea typeface="Sniglet" charset="-95"/>
                <a:cs typeface="Sniglet" charset="-95"/>
                <a:sym typeface="Sniglet" charset="-95"/>
              </a:rPr>
              <a:t> </a:t>
            </a:r>
            <a:r>
              <a:rPr lang="en-US" altLang="en-US" u="sng" dirty="0">
                <a:solidFill>
                  <a:srgbClr val="FFFFFF"/>
                </a:solidFill>
                <a:latin typeface="Sniglet" charset="-95"/>
                <a:ea typeface="Sniglet" charset="-95"/>
                <a:cs typeface="Sniglet" charset="-95"/>
                <a:sym typeface="Sniglet" charset="-95"/>
              </a:rPr>
              <a:t>Point of departure</a:t>
            </a:r>
          </a:p>
          <a:p>
            <a:pPr marL="0" indent="0" eaLnBrk="1" hangingPunct="1">
              <a:spcAft>
                <a:spcPct val="0"/>
              </a:spcAft>
              <a:buClr>
                <a:srgbClr val="FFFFFF"/>
              </a:buClr>
              <a:buFont typeface="Sniglet" charset="-95"/>
              <a:buNone/>
            </a:pPr>
            <a:endParaRPr lang="en-US" altLang="en-US" dirty="0">
              <a:solidFill>
                <a:srgbClr val="FFFFFF"/>
              </a:solidFill>
              <a:latin typeface="Sniglet" charset="-95"/>
              <a:ea typeface="Sniglet" charset="-95"/>
              <a:cs typeface="Sniglet" charset="-95"/>
              <a:sym typeface="Sniglet" charset="-95"/>
            </a:endParaRPr>
          </a:p>
          <a:p>
            <a:pPr marL="285750" lvl="1" indent="-285750" eaLnBrk="1" hangingPunct="1">
              <a:spcBef>
                <a:spcPts val="600"/>
              </a:spcBef>
              <a:spcAft>
                <a:spcPct val="0"/>
              </a:spcAft>
              <a:buClr>
                <a:srgbClr val="FFFFFF"/>
              </a:buClr>
              <a:buSzPts val="2000"/>
              <a:buFont typeface="Wingdings" charset="2"/>
              <a:buChar char="ü"/>
              <a:tabLst>
                <a:tab pos="527050" algn="l"/>
              </a:tabLst>
            </a:pPr>
            <a:r>
              <a:rPr lang="en-US" altLang="en-US" dirty="0">
                <a:solidFill>
                  <a:srgbClr val="FFFFFF"/>
                </a:solidFill>
                <a:latin typeface="Sniglet" charset="-95"/>
                <a:ea typeface="Sniglet" charset="-95"/>
                <a:cs typeface="Sniglet" charset="-95"/>
                <a:sym typeface="Sniglet" charset="-95"/>
              </a:rPr>
              <a:t>	</a:t>
            </a:r>
            <a:r>
              <a:rPr lang="en-US" altLang="en-US" dirty="0" smtClean="0">
                <a:solidFill>
                  <a:srgbClr val="FFFFFF"/>
                </a:solidFill>
                <a:latin typeface="Sniglet" charset="-95"/>
                <a:ea typeface="Sniglet" charset="-95"/>
                <a:cs typeface="Sniglet" charset="-95"/>
                <a:sym typeface="Sniglet" charset="-95"/>
              </a:rPr>
              <a:t> </a:t>
            </a:r>
            <a:r>
              <a:rPr lang="en-US" altLang="en-US" dirty="0">
                <a:solidFill>
                  <a:srgbClr val="FFFFFF"/>
                </a:solidFill>
                <a:latin typeface="Sniglet" charset="-95"/>
                <a:ea typeface="Sniglet" charset="-95"/>
                <a:cs typeface="Sniglet" charset="-95"/>
                <a:sym typeface="Sniglet" charset="-95"/>
              </a:rPr>
              <a:t>a. Sacks’ (1987: 58-59) observation about the relationship between ‘preference for contiguity’ and ‘preference for agreement’</a:t>
            </a:r>
          </a:p>
          <a:p>
            <a:pPr marL="285750" lvl="1" indent="-285750" eaLnBrk="1" hangingPunct="1">
              <a:spcBef>
                <a:spcPts val="600"/>
              </a:spcBef>
              <a:spcAft>
                <a:spcPct val="0"/>
              </a:spcAft>
              <a:buClr>
                <a:srgbClr val="FFFFFF"/>
              </a:buClr>
              <a:buSzPts val="2000"/>
              <a:buFont typeface="Wingdings" charset="2"/>
              <a:buChar char="ü"/>
              <a:tabLst>
                <a:tab pos="527050" algn="l"/>
              </a:tabLst>
            </a:pPr>
            <a:endParaRPr lang="en-US" altLang="en-US" dirty="0">
              <a:solidFill>
                <a:srgbClr val="FFFFFF"/>
              </a:solidFill>
              <a:latin typeface="Sniglet" charset="-95"/>
              <a:ea typeface="Sniglet" charset="-95"/>
              <a:cs typeface="Sniglet" charset="-95"/>
              <a:sym typeface="Sniglet" charset="-95"/>
            </a:endParaRPr>
          </a:p>
          <a:p>
            <a:pPr marL="285750" lvl="1" indent="-285750" eaLnBrk="1" hangingPunct="1">
              <a:spcBef>
                <a:spcPts val="600"/>
              </a:spcBef>
              <a:spcAft>
                <a:spcPct val="0"/>
              </a:spcAft>
              <a:buClr>
                <a:srgbClr val="FFFFFF"/>
              </a:buClr>
              <a:buSzPts val="2000"/>
              <a:buFont typeface="Wingdings" charset="2"/>
              <a:buChar char="ü"/>
              <a:tabLst>
                <a:tab pos="527050" algn="l"/>
              </a:tabLst>
            </a:pPr>
            <a:r>
              <a:rPr lang="en-US" altLang="en-US" dirty="0" smtClean="0">
                <a:solidFill>
                  <a:srgbClr val="FFFFFF"/>
                </a:solidFill>
                <a:latin typeface="Sniglet" charset="-95"/>
                <a:ea typeface="Sniglet" charset="-95"/>
                <a:cs typeface="Sniglet" charset="-95"/>
                <a:sym typeface="Sniglet" charset="-95"/>
              </a:rPr>
              <a:t> </a:t>
            </a:r>
            <a:r>
              <a:rPr lang="en-US" altLang="en-US" dirty="0">
                <a:solidFill>
                  <a:srgbClr val="FFFFFF"/>
                </a:solidFill>
                <a:latin typeface="Sniglet" charset="-95"/>
                <a:ea typeface="Sniglet" charset="-95"/>
                <a:cs typeface="Sniglet" charset="-95"/>
                <a:sym typeface="Sniglet" charset="-95"/>
              </a:rPr>
              <a:t>b. </a:t>
            </a:r>
            <a:r>
              <a:rPr lang="en-US" altLang="en-US" dirty="0" err="1">
                <a:solidFill>
                  <a:srgbClr val="FFFFFF"/>
                </a:solidFill>
                <a:latin typeface="Sniglet" charset="-95"/>
                <a:ea typeface="Sniglet" charset="-95"/>
                <a:cs typeface="Sniglet" charset="-95"/>
                <a:sym typeface="Sniglet" charset="-95"/>
              </a:rPr>
              <a:t>Pomerantz</a:t>
            </a:r>
            <a:r>
              <a:rPr lang="en-US" altLang="en-US" dirty="0">
                <a:solidFill>
                  <a:srgbClr val="FFFFFF"/>
                </a:solidFill>
                <a:latin typeface="Sniglet" charset="-95"/>
                <a:ea typeface="Sniglet" charset="-95"/>
                <a:cs typeface="Sniglet" charset="-95"/>
                <a:sym typeface="Sniglet" charset="-95"/>
              </a:rPr>
              <a:t>’ s (1984: 77) description of disagreement as a </a:t>
            </a:r>
            <a:r>
              <a:rPr lang="en-US" altLang="en-US" dirty="0" err="1">
                <a:solidFill>
                  <a:srgbClr val="FFFFFF"/>
                </a:solidFill>
                <a:latin typeface="Sniglet" charset="-95"/>
                <a:ea typeface="Sniglet" charset="-95"/>
                <a:cs typeface="Sniglet" charset="-95"/>
                <a:sym typeface="Sniglet" charset="-95"/>
              </a:rPr>
              <a:t>dispreferred</a:t>
            </a:r>
            <a:r>
              <a:rPr lang="en-US" altLang="en-US" dirty="0">
                <a:solidFill>
                  <a:srgbClr val="FFFFFF"/>
                </a:solidFill>
                <a:latin typeface="Sniglet" charset="-95"/>
                <a:ea typeface="Sniglet" charset="-95"/>
                <a:cs typeface="Sniglet" charset="-95"/>
                <a:sym typeface="Sniglet" charset="-95"/>
              </a:rPr>
              <a:t> choice that could be risky and lead to an insult</a:t>
            </a:r>
          </a:p>
          <a:p>
            <a:pPr marL="285750" lvl="1" indent="-285750" eaLnBrk="1" hangingPunct="1">
              <a:spcBef>
                <a:spcPts val="600"/>
              </a:spcBef>
              <a:spcAft>
                <a:spcPct val="0"/>
              </a:spcAft>
              <a:buClr>
                <a:srgbClr val="FFFFFF"/>
              </a:buClr>
              <a:buSzPts val="2000"/>
              <a:buFont typeface="Wingdings" charset="2"/>
              <a:buChar char="ü"/>
              <a:tabLst>
                <a:tab pos="527050" algn="l"/>
              </a:tabLst>
            </a:pPr>
            <a:endParaRPr lang="en-US" altLang="en-US" dirty="0">
              <a:solidFill>
                <a:srgbClr val="FFFFFF"/>
              </a:solidFill>
              <a:latin typeface="Sniglet" charset="-95"/>
              <a:ea typeface="Sniglet" charset="-95"/>
              <a:cs typeface="Sniglet" charset="-95"/>
              <a:sym typeface="Sniglet" charset="-95"/>
            </a:endParaRPr>
          </a:p>
          <a:p>
            <a:pPr marL="0" lvl="1" indent="0" eaLnBrk="1" hangingPunct="1">
              <a:spcBef>
                <a:spcPts val="600"/>
              </a:spcBef>
              <a:spcAft>
                <a:spcPct val="0"/>
              </a:spcAft>
              <a:buClr>
                <a:srgbClr val="FFFFFF"/>
              </a:buClr>
              <a:buSzPts val="2000"/>
              <a:buNone/>
              <a:tabLst>
                <a:tab pos="527050" algn="l"/>
              </a:tabLst>
            </a:pPr>
            <a:endParaRPr lang="en-US" altLang="en-US" dirty="0">
              <a:solidFill>
                <a:srgbClr val="FFFFFF"/>
              </a:solidFill>
              <a:latin typeface="Sniglet" charset="-95"/>
              <a:ea typeface="Sniglet" charset="-95"/>
              <a:cs typeface="Sniglet" charset="-95"/>
              <a:sym typeface="Sniglet" charset="-95"/>
            </a:endParaRPr>
          </a:p>
        </p:txBody>
      </p:sp>
      <p:sp>
        <p:nvSpPr>
          <p:cNvPr id="8196" name="Shape 124"/>
          <p:cNvSpPr>
            <a:spLocks/>
          </p:cNvSpPr>
          <p:nvPr/>
        </p:nvSpPr>
        <p:spPr bwMode="auto">
          <a:xfrm>
            <a:off x="2565400" y="171450"/>
            <a:ext cx="4114800" cy="804863"/>
          </a:xfrm>
          <a:custGeom>
            <a:avLst/>
            <a:gdLst>
              <a:gd name="T0" fmla="*/ 2147483647 w 67641"/>
              <a:gd name="T1" fmla="*/ 1752666 h 69056"/>
              <a:gd name="T2" fmla="*/ 2147483647 w 67641"/>
              <a:gd name="T3" fmla="*/ 24377917 h 69056"/>
              <a:gd name="T4" fmla="*/ 2147483647 w 67641"/>
              <a:gd name="T5" fmla="*/ 168869309 h 69056"/>
              <a:gd name="T6" fmla="*/ 1414617561 w 67641"/>
              <a:gd name="T7" fmla="*/ 329029095 h 69056"/>
              <a:gd name="T8" fmla="*/ 260630338 w 67641"/>
              <a:gd name="T9" fmla="*/ 593635239 h 69056"/>
              <a:gd name="T10" fmla="*/ 204789621 w 67641"/>
              <a:gd name="T11" fmla="*/ 645877836 h 69056"/>
              <a:gd name="T12" fmla="*/ 55831338 w 67641"/>
              <a:gd name="T13" fmla="*/ 812992942 h 69056"/>
              <a:gd name="T14" fmla="*/ 1042314978 w 67641"/>
              <a:gd name="T15" fmla="*/ 1051488883 h 69056"/>
              <a:gd name="T16" fmla="*/ 2147483647 w 67641"/>
              <a:gd name="T17" fmla="*/ 1220356374 h 69056"/>
              <a:gd name="T18" fmla="*/ 2147483647 w 67641"/>
              <a:gd name="T19" fmla="*/ 1260401088 h 69056"/>
              <a:gd name="T20" fmla="*/ 2147483647 w 67641"/>
              <a:gd name="T21" fmla="*/ 1202955975 h 69056"/>
              <a:gd name="T22" fmla="*/ 2147483647 w 67641"/>
              <a:gd name="T23" fmla="*/ 1107200446 h 69056"/>
              <a:gd name="T24" fmla="*/ 2147483647 w 67641"/>
              <a:gd name="T25" fmla="*/ 1013197115 h 69056"/>
              <a:gd name="T26" fmla="*/ 2147483647 w 67641"/>
              <a:gd name="T27" fmla="*/ 1027129667 h 69056"/>
              <a:gd name="T28" fmla="*/ 2147483647 w 67641"/>
              <a:gd name="T29" fmla="*/ 976640388 h 69056"/>
              <a:gd name="T30" fmla="*/ 2147483647 w 67641"/>
              <a:gd name="T31" fmla="*/ 955750510 h 69056"/>
              <a:gd name="T32" fmla="*/ 2147483647 w 67641"/>
              <a:gd name="T33" fmla="*/ 903526935 h 69056"/>
              <a:gd name="T34" fmla="*/ 2147483647 w 67641"/>
              <a:gd name="T35" fmla="*/ 718990916 h 69056"/>
              <a:gd name="T36" fmla="*/ 2147483647 w 67641"/>
              <a:gd name="T37" fmla="*/ 673723174 h 69056"/>
              <a:gd name="T38" fmla="*/ 2147483647 w 67641"/>
              <a:gd name="T39" fmla="*/ 494410371 h 69056"/>
              <a:gd name="T40" fmla="*/ 2147483647 w 67641"/>
              <a:gd name="T41" fmla="*/ 389962008 h 69056"/>
              <a:gd name="T42" fmla="*/ 2147483647 w 67641"/>
              <a:gd name="T43" fmla="*/ 341226605 h 69056"/>
              <a:gd name="T44" fmla="*/ 2147483647 w 67641"/>
              <a:gd name="T45" fmla="*/ 275070477 h 69056"/>
              <a:gd name="T46" fmla="*/ 2147483647 w 67641"/>
              <a:gd name="T47" fmla="*/ 241982716 h 69056"/>
              <a:gd name="T48" fmla="*/ 2147483647 w 67641"/>
              <a:gd name="T49" fmla="*/ 313360754 h 69056"/>
              <a:gd name="T50" fmla="*/ 2147483647 w 67641"/>
              <a:gd name="T51" fmla="*/ 398671625 h 69056"/>
              <a:gd name="T52" fmla="*/ 2147483647 w 67641"/>
              <a:gd name="T53" fmla="*/ 417808931 h 69056"/>
              <a:gd name="T54" fmla="*/ 2147483647 w 67641"/>
              <a:gd name="T55" fmla="*/ 534455084 h 69056"/>
              <a:gd name="T56" fmla="*/ 2147483647 w 67641"/>
              <a:gd name="T57" fmla="*/ 557078512 h 69056"/>
              <a:gd name="T58" fmla="*/ 2147483647 w 67641"/>
              <a:gd name="T59" fmla="*/ 640654434 h 69056"/>
              <a:gd name="T60" fmla="*/ 2147483647 w 67641"/>
              <a:gd name="T61" fmla="*/ 746836254 h 69056"/>
              <a:gd name="T62" fmla="*/ 2147483647 w 67641"/>
              <a:gd name="T63" fmla="*/ 940083661 h 69056"/>
              <a:gd name="T64" fmla="*/ 2147483647 w 67641"/>
              <a:gd name="T65" fmla="*/ 1204690272 h 69056"/>
              <a:gd name="T66" fmla="*/ 2147483647 w 67641"/>
              <a:gd name="T67" fmla="*/ 1211646851 h 69056"/>
              <a:gd name="T68" fmla="*/ 2147483647 w 67641"/>
              <a:gd name="T69" fmla="*/ 1242982040 h 69056"/>
              <a:gd name="T70" fmla="*/ 2147483647 w 67641"/>
              <a:gd name="T71" fmla="*/ 1236024715 h 69056"/>
              <a:gd name="T72" fmla="*/ 2147483647 w 67641"/>
              <a:gd name="T73" fmla="*/ 1220356374 h 69056"/>
              <a:gd name="T74" fmla="*/ 2147483647 w 67641"/>
              <a:gd name="T75" fmla="*/ 1195980002 h 69056"/>
              <a:gd name="T76" fmla="*/ 2147483647 w 67641"/>
              <a:gd name="T77" fmla="*/ 1190758465 h 69056"/>
              <a:gd name="T78" fmla="*/ 2147483647 w 67641"/>
              <a:gd name="T79" fmla="*/ 1154201738 h 69056"/>
              <a:gd name="T80" fmla="*/ 1954422568 w 67641"/>
              <a:gd name="T81" fmla="*/ 1093267147 h 69056"/>
              <a:gd name="T82" fmla="*/ 1191282681 w 67641"/>
              <a:gd name="T83" fmla="*/ 1013197115 h 69056"/>
              <a:gd name="T84" fmla="*/ 1228372357 w 67641"/>
              <a:gd name="T85" fmla="*/ 1037574979 h 69056"/>
              <a:gd name="T86" fmla="*/ 893356717 w 67641"/>
              <a:gd name="T87" fmla="*/ 988819250 h 69056"/>
              <a:gd name="T88" fmla="*/ 670022006 w 67641"/>
              <a:gd name="T89" fmla="*/ 934862124 h 69056"/>
              <a:gd name="T90" fmla="*/ 763139887 w 67641"/>
              <a:gd name="T91" fmla="*/ 950528973 h 69056"/>
              <a:gd name="T92" fmla="*/ 800435935 w 67641"/>
              <a:gd name="T93" fmla="*/ 920928826 h 69056"/>
              <a:gd name="T94" fmla="*/ 390847252 w 67641"/>
              <a:gd name="T95" fmla="*/ 774702478 h 69056"/>
              <a:gd name="T96" fmla="*/ 558350014 w 67641"/>
              <a:gd name="T97" fmla="*/ 605833122 h 69056"/>
              <a:gd name="T98" fmla="*/ 1098155527 w 67641"/>
              <a:gd name="T99" fmla="*/ 421296918 h 69056"/>
              <a:gd name="T100" fmla="*/ 2147483647 w 67641"/>
              <a:gd name="T101" fmla="*/ 160159692 h 69056"/>
              <a:gd name="T102" fmla="*/ 2147483647 w 67641"/>
              <a:gd name="T103" fmla="*/ 76601277 h 69056"/>
              <a:gd name="T104" fmla="*/ 2147483647 w 67641"/>
              <a:gd name="T105" fmla="*/ 50489582 h 69056"/>
              <a:gd name="T106" fmla="*/ 2147483647 w 67641"/>
              <a:gd name="T107" fmla="*/ 20889977 h 69056"/>
              <a:gd name="T108" fmla="*/ 2147483647 w 67641"/>
              <a:gd name="T109" fmla="*/ 22642642 h 69056"/>
              <a:gd name="T110" fmla="*/ 2147483647 w 67641"/>
              <a:gd name="T111" fmla="*/ 13932990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8197" name="Shape 126"/>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590B6F76-8AD3-D94B-9850-5853EE56DF7F}" type="slidenum">
              <a:rPr lang="en-US" altLang="en-US" sz="1000">
                <a:solidFill>
                  <a:srgbClr val="FFFFFF"/>
                </a:solidFill>
                <a:latin typeface="Sniglet" charset="-95"/>
                <a:ea typeface="Sniglet" charset="-95"/>
                <a:cs typeface="Sniglet" charset="-95"/>
                <a:sym typeface="Sniglet" charset="-95"/>
              </a:rPr>
              <a:pPr/>
              <a:t>7</a:t>
            </a:fld>
            <a:endParaRPr lang="en-US" altLang="en-US" sz="1000">
              <a:solidFill>
                <a:srgbClr val="FFFFFF"/>
              </a:solidFill>
              <a:latin typeface="Sniglet" charset="-95"/>
              <a:ea typeface="Sniglet" charset="-95"/>
              <a:cs typeface="Sniglet" charset="-95"/>
              <a:sym typeface="Sniglet" charset="-95"/>
            </a:endParaRPr>
          </a:p>
        </p:txBody>
      </p:sp>
      <p:sp>
        <p:nvSpPr>
          <p:cNvPr id="8198" name="TextBox 1"/>
          <p:cNvSpPr txBox="1">
            <a:spLocks noChangeArrowheads="1"/>
          </p:cNvSpPr>
          <p:nvPr/>
        </p:nvSpPr>
        <p:spPr bwMode="auto">
          <a:xfrm>
            <a:off x="2762313" y="325715"/>
            <a:ext cx="382034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eaLnBrk="1" hangingPunct="1">
              <a:buClr>
                <a:srgbClr val="000000"/>
              </a:buClr>
            </a:pPr>
            <a:r>
              <a:rPr lang="en-US" altLang="en-US" sz="1800" i="1">
                <a:solidFill>
                  <a:srgbClr val="FFFFFF"/>
                </a:solidFill>
                <a:latin typeface="Sniglet" charset="-95"/>
                <a:ea typeface="Sniglet" charset="-95"/>
                <a:cs typeface="Sniglet" charset="-95"/>
                <a:sym typeface="Sniglet" charset="-95"/>
              </a:rPr>
              <a:t>Politeness and Preference organization</a:t>
            </a:r>
            <a:endParaRPr lang="en-US" altLang="en-US" sz="1800" i="1" dirty="0"/>
          </a:p>
        </p:txBody>
      </p:sp>
      <p:grpSp>
        <p:nvGrpSpPr>
          <p:cNvPr id="6" name="Shape 112"/>
          <p:cNvGrpSpPr/>
          <p:nvPr/>
        </p:nvGrpSpPr>
        <p:grpSpPr>
          <a:xfrm rot="2011211">
            <a:off x="236642" y="3471531"/>
            <a:ext cx="1046869" cy="269659"/>
            <a:chOff x="271125" y="812725"/>
            <a:chExt cx="766525" cy="221725"/>
          </a:xfrm>
          <a:solidFill>
            <a:srgbClr val="C00000"/>
          </a:solidFill>
        </p:grpSpPr>
        <p:sp>
          <p:nvSpPr>
            <p:cNvPr id="7" name="Shape 113"/>
            <p:cNvSpPr/>
            <p:nvPr/>
          </p:nvSpPr>
          <p:spPr>
            <a:xfrm>
              <a:off x="271125" y="921200"/>
              <a:ext cx="695775" cy="70775"/>
            </a:xfrm>
            <a:custGeom>
              <a:avLst/>
              <a:gdLst/>
              <a:ahLst/>
              <a:cxnLst/>
              <a:rect l="0" t="0" r="0" b="0"/>
              <a:pathLst>
                <a:path w="27831" h="2831" extrusionOk="0">
                  <a:moveTo>
                    <a:pt x="27264" y="944"/>
                  </a:moveTo>
                  <a:lnTo>
                    <a:pt x="27359" y="1086"/>
                  </a:lnTo>
                  <a:lnTo>
                    <a:pt x="27359" y="944"/>
                  </a:lnTo>
                  <a:close/>
                  <a:moveTo>
                    <a:pt x="27359" y="1086"/>
                  </a:moveTo>
                  <a:lnTo>
                    <a:pt x="27359" y="1133"/>
                  </a:lnTo>
                  <a:lnTo>
                    <a:pt x="27372" y="1106"/>
                  </a:lnTo>
                  <a:lnTo>
                    <a:pt x="27372" y="1106"/>
                  </a:lnTo>
                  <a:lnTo>
                    <a:pt x="27359" y="1086"/>
                  </a:lnTo>
                  <a:close/>
                  <a:moveTo>
                    <a:pt x="27453" y="944"/>
                  </a:moveTo>
                  <a:lnTo>
                    <a:pt x="27372" y="1106"/>
                  </a:ln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close/>
                </a:path>
              </a:pathLst>
            </a:custGeom>
            <a:grp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kern="0">
                <a:solidFill>
                  <a:srgbClr val="C00000"/>
                </a:solidFill>
                <a:latin typeface="Arial"/>
                <a:ea typeface="Arial"/>
                <a:cs typeface="Arial"/>
                <a:sym typeface="Arial"/>
              </a:endParaRPr>
            </a:p>
          </p:txBody>
        </p:sp>
        <p:sp>
          <p:nvSpPr>
            <p:cNvPr id="8" name="Shape 114"/>
            <p:cNvSpPr/>
            <p:nvPr/>
          </p:nvSpPr>
          <p:spPr>
            <a:xfrm>
              <a:off x="858375" y="812725"/>
              <a:ext cx="179275" cy="221725"/>
            </a:xfrm>
            <a:custGeom>
              <a:avLst/>
              <a:gdLst/>
              <a:ahLst/>
              <a:cxnLst/>
              <a:rect l="0" t="0" r="0" b="0"/>
              <a:pathLst>
                <a:path w="7171" h="8869" extrusionOk="0">
                  <a:moveTo>
                    <a:pt x="5756" y="6510"/>
                  </a:moveTo>
                  <a:lnTo>
                    <a:pt x="5756" y="6604"/>
                  </a:lnTo>
                  <a:lnTo>
                    <a:pt x="5850" y="6604"/>
                  </a:lnTo>
                  <a:lnTo>
                    <a:pt x="5756" y="6510"/>
                  </a:lnTo>
                  <a:close/>
                  <a:moveTo>
                    <a:pt x="2265" y="7925"/>
                  </a:moveTo>
                  <a:lnTo>
                    <a:pt x="2252" y="7965"/>
                  </a:lnTo>
                  <a:lnTo>
                    <a:pt x="2252" y="7965"/>
                  </a:lnTo>
                  <a:lnTo>
                    <a:pt x="2284" y="7953"/>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grp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kern="0">
                <a:solidFill>
                  <a:srgbClr val="C00000"/>
                </a:solidFill>
                <a:latin typeface="Arial"/>
                <a:ea typeface="Arial"/>
                <a:cs typeface="Arial"/>
                <a:sym typeface="Arial"/>
              </a:endParaRPr>
            </a:p>
          </p:txBody>
        </p:sp>
      </p:grpSp>
      <p:sp>
        <p:nvSpPr>
          <p:cNvPr id="3" name="Rectangle 2"/>
          <p:cNvSpPr/>
          <p:nvPr/>
        </p:nvSpPr>
        <p:spPr>
          <a:xfrm>
            <a:off x="2010654" y="3234629"/>
            <a:ext cx="5139446" cy="1569660"/>
          </a:xfrm>
          <a:prstGeom prst="rect">
            <a:avLst/>
          </a:prstGeom>
        </p:spPr>
        <p:txBody>
          <a:bodyPr wrap="square">
            <a:spAutoFit/>
          </a:bodyPr>
          <a:lstStyle/>
          <a:p>
            <a:r>
              <a:rPr lang="en-US" sz="1600" dirty="0">
                <a:solidFill>
                  <a:srgbClr val="FFFFFF"/>
                </a:solidFill>
                <a:latin typeface="Sniglet" charset="-95"/>
                <a:ea typeface="Sniglet" charset="-95"/>
                <a:cs typeface="Sniglet" charset="-95"/>
              </a:rPr>
              <a:t>gave rise to the correlation of </a:t>
            </a:r>
            <a:r>
              <a:rPr lang="en-US" sz="1600" dirty="0" err="1">
                <a:solidFill>
                  <a:srgbClr val="FFFFFF"/>
                </a:solidFill>
                <a:latin typeface="Sniglet" charset="-95"/>
                <a:ea typeface="Sniglet" charset="-95"/>
                <a:cs typeface="Sniglet" charset="-95"/>
              </a:rPr>
              <a:t>im</a:t>
            </a:r>
            <a:r>
              <a:rPr lang="en-US" sz="1600" dirty="0">
                <a:solidFill>
                  <a:srgbClr val="FFFFFF"/>
                </a:solidFill>
                <a:latin typeface="Sniglet" charset="-95"/>
                <a:ea typeface="Sniglet" charset="-95"/>
                <a:cs typeface="Sniglet" charset="-95"/>
              </a:rPr>
              <a:t>/politeness and preference organization either from </a:t>
            </a:r>
            <a:r>
              <a:rPr lang="en-US" sz="1600" b="1" dirty="0">
                <a:solidFill>
                  <a:srgbClr val="FFFFFF"/>
                </a:solidFill>
                <a:latin typeface="Sniglet" charset="-95"/>
                <a:ea typeface="Sniglet" charset="-95"/>
                <a:cs typeface="Sniglet" charset="-95"/>
              </a:rPr>
              <a:t>a linguistic perspective </a:t>
            </a:r>
            <a:r>
              <a:rPr lang="en-US" sz="1600" dirty="0">
                <a:solidFill>
                  <a:srgbClr val="FFFFFF"/>
                </a:solidFill>
                <a:latin typeface="Sniglet" charset="-95"/>
                <a:ea typeface="Sniglet" charset="-95"/>
                <a:cs typeface="Sniglet" charset="-95"/>
              </a:rPr>
              <a:t>(</a:t>
            </a:r>
            <a:r>
              <a:rPr lang="en-US" sz="1600" dirty="0" err="1">
                <a:solidFill>
                  <a:srgbClr val="FFFFFF"/>
                </a:solidFill>
                <a:latin typeface="Sniglet" charset="-95"/>
                <a:ea typeface="Sniglet" charset="-95"/>
                <a:cs typeface="Sniglet" charset="-95"/>
              </a:rPr>
              <a:t>e.g.Bayraktaroglou</a:t>
            </a:r>
            <a:r>
              <a:rPr lang="en-US" sz="1600" dirty="0">
                <a:solidFill>
                  <a:srgbClr val="FFFFFF"/>
                </a:solidFill>
                <a:latin typeface="Sniglet" charset="-95"/>
                <a:ea typeface="Sniglet" charset="-95"/>
                <a:cs typeface="Sniglet" charset="-95"/>
              </a:rPr>
              <a:t> 1991, </a:t>
            </a:r>
            <a:r>
              <a:rPr lang="en-US" sz="1600" dirty="0" err="1">
                <a:solidFill>
                  <a:srgbClr val="FFFFFF"/>
                </a:solidFill>
                <a:latin typeface="Sniglet" charset="-95"/>
                <a:ea typeface="Sniglet" charset="-95"/>
                <a:cs typeface="Sniglet" charset="-95"/>
              </a:rPr>
              <a:t>Bousfield</a:t>
            </a:r>
            <a:r>
              <a:rPr lang="en-US" sz="1600" dirty="0">
                <a:solidFill>
                  <a:srgbClr val="FFFFFF"/>
                </a:solidFill>
                <a:latin typeface="Sniglet" charset="-95"/>
                <a:ea typeface="Sniglet" charset="-95"/>
                <a:cs typeface="Sniglet" charset="-95"/>
              </a:rPr>
              <a:t> 2007, </a:t>
            </a:r>
            <a:r>
              <a:rPr lang="en-US" sz="1600" dirty="0" err="1">
                <a:solidFill>
                  <a:srgbClr val="FFFFFF"/>
                </a:solidFill>
                <a:latin typeface="Sniglet" charset="-95"/>
                <a:ea typeface="Sniglet" charset="-95"/>
                <a:cs typeface="Sniglet" charset="-95"/>
              </a:rPr>
              <a:t>Sifianou</a:t>
            </a:r>
            <a:r>
              <a:rPr lang="en-US" sz="1600" dirty="0">
                <a:solidFill>
                  <a:srgbClr val="FFFFFF"/>
                </a:solidFill>
                <a:latin typeface="Sniglet" charset="-95"/>
                <a:ea typeface="Sniglet" charset="-95"/>
                <a:cs typeface="Sniglet" charset="-95"/>
              </a:rPr>
              <a:t> 2012, </a:t>
            </a:r>
            <a:r>
              <a:rPr lang="en-US" sz="1600" dirty="0" err="1">
                <a:solidFill>
                  <a:srgbClr val="FFFFFF"/>
                </a:solidFill>
                <a:latin typeface="Sniglet" charset="-95"/>
                <a:ea typeface="Sniglet" charset="-95"/>
                <a:cs typeface="Sniglet" charset="-95"/>
              </a:rPr>
              <a:t>Τσιλι</a:t>
            </a:r>
            <a:r>
              <a:rPr lang="en-US" sz="1600" dirty="0">
                <a:solidFill>
                  <a:srgbClr val="FFFFFF"/>
                </a:solidFill>
                <a:latin typeface="Sniglet" charset="-95"/>
                <a:ea typeface="Sniglet" charset="-95"/>
                <a:cs typeface="Sniglet" charset="-95"/>
              </a:rPr>
              <a:t>π</a:t>
            </a:r>
            <a:r>
              <a:rPr lang="en-US" sz="1600" dirty="0" err="1">
                <a:solidFill>
                  <a:srgbClr val="FFFFFF"/>
                </a:solidFill>
                <a:latin typeface="Sniglet" charset="-95"/>
                <a:ea typeface="Sniglet" charset="-95"/>
                <a:cs typeface="Sniglet" charset="-95"/>
              </a:rPr>
              <a:t>άκου</a:t>
            </a:r>
            <a:r>
              <a:rPr lang="en-US" sz="1600" dirty="0">
                <a:solidFill>
                  <a:srgbClr val="FFFFFF"/>
                </a:solidFill>
                <a:latin typeface="Sniglet" charset="-95"/>
                <a:ea typeface="Sniglet" charset="-95"/>
                <a:cs typeface="Sniglet" charset="-95"/>
              </a:rPr>
              <a:t> 1991, 2006</a:t>
            </a:r>
            <a:r>
              <a:rPr lang="en-US" sz="1600" dirty="0" smtClean="0">
                <a:solidFill>
                  <a:srgbClr val="FFFFFF"/>
                </a:solidFill>
                <a:latin typeface="Sniglet" charset="-95"/>
                <a:ea typeface="Sniglet" charset="-95"/>
                <a:cs typeface="Sniglet" charset="-95"/>
              </a:rPr>
              <a:t>)</a:t>
            </a:r>
          </a:p>
          <a:p>
            <a:r>
              <a:rPr lang="en-US" sz="1600" dirty="0" smtClean="0">
                <a:solidFill>
                  <a:srgbClr val="FFFFFF"/>
                </a:solidFill>
                <a:latin typeface="Sniglet" charset="-95"/>
                <a:ea typeface="Sniglet" charset="-95"/>
                <a:cs typeface="Sniglet" charset="-95"/>
              </a:rPr>
              <a:t> </a:t>
            </a:r>
            <a:r>
              <a:rPr lang="en-US" sz="1600" dirty="0">
                <a:solidFill>
                  <a:srgbClr val="FFFFFF"/>
                </a:solidFill>
                <a:latin typeface="Sniglet" charset="-95"/>
                <a:ea typeface="Sniglet" charset="-95"/>
                <a:cs typeface="Sniglet" charset="-95"/>
              </a:rPr>
              <a:t>or from </a:t>
            </a:r>
            <a:r>
              <a:rPr lang="en-US" sz="1600" b="1" dirty="0">
                <a:solidFill>
                  <a:srgbClr val="FFFFFF"/>
                </a:solidFill>
                <a:latin typeface="Sniglet" charset="-95"/>
                <a:ea typeface="Sniglet" charset="-95"/>
                <a:cs typeface="Sniglet" charset="-95"/>
              </a:rPr>
              <a:t>a CA perspective </a:t>
            </a:r>
            <a:r>
              <a:rPr lang="en-US" sz="1600" dirty="0">
                <a:solidFill>
                  <a:srgbClr val="FFFFFF"/>
                </a:solidFill>
                <a:latin typeface="Sniglet" charset="-95"/>
                <a:ea typeface="Sniglet" charset="-95"/>
                <a:cs typeface="Sniglet" charset="-95"/>
              </a:rPr>
              <a:t>(e.g. </a:t>
            </a:r>
            <a:r>
              <a:rPr lang="en-US" sz="1600" dirty="0" err="1">
                <a:solidFill>
                  <a:srgbClr val="FFFFFF"/>
                </a:solidFill>
                <a:latin typeface="Sniglet" charset="-95"/>
                <a:ea typeface="Sniglet" charset="-95"/>
                <a:cs typeface="Sniglet" charset="-95"/>
              </a:rPr>
              <a:t>Clayman</a:t>
            </a:r>
            <a:r>
              <a:rPr lang="en-US" sz="1600" dirty="0">
                <a:solidFill>
                  <a:srgbClr val="FFFFFF"/>
                </a:solidFill>
                <a:latin typeface="Sniglet" charset="-95"/>
                <a:ea typeface="Sniglet" charset="-95"/>
                <a:cs typeface="Sniglet" charset="-95"/>
              </a:rPr>
              <a:t> 2002, Heritage &amp; Raymond 2005, Lerner 1996, Heritage 1983)</a:t>
            </a:r>
          </a:p>
        </p:txBody>
      </p:sp>
    </p:spTree>
    <p:extLst>
      <p:ext uri="{BB962C8B-B14F-4D97-AF65-F5344CB8AC3E}">
        <p14:creationId xmlns:p14="http://schemas.microsoft.com/office/powerpoint/2010/main" val="80310022"/>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txBox="1">
            <a:spLocks noGrp="1"/>
          </p:cNvSpPr>
          <p:nvPr>
            <p:ph type="body" idx="1"/>
          </p:nvPr>
        </p:nvSpPr>
        <p:spPr>
          <a:xfrm>
            <a:off x="160338" y="758825"/>
            <a:ext cx="4225925" cy="3856038"/>
          </a:xfrm>
        </p:spPr>
        <p:txBody>
          <a:bodyPr/>
          <a:lstStyle/>
          <a:p>
            <a:pPr marL="0" indent="0" eaLnBrk="1" hangingPunct="1">
              <a:spcAft>
                <a:spcPct val="0"/>
              </a:spcAft>
              <a:buClr>
                <a:srgbClr val="FFFFFF"/>
              </a:buClr>
              <a:buFont typeface="Sniglet" charset="-95"/>
              <a:buNone/>
            </a:pPr>
            <a:r>
              <a:rPr lang="en-US" altLang="en-US" u="sng" dirty="0" smtClean="0">
                <a:solidFill>
                  <a:srgbClr val="FFFFFF"/>
                </a:solidFill>
                <a:latin typeface="Sniglet" charset="-95"/>
                <a:ea typeface="Sniglet" charset="-95"/>
                <a:cs typeface="Sniglet" charset="-95"/>
                <a:sym typeface="Sniglet" charset="-95"/>
              </a:rPr>
              <a:t>Linguistic </a:t>
            </a:r>
            <a:r>
              <a:rPr lang="en-US" altLang="en-US" u="sng" dirty="0">
                <a:solidFill>
                  <a:srgbClr val="FFFFFF"/>
                </a:solidFill>
                <a:latin typeface="Sniglet" charset="-95"/>
                <a:ea typeface="Sniglet" charset="-95"/>
                <a:cs typeface="Sniglet" charset="-95"/>
                <a:sym typeface="Sniglet" charset="-95"/>
              </a:rPr>
              <a:t>perspective</a:t>
            </a:r>
            <a:endParaRPr lang="el-GR" altLang="en-US" u="sng" dirty="0">
              <a:solidFill>
                <a:srgbClr val="FFFFFF"/>
              </a:solidFill>
              <a:latin typeface="Sniglet" charset="-95"/>
              <a:ea typeface="Sniglet" charset="-95"/>
              <a:cs typeface="Sniglet" charset="-95"/>
              <a:sym typeface="Sniglet" charset="-95"/>
            </a:endParaRPr>
          </a:p>
          <a:p>
            <a:pPr marL="285750" lvl="1" indent="-285750" eaLnBrk="1" hangingPunct="1">
              <a:spcBef>
                <a:spcPts val="600"/>
              </a:spcBef>
              <a:spcAft>
                <a:spcPct val="0"/>
              </a:spcAft>
              <a:buClr>
                <a:srgbClr val="FFFFFF"/>
              </a:buClr>
              <a:buSzPts val="2000"/>
              <a:buFont typeface="Wingdings" charset="2"/>
              <a:buChar char="ü"/>
              <a:tabLst>
                <a:tab pos="527050" algn="l"/>
              </a:tabLst>
            </a:pPr>
            <a:r>
              <a:rPr lang="en-US" altLang="en-US" dirty="0" err="1" smtClean="0">
                <a:solidFill>
                  <a:srgbClr val="FFFFFF"/>
                </a:solidFill>
                <a:latin typeface="Sniglet" charset="-95"/>
                <a:ea typeface="Sniglet" charset="-95"/>
                <a:cs typeface="Sniglet" charset="-95"/>
                <a:sym typeface="Sniglet" charset="-95"/>
              </a:rPr>
              <a:t>Bousfield</a:t>
            </a:r>
            <a:r>
              <a:rPr lang="en-US" altLang="en-US" dirty="0" smtClean="0">
                <a:solidFill>
                  <a:srgbClr val="FFFFFF"/>
                </a:solidFill>
                <a:latin typeface="Sniglet" charset="-95"/>
                <a:ea typeface="Sniglet" charset="-95"/>
                <a:cs typeface="Sniglet" charset="-95"/>
                <a:sym typeface="Sniglet" charset="-95"/>
              </a:rPr>
              <a:t> </a:t>
            </a:r>
            <a:r>
              <a:rPr lang="en-US" altLang="en-US" dirty="0">
                <a:solidFill>
                  <a:srgbClr val="FFFFFF"/>
                </a:solidFill>
                <a:latin typeface="Sniglet" charset="-95"/>
                <a:ea typeface="Sniglet" charset="-95"/>
                <a:cs typeface="Sniglet" charset="-95"/>
                <a:sym typeface="Sniglet" charset="-95"/>
              </a:rPr>
              <a:t>2007</a:t>
            </a:r>
            <a:endParaRPr lang="el-GR" altLang="en-US" dirty="0">
              <a:solidFill>
                <a:srgbClr val="FFFFFF"/>
              </a:solidFill>
              <a:latin typeface="Sniglet" charset="-95"/>
              <a:ea typeface="Sniglet" charset="-95"/>
              <a:cs typeface="Sniglet" charset="-95"/>
              <a:sym typeface="Sniglet" charset="-95"/>
            </a:endParaRPr>
          </a:p>
          <a:p>
            <a:pPr marL="742950" lvl="2" indent="-285750" eaLnBrk="1" hangingPunct="1">
              <a:spcBef>
                <a:spcPts val="600"/>
              </a:spcBef>
              <a:spcAft>
                <a:spcPct val="0"/>
              </a:spcAft>
              <a:buClr>
                <a:srgbClr val="FFFFFF"/>
              </a:buClr>
              <a:buSzPts val="2000"/>
              <a:buFont typeface="Wingdings" charset="2"/>
              <a:buChar char="ü"/>
              <a:tabLst>
                <a:tab pos="527050" algn="l"/>
              </a:tabLst>
            </a:pPr>
            <a:r>
              <a:rPr lang="en-US" altLang="en-US" dirty="0" smtClean="0">
                <a:solidFill>
                  <a:srgbClr val="FFFFFF"/>
                </a:solidFill>
                <a:latin typeface="Sniglet" charset="-95"/>
                <a:ea typeface="Sniglet" charset="-95"/>
                <a:cs typeface="Sniglet" charset="-95"/>
                <a:sym typeface="Sniglet" charset="-95"/>
              </a:rPr>
              <a:t>First </a:t>
            </a:r>
            <a:r>
              <a:rPr lang="en-US" altLang="en-US" dirty="0">
                <a:solidFill>
                  <a:srgbClr val="FFFFFF"/>
                </a:solidFill>
                <a:latin typeface="Sniglet" charset="-95"/>
                <a:ea typeface="Sniglet" charset="-95"/>
                <a:cs typeface="Sniglet" charset="-95"/>
                <a:sym typeface="Sniglet" charset="-95"/>
              </a:rPr>
              <a:t>order (structural) </a:t>
            </a:r>
            <a:r>
              <a:rPr lang="en-US" altLang="en-US" dirty="0" smtClean="0">
                <a:solidFill>
                  <a:srgbClr val="FFFFFF"/>
                </a:solidFill>
                <a:latin typeface="Sniglet" charset="-95"/>
                <a:ea typeface="Sniglet" charset="-95"/>
                <a:cs typeface="Sniglet" charset="-95"/>
                <a:sym typeface="Sniglet" charset="-95"/>
              </a:rPr>
              <a:t>preference</a:t>
            </a:r>
          </a:p>
          <a:p>
            <a:pPr marL="742950" lvl="2" indent="-285750" eaLnBrk="1" hangingPunct="1">
              <a:spcBef>
                <a:spcPts val="600"/>
              </a:spcBef>
              <a:spcAft>
                <a:spcPct val="0"/>
              </a:spcAft>
              <a:buClr>
                <a:srgbClr val="FFFFFF"/>
              </a:buClr>
              <a:buSzPts val="2000"/>
              <a:buFont typeface="Wingdings" charset="2"/>
              <a:buChar char="ü"/>
              <a:tabLst>
                <a:tab pos="527050" algn="l"/>
              </a:tabLst>
            </a:pPr>
            <a:r>
              <a:rPr lang="en-US" altLang="en-US" dirty="0" smtClean="0">
                <a:solidFill>
                  <a:srgbClr val="FFFFFF"/>
                </a:solidFill>
                <a:latin typeface="Sniglet" charset="-95"/>
                <a:ea typeface="Sniglet" charset="-95"/>
                <a:cs typeface="Sniglet" charset="-95"/>
                <a:sym typeface="Sniglet" charset="-95"/>
              </a:rPr>
              <a:t>Second </a:t>
            </a:r>
            <a:r>
              <a:rPr lang="en-US" altLang="en-US" dirty="0">
                <a:solidFill>
                  <a:srgbClr val="FFFFFF"/>
                </a:solidFill>
                <a:latin typeface="Sniglet" charset="-95"/>
                <a:ea typeface="Sniglet" charset="-95"/>
                <a:cs typeface="Sniglet" charset="-95"/>
                <a:sym typeface="Sniglet" charset="-95"/>
              </a:rPr>
              <a:t>order (psycho-social) </a:t>
            </a:r>
            <a:r>
              <a:rPr lang="en-US" altLang="en-US" dirty="0" smtClean="0">
                <a:solidFill>
                  <a:srgbClr val="FFFFFF"/>
                </a:solidFill>
                <a:latin typeface="Sniglet" charset="-95"/>
                <a:ea typeface="Sniglet" charset="-95"/>
                <a:cs typeface="Sniglet" charset="-95"/>
                <a:sym typeface="Sniglet" charset="-95"/>
              </a:rPr>
              <a:t>preference)</a:t>
            </a:r>
          </a:p>
          <a:p>
            <a:pPr marL="230188" lvl="2" indent="-133350" eaLnBrk="1" hangingPunct="1">
              <a:spcBef>
                <a:spcPts val="600"/>
              </a:spcBef>
              <a:spcAft>
                <a:spcPct val="0"/>
              </a:spcAft>
              <a:buClr>
                <a:srgbClr val="FFFFFF"/>
              </a:buClr>
              <a:buSzPts val="2000"/>
              <a:buFont typeface="Wingdings" charset="2"/>
              <a:buChar char="ü"/>
              <a:tabLst>
                <a:tab pos="527050" algn="l"/>
              </a:tabLst>
            </a:pPr>
            <a:r>
              <a:rPr lang="en-US" altLang="en-US" dirty="0" err="1" smtClean="0">
                <a:solidFill>
                  <a:srgbClr val="FFFFFF"/>
                </a:solidFill>
                <a:latin typeface="Sniglet" charset="-95"/>
                <a:ea typeface="Sniglet" charset="-95"/>
                <a:cs typeface="Sniglet" charset="-95"/>
                <a:sym typeface="Sniglet" charset="-95"/>
              </a:rPr>
              <a:t>Bayraktaroglou</a:t>
            </a:r>
            <a:r>
              <a:rPr lang="en-US" altLang="en-US" dirty="0" smtClean="0">
                <a:solidFill>
                  <a:srgbClr val="FFFFFF"/>
                </a:solidFill>
                <a:latin typeface="Sniglet" charset="-95"/>
                <a:ea typeface="Sniglet" charset="-95"/>
                <a:cs typeface="Sniglet" charset="-95"/>
                <a:sym typeface="Sniglet" charset="-95"/>
              </a:rPr>
              <a:t> 1991</a:t>
            </a:r>
          </a:p>
          <a:p>
            <a:pPr marL="687388" lvl="3" indent="-133350" eaLnBrk="1" hangingPunct="1">
              <a:spcBef>
                <a:spcPts val="600"/>
              </a:spcBef>
              <a:spcAft>
                <a:spcPct val="0"/>
              </a:spcAft>
              <a:buClr>
                <a:srgbClr val="FFFFFF"/>
              </a:buClr>
              <a:buSzPts val="2000"/>
              <a:buFont typeface="Wingdings" charset="2"/>
              <a:buChar char="ü"/>
              <a:tabLst>
                <a:tab pos="527050" algn="l"/>
              </a:tabLst>
            </a:pPr>
            <a:r>
              <a:rPr lang="en-US" altLang="en-US" dirty="0">
                <a:solidFill>
                  <a:srgbClr val="FFFFFF"/>
                </a:solidFill>
                <a:latin typeface="Sniglet" charset="-95"/>
                <a:ea typeface="Sniglet" charset="-95"/>
                <a:cs typeface="Sniglet" charset="-95"/>
                <a:sym typeface="Sniglet" charset="-95"/>
              </a:rPr>
              <a:t>FTAs </a:t>
            </a:r>
            <a:r>
              <a:rPr lang="en-US" altLang="en-US" dirty="0" err="1" smtClean="0">
                <a:solidFill>
                  <a:srgbClr val="FFFFFF"/>
                </a:solidFill>
                <a:latin typeface="Sniglet" charset="-95"/>
                <a:ea typeface="Sniglet" charset="-95"/>
                <a:cs typeface="Sniglet" charset="-95"/>
                <a:sym typeface="Sniglet" charset="-95"/>
              </a:rPr>
              <a:t>dispreferred</a:t>
            </a:r>
            <a:endParaRPr lang="en-US" altLang="en-US" dirty="0" smtClean="0">
              <a:solidFill>
                <a:srgbClr val="FFFFFF"/>
              </a:solidFill>
              <a:latin typeface="Sniglet" charset="-95"/>
              <a:ea typeface="Sniglet" charset="-95"/>
              <a:cs typeface="Sniglet" charset="-95"/>
              <a:sym typeface="Sniglet" charset="-95"/>
            </a:endParaRPr>
          </a:p>
          <a:p>
            <a:pPr marL="687388" lvl="3" indent="-133350" eaLnBrk="1" hangingPunct="1">
              <a:spcBef>
                <a:spcPts val="600"/>
              </a:spcBef>
              <a:spcAft>
                <a:spcPct val="0"/>
              </a:spcAft>
              <a:buClr>
                <a:srgbClr val="FFFFFF"/>
              </a:buClr>
              <a:buSzPts val="2000"/>
              <a:buFont typeface="Wingdings" charset="2"/>
              <a:buChar char="ü"/>
              <a:tabLst>
                <a:tab pos="527050" algn="l"/>
              </a:tabLst>
            </a:pPr>
            <a:r>
              <a:rPr lang="en-US" altLang="en-US" dirty="0">
                <a:solidFill>
                  <a:srgbClr val="FFFFFF"/>
                </a:solidFill>
                <a:latin typeface="Sniglet" charset="-95"/>
                <a:ea typeface="Sniglet" charset="-95"/>
                <a:cs typeface="Sniglet" charset="-95"/>
                <a:sym typeface="Sniglet" charset="-95"/>
              </a:rPr>
              <a:t>FBAs preferred</a:t>
            </a:r>
          </a:p>
          <a:p>
            <a:pPr marL="230188" lvl="2" indent="-133350" eaLnBrk="1" hangingPunct="1">
              <a:spcBef>
                <a:spcPts val="600"/>
              </a:spcBef>
              <a:spcAft>
                <a:spcPct val="0"/>
              </a:spcAft>
              <a:buClr>
                <a:srgbClr val="FFFFFF"/>
              </a:buClr>
              <a:buSzPts val="2000"/>
              <a:buFont typeface="Wingdings" charset="2"/>
              <a:buChar char="ü"/>
              <a:tabLst>
                <a:tab pos="527050" algn="l"/>
              </a:tabLst>
            </a:pPr>
            <a:endParaRPr lang="en-US" altLang="en-US" dirty="0">
              <a:solidFill>
                <a:srgbClr val="FFFFFF"/>
              </a:solidFill>
              <a:latin typeface="Sniglet" charset="-95"/>
              <a:ea typeface="Sniglet" charset="-95"/>
              <a:cs typeface="Sniglet" charset="-95"/>
              <a:sym typeface="Sniglet" charset="-95"/>
            </a:endParaRPr>
          </a:p>
        </p:txBody>
      </p:sp>
      <p:sp>
        <p:nvSpPr>
          <p:cNvPr id="123" name="Shape 123"/>
          <p:cNvSpPr txBox="1">
            <a:spLocks noGrp="1"/>
          </p:cNvSpPr>
          <p:nvPr>
            <p:ph type="body" idx="2"/>
          </p:nvPr>
        </p:nvSpPr>
        <p:spPr>
          <a:xfrm>
            <a:off x="4678363" y="758825"/>
            <a:ext cx="4286250" cy="3981450"/>
          </a:xfrm>
        </p:spPr>
        <p:txBody>
          <a:bodyPr/>
          <a:lstStyle/>
          <a:p>
            <a:pPr marL="0" indent="0" eaLnBrk="1" hangingPunct="1">
              <a:spcAft>
                <a:spcPct val="0"/>
              </a:spcAft>
              <a:buClr>
                <a:srgbClr val="FFFFFF"/>
              </a:buClr>
              <a:buFont typeface="Sniglet" charset="-95"/>
              <a:buNone/>
            </a:pPr>
            <a:r>
              <a:rPr lang="en-US" altLang="en-US" u="sng" dirty="0" smtClean="0">
                <a:solidFill>
                  <a:srgbClr val="FFFFFF"/>
                </a:solidFill>
                <a:latin typeface="Sniglet" charset="-95"/>
                <a:ea typeface="Sniglet" charset="-95"/>
                <a:cs typeface="Sniglet" charset="-95"/>
                <a:sym typeface="Sniglet" charset="-95"/>
              </a:rPr>
              <a:t>CA perspective</a:t>
            </a:r>
          </a:p>
          <a:p>
            <a:pPr marL="0" indent="0" eaLnBrk="1" hangingPunct="1">
              <a:spcAft>
                <a:spcPct val="0"/>
              </a:spcAft>
              <a:buClr>
                <a:srgbClr val="FFFFFF"/>
              </a:buClr>
              <a:buFont typeface="Sniglet" charset="-95"/>
              <a:buNone/>
            </a:pPr>
            <a:endParaRPr lang="en-US" altLang="en-US" u="sng" dirty="0">
              <a:solidFill>
                <a:srgbClr val="FFFFFF"/>
              </a:solidFill>
              <a:latin typeface="Sniglet" charset="-95"/>
              <a:ea typeface="Sniglet" charset="-95"/>
              <a:cs typeface="Sniglet" charset="-95"/>
              <a:sym typeface="Sniglet" charset="-95"/>
            </a:endParaRPr>
          </a:p>
          <a:p>
            <a:pPr marL="285750" indent="-285750" eaLnBrk="1" hangingPunct="1">
              <a:spcAft>
                <a:spcPct val="0"/>
              </a:spcAft>
              <a:buClr>
                <a:srgbClr val="FFFFFF"/>
              </a:buClr>
              <a:buSzPts val="2000"/>
              <a:buFont typeface="Wingdings" charset="2"/>
              <a:buChar char="ü"/>
            </a:pPr>
            <a:r>
              <a:rPr lang="en-US" dirty="0">
                <a:solidFill>
                  <a:srgbClr val="FFFFFF"/>
                </a:solidFill>
                <a:latin typeface="Sniglet" charset="-95"/>
                <a:ea typeface="Sniglet" charset="-95"/>
                <a:cs typeface="Sniglet" charset="-95"/>
              </a:rPr>
              <a:t>Heritage, </a:t>
            </a:r>
            <a:r>
              <a:rPr lang="en-US" dirty="0" smtClean="0">
                <a:solidFill>
                  <a:srgbClr val="FFFFFF"/>
                </a:solidFill>
                <a:latin typeface="Sniglet" charset="-95"/>
                <a:ea typeface="Sniglet" charset="-95"/>
                <a:cs typeface="Sniglet" charset="-95"/>
              </a:rPr>
              <a:t>1989</a:t>
            </a:r>
          </a:p>
          <a:p>
            <a:pPr marL="742950" lvl="1" indent="-285750" eaLnBrk="1" hangingPunct="1">
              <a:spcAft>
                <a:spcPct val="0"/>
              </a:spcAft>
              <a:buClr>
                <a:srgbClr val="FFFFFF"/>
              </a:buClr>
              <a:buSzPts val="2000"/>
              <a:buFont typeface="Wingdings" charset="2"/>
              <a:buChar char="ü"/>
            </a:pPr>
            <a:r>
              <a:rPr lang="en-US" dirty="0">
                <a:solidFill>
                  <a:srgbClr val="FFFFFF"/>
                </a:solidFill>
                <a:latin typeface="Sniglet" charset="-95"/>
                <a:ea typeface="Sniglet" charset="-95"/>
                <a:cs typeface="Sniglet" charset="-95"/>
              </a:rPr>
              <a:t>'the role of preference organization in relation to a wide variety of conversational actions appears to be strongly associated with the avoidance of threats to 'face'</a:t>
            </a:r>
            <a:endParaRPr lang="en-US" altLang="en-US" dirty="0" smtClean="0">
              <a:solidFill>
                <a:srgbClr val="FFFFFF"/>
              </a:solidFill>
              <a:latin typeface="Sniglet" charset="-95"/>
              <a:ea typeface="Sniglet" charset="-95"/>
              <a:cs typeface="Sniglet" charset="-95"/>
              <a:sym typeface="Sniglet" charset="-95"/>
            </a:endParaRPr>
          </a:p>
          <a:p>
            <a:pPr marL="0" indent="0" eaLnBrk="1" hangingPunct="1">
              <a:spcAft>
                <a:spcPct val="0"/>
              </a:spcAft>
              <a:buClr>
                <a:srgbClr val="FFFFFF"/>
              </a:buClr>
              <a:buSzPts val="2000"/>
              <a:buFont typeface="Sniglet" charset="-95"/>
              <a:buChar char="✘"/>
            </a:pPr>
            <a:endParaRPr lang="en-US" altLang="en-US" dirty="0" smtClean="0">
              <a:solidFill>
                <a:srgbClr val="FFFFFF"/>
              </a:solidFill>
              <a:latin typeface="Sniglet" charset="-95"/>
              <a:ea typeface="Sniglet" charset="-95"/>
              <a:cs typeface="Sniglet" charset="-95"/>
              <a:sym typeface="Sniglet" charset="-95"/>
            </a:endParaRPr>
          </a:p>
          <a:p>
            <a:pPr marL="0" indent="0" eaLnBrk="1" hangingPunct="1">
              <a:spcAft>
                <a:spcPct val="0"/>
              </a:spcAft>
              <a:buClr>
                <a:srgbClr val="FFFFFF"/>
              </a:buClr>
              <a:buSzPts val="2000"/>
              <a:buFont typeface="Sniglet" charset="-95"/>
              <a:buChar char="✘"/>
            </a:pPr>
            <a:endParaRPr lang="en-US" altLang="en-US" dirty="0">
              <a:solidFill>
                <a:srgbClr val="FFFFFF"/>
              </a:solidFill>
              <a:latin typeface="Sniglet" charset="-95"/>
              <a:ea typeface="Sniglet" charset="-95"/>
              <a:cs typeface="Sniglet" charset="-95"/>
              <a:sym typeface="Sniglet" charset="-95"/>
            </a:endParaRPr>
          </a:p>
          <a:p>
            <a:pPr marL="0" indent="0" eaLnBrk="1" hangingPunct="1">
              <a:spcAft>
                <a:spcPct val="0"/>
              </a:spcAft>
              <a:buClr>
                <a:srgbClr val="FFFFFF"/>
              </a:buClr>
              <a:buSzPts val="2000"/>
              <a:buFont typeface="Sniglet" charset="-95"/>
              <a:buChar char="✘"/>
            </a:pPr>
            <a:endParaRPr lang="en-US" altLang="en-US" dirty="0">
              <a:solidFill>
                <a:srgbClr val="FFFFFF"/>
              </a:solidFill>
              <a:latin typeface="Sniglet" charset="-95"/>
              <a:ea typeface="Sniglet" charset="-95"/>
              <a:cs typeface="Sniglet" charset="-95"/>
              <a:sym typeface="Sniglet" charset="-95"/>
            </a:endParaRPr>
          </a:p>
        </p:txBody>
      </p:sp>
      <p:sp>
        <p:nvSpPr>
          <p:cNvPr id="7173" name="Shape 126"/>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D6EEFBA8-9CB5-534E-B8A2-82D0778843C4}" type="slidenum">
              <a:rPr lang="en-US" altLang="en-US" sz="1000">
                <a:solidFill>
                  <a:srgbClr val="FFFFFF"/>
                </a:solidFill>
                <a:latin typeface="Sniglet" charset="-95"/>
                <a:ea typeface="Sniglet" charset="-95"/>
                <a:cs typeface="Sniglet" charset="-95"/>
                <a:sym typeface="Sniglet" charset="-95"/>
              </a:rPr>
              <a:pPr/>
              <a:t>8</a:t>
            </a:fld>
            <a:endParaRPr lang="en-US" altLang="en-US" sz="1000">
              <a:solidFill>
                <a:srgbClr val="FFFFFF"/>
              </a:solidFill>
              <a:latin typeface="Sniglet" charset="-95"/>
              <a:ea typeface="Sniglet" charset="-95"/>
              <a:cs typeface="Sniglet" charset="-95"/>
              <a:sym typeface="Sniglet" charset="-95"/>
            </a:endParaRPr>
          </a:p>
        </p:txBody>
      </p:sp>
      <p:grpSp>
        <p:nvGrpSpPr>
          <p:cNvPr id="7" name="Shape 112"/>
          <p:cNvGrpSpPr/>
          <p:nvPr/>
        </p:nvGrpSpPr>
        <p:grpSpPr>
          <a:xfrm rot="2011211">
            <a:off x="236642" y="3471531"/>
            <a:ext cx="1046869" cy="269659"/>
            <a:chOff x="271125" y="812725"/>
            <a:chExt cx="766525" cy="221725"/>
          </a:xfrm>
          <a:solidFill>
            <a:srgbClr val="C00000"/>
          </a:solidFill>
        </p:grpSpPr>
        <p:sp>
          <p:nvSpPr>
            <p:cNvPr id="8" name="Shape 113"/>
            <p:cNvSpPr/>
            <p:nvPr/>
          </p:nvSpPr>
          <p:spPr>
            <a:xfrm>
              <a:off x="271125" y="921200"/>
              <a:ext cx="695775" cy="70775"/>
            </a:xfrm>
            <a:custGeom>
              <a:avLst/>
              <a:gdLst/>
              <a:ahLst/>
              <a:cxnLst/>
              <a:rect l="0" t="0" r="0" b="0"/>
              <a:pathLst>
                <a:path w="27831" h="2831" extrusionOk="0">
                  <a:moveTo>
                    <a:pt x="27264" y="944"/>
                  </a:moveTo>
                  <a:lnTo>
                    <a:pt x="27359" y="1086"/>
                  </a:lnTo>
                  <a:lnTo>
                    <a:pt x="27359" y="944"/>
                  </a:lnTo>
                  <a:close/>
                  <a:moveTo>
                    <a:pt x="27359" y="1086"/>
                  </a:moveTo>
                  <a:lnTo>
                    <a:pt x="27359" y="1133"/>
                  </a:lnTo>
                  <a:lnTo>
                    <a:pt x="27372" y="1106"/>
                  </a:lnTo>
                  <a:lnTo>
                    <a:pt x="27372" y="1106"/>
                  </a:lnTo>
                  <a:lnTo>
                    <a:pt x="27359" y="1086"/>
                  </a:lnTo>
                  <a:close/>
                  <a:moveTo>
                    <a:pt x="27453" y="944"/>
                  </a:moveTo>
                  <a:lnTo>
                    <a:pt x="27372" y="1106"/>
                  </a:ln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close/>
                </a:path>
              </a:pathLst>
            </a:custGeom>
            <a:grp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kern="0">
                <a:solidFill>
                  <a:srgbClr val="C00000"/>
                </a:solidFill>
                <a:latin typeface="Arial"/>
                <a:ea typeface="Arial"/>
                <a:cs typeface="Arial"/>
                <a:sym typeface="Arial"/>
              </a:endParaRPr>
            </a:p>
          </p:txBody>
        </p:sp>
        <p:sp>
          <p:nvSpPr>
            <p:cNvPr id="9" name="Shape 114"/>
            <p:cNvSpPr/>
            <p:nvPr/>
          </p:nvSpPr>
          <p:spPr>
            <a:xfrm>
              <a:off x="858375" y="812725"/>
              <a:ext cx="179275" cy="221725"/>
            </a:xfrm>
            <a:custGeom>
              <a:avLst/>
              <a:gdLst/>
              <a:ahLst/>
              <a:cxnLst/>
              <a:rect l="0" t="0" r="0" b="0"/>
              <a:pathLst>
                <a:path w="7171" h="8869" extrusionOk="0">
                  <a:moveTo>
                    <a:pt x="5756" y="6510"/>
                  </a:moveTo>
                  <a:lnTo>
                    <a:pt x="5756" y="6604"/>
                  </a:lnTo>
                  <a:lnTo>
                    <a:pt x="5850" y="6604"/>
                  </a:lnTo>
                  <a:lnTo>
                    <a:pt x="5756" y="6510"/>
                  </a:lnTo>
                  <a:close/>
                  <a:moveTo>
                    <a:pt x="2265" y="7925"/>
                  </a:moveTo>
                  <a:lnTo>
                    <a:pt x="2252" y="7965"/>
                  </a:lnTo>
                  <a:lnTo>
                    <a:pt x="2252" y="7965"/>
                  </a:lnTo>
                  <a:lnTo>
                    <a:pt x="2284" y="7953"/>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grp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kern="0">
                <a:solidFill>
                  <a:srgbClr val="C00000"/>
                </a:solidFill>
                <a:latin typeface="Arial"/>
                <a:ea typeface="Arial"/>
                <a:cs typeface="Arial"/>
                <a:sym typeface="Arial"/>
              </a:endParaRPr>
            </a:p>
          </p:txBody>
        </p:sp>
      </p:grpSp>
      <p:sp>
        <p:nvSpPr>
          <p:cNvPr id="2" name="TextBox 1"/>
          <p:cNvSpPr txBox="1"/>
          <p:nvPr/>
        </p:nvSpPr>
        <p:spPr>
          <a:xfrm>
            <a:off x="2572871" y="4267200"/>
            <a:ext cx="121978" cy="253989"/>
          </a:xfrm>
          <a:prstGeom prst="rect">
            <a:avLst/>
          </a:prstGeom>
          <a:noFill/>
        </p:spPr>
        <p:txBody>
          <a:bodyPr wrap="square" rtlCol="0">
            <a:spAutoFit/>
          </a:bodyPr>
          <a:lstStyle/>
          <a:p>
            <a:endParaRPr lang="en-US"/>
          </a:p>
        </p:txBody>
      </p:sp>
      <p:sp>
        <p:nvSpPr>
          <p:cNvPr id="11" name="Rectangle 10"/>
          <p:cNvSpPr/>
          <p:nvPr/>
        </p:nvSpPr>
        <p:spPr>
          <a:xfrm>
            <a:off x="1962590" y="3682425"/>
            <a:ext cx="5139446" cy="584775"/>
          </a:xfrm>
          <a:prstGeom prst="rect">
            <a:avLst/>
          </a:prstGeom>
        </p:spPr>
        <p:txBody>
          <a:bodyPr wrap="square">
            <a:spAutoFit/>
          </a:bodyPr>
          <a:lstStyle/>
          <a:p>
            <a:r>
              <a:rPr lang="en-US" sz="1600" smtClean="0">
                <a:solidFill>
                  <a:srgbClr val="FFFFFF"/>
                </a:solidFill>
                <a:latin typeface="Sniglet" charset="-95"/>
                <a:ea typeface="Sniglet" charset="-95"/>
                <a:cs typeface="Sniglet" charset="-95"/>
              </a:rPr>
              <a:t>POLITE</a:t>
            </a:r>
            <a:r>
              <a:rPr lang="en-US" sz="1600">
                <a:solidFill>
                  <a:srgbClr val="FFFFFF"/>
                </a:solidFill>
                <a:latin typeface="Sniglet" charset="-95"/>
                <a:ea typeface="Sniglet" charset="-95"/>
                <a:cs typeface="Sniglet" charset="-95"/>
              </a:rPr>
              <a:t></a:t>
            </a:r>
            <a:r>
              <a:rPr lang="en-US" sz="1600" smtClean="0">
                <a:solidFill>
                  <a:srgbClr val="FFFFFF"/>
                </a:solidFill>
                <a:latin typeface="Sniglet" charset="-95"/>
                <a:ea typeface="Sniglet" charset="-95"/>
                <a:cs typeface="Sniglet" charset="-95"/>
              </a:rPr>
              <a:t>UNMARKED</a:t>
            </a:r>
            <a:r>
              <a:rPr lang="en-US" sz="1600" dirty="0">
                <a:solidFill>
                  <a:srgbClr val="FFFFFF"/>
                </a:solidFill>
                <a:latin typeface="Sniglet" charset="-95"/>
                <a:ea typeface="Sniglet" charset="-95"/>
                <a:cs typeface="Sniglet" charset="-95"/>
              </a:rPr>
              <a:t>PREFERRED</a:t>
            </a:r>
          </a:p>
          <a:p>
            <a:r>
              <a:rPr lang="en-US" sz="1600" dirty="0">
                <a:solidFill>
                  <a:srgbClr val="FFFFFF"/>
                </a:solidFill>
                <a:latin typeface="Sniglet" charset="-95"/>
                <a:ea typeface="Sniglet" charset="-95"/>
                <a:cs typeface="Sniglet" charset="-95"/>
              </a:rPr>
              <a:t>IMPOLITE MARKED DISPREFERRED	</a:t>
            </a:r>
          </a:p>
        </p:txBody>
      </p:sp>
      <p:sp>
        <p:nvSpPr>
          <p:cNvPr id="12" name="Shape 124"/>
          <p:cNvSpPr>
            <a:spLocks/>
          </p:cNvSpPr>
          <p:nvPr/>
        </p:nvSpPr>
        <p:spPr bwMode="auto">
          <a:xfrm>
            <a:off x="2565400" y="171450"/>
            <a:ext cx="4114800" cy="804863"/>
          </a:xfrm>
          <a:custGeom>
            <a:avLst/>
            <a:gdLst>
              <a:gd name="T0" fmla="*/ 2147483647 w 67641"/>
              <a:gd name="T1" fmla="*/ 1752666 h 69056"/>
              <a:gd name="T2" fmla="*/ 2147483647 w 67641"/>
              <a:gd name="T3" fmla="*/ 24377917 h 69056"/>
              <a:gd name="T4" fmla="*/ 2147483647 w 67641"/>
              <a:gd name="T5" fmla="*/ 168869309 h 69056"/>
              <a:gd name="T6" fmla="*/ 1414617561 w 67641"/>
              <a:gd name="T7" fmla="*/ 329029095 h 69056"/>
              <a:gd name="T8" fmla="*/ 260630338 w 67641"/>
              <a:gd name="T9" fmla="*/ 593635239 h 69056"/>
              <a:gd name="T10" fmla="*/ 204789621 w 67641"/>
              <a:gd name="T11" fmla="*/ 645877836 h 69056"/>
              <a:gd name="T12" fmla="*/ 55831338 w 67641"/>
              <a:gd name="T13" fmla="*/ 812992942 h 69056"/>
              <a:gd name="T14" fmla="*/ 1042314978 w 67641"/>
              <a:gd name="T15" fmla="*/ 1051488883 h 69056"/>
              <a:gd name="T16" fmla="*/ 2147483647 w 67641"/>
              <a:gd name="T17" fmla="*/ 1220356374 h 69056"/>
              <a:gd name="T18" fmla="*/ 2147483647 w 67641"/>
              <a:gd name="T19" fmla="*/ 1260401088 h 69056"/>
              <a:gd name="T20" fmla="*/ 2147483647 w 67641"/>
              <a:gd name="T21" fmla="*/ 1202955975 h 69056"/>
              <a:gd name="T22" fmla="*/ 2147483647 w 67641"/>
              <a:gd name="T23" fmla="*/ 1107200446 h 69056"/>
              <a:gd name="T24" fmla="*/ 2147483647 w 67641"/>
              <a:gd name="T25" fmla="*/ 1013197115 h 69056"/>
              <a:gd name="T26" fmla="*/ 2147483647 w 67641"/>
              <a:gd name="T27" fmla="*/ 1027129667 h 69056"/>
              <a:gd name="T28" fmla="*/ 2147483647 w 67641"/>
              <a:gd name="T29" fmla="*/ 976640388 h 69056"/>
              <a:gd name="T30" fmla="*/ 2147483647 w 67641"/>
              <a:gd name="T31" fmla="*/ 955750510 h 69056"/>
              <a:gd name="T32" fmla="*/ 2147483647 w 67641"/>
              <a:gd name="T33" fmla="*/ 903526935 h 69056"/>
              <a:gd name="T34" fmla="*/ 2147483647 w 67641"/>
              <a:gd name="T35" fmla="*/ 718990916 h 69056"/>
              <a:gd name="T36" fmla="*/ 2147483647 w 67641"/>
              <a:gd name="T37" fmla="*/ 673723174 h 69056"/>
              <a:gd name="T38" fmla="*/ 2147483647 w 67641"/>
              <a:gd name="T39" fmla="*/ 494410371 h 69056"/>
              <a:gd name="T40" fmla="*/ 2147483647 w 67641"/>
              <a:gd name="T41" fmla="*/ 389962008 h 69056"/>
              <a:gd name="T42" fmla="*/ 2147483647 w 67641"/>
              <a:gd name="T43" fmla="*/ 341226605 h 69056"/>
              <a:gd name="T44" fmla="*/ 2147483647 w 67641"/>
              <a:gd name="T45" fmla="*/ 275070477 h 69056"/>
              <a:gd name="T46" fmla="*/ 2147483647 w 67641"/>
              <a:gd name="T47" fmla="*/ 241982716 h 69056"/>
              <a:gd name="T48" fmla="*/ 2147483647 w 67641"/>
              <a:gd name="T49" fmla="*/ 313360754 h 69056"/>
              <a:gd name="T50" fmla="*/ 2147483647 w 67641"/>
              <a:gd name="T51" fmla="*/ 398671625 h 69056"/>
              <a:gd name="T52" fmla="*/ 2147483647 w 67641"/>
              <a:gd name="T53" fmla="*/ 417808931 h 69056"/>
              <a:gd name="T54" fmla="*/ 2147483647 w 67641"/>
              <a:gd name="T55" fmla="*/ 534455084 h 69056"/>
              <a:gd name="T56" fmla="*/ 2147483647 w 67641"/>
              <a:gd name="T57" fmla="*/ 557078512 h 69056"/>
              <a:gd name="T58" fmla="*/ 2147483647 w 67641"/>
              <a:gd name="T59" fmla="*/ 640654434 h 69056"/>
              <a:gd name="T60" fmla="*/ 2147483647 w 67641"/>
              <a:gd name="T61" fmla="*/ 746836254 h 69056"/>
              <a:gd name="T62" fmla="*/ 2147483647 w 67641"/>
              <a:gd name="T63" fmla="*/ 940083661 h 69056"/>
              <a:gd name="T64" fmla="*/ 2147483647 w 67641"/>
              <a:gd name="T65" fmla="*/ 1204690272 h 69056"/>
              <a:gd name="T66" fmla="*/ 2147483647 w 67641"/>
              <a:gd name="T67" fmla="*/ 1211646851 h 69056"/>
              <a:gd name="T68" fmla="*/ 2147483647 w 67641"/>
              <a:gd name="T69" fmla="*/ 1242982040 h 69056"/>
              <a:gd name="T70" fmla="*/ 2147483647 w 67641"/>
              <a:gd name="T71" fmla="*/ 1236024715 h 69056"/>
              <a:gd name="T72" fmla="*/ 2147483647 w 67641"/>
              <a:gd name="T73" fmla="*/ 1220356374 h 69056"/>
              <a:gd name="T74" fmla="*/ 2147483647 w 67641"/>
              <a:gd name="T75" fmla="*/ 1195980002 h 69056"/>
              <a:gd name="T76" fmla="*/ 2147483647 w 67641"/>
              <a:gd name="T77" fmla="*/ 1190758465 h 69056"/>
              <a:gd name="T78" fmla="*/ 2147483647 w 67641"/>
              <a:gd name="T79" fmla="*/ 1154201738 h 69056"/>
              <a:gd name="T80" fmla="*/ 1954422568 w 67641"/>
              <a:gd name="T81" fmla="*/ 1093267147 h 69056"/>
              <a:gd name="T82" fmla="*/ 1191282681 w 67641"/>
              <a:gd name="T83" fmla="*/ 1013197115 h 69056"/>
              <a:gd name="T84" fmla="*/ 1228372357 w 67641"/>
              <a:gd name="T85" fmla="*/ 1037574979 h 69056"/>
              <a:gd name="T86" fmla="*/ 893356717 w 67641"/>
              <a:gd name="T87" fmla="*/ 988819250 h 69056"/>
              <a:gd name="T88" fmla="*/ 670022006 w 67641"/>
              <a:gd name="T89" fmla="*/ 934862124 h 69056"/>
              <a:gd name="T90" fmla="*/ 763139887 w 67641"/>
              <a:gd name="T91" fmla="*/ 950528973 h 69056"/>
              <a:gd name="T92" fmla="*/ 800435935 w 67641"/>
              <a:gd name="T93" fmla="*/ 920928826 h 69056"/>
              <a:gd name="T94" fmla="*/ 390847252 w 67641"/>
              <a:gd name="T95" fmla="*/ 774702478 h 69056"/>
              <a:gd name="T96" fmla="*/ 558350014 w 67641"/>
              <a:gd name="T97" fmla="*/ 605833122 h 69056"/>
              <a:gd name="T98" fmla="*/ 1098155527 w 67641"/>
              <a:gd name="T99" fmla="*/ 421296918 h 69056"/>
              <a:gd name="T100" fmla="*/ 2147483647 w 67641"/>
              <a:gd name="T101" fmla="*/ 160159692 h 69056"/>
              <a:gd name="T102" fmla="*/ 2147483647 w 67641"/>
              <a:gd name="T103" fmla="*/ 76601277 h 69056"/>
              <a:gd name="T104" fmla="*/ 2147483647 w 67641"/>
              <a:gd name="T105" fmla="*/ 50489582 h 69056"/>
              <a:gd name="T106" fmla="*/ 2147483647 w 67641"/>
              <a:gd name="T107" fmla="*/ 20889977 h 69056"/>
              <a:gd name="T108" fmla="*/ 2147483647 w 67641"/>
              <a:gd name="T109" fmla="*/ 22642642 h 69056"/>
              <a:gd name="T110" fmla="*/ 2147483647 w 67641"/>
              <a:gd name="T111" fmla="*/ 13932990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 name="Rectangle 2"/>
          <p:cNvSpPr/>
          <p:nvPr/>
        </p:nvSpPr>
        <p:spPr>
          <a:xfrm>
            <a:off x="3024111" y="411162"/>
            <a:ext cx="3016403" cy="307777"/>
          </a:xfrm>
          <a:prstGeom prst="rect">
            <a:avLst/>
          </a:prstGeom>
        </p:spPr>
        <p:txBody>
          <a:bodyPr wrap="none">
            <a:spAutoFit/>
          </a:bodyPr>
          <a:lstStyle/>
          <a:p>
            <a:pPr eaLnBrk="1" hangingPunct="1">
              <a:buClr>
                <a:srgbClr val="000000"/>
              </a:buClr>
            </a:pPr>
            <a:r>
              <a:rPr lang="en-US" altLang="en-US" i="1">
                <a:solidFill>
                  <a:srgbClr val="FFFFFF"/>
                </a:solidFill>
                <a:latin typeface="Sniglet" charset="-95"/>
                <a:ea typeface="Sniglet" charset="-95"/>
                <a:cs typeface="Sniglet" charset="-95"/>
                <a:sym typeface="Sniglet" charset="-95"/>
              </a:rPr>
              <a:t>Politeness and Preference organization</a:t>
            </a:r>
            <a:endParaRPr lang="en-US" altLang="en-US" i="1" dirty="0"/>
          </a:p>
        </p:txBody>
      </p:sp>
    </p:spTree>
    <p:extLst>
      <p:ext uri="{BB962C8B-B14F-4D97-AF65-F5344CB8AC3E}">
        <p14:creationId xmlns:p14="http://schemas.microsoft.com/office/powerpoint/2010/main" val="2061273837"/>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hape 81"/>
          <p:cNvSpPr txBox="1">
            <a:spLocks noGrp="1"/>
          </p:cNvSpPr>
          <p:nvPr>
            <p:ph type="ctrTitle"/>
          </p:nvPr>
        </p:nvSpPr>
        <p:spPr>
          <a:xfrm>
            <a:off x="685800" y="1984375"/>
            <a:ext cx="7772400" cy="1160463"/>
          </a:xfrm>
        </p:spPr>
        <p:txBody>
          <a:bodyPr/>
          <a:lstStyle/>
          <a:p>
            <a:pPr eaLnBrk="1" hangingPunct="1">
              <a:spcBef>
                <a:spcPct val="0"/>
              </a:spcBef>
              <a:spcAft>
                <a:spcPct val="0"/>
              </a:spcAft>
              <a:buClr>
                <a:srgbClr val="FFFFFF"/>
              </a:buClr>
              <a:buFont typeface="Walter Turncoat" charset="-95"/>
              <a:buNone/>
            </a:pPr>
            <a:r>
              <a:rPr lang="en-US" altLang="en-US" sz="6000">
                <a:solidFill>
                  <a:srgbClr val="FFFFFF"/>
                </a:solidFill>
                <a:latin typeface="Walter Turncoat" charset="-95"/>
                <a:ea typeface="Walter Turncoat" charset="-95"/>
                <a:cs typeface="Walter Turncoat" charset="-95"/>
                <a:sym typeface="Walter Turncoat" charset="-95"/>
              </a:rPr>
              <a:t/>
            </a:r>
            <a:br>
              <a:rPr lang="en-US" altLang="en-US" sz="6000">
                <a:solidFill>
                  <a:srgbClr val="FFFFFF"/>
                </a:solidFill>
                <a:latin typeface="Walter Turncoat" charset="-95"/>
                <a:ea typeface="Walter Turncoat" charset="-95"/>
                <a:cs typeface="Walter Turncoat" charset="-95"/>
                <a:sym typeface="Walter Turncoat" charset="-95"/>
              </a:rPr>
            </a:br>
            <a:r>
              <a:rPr lang="en-US" altLang="en-US" sz="6000">
                <a:solidFill>
                  <a:srgbClr val="FFFFFF"/>
                </a:solidFill>
                <a:latin typeface="Walter Turncoat" charset="-95"/>
                <a:ea typeface="Walter Turncoat" charset="-95"/>
                <a:cs typeface="Walter Turncoat" charset="-95"/>
                <a:sym typeface="Walter Turncoat" charset="-95"/>
              </a:rPr>
              <a:t/>
            </a:r>
            <a:br>
              <a:rPr lang="en-US" altLang="en-US" sz="6000">
                <a:solidFill>
                  <a:srgbClr val="FFFFFF"/>
                </a:solidFill>
                <a:latin typeface="Walter Turncoat" charset="-95"/>
                <a:ea typeface="Walter Turncoat" charset="-95"/>
                <a:cs typeface="Walter Turncoat" charset="-95"/>
                <a:sym typeface="Walter Turncoat" charset="-95"/>
              </a:rPr>
            </a:br>
            <a:r>
              <a:rPr lang="en-US" altLang="en-US" sz="6000">
                <a:solidFill>
                  <a:srgbClr val="FFFFFF"/>
                </a:solidFill>
                <a:latin typeface="Walter Turncoat" charset="-95"/>
                <a:ea typeface="Walter Turncoat" charset="-95"/>
                <a:cs typeface="Walter Turncoat" charset="-95"/>
                <a:sym typeface="Walter Turncoat" charset="-95"/>
              </a:rPr>
              <a:t>2.</a:t>
            </a:r>
            <a:br>
              <a:rPr lang="en-US" altLang="en-US" sz="6000">
                <a:solidFill>
                  <a:srgbClr val="FFFFFF"/>
                </a:solidFill>
                <a:latin typeface="Walter Turncoat" charset="-95"/>
                <a:ea typeface="Walter Turncoat" charset="-95"/>
                <a:cs typeface="Walter Turncoat" charset="-95"/>
                <a:sym typeface="Walter Turncoat" charset="-95"/>
              </a:rPr>
            </a:br>
            <a:r>
              <a:rPr lang="en-US" altLang="en-US">
                <a:solidFill>
                  <a:srgbClr val="FFFFFF"/>
                </a:solidFill>
                <a:latin typeface="Walter Turncoat" charset="-95"/>
                <a:ea typeface="Walter Turncoat" charset="-95"/>
                <a:cs typeface="Walter Turncoat" charset="-95"/>
                <a:sym typeface="Walter Turncoat" charset="-95"/>
              </a:rPr>
              <a:t/>
            </a:r>
            <a:br>
              <a:rPr lang="en-US" altLang="en-US">
                <a:solidFill>
                  <a:srgbClr val="FFFFFF"/>
                </a:solidFill>
                <a:latin typeface="Walter Turncoat" charset="-95"/>
                <a:ea typeface="Walter Turncoat" charset="-95"/>
                <a:cs typeface="Walter Turncoat" charset="-95"/>
                <a:sym typeface="Walter Turncoat" charset="-95"/>
              </a:rPr>
            </a:br>
            <a:r>
              <a:rPr lang="en-US" altLang="en-US">
                <a:solidFill>
                  <a:srgbClr val="FFFFFF"/>
                </a:solidFill>
                <a:latin typeface="Walter Turncoat" charset="-95"/>
                <a:ea typeface="Walter Turncoat" charset="-95"/>
                <a:cs typeface="Walter Turncoat" charset="-95"/>
                <a:sym typeface="Walter Turncoat" charset="-95"/>
              </a:rPr>
              <a:t>The present study</a:t>
            </a:r>
          </a:p>
        </p:txBody>
      </p:sp>
      <p:sp>
        <p:nvSpPr>
          <p:cNvPr id="10243" name="Shape 82"/>
          <p:cNvSpPr txBox="1">
            <a:spLocks noGrp="1"/>
          </p:cNvSpPr>
          <p:nvPr>
            <p:ph type="subTitle" idx="1"/>
          </p:nvPr>
        </p:nvSpPr>
        <p:spPr>
          <a:xfrm>
            <a:off x="685800" y="3144838"/>
            <a:ext cx="7772400" cy="784225"/>
          </a:xfrm>
        </p:spPr>
        <p:txBody>
          <a:bodyPr/>
          <a:lstStyle/>
          <a:p>
            <a:pPr eaLnBrk="1" hangingPunct="1">
              <a:spcBef>
                <a:spcPct val="0"/>
              </a:spcBef>
              <a:spcAft>
                <a:spcPct val="0"/>
              </a:spcAft>
              <a:buClr>
                <a:srgbClr val="FFFFFF"/>
              </a:buClr>
              <a:buFont typeface="Sniglet" charset="-95"/>
              <a:buNone/>
            </a:pPr>
            <a:r>
              <a:rPr lang="en-US" altLang="en-US" sz="2000" dirty="0">
                <a:solidFill>
                  <a:srgbClr val="FFFFFF"/>
                </a:solidFill>
                <a:latin typeface="Sniglet" charset="-95"/>
                <a:ea typeface="Sniglet" charset="-95"/>
                <a:cs typeface="Sniglet" charset="-95"/>
                <a:sym typeface="Sniglet" charset="-95"/>
              </a:rPr>
              <a:t>Methodology</a:t>
            </a:r>
            <a:r>
              <a:rPr lang="el-GR" altLang="en-US" sz="2000" dirty="0">
                <a:solidFill>
                  <a:srgbClr val="FFFFFF"/>
                </a:solidFill>
                <a:latin typeface="Sniglet" charset="-95"/>
                <a:ea typeface="Sniglet" charset="-95"/>
                <a:cs typeface="Sniglet" charset="-95"/>
                <a:sym typeface="Sniglet" charset="-95"/>
              </a:rPr>
              <a:t> </a:t>
            </a:r>
            <a:r>
              <a:rPr lang="en-US" altLang="en-US" sz="2000" dirty="0">
                <a:solidFill>
                  <a:srgbClr val="FFFFFF"/>
                </a:solidFill>
                <a:latin typeface="Sniglet" charset="-95"/>
                <a:ea typeface="Sniglet" charset="-95"/>
                <a:cs typeface="Sniglet" charset="-95"/>
                <a:sym typeface="Sniglet" charset="-95"/>
              </a:rPr>
              <a:t>&amp;</a:t>
            </a:r>
            <a:r>
              <a:rPr lang="el-GR" altLang="en-US" sz="2000" dirty="0">
                <a:solidFill>
                  <a:srgbClr val="FFFFFF"/>
                </a:solidFill>
                <a:latin typeface="Sniglet" charset="-95"/>
                <a:ea typeface="Sniglet" charset="-95"/>
                <a:cs typeface="Sniglet" charset="-95"/>
                <a:sym typeface="Sniglet" charset="-95"/>
              </a:rPr>
              <a:t> </a:t>
            </a:r>
            <a:r>
              <a:rPr lang="en-US" altLang="en-US" sz="2000" dirty="0">
                <a:solidFill>
                  <a:srgbClr val="FFFFFF"/>
                </a:solidFill>
                <a:latin typeface="Sniglet" charset="-95"/>
                <a:ea typeface="Sniglet" charset="-95"/>
                <a:cs typeface="Sniglet" charset="-95"/>
                <a:sym typeface="Sniglet" charset="-95"/>
              </a:rPr>
              <a:t>Data </a:t>
            </a:r>
          </a:p>
        </p:txBody>
      </p:sp>
      <p:sp>
        <p:nvSpPr>
          <p:cNvPr id="10244" name="Shape 83"/>
          <p:cNvSpPr>
            <a:spLocks/>
          </p:cNvSpPr>
          <p:nvPr/>
        </p:nvSpPr>
        <p:spPr bwMode="auto">
          <a:xfrm>
            <a:off x="3535363" y="98425"/>
            <a:ext cx="1824037" cy="1701800"/>
          </a:xfrm>
          <a:custGeom>
            <a:avLst/>
            <a:gdLst>
              <a:gd name="T0" fmla="*/ 2147483647 w 73112"/>
              <a:gd name="T1" fmla="*/ 694857045 h 68207"/>
              <a:gd name="T2" fmla="*/ 2147483647 w 73112"/>
              <a:gd name="T3" fmla="*/ 2010949374 h 68207"/>
              <a:gd name="T4" fmla="*/ 2147483647 w 73112"/>
              <a:gd name="T5" fmla="*/ 2147483647 h 68207"/>
              <a:gd name="T6" fmla="*/ 2147483647 w 73112"/>
              <a:gd name="T7" fmla="*/ 2147483647 h 68207"/>
              <a:gd name="T8" fmla="*/ 2147483647 w 73112"/>
              <a:gd name="T9" fmla="*/ 2147483647 h 68207"/>
              <a:gd name="T10" fmla="*/ 2147483647 w 73112"/>
              <a:gd name="T11" fmla="*/ 2147483647 h 68207"/>
              <a:gd name="T12" fmla="*/ 2147483647 w 73112"/>
              <a:gd name="T13" fmla="*/ 2147483647 h 68207"/>
              <a:gd name="T14" fmla="*/ 2147483647 w 73112"/>
              <a:gd name="T15" fmla="*/ 2147483647 h 68207"/>
              <a:gd name="T16" fmla="*/ 2147483647 w 73112"/>
              <a:gd name="T17" fmla="*/ 2147483647 h 68207"/>
              <a:gd name="T18" fmla="*/ 2147483647 w 73112"/>
              <a:gd name="T19" fmla="*/ 2147483647 h 68207"/>
              <a:gd name="T20" fmla="*/ 2147483647 w 73112"/>
              <a:gd name="T21" fmla="*/ 2147483647 h 68207"/>
              <a:gd name="T22" fmla="*/ 2147483647 w 73112"/>
              <a:gd name="T23" fmla="*/ 2147483647 h 68207"/>
              <a:gd name="T24" fmla="*/ 2147483647 w 73112"/>
              <a:gd name="T25" fmla="*/ 2147483647 h 68207"/>
              <a:gd name="T26" fmla="*/ 2147483647 w 73112"/>
              <a:gd name="T27" fmla="*/ 2147483647 h 68207"/>
              <a:gd name="T28" fmla="*/ 2147483647 w 73112"/>
              <a:gd name="T29" fmla="*/ 2147483647 h 68207"/>
              <a:gd name="T30" fmla="*/ 2147483647 w 73112"/>
              <a:gd name="T31" fmla="*/ 2147483647 h 68207"/>
              <a:gd name="T32" fmla="*/ 2147483647 w 73112"/>
              <a:gd name="T33" fmla="*/ 2147483647 h 68207"/>
              <a:gd name="T34" fmla="*/ 2147483647 w 73112"/>
              <a:gd name="T35" fmla="*/ 2147483647 h 68207"/>
              <a:gd name="T36" fmla="*/ 2147483647 w 73112"/>
              <a:gd name="T37" fmla="*/ 2147483647 h 68207"/>
              <a:gd name="T38" fmla="*/ 2147483647 w 73112"/>
              <a:gd name="T39" fmla="*/ 2147483647 h 68207"/>
              <a:gd name="T40" fmla="*/ 2147483647 w 73112"/>
              <a:gd name="T41" fmla="*/ 2147483647 h 68207"/>
              <a:gd name="T42" fmla="*/ 2147483647 w 73112"/>
              <a:gd name="T43" fmla="*/ 2147483647 h 68207"/>
              <a:gd name="T44" fmla="*/ 2147483647 w 73112"/>
              <a:gd name="T45" fmla="*/ 438696778 h 68207"/>
              <a:gd name="T46" fmla="*/ 2147483647 w 73112"/>
              <a:gd name="T47" fmla="*/ 1097131272 h 68207"/>
              <a:gd name="T48" fmla="*/ 2147483647 w 73112"/>
              <a:gd name="T49" fmla="*/ 2084199271 h 68207"/>
              <a:gd name="T50" fmla="*/ 2147483647 w 73112"/>
              <a:gd name="T51" fmla="*/ 1023879777 h 68207"/>
              <a:gd name="T52" fmla="*/ 2147483647 w 73112"/>
              <a:gd name="T53" fmla="*/ 1864850383 h 68207"/>
              <a:gd name="T54" fmla="*/ 2147483647 w 73112"/>
              <a:gd name="T55" fmla="*/ 2147483647 h 68207"/>
              <a:gd name="T56" fmla="*/ 2147483647 w 73112"/>
              <a:gd name="T57" fmla="*/ 2147483647 h 68207"/>
              <a:gd name="T58" fmla="*/ 2147483647 w 73112"/>
              <a:gd name="T59" fmla="*/ 2147483647 h 68207"/>
              <a:gd name="T60" fmla="*/ 2147483647 w 73112"/>
              <a:gd name="T61" fmla="*/ 2147483647 h 68207"/>
              <a:gd name="T62" fmla="*/ 2147483647 w 73112"/>
              <a:gd name="T63" fmla="*/ 2147483647 h 68207"/>
              <a:gd name="T64" fmla="*/ 2147483647 w 73112"/>
              <a:gd name="T65" fmla="*/ 2147483647 h 68207"/>
              <a:gd name="T66" fmla="*/ 2147483647 w 73112"/>
              <a:gd name="T67" fmla="*/ 2147483647 h 68207"/>
              <a:gd name="T68" fmla="*/ 2147483647 w 73112"/>
              <a:gd name="T69" fmla="*/ 2147483647 h 68207"/>
              <a:gd name="T70" fmla="*/ 2147483647 w 73112"/>
              <a:gd name="T71" fmla="*/ 2147483647 h 68207"/>
              <a:gd name="T72" fmla="*/ 2147483647 w 73112"/>
              <a:gd name="T73" fmla="*/ 2147483647 h 68207"/>
              <a:gd name="T74" fmla="*/ 2147483647 w 73112"/>
              <a:gd name="T75" fmla="*/ 2147483647 h 68207"/>
              <a:gd name="T76" fmla="*/ 2147483647 w 73112"/>
              <a:gd name="T77" fmla="*/ 2147483647 h 68207"/>
              <a:gd name="T78" fmla="*/ 2147483647 w 73112"/>
              <a:gd name="T79" fmla="*/ 2147483647 h 68207"/>
              <a:gd name="T80" fmla="*/ 2147483647 w 73112"/>
              <a:gd name="T81" fmla="*/ 2147483647 h 68207"/>
              <a:gd name="T82" fmla="*/ 2010313449 w 73112"/>
              <a:gd name="T83" fmla="*/ 2147483647 h 68207"/>
              <a:gd name="T84" fmla="*/ 1388885725 w 73112"/>
              <a:gd name="T85" fmla="*/ 2147483647 h 68207"/>
              <a:gd name="T86" fmla="*/ 2147483647 w 73112"/>
              <a:gd name="T87" fmla="*/ 2147483647 h 68207"/>
              <a:gd name="T88" fmla="*/ 2147483647 w 73112"/>
              <a:gd name="T89" fmla="*/ 2147483647 h 68207"/>
              <a:gd name="T90" fmla="*/ 2147483647 w 73112"/>
              <a:gd name="T91" fmla="*/ 1996223385 h 68207"/>
              <a:gd name="T92" fmla="*/ 2147483647 w 73112"/>
              <a:gd name="T93" fmla="*/ 1718364960 h 68207"/>
              <a:gd name="T94" fmla="*/ 2147483647 w 73112"/>
              <a:gd name="T95" fmla="*/ 1279667583 h 68207"/>
              <a:gd name="T96" fmla="*/ 2147483647 w 73112"/>
              <a:gd name="T97" fmla="*/ 2147483647 h 68207"/>
              <a:gd name="T98" fmla="*/ 2147483647 w 73112"/>
              <a:gd name="T99" fmla="*/ 2147483647 h 68207"/>
              <a:gd name="T100" fmla="*/ 731059706 w 73112"/>
              <a:gd name="T101" fmla="*/ 2147483647 h 68207"/>
              <a:gd name="T102" fmla="*/ 0 w 73112"/>
              <a:gd name="T103" fmla="*/ 2147483647 h 68207"/>
              <a:gd name="T104" fmla="*/ 2147483647 w 73112"/>
              <a:gd name="T105" fmla="*/ 2147483647 h 68207"/>
              <a:gd name="T106" fmla="*/ 2147483647 w 73112"/>
              <a:gd name="T107" fmla="*/ 2147483647 h 68207"/>
              <a:gd name="T108" fmla="*/ 2147483647 w 73112"/>
              <a:gd name="T109" fmla="*/ 2147483647 h 68207"/>
              <a:gd name="T110" fmla="*/ 2147483647 w 73112"/>
              <a:gd name="T111" fmla="*/ 2147483647 h 68207"/>
              <a:gd name="T112" fmla="*/ 2147483647 w 73112"/>
              <a:gd name="T113" fmla="*/ 2147483647 h 68207"/>
              <a:gd name="T114" fmla="*/ 2147483647 w 73112"/>
              <a:gd name="T115" fmla="*/ 2147483647 h 68207"/>
              <a:gd name="T116" fmla="*/ 2147483647 w 73112"/>
              <a:gd name="T117" fmla="*/ 2147483647 h 68207"/>
              <a:gd name="T118" fmla="*/ 2147483647 w 73112"/>
              <a:gd name="T119" fmla="*/ 2147483647 h 68207"/>
              <a:gd name="T120" fmla="*/ 2147483647 w 73112"/>
              <a:gd name="T121" fmla="*/ 2147483647 h 68207"/>
              <a:gd name="T122" fmla="*/ 2147483647 w 73112"/>
              <a:gd name="T123" fmla="*/ 256160367 h 68207"/>
              <a:gd name="T124" fmla="*/ 2147483647 w 73112"/>
              <a:gd name="T125" fmla="*/ 731296362 h 6820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73112"/>
              <a:gd name="T190" fmla="*/ 0 h 68207"/>
              <a:gd name="T191" fmla="*/ 73112 w 73112"/>
              <a:gd name="T192" fmla="*/ 68207 h 6820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73112" h="68207" extrusionOk="0">
                <a:moveTo>
                  <a:pt x="46809" y="1210"/>
                </a:moveTo>
                <a:lnTo>
                  <a:pt x="46886" y="1227"/>
                </a:lnTo>
                <a:lnTo>
                  <a:pt x="46866" y="1215"/>
                </a:lnTo>
                <a:lnTo>
                  <a:pt x="46809" y="1210"/>
                </a:lnTo>
                <a:close/>
                <a:moveTo>
                  <a:pt x="35754" y="1982"/>
                </a:moveTo>
                <a:lnTo>
                  <a:pt x="36320" y="2170"/>
                </a:lnTo>
                <a:lnTo>
                  <a:pt x="36037" y="2170"/>
                </a:lnTo>
                <a:lnTo>
                  <a:pt x="35660" y="2076"/>
                </a:lnTo>
                <a:lnTo>
                  <a:pt x="35754" y="1982"/>
                </a:lnTo>
                <a:close/>
                <a:moveTo>
                  <a:pt x="42641" y="1321"/>
                </a:moveTo>
                <a:lnTo>
                  <a:pt x="44622" y="1510"/>
                </a:lnTo>
                <a:lnTo>
                  <a:pt x="46603" y="1793"/>
                </a:lnTo>
                <a:lnTo>
                  <a:pt x="46226" y="1793"/>
                </a:lnTo>
                <a:lnTo>
                  <a:pt x="46320" y="1982"/>
                </a:lnTo>
                <a:lnTo>
                  <a:pt x="45660" y="1793"/>
                </a:lnTo>
                <a:lnTo>
                  <a:pt x="44905" y="1699"/>
                </a:lnTo>
                <a:lnTo>
                  <a:pt x="45188" y="2076"/>
                </a:lnTo>
                <a:lnTo>
                  <a:pt x="45282" y="2265"/>
                </a:lnTo>
                <a:lnTo>
                  <a:pt x="45094" y="2265"/>
                </a:lnTo>
                <a:lnTo>
                  <a:pt x="44716" y="2170"/>
                </a:lnTo>
                <a:lnTo>
                  <a:pt x="43773" y="1793"/>
                </a:lnTo>
                <a:lnTo>
                  <a:pt x="42641" y="1321"/>
                </a:lnTo>
                <a:close/>
                <a:moveTo>
                  <a:pt x="34622" y="5095"/>
                </a:moveTo>
                <a:lnTo>
                  <a:pt x="34169" y="5151"/>
                </a:lnTo>
                <a:lnTo>
                  <a:pt x="34056" y="5189"/>
                </a:lnTo>
                <a:lnTo>
                  <a:pt x="34622" y="5095"/>
                </a:lnTo>
                <a:close/>
                <a:moveTo>
                  <a:pt x="58490" y="6793"/>
                </a:moveTo>
                <a:lnTo>
                  <a:pt x="59056" y="7453"/>
                </a:lnTo>
                <a:lnTo>
                  <a:pt x="59087" y="7476"/>
                </a:lnTo>
                <a:lnTo>
                  <a:pt x="58490" y="6793"/>
                </a:lnTo>
                <a:close/>
                <a:moveTo>
                  <a:pt x="56697" y="7736"/>
                </a:moveTo>
                <a:lnTo>
                  <a:pt x="57358" y="8113"/>
                </a:lnTo>
                <a:lnTo>
                  <a:pt x="57075" y="8113"/>
                </a:lnTo>
                <a:lnTo>
                  <a:pt x="56697" y="7736"/>
                </a:lnTo>
                <a:close/>
                <a:moveTo>
                  <a:pt x="59810" y="8679"/>
                </a:moveTo>
                <a:lnTo>
                  <a:pt x="60087" y="8956"/>
                </a:lnTo>
                <a:lnTo>
                  <a:pt x="59905" y="8774"/>
                </a:lnTo>
                <a:lnTo>
                  <a:pt x="59810" y="8679"/>
                </a:lnTo>
                <a:close/>
                <a:moveTo>
                  <a:pt x="57546" y="8019"/>
                </a:moveTo>
                <a:lnTo>
                  <a:pt x="58395" y="8774"/>
                </a:lnTo>
                <a:lnTo>
                  <a:pt x="59339" y="9434"/>
                </a:lnTo>
                <a:lnTo>
                  <a:pt x="58490" y="8868"/>
                </a:lnTo>
                <a:lnTo>
                  <a:pt x="57735" y="8208"/>
                </a:lnTo>
                <a:lnTo>
                  <a:pt x="57546" y="8019"/>
                </a:lnTo>
                <a:close/>
                <a:moveTo>
                  <a:pt x="60282" y="9246"/>
                </a:moveTo>
                <a:lnTo>
                  <a:pt x="60565" y="9812"/>
                </a:lnTo>
                <a:lnTo>
                  <a:pt x="60282" y="9529"/>
                </a:lnTo>
                <a:lnTo>
                  <a:pt x="60282" y="9340"/>
                </a:lnTo>
                <a:lnTo>
                  <a:pt x="60282" y="9246"/>
                </a:lnTo>
                <a:close/>
                <a:moveTo>
                  <a:pt x="59999" y="8396"/>
                </a:moveTo>
                <a:lnTo>
                  <a:pt x="60659" y="8774"/>
                </a:lnTo>
                <a:lnTo>
                  <a:pt x="61131" y="9340"/>
                </a:lnTo>
                <a:lnTo>
                  <a:pt x="61603" y="9906"/>
                </a:lnTo>
                <a:lnTo>
                  <a:pt x="61886" y="10566"/>
                </a:lnTo>
                <a:lnTo>
                  <a:pt x="60942" y="9434"/>
                </a:lnTo>
                <a:lnTo>
                  <a:pt x="61320" y="10095"/>
                </a:lnTo>
                <a:lnTo>
                  <a:pt x="59999" y="8396"/>
                </a:lnTo>
                <a:close/>
                <a:moveTo>
                  <a:pt x="63773" y="11132"/>
                </a:moveTo>
                <a:lnTo>
                  <a:pt x="64537" y="12278"/>
                </a:lnTo>
                <a:lnTo>
                  <a:pt x="64622" y="12359"/>
                </a:lnTo>
                <a:lnTo>
                  <a:pt x="63773" y="11132"/>
                </a:lnTo>
                <a:close/>
                <a:moveTo>
                  <a:pt x="65093" y="14528"/>
                </a:moveTo>
                <a:lnTo>
                  <a:pt x="65376" y="15189"/>
                </a:lnTo>
                <a:lnTo>
                  <a:pt x="65659" y="15755"/>
                </a:lnTo>
                <a:lnTo>
                  <a:pt x="66037" y="16981"/>
                </a:lnTo>
                <a:lnTo>
                  <a:pt x="65659" y="16321"/>
                </a:lnTo>
                <a:lnTo>
                  <a:pt x="65282" y="15377"/>
                </a:lnTo>
                <a:lnTo>
                  <a:pt x="65093" y="14528"/>
                </a:lnTo>
                <a:close/>
                <a:moveTo>
                  <a:pt x="65093" y="16321"/>
                </a:moveTo>
                <a:lnTo>
                  <a:pt x="65565" y="16698"/>
                </a:lnTo>
                <a:lnTo>
                  <a:pt x="65942" y="17076"/>
                </a:lnTo>
                <a:lnTo>
                  <a:pt x="66320" y="17547"/>
                </a:lnTo>
                <a:lnTo>
                  <a:pt x="66414" y="17830"/>
                </a:lnTo>
                <a:lnTo>
                  <a:pt x="66508" y="18113"/>
                </a:lnTo>
                <a:lnTo>
                  <a:pt x="65848" y="17170"/>
                </a:lnTo>
                <a:lnTo>
                  <a:pt x="65093" y="16321"/>
                </a:lnTo>
                <a:close/>
                <a:moveTo>
                  <a:pt x="72074" y="36226"/>
                </a:moveTo>
                <a:lnTo>
                  <a:pt x="71791" y="37547"/>
                </a:lnTo>
                <a:lnTo>
                  <a:pt x="71603" y="38773"/>
                </a:lnTo>
                <a:lnTo>
                  <a:pt x="71320" y="40000"/>
                </a:lnTo>
                <a:lnTo>
                  <a:pt x="70754" y="41509"/>
                </a:lnTo>
                <a:lnTo>
                  <a:pt x="70942" y="40283"/>
                </a:lnTo>
                <a:lnTo>
                  <a:pt x="71225" y="38962"/>
                </a:lnTo>
                <a:lnTo>
                  <a:pt x="72074" y="36226"/>
                </a:lnTo>
                <a:close/>
                <a:moveTo>
                  <a:pt x="69150" y="44433"/>
                </a:moveTo>
                <a:lnTo>
                  <a:pt x="68867" y="44905"/>
                </a:lnTo>
                <a:lnTo>
                  <a:pt x="68584" y="45377"/>
                </a:lnTo>
                <a:lnTo>
                  <a:pt x="68206" y="45754"/>
                </a:lnTo>
                <a:lnTo>
                  <a:pt x="67923" y="46132"/>
                </a:lnTo>
                <a:lnTo>
                  <a:pt x="68112" y="45754"/>
                </a:lnTo>
                <a:lnTo>
                  <a:pt x="68678" y="45188"/>
                </a:lnTo>
                <a:lnTo>
                  <a:pt x="69150" y="44433"/>
                </a:lnTo>
                <a:close/>
                <a:moveTo>
                  <a:pt x="67357" y="47830"/>
                </a:moveTo>
                <a:lnTo>
                  <a:pt x="66886" y="48584"/>
                </a:lnTo>
                <a:lnTo>
                  <a:pt x="66508" y="48867"/>
                </a:lnTo>
                <a:lnTo>
                  <a:pt x="66414" y="48867"/>
                </a:lnTo>
                <a:lnTo>
                  <a:pt x="66414" y="48773"/>
                </a:lnTo>
                <a:lnTo>
                  <a:pt x="66886" y="48301"/>
                </a:lnTo>
                <a:lnTo>
                  <a:pt x="67357" y="47830"/>
                </a:lnTo>
                <a:close/>
                <a:moveTo>
                  <a:pt x="65093" y="48396"/>
                </a:moveTo>
                <a:lnTo>
                  <a:pt x="65376" y="48490"/>
                </a:lnTo>
                <a:lnTo>
                  <a:pt x="64905" y="49056"/>
                </a:lnTo>
                <a:lnTo>
                  <a:pt x="64622" y="49528"/>
                </a:lnTo>
                <a:lnTo>
                  <a:pt x="64244" y="49811"/>
                </a:lnTo>
                <a:lnTo>
                  <a:pt x="64244" y="49905"/>
                </a:lnTo>
                <a:lnTo>
                  <a:pt x="64056" y="49905"/>
                </a:lnTo>
                <a:lnTo>
                  <a:pt x="64056" y="49811"/>
                </a:lnTo>
                <a:lnTo>
                  <a:pt x="64433" y="49150"/>
                </a:lnTo>
                <a:lnTo>
                  <a:pt x="64622" y="48867"/>
                </a:lnTo>
                <a:lnTo>
                  <a:pt x="64905" y="48584"/>
                </a:lnTo>
                <a:lnTo>
                  <a:pt x="65093" y="48396"/>
                </a:lnTo>
                <a:close/>
                <a:moveTo>
                  <a:pt x="6981" y="52452"/>
                </a:moveTo>
                <a:lnTo>
                  <a:pt x="7170" y="53112"/>
                </a:lnTo>
                <a:lnTo>
                  <a:pt x="7075" y="53018"/>
                </a:lnTo>
                <a:lnTo>
                  <a:pt x="6981" y="52641"/>
                </a:lnTo>
                <a:lnTo>
                  <a:pt x="6981" y="52452"/>
                </a:lnTo>
                <a:close/>
                <a:moveTo>
                  <a:pt x="7736" y="54339"/>
                </a:moveTo>
                <a:lnTo>
                  <a:pt x="7641" y="54433"/>
                </a:lnTo>
                <a:lnTo>
                  <a:pt x="7641" y="54339"/>
                </a:lnTo>
                <a:lnTo>
                  <a:pt x="7736" y="54339"/>
                </a:lnTo>
                <a:close/>
                <a:moveTo>
                  <a:pt x="61225" y="55094"/>
                </a:moveTo>
                <a:lnTo>
                  <a:pt x="61037" y="55377"/>
                </a:lnTo>
                <a:lnTo>
                  <a:pt x="60754" y="55471"/>
                </a:lnTo>
                <a:lnTo>
                  <a:pt x="60942" y="55282"/>
                </a:lnTo>
                <a:lnTo>
                  <a:pt x="61225" y="55094"/>
                </a:lnTo>
                <a:close/>
                <a:moveTo>
                  <a:pt x="6132" y="53867"/>
                </a:moveTo>
                <a:lnTo>
                  <a:pt x="7358" y="55377"/>
                </a:lnTo>
                <a:lnTo>
                  <a:pt x="7641" y="55471"/>
                </a:lnTo>
                <a:lnTo>
                  <a:pt x="7830" y="55565"/>
                </a:lnTo>
                <a:lnTo>
                  <a:pt x="8302" y="56414"/>
                </a:lnTo>
                <a:lnTo>
                  <a:pt x="7170" y="55471"/>
                </a:lnTo>
                <a:lnTo>
                  <a:pt x="6509" y="54622"/>
                </a:lnTo>
                <a:lnTo>
                  <a:pt x="6226" y="54245"/>
                </a:lnTo>
                <a:lnTo>
                  <a:pt x="6132" y="53867"/>
                </a:lnTo>
                <a:close/>
                <a:moveTo>
                  <a:pt x="9056" y="56414"/>
                </a:moveTo>
                <a:lnTo>
                  <a:pt x="9245" y="56509"/>
                </a:lnTo>
                <a:lnTo>
                  <a:pt x="9151" y="56509"/>
                </a:lnTo>
                <a:lnTo>
                  <a:pt x="9056" y="56414"/>
                </a:lnTo>
                <a:close/>
                <a:moveTo>
                  <a:pt x="10472" y="56980"/>
                </a:moveTo>
                <a:lnTo>
                  <a:pt x="11321" y="57358"/>
                </a:lnTo>
                <a:lnTo>
                  <a:pt x="11887" y="57735"/>
                </a:lnTo>
                <a:lnTo>
                  <a:pt x="12264" y="58018"/>
                </a:lnTo>
                <a:lnTo>
                  <a:pt x="11604" y="57641"/>
                </a:lnTo>
                <a:lnTo>
                  <a:pt x="11792" y="58112"/>
                </a:lnTo>
                <a:lnTo>
                  <a:pt x="11604" y="58018"/>
                </a:lnTo>
                <a:lnTo>
                  <a:pt x="11132" y="57452"/>
                </a:lnTo>
                <a:lnTo>
                  <a:pt x="10849" y="57169"/>
                </a:lnTo>
                <a:lnTo>
                  <a:pt x="10472" y="56980"/>
                </a:lnTo>
                <a:close/>
                <a:moveTo>
                  <a:pt x="18019" y="59433"/>
                </a:moveTo>
                <a:lnTo>
                  <a:pt x="18773" y="59810"/>
                </a:lnTo>
                <a:lnTo>
                  <a:pt x="19528" y="60376"/>
                </a:lnTo>
                <a:lnTo>
                  <a:pt x="19056" y="60282"/>
                </a:lnTo>
                <a:lnTo>
                  <a:pt x="18962" y="60188"/>
                </a:lnTo>
                <a:lnTo>
                  <a:pt x="18490" y="59810"/>
                </a:lnTo>
                <a:lnTo>
                  <a:pt x="18019" y="59433"/>
                </a:lnTo>
                <a:close/>
                <a:moveTo>
                  <a:pt x="14528" y="59999"/>
                </a:moveTo>
                <a:lnTo>
                  <a:pt x="14717" y="60093"/>
                </a:lnTo>
                <a:lnTo>
                  <a:pt x="14905" y="60188"/>
                </a:lnTo>
                <a:lnTo>
                  <a:pt x="15188" y="60471"/>
                </a:lnTo>
                <a:lnTo>
                  <a:pt x="15283" y="60565"/>
                </a:lnTo>
                <a:lnTo>
                  <a:pt x="15188" y="60565"/>
                </a:lnTo>
                <a:lnTo>
                  <a:pt x="14528" y="59999"/>
                </a:lnTo>
                <a:close/>
                <a:moveTo>
                  <a:pt x="49339" y="60188"/>
                </a:moveTo>
                <a:lnTo>
                  <a:pt x="48395" y="60565"/>
                </a:lnTo>
                <a:lnTo>
                  <a:pt x="47924" y="60754"/>
                </a:lnTo>
                <a:lnTo>
                  <a:pt x="47452" y="60754"/>
                </a:lnTo>
                <a:lnTo>
                  <a:pt x="47924" y="60471"/>
                </a:lnTo>
                <a:lnTo>
                  <a:pt x="48301" y="60282"/>
                </a:lnTo>
                <a:lnTo>
                  <a:pt x="49056" y="60188"/>
                </a:lnTo>
                <a:lnTo>
                  <a:pt x="49339" y="60188"/>
                </a:lnTo>
                <a:close/>
                <a:moveTo>
                  <a:pt x="19245" y="60565"/>
                </a:moveTo>
                <a:lnTo>
                  <a:pt x="19811" y="60659"/>
                </a:lnTo>
                <a:lnTo>
                  <a:pt x="20566" y="61037"/>
                </a:lnTo>
                <a:lnTo>
                  <a:pt x="19811" y="60848"/>
                </a:lnTo>
                <a:lnTo>
                  <a:pt x="19245" y="60565"/>
                </a:lnTo>
                <a:close/>
                <a:moveTo>
                  <a:pt x="47075" y="61226"/>
                </a:moveTo>
                <a:lnTo>
                  <a:pt x="46792" y="61414"/>
                </a:lnTo>
                <a:lnTo>
                  <a:pt x="46697" y="61509"/>
                </a:lnTo>
                <a:lnTo>
                  <a:pt x="46792" y="61603"/>
                </a:lnTo>
                <a:lnTo>
                  <a:pt x="47263" y="61603"/>
                </a:lnTo>
                <a:lnTo>
                  <a:pt x="47641" y="61509"/>
                </a:lnTo>
                <a:lnTo>
                  <a:pt x="46886" y="61792"/>
                </a:lnTo>
                <a:lnTo>
                  <a:pt x="46131" y="61886"/>
                </a:lnTo>
                <a:lnTo>
                  <a:pt x="46131" y="61980"/>
                </a:lnTo>
                <a:lnTo>
                  <a:pt x="46037" y="61980"/>
                </a:lnTo>
                <a:lnTo>
                  <a:pt x="45660" y="61697"/>
                </a:lnTo>
                <a:lnTo>
                  <a:pt x="46320" y="61320"/>
                </a:lnTo>
                <a:lnTo>
                  <a:pt x="47075" y="61226"/>
                </a:lnTo>
                <a:close/>
                <a:moveTo>
                  <a:pt x="24151" y="63678"/>
                </a:moveTo>
                <a:lnTo>
                  <a:pt x="24905" y="63961"/>
                </a:lnTo>
                <a:lnTo>
                  <a:pt x="25754" y="64244"/>
                </a:lnTo>
                <a:lnTo>
                  <a:pt x="25188" y="64244"/>
                </a:lnTo>
                <a:lnTo>
                  <a:pt x="24151" y="64150"/>
                </a:lnTo>
                <a:lnTo>
                  <a:pt x="23773" y="64056"/>
                </a:lnTo>
                <a:lnTo>
                  <a:pt x="23585" y="63961"/>
                </a:lnTo>
                <a:lnTo>
                  <a:pt x="23585" y="63867"/>
                </a:lnTo>
                <a:lnTo>
                  <a:pt x="23585" y="63773"/>
                </a:lnTo>
                <a:lnTo>
                  <a:pt x="24151" y="63678"/>
                </a:lnTo>
                <a:close/>
                <a:moveTo>
                  <a:pt x="34811" y="64622"/>
                </a:moveTo>
                <a:lnTo>
                  <a:pt x="35094" y="64810"/>
                </a:lnTo>
                <a:lnTo>
                  <a:pt x="35377" y="64905"/>
                </a:lnTo>
                <a:lnTo>
                  <a:pt x="34622" y="64999"/>
                </a:lnTo>
                <a:lnTo>
                  <a:pt x="34056" y="64999"/>
                </a:lnTo>
                <a:lnTo>
                  <a:pt x="34056" y="64905"/>
                </a:lnTo>
                <a:lnTo>
                  <a:pt x="34811" y="64622"/>
                </a:lnTo>
                <a:close/>
                <a:moveTo>
                  <a:pt x="46414" y="63773"/>
                </a:moveTo>
                <a:lnTo>
                  <a:pt x="46131" y="64056"/>
                </a:lnTo>
                <a:lnTo>
                  <a:pt x="44433" y="64716"/>
                </a:lnTo>
                <a:lnTo>
                  <a:pt x="43962" y="64905"/>
                </a:lnTo>
                <a:lnTo>
                  <a:pt x="44150" y="64810"/>
                </a:lnTo>
                <a:lnTo>
                  <a:pt x="42641" y="64999"/>
                </a:lnTo>
                <a:lnTo>
                  <a:pt x="42924" y="64810"/>
                </a:lnTo>
                <a:lnTo>
                  <a:pt x="43207" y="64622"/>
                </a:lnTo>
                <a:lnTo>
                  <a:pt x="42358" y="64905"/>
                </a:lnTo>
                <a:lnTo>
                  <a:pt x="43113" y="64622"/>
                </a:lnTo>
                <a:lnTo>
                  <a:pt x="45377" y="63867"/>
                </a:lnTo>
                <a:lnTo>
                  <a:pt x="44999" y="64150"/>
                </a:lnTo>
                <a:lnTo>
                  <a:pt x="44622" y="64433"/>
                </a:lnTo>
                <a:lnTo>
                  <a:pt x="46414" y="63773"/>
                </a:lnTo>
                <a:close/>
                <a:moveTo>
                  <a:pt x="39905" y="64622"/>
                </a:moveTo>
                <a:lnTo>
                  <a:pt x="39811" y="64716"/>
                </a:lnTo>
                <a:lnTo>
                  <a:pt x="39622" y="64810"/>
                </a:lnTo>
                <a:lnTo>
                  <a:pt x="38962" y="64999"/>
                </a:lnTo>
                <a:lnTo>
                  <a:pt x="38207" y="65093"/>
                </a:lnTo>
                <a:lnTo>
                  <a:pt x="37641" y="65093"/>
                </a:lnTo>
                <a:lnTo>
                  <a:pt x="39056" y="64810"/>
                </a:lnTo>
                <a:lnTo>
                  <a:pt x="39528" y="64716"/>
                </a:lnTo>
                <a:lnTo>
                  <a:pt x="39905" y="64622"/>
                </a:lnTo>
                <a:close/>
                <a:moveTo>
                  <a:pt x="42829" y="64056"/>
                </a:moveTo>
                <a:lnTo>
                  <a:pt x="42452" y="64244"/>
                </a:lnTo>
                <a:lnTo>
                  <a:pt x="42263" y="64433"/>
                </a:lnTo>
                <a:lnTo>
                  <a:pt x="41980" y="64622"/>
                </a:lnTo>
                <a:lnTo>
                  <a:pt x="41886" y="64999"/>
                </a:lnTo>
                <a:lnTo>
                  <a:pt x="42263" y="64999"/>
                </a:lnTo>
                <a:lnTo>
                  <a:pt x="40094" y="65282"/>
                </a:lnTo>
                <a:lnTo>
                  <a:pt x="40848" y="64999"/>
                </a:lnTo>
                <a:lnTo>
                  <a:pt x="41131" y="64810"/>
                </a:lnTo>
                <a:lnTo>
                  <a:pt x="41131" y="64716"/>
                </a:lnTo>
                <a:lnTo>
                  <a:pt x="41037" y="64622"/>
                </a:lnTo>
                <a:lnTo>
                  <a:pt x="40754" y="64622"/>
                </a:lnTo>
                <a:lnTo>
                  <a:pt x="40282" y="64527"/>
                </a:lnTo>
                <a:lnTo>
                  <a:pt x="40188" y="64433"/>
                </a:lnTo>
                <a:lnTo>
                  <a:pt x="41509" y="64339"/>
                </a:lnTo>
                <a:lnTo>
                  <a:pt x="42829" y="64056"/>
                </a:lnTo>
                <a:close/>
                <a:moveTo>
                  <a:pt x="15660" y="60376"/>
                </a:moveTo>
                <a:lnTo>
                  <a:pt x="16887" y="61131"/>
                </a:lnTo>
                <a:lnTo>
                  <a:pt x="17924" y="62075"/>
                </a:lnTo>
                <a:lnTo>
                  <a:pt x="17924" y="61792"/>
                </a:lnTo>
                <a:lnTo>
                  <a:pt x="17830" y="61603"/>
                </a:lnTo>
                <a:lnTo>
                  <a:pt x="19056" y="61980"/>
                </a:lnTo>
                <a:lnTo>
                  <a:pt x="20283" y="62358"/>
                </a:lnTo>
                <a:lnTo>
                  <a:pt x="20849" y="62546"/>
                </a:lnTo>
                <a:lnTo>
                  <a:pt x="21415" y="62735"/>
                </a:lnTo>
                <a:lnTo>
                  <a:pt x="21886" y="63018"/>
                </a:lnTo>
                <a:lnTo>
                  <a:pt x="22358" y="63395"/>
                </a:lnTo>
                <a:lnTo>
                  <a:pt x="21509" y="63301"/>
                </a:lnTo>
                <a:lnTo>
                  <a:pt x="22547" y="63867"/>
                </a:lnTo>
                <a:lnTo>
                  <a:pt x="23868" y="64339"/>
                </a:lnTo>
                <a:lnTo>
                  <a:pt x="25471" y="64905"/>
                </a:lnTo>
                <a:lnTo>
                  <a:pt x="27169" y="65282"/>
                </a:lnTo>
                <a:lnTo>
                  <a:pt x="26603" y="65282"/>
                </a:lnTo>
                <a:lnTo>
                  <a:pt x="27075" y="65942"/>
                </a:lnTo>
                <a:lnTo>
                  <a:pt x="26886" y="65942"/>
                </a:lnTo>
                <a:lnTo>
                  <a:pt x="26603" y="65848"/>
                </a:lnTo>
                <a:lnTo>
                  <a:pt x="25849" y="65659"/>
                </a:lnTo>
                <a:lnTo>
                  <a:pt x="25283" y="65471"/>
                </a:lnTo>
                <a:lnTo>
                  <a:pt x="25188" y="65376"/>
                </a:lnTo>
                <a:lnTo>
                  <a:pt x="25754" y="65376"/>
                </a:lnTo>
                <a:lnTo>
                  <a:pt x="26226" y="65471"/>
                </a:lnTo>
                <a:lnTo>
                  <a:pt x="26320" y="65282"/>
                </a:lnTo>
                <a:lnTo>
                  <a:pt x="26320" y="65188"/>
                </a:lnTo>
                <a:lnTo>
                  <a:pt x="26226" y="65093"/>
                </a:lnTo>
                <a:lnTo>
                  <a:pt x="25660" y="65093"/>
                </a:lnTo>
                <a:lnTo>
                  <a:pt x="25188" y="65188"/>
                </a:lnTo>
                <a:lnTo>
                  <a:pt x="24528" y="65376"/>
                </a:lnTo>
                <a:lnTo>
                  <a:pt x="25000" y="65093"/>
                </a:lnTo>
                <a:lnTo>
                  <a:pt x="23679" y="64905"/>
                </a:lnTo>
                <a:lnTo>
                  <a:pt x="22547" y="64716"/>
                </a:lnTo>
                <a:lnTo>
                  <a:pt x="21603" y="64339"/>
                </a:lnTo>
                <a:lnTo>
                  <a:pt x="20660" y="63867"/>
                </a:lnTo>
                <a:lnTo>
                  <a:pt x="20943" y="63867"/>
                </a:lnTo>
                <a:lnTo>
                  <a:pt x="20377" y="63773"/>
                </a:lnTo>
                <a:lnTo>
                  <a:pt x="19339" y="63678"/>
                </a:lnTo>
                <a:lnTo>
                  <a:pt x="18868" y="63490"/>
                </a:lnTo>
                <a:lnTo>
                  <a:pt x="18396" y="63301"/>
                </a:lnTo>
                <a:lnTo>
                  <a:pt x="18585" y="63207"/>
                </a:lnTo>
                <a:lnTo>
                  <a:pt x="18868" y="63301"/>
                </a:lnTo>
                <a:lnTo>
                  <a:pt x="18019" y="62735"/>
                </a:lnTo>
                <a:lnTo>
                  <a:pt x="16981" y="62075"/>
                </a:lnTo>
                <a:lnTo>
                  <a:pt x="14811" y="60471"/>
                </a:lnTo>
                <a:lnTo>
                  <a:pt x="16415" y="61414"/>
                </a:lnTo>
                <a:lnTo>
                  <a:pt x="15660" y="60376"/>
                </a:lnTo>
                <a:close/>
                <a:moveTo>
                  <a:pt x="28867" y="65659"/>
                </a:moveTo>
                <a:lnTo>
                  <a:pt x="30660" y="65942"/>
                </a:lnTo>
                <a:lnTo>
                  <a:pt x="32547" y="66131"/>
                </a:lnTo>
                <a:lnTo>
                  <a:pt x="32075" y="66225"/>
                </a:lnTo>
                <a:lnTo>
                  <a:pt x="31320" y="66225"/>
                </a:lnTo>
                <a:lnTo>
                  <a:pt x="30566" y="66131"/>
                </a:lnTo>
                <a:lnTo>
                  <a:pt x="28867" y="65659"/>
                </a:lnTo>
                <a:close/>
                <a:moveTo>
                  <a:pt x="39150" y="0"/>
                </a:moveTo>
                <a:lnTo>
                  <a:pt x="39528" y="283"/>
                </a:lnTo>
                <a:lnTo>
                  <a:pt x="39622" y="378"/>
                </a:lnTo>
                <a:lnTo>
                  <a:pt x="41509" y="1038"/>
                </a:lnTo>
                <a:lnTo>
                  <a:pt x="40943" y="1132"/>
                </a:lnTo>
                <a:lnTo>
                  <a:pt x="40282" y="1227"/>
                </a:lnTo>
                <a:lnTo>
                  <a:pt x="38962" y="1038"/>
                </a:lnTo>
                <a:lnTo>
                  <a:pt x="37547" y="849"/>
                </a:lnTo>
                <a:lnTo>
                  <a:pt x="36320" y="661"/>
                </a:lnTo>
                <a:lnTo>
                  <a:pt x="36415" y="755"/>
                </a:lnTo>
                <a:lnTo>
                  <a:pt x="36415" y="849"/>
                </a:lnTo>
                <a:lnTo>
                  <a:pt x="35943" y="944"/>
                </a:lnTo>
                <a:lnTo>
                  <a:pt x="34150" y="1132"/>
                </a:lnTo>
                <a:lnTo>
                  <a:pt x="31698" y="1132"/>
                </a:lnTo>
                <a:lnTo>
                  <a:pt x="30660" y="1227"/>
                </a:lnTo>
                <a:lnTo>
                  <a:pt x="29716" y="1321"/>
                </a:lnTo>
                <a:lnTo>
                  <a:pt x="30377" y="1416"/>
                </a:lnTo>
                <a:lnTo>
                  <a:pt x="31037" y="1510"/>
                </a:lnTo>
                <a:lnTo>
                  <a:pt x="30094" y="1699"/>
                </a:lnTo>
                <a:lnTo>
                  <a:pt x="28773" y="2076"/>
                </a:lnTo>
                <a:lnTo>
                  <a:pt x="27924" y="2359"/>
                </a:lnTo>
                <a:lnTo>
                  <a:pt x="27924" y="2453"/>
                </a:lnTo>
                <a:lnTo>
                  <a:pt x="28207" y="2453"/>
                </a:lnTo>
                <a:lnTo>
                  <a:pt x="26509" y="3019"/>
                </a:lnTo>
                <a:lnTo>
                  <a:pt x="26792" y="2831"/>
                </a:lnTo>
                <a:lnTo>
                  <a:pt x="25660" y="2925"/>
                </a:lnTo>
                <a:lnTo>
                  <a:pt x="25754" y="2831"/>
                </a:lnTo>
                <a:lnTo>
                  <a:pt x="25377" y="2925"/>
                </a:lnTo>
                <a:lnTo>
                  <a:pt x="24905" y="3208"/>
                </a:lnTo>
                <a:lnTo>
                  <a:pt x="24056" y="3774"/>
                </a:lnTo>
                <a:lnTo>
                  <a:pt x="22264" y="4340"/>
                </a:lnTo>
                <a:lnTo>
                  <a:pt x="20471" y="5095"/>
                </a:lnTo>
                <a:lnTo>
                  <a:pt x="18679" y="5755"/>
                </a:lnTo>
                <a:lnTo>
                  <a:pt x="16981" y="6604"/>
                </a:lnTo>
                <a:lnTo>
                  <a:pt x="17453" y="6604"/>
                </a:lnTo>
                <a:lnTo>
                  <a:pt x="17830" y="6415"/>
                </a:lnTo>
                <a:lnTo>
                  <a:pt x="18868" y="6038"/>
                </a:lnTo>
                <a:lnTo>
                  <a:pt x="19905" y="5661"/>
                </a:lnTo>
                <a:lnTo>
                  <a:pt x="20377" y="5472"/>
                </a:lnTo>
                <a:lnTo>
                  <a:pt x="20943" y="5378"/>
                </a:lnTo>
                <a:lnTo>
                  <a:pt x="19528" y="6038"/>
                </a:lnTo>
                <a:lnTo>
                  <a:pt x="20094" y="5944"/>
                </a:lnTo>
                <a:lnTo>
                  <a:pt x="18396" y="7076"/>
                </a:lnTo>
                <a:lnTo>
                  <a:pt x="20849" y="6038"/>
                </a:lnTo>
                <a:lnTo>
                  <a:pt x="23396" y="5095"/>
                </a:lnTo>
                <a:lnTo>
                  <a:pt x="26037" y="4246"/>
                </a:lnTo>
                <a:lnTo>
                  <a:pt x="28679" y="3397"/>
                </a:lnTo>
                <a:lnTo>
                  <a:pt x="28301" y="3491"/>
                </a:lnTo>
                <a:lnTo>
                  <a:pt x="28773" y="3208"/>
                </a:lnTo>
                <a:lnTo>
                  <a:pt x="30283" y="2736"/>
                </a:lnTo>
                <a:lnTo>
                  <a:pt x="29905" y="2831"/>
                </a:lnTo>
                <a:lnTo>
                  <a:pt x="29056" y="2831"/>
                </a:lnTo>
                <a:lnTo>
                  <a:pt x="28584" y="2642"/>
                </a:lnTo>
                <a:lnTo>
                  <a:pt x="30566" y="2548"/>
                </a:lnTo>
                <a:lnTo>
                  <a:pt x="32641" y="2548"/>
                </a:lnTo>
                <a:lnTo>
                  <a:pt x="37264" y="2831"/>
                </a:lnTo>
                <a:lnTo>
                  <a:pt x="39528" y="3019"/>
                </a:lnTo>
                <a:lnTo>
                  <a:pt x="43490" y="3019"/>
                </a:lnTo>
                <a:lnTo>
                  <a:pt x="44339" y="2831"/>
                </a:lnTo>
                <a:lnTo>
                  <a:pt x="45094" y="2736"/>
                </a:lnTo>
                <a:lnTo>
                  <a:pt x="45943" y="3114"/>
                </a:lnTo>
                <a:lnTo>
                  <a:pt x="46886" y="3397"/>
                </a:lnTo>
                <a:lnTo>
                  <a:pt x="48678" y="3963"/>
                </a:lnTo>
                <a:lnTo>
                  <a:pt x="50565" y="4434"/>
                </a:lnTo>
                <a:lnTo>
                  <a:pt x="51509" y="4717"/>
                </a:lnTo>
                <a:lnTo>
                  <a:pt x="52358" y="5189"/>
                </a:lnTo>
                <a:lnTo>
                  <a:pt x="51792" y="4812"/>
                </a:lnTo>
                <a:lnTo>
                  <a:pt x="53584" y="5849"/>
                </a:lnTo>
                <a:lnTo>
                  <a:pt x="55376" y="6981"/>
                </a:lnTo>
                <a:lnTo>
                  <a:pt x="56320" y="7642"/>
                </a:lnTo>
                <a:lnTo>
                  <a:pt x="57169" y="8302"/>
                </a:lnTo>
                <a:lnTo>
                  <a:pt x="57924" y="9057"/>
                </a:lnTo>
                <a:lnTo>
                  <a:pt x="58678" y="9906"/>
                </a:lnTo>
                <a:lnTo>
                  <a:pt x="62357" y="14057"/>
                </a:lnTo>
                <a:lnTo>
                  <a:pt x="64622" y="16887"/>
                </a:lnTo>
                <a:lnTo>
                  <a:pt x="66697" y="19623"/>
                </a:lnTo>
                <a:lnTo>
                  <a:pt x="66603" y="19151"/>
                </a:lnTo>
                <a:lnTo>
                  <a:pt x="66603" y="18774"/>
                </a:lnTo>
                <a:lnTo>
                  <a:pt x="67357" y="20472"/>
                </a:lnTo>
                <a:lnTo>
                  <a:pt x="68772" y="23962"/>
                </a:lnTo>
                <a:lnTo>
                  <a:pt x="68867" y="24151"/>
                </a:lnTo>
                <a:lnTo>
                  <a:pt x="69810" y="26792"/>
                </a:lnTo>
                <a:lnTo>
                  <a:pt x="70565" y="29245"/>
                </a:lnTo>
                <a:lnTo>
                  <a:pt x="70754" y="30283"/>
                </a:lnTo>
                <a:lnTo>
                  <a:pt x="70848" y="31037"/>
                </a:lnTo>
                <a:lnTo>
                  <a:pt x="70848" y="31604"/>
                </a:lnTo>
                <a:lnTo>
                  <a:pt x="70754" y="31792"/>
                </a:lnTo>
                <a:lnTo>
                  <a:pt x="70565" y="31887"/>
                </a:lnTo>
                <a:lnTo>
                  <a:pt x="69433" y="36698"/>
                </a:lnTo>
                <a:lnTo>
                  <a:pt x="68206" y="41698"/>
                </a:lnTo>
                <a:lnTo>
                  <a:pt x="68584" y="41037"/>
                </a:lnTo>
                <a:lnTo>
                  <a:pt x="68961" y="40188"/>
                </a:lnTo>
                <a:lnTo>
                  <a:pt x="69244" y="40471"/>
                </a:lnTo>
                <a:lnTo>
                  <a:pt x="69244" y="40849"/>
                </a:lnTo>
                <a:lnTo>
                  <a:pt x="69244" y="41226"/>
                </a:lnTo>
                <a:lnTo>
                  <a:pt x="69055" y="41698"/>
                </a:lnTo>
                <a:lnTo>
                  <a:pt x="68489" y="42924"/>
                </a:lnTo>
                <a:lnTo>
                  <a:pt x="67735" y="44150"/>
                </a:lnTo>
                <a:lnTo>
                  <a:pt x="66791" y="45377"/>
                </a:lnTo>
                <a:lnTo>
                  <a:pt x="65942" y="46509"/>
                </a:lnTo>
                <a:lnTo>
                  <a:pt x="64716" y="47924"/>
                </a:lnTo>
                <a:lnTo>
                  <a:pt x="65565" y="47641"/>
                </a:lnTo>
                <a:lnTo>
                  <a:pt x="65093" y="48301"/>
                </a:lnTo>
                <a:lnTo>
                  <a:pt x="64433" y="48962"/>
                </a:lnTo>
                <a:lnTo>
                  <a:pt x="63112" y="50188"/>
                </a:lnTo>
                <a:lnTo>
                  <a:pt x="63678" y="48962"/>
                </a:lnTo>
                <a:lnTo>
                  <a:pt x="64244" y="47641"/>
                </a:lnTo>
                <a:lnTo>
                  <a:pt x="65754" y="44811"/>
                </a:lnTo>
                <a:lnTo>
                  <a:pt x="67169" y="42169"/>
                </a:lnTo>
                <a:lnTo>
                  <a:pt x="67735" y="41037"/>
                </a:lnTo>
                <a:lnTo>
                  <a:pt x="68206" y="40094"/>
                </a:lnTo>
                <a:lnTo>
                  <a:pt x="68206" y="39811"/>
                </a:lnTo>
                <a:lnTo>
                  <a:pt x="68301" y="39622"/>
                </a:lnTo>
                <a:lnTo>
                  <a:pt x="68301" y="39717"/>
                </a:lnTo>
                <a:lnTo>
                  <a:pt x="68395" y="39339"/>
                </a:lnTo>
                <a:lnTo>
                  <a:pt x="68772" y="37735"/>
                </a:lnTo>
                <a:lnTo>
                  <a:pt x="69055" y="36037"/>
                </a:lnTo>
                <a:lnTo>
                  <a:pt x="69150" y="32924"/>
                </a:lnTo>
                <a:lnTo>
                  <a:pt x="69150" y="30849"/>
                </a:lnTo>
                <a:lnTo>
                  <a:pt x="69150" y="28679"/>
                </a:lnTo>
                <a:lnTo>
                  <a:pt x="68961" y="28773"/>
                </a:lnTo>
                <a:lnTo>
                  <a:pt x="68961" y="29056"/>
                </a:lnTo>
                <a:lnTo>
                  <a:pt x="68678" y="28302"/>
                </a:lnTo>
                <a:lnTo>
                  <a:pt x="68395" y="27453"/>
                </a:lnTo>
                <a:lnTo>
                  <a:pt x="68018" y="25755"/>
                </a:lnTo>
                <a:lnTo>
                  <a:pt x="67923" y="25283"/>
                </a:lnTo>
                <a:lnTo>
                  <a:pt x="67923" y="25472"/>
                </a:lnTo>
                <a:lnTo>
                  <a:pt x="67546" y="24906"/>
                </a:lnTo>
                <a:lnTo>
                  <a:pt x="67074" y="24245"/>
                </a:lnTo>
                <a:lnTo>
                  <a:pt x="66980" y="24057"/>
                </a:lnTo>
                <a:lnTo>
                  <a:pt x="65471" y="22264"/>
                </a:lnTo>
                <a:lnTo>
                  <a:pt x="64810" y="21415"/>
                </a:lnTo>
                <a:lnTo>
                  <a:pt x="64339" y="20755"/>
                </a:lnTo>
                <a:lnTo>
                  <a:pt x="64622" y="20943"/>
                </a:lnTo>
                <a:lnTo>
                  <a:pt x="64527" y="20755"/>
                </a:lnTo>
                <a:lnTo>
                  <a:pt x="64339" y="20472"/>
                </a:lnTo>
                <a:lnTo>
                  <a:pt x="63301" y="19434"/>
                </a:lnTo>
                <a:lnTo>
                  <a:pt x="62357" y="18585"/>
                </a:lnTo>
                <a:lnTo>
                  <a:pt x="62452" y="18679"/>
                </a:lnTo>
                <a:lnTo>
                  <a:pt x="62357" y="18868"/>
                </a:lnTo>
                <a:lnTo>
                  <a:pt x="61508" y="18019"/>
                </a:lnTo>
                <a:lnTo>
                  <a:pt x="61791" y="18396"/>
                </a:lnTo>
                <a:lnTo>
                  <a:pt x="60848" y="17547"/>
                </a:lnTo>
                <a:lnTo>
                  <a:pt x="60471" y="17076"/>
                </a:lnTo>
                <a:lnTo>
                  <a:pt x="60471" y="16981"/>
                </a:lnTo>
                <a:lnTo>
                  <a:pt x="60565" y="17076"/>
                </a:lnTo>
                <a:lnTo>
                  <a:pt x="61225" y="17547"/>
                </a:lnTo>
                <a:lnTo>
                  <a:pt x="58961" y="15566"/>
                </a:lnTo>
                <a:lnTo>
                  <a:pt x="59527" y="16227"/>
                </a:lnTo>
                <a:lnTo>
                  <a:pt x="58584" y="15566"/>
                </a:lnTo>
                <a:lnTo>
                  <a:pt x="57641" y="14906"/>
                </a:lnTo>
                <a:lnTo>
                  <a:pt x="57546" y="15000"/>
                </a:lnTo>
                <a:lnTo>
                  <a:pt x="57452" y="15094"/>
                </a:lnTo>
                <a:lnTo>
                  <a:pt x="58301" y="15660"/>
                </a:lnTo>
                <a:lnTo>
                  <a:pt x="59056" y="16227"/>
                </a:lnTo>
                <a:lnTo>
                  <a:pt x="60471" y="17547"/>
                </a:lnTo>
                <a:lnTo>
                  <a:pt x="61886" y="18774"/>
                </a:lnTo>
                <a:lnTo>
                  <a:pt x="62640" y="19340"/>
                </a:lnTo>
                <a:lnTo>
                  <a:pt x="63395" y="19906"/>
                </a:lnTo>
                <a:lnTo>
                  <a:pt x="62829" y="19528"/>
                </a:lnTo>
                <a:lnTo>
                  <a:pt x="62074" y="19057"/>
                </a:lnTo>
                <a:lnTo>
                  <a:pt x="62074" y="19245"/>
                </a:lnTo>
                <a:lnTo>
                  <a:pt x="62357" y="19717"/>
                </a:lnTo>
                <a:lnTo>
                  <a:pt x="63584" y="21415"/>
                </a:lnTo>
                <a:lnTo>
                  <a:pt x="65093" y="23207"/>
                </a:lnTo>
                <a:lnTo>
                  <a:pt x="65754" y="23962"/>
                </a:lnTo>
                <a:lnTo>
                  <a:pt x="66225" y="24434"/>
                </a:lnTo>
                <a:lnTo>
                  <a:pt x="66414" y="24528"/>
                </a:lnTo>
                <a:lnTo>
                  <a:pt x="66320" y="24057"/>
                </a:lnTo>
                <a:lnTo>
                  <a:pt x="66697" y="24906"/>
                </a:lnTo>
                <a:lnTo>
                  <a:pt x="67074" y="26038"/>
                </a:lnTo>
                <a:lnTo>
                  <a:pt x="66414" y="24811"/>
                </a:lnTo>
                <a:lnTo>
                  <a:pt x="66791" y="25566"/>
                </a:lnTo>
                <a:lnTo>
                  <a:pt x="67169" y="26321"/>
                </a:lnTo>
                <a:lnTo>
                  <a:pt x="67263" y="26415"/>
                </a:lnTo>
                <a:lnTo>
                  <a:pt x="67923" y="28679"/>
                </a:lnTo>
                <a:lnTo>
                  <a:pt x="68206" y="29339"/>
                </a:lnTo>
                <a:lnTo>
                  <a:pt x="68678" y="30471"/>
                </a:lnTo>
                <a:lnTo>
                  <a:pt x="68772" y="30660"/>
                </a:lnTo>
                <a:lnTo>
                  <a:pt x="68678" y="30660"/>
                </a:lnTo>
                <a:lnTo>
                  <a:pt x="68395" y="30377"/>
                </a:lnTo>
                <a:lnTo>
                  <a:pt x="68206" y="30094"/>
                </a:lnTo>
                <a:lnTo>
                  <a:pt x="68206" y="30566"/>
                </a:lnTo>
                <a:lnTo>
                  <a:pt x="68301" y="31037"/>
                </a:lnTo>
                <a:lnTo>
                  <a:pt x="68395" y="31509"/>
                </a:lnTo>
                <a:lnTo>
                  <a:pt x="68395" y="31887"/>
                </a:lnTo>
                <a:lnTo>
                  <a:pt x="68301" y="31792"/>
                </a:lnTo>
                <a:lnTo>
                  <a:pt x="68301" y="31698"/>
                </a:lnTo>
                <a:lnTo>
                  <a:pt x="68301" y="31415"/>
                </a:lnTo>
                <a:lnTo>
                  <a:pt x="68018" y="30094"/>
                </a:lnTo>
                <a:lnTo>
                  <a:pt x="67735" y="28868"/>
                </a:lnTo>
                <a:lnTo>
                  <a:pt x="68112" y="31698"/>
                </a:lnTo>
                <a:lnTo>
                  <a:pt x="68206" y="33113"/>
                </a:lnTo>
                <a:lnTo>
                  <a:pt x="68206" y="34528"/>
                </a:lnTo>
                <a:lnTo>
                  <a:pt x="68112" y="35943"/>
                </a:lnTo>
                <a:lnTo>
                  <a:pt x="67923" y="37358"/>
                </a:lnTo>
                <a:lnTo>
                  <a:pt x="67546" y="38679"/>
                </a:lnTo>
                <a:lnTo>
                  <a:pt x="67074" y="40000"/>
                </a:lnTo>
                <a:lnTo>
                  <a:pt x="67263" y="39717"/>
                </a:lnTo>
                <a:lnTo>
                  <a:pt x="67357" y="39622"/>
                </a:lnTo>
                <a:lnTo>
                  <a:pt x="67357" y="39717"/>
                </a:lnTo>
                <a:lnTo>
                  <a:pt x="67263" y="40377"/>
                </a:lnTo>
                <a:lnTo>
                  <a:pt x="66980" y="41226"/>
                </a:lnTo>
                <a:lnTo>
                  <a:pt x="66791" y="41509"/>
                </a:lnTo>
                <a:lnTo>
                  <a:pt x="66697" y="41603"/>
                </a:lnTo>
                <a:lnTo>
                  <a:pt x="66414" y="42075"/>
                </a:lnTo>
                <a:lnTo>
                  <a:pt x="65754" y="43962"/>
                </a:lnTo>
                <a:lnTo>
                  <a:pt x="64905" y="46132"/>
                </a:lnTo>
                <a:lnTo>
                  <a:pt x="64150" y="47547"/>
                </a:lnTo>
                <a:lnTo>
                  <a:pt x="63395" y="48867"/>
                </a:lnTo>
                <a:lnTo>
                  <a:pt x="62546" y="50094"/>
                </a:lnTo>
                <a:lnTo>
                  <a:pt x="61697" y="51320"/>
                </a:lnTo>
                <a:lnTo>
                  <a:pt x="60376" y="52452"/>
                </a:lnTo>
                <a:lnTo>
                  <a:pt x="59810" y="53112"/>
                </a:lnTo>
                <a:lnTo>
                  <a:pt x="59244" y="53773"/>
                </a:lnTo>
                <a:lnTo>
                  <a:pt x="59999" y="53301"/>
                </a:lnTo>
                <a:lnTo>
                  <a:pt x="59905" y="53490"/>
                </a:lnTo>
                <a:lnTo>
                  <a:pt x="58018" y="54999"/>
                </a:lnTo>
                <a:lnTo>
                  <a:pt x="57075" y="55660"/>
                </a:lnTo>
                <a:lnTo>
                  <a:pt x="56037" y="56226"/>
                </a:lnTo>
                <a:lnTo>
                  <a:pt x="57924" y="54716"/>
                </a:lnTo>
                <a:lnTo>
                  <a:pt x="58867" y="53867"/>
                </a:lnTo>
                <a:lnTo>
                  <a:pt x="59716" y="53018"/>
                </a:lnTo>
                <a:lnTo>
                  <a:pt x="58961" y="53679"/>
                </a:lnTo>
                <a:lnTo>
                  <a:pt x="58207" y="54245"/>
                </a:lnTo>
                <a:lnTo>
                  <a:pt x="56603" y="55282"/>
                </a:lnTo>
                <a:lnTo>
                  <a:pt x="54905" y="56226"/>
                </a:lnTo>
                <a:lnTo>
                  <a:pt x="53301" y="57263"/>
                </a:lnTo>
                <a:lnTo>
                  <a:pt x="52735" y="57452"/>
                </a:lnTo>
                <a:lnTo>
                  <a:pt x="51509" y="57924"/>
                </a:lnTo>
                <a:lnTo>
                  <a:pt x="47829" y="59527"/>
                </a:lnTo>
                <a:lnTo>
                  <a:pt x="43962" y="61226"/>
                </a:lnTo>
                <a:lnTo>
                  <a:pt x="42358" y="61886"/>
                </a:lnTo>
                <a:lnTo>
                  <a:pt x="41414" y="62169"/>
                </a:lnTo>
                <a:lnTo>
                  <a:pt x="39433" y="62452"/>
                </a:lnTo>
                <a:lnTo>
                  <a:pt x="37169" y="62641"/>
                </a:lnTo>
                <a:lnTo>
                  <a:pt x="33679" y="62829"/>
                </a:lnTo>
                <a:lnTo>
                  <a:pt x="31226" y="62924"/>
                </a:lnTo>
                <a:lnTo>
                  <a:pt x="29528" y="62924"/>
                </a:lnTo>
                <a:lnTo>
                  <a:pt x="28301" y="62735"/>
                </a:lnTo>
                <a:lnTo>
                  <a:pt x="27075" y="62546"/>
                </a:lnTo>
                <a:lnTo>
                  <a:pt x="25754" y="62263"/>
                </a:lnTo>
                <a:lnTo>
                  <a:pt x="24622" y="61886"/>
                </a:lnTo>
                <a:lnTo>
                  <a:pt x="23396" y="61414"/>
                </a:lnTo>
                <a:lnTo>
                  <a:pt x="21320" y="60565"/>
                </a:lnTo>
                <a:lnTo>
                  <a:pt x="21509" y="60754"/>
                </a:lnTo>
                <a:lnTo>
                  <a:pt x="21698" y="60848"/>
                </a:lnTo>
                <a:lnTo>
                  <a:pt x="22169" y="61131"/>
                </a:lnTo>
                <a:lnTo>
                  <a:pt x="21037" y="60659"/>
                </a:lnTo>
                <a:lnTo>
                  <a:pt x="19434" y="59905"/>
                </a:lnTo>
                <a:lnTo>
                  <a:pt x="15754" y="57924"/>
                </a:lnTo>
                <a:lnTo>
                  <a:pt x="12453" y="56037"/>
                </a:lnTo>
                <a:lnTo>
                  <a:pt x="11415" y="55377"/>
                </a:lnTo>
                <a:lnTo>
                  <a:pt x="11226" y="55188"/>
                </a:lnTo>
                <a:lnTo>
                  <a:pt x="11132" y="55094"/>
                </a:lnTo>
                <a:lnTo>
                  <a:pt x="10377" y="54433"/>
                </a:lnTo>
                <a:lnTo>
                  <a:pt x="9717" y="53679"/>
                </a:lnTo>
                <a:lnTo>
                  <a:pt x="9717" y="53962"/>
                </a:lnTo>
                <a:lnTo>
                  <a:pt x="9622" y="54150"/>
                </a:lnTo>
                <a:lnTo>
                  <a:pt x="9528" y="54245"/>
                </a:lnTo>
                <a:lnTo>
                  <a:pt x="9434" y="54245"/>
                </a:lnTo>
                <a:lnTo>
                  <a:pt x="9151" y="54056"/>
                </a:lnTo>
                <a:lnTo>
                  <a:pt x="8868" y="53679"/>
                </a:lnTo>
                <a:lnTo>
                  <a:pt x="8585" y="53301"/>
                </a:lnTo>
                <a:lnTo>
                  <a:pt x="8302" y="52829"/>
                </a:lnTo>
                <a:lnTo>
                  <a:pt x="8302" y="52546"/>
                </a:lnTo>
                <a:lnTo>
                  <a:pt x="8302" y="52452"/>
                </a:lnTo>
                <a:lnTo>
                  <a:pt x="8396" y="52452"/>
                </a:lnTo>
                <a:lnTo>
                  <a:pt x="7924" y="52263"/>
                </a:lnTo>
                <a:lnTo>
                  <a:pt x="7358" y="51886"/>
                </a:lnTo>
                <a:lnTo>
                  <a:pt x="6038" y="50660"/>
                </a:lnTo>
                <a:lnTo>
                  <a:pt x="5849" y="50377"/>
                </a:lnTo>
                <a:lnTo>
                  <a:pt x="5566" y="50094"/>
                </a:lnTo>
                <a:lnTo>
                  <a:pt x="5566" y="50188"/>
                </a:lnTo>
                <a:lnTo>
                  <a:pt x="4811" y="49339"/>
                </a:lnTo>
                <a:lnTo>
                  <a:pt x="4717" y="49150"/>
                </a:lnTo>
                <a:lnTo>
                  <a:pt x="5189" y="49433"/>
                </a:lnTo>
                <a:lnTo>
                  <a:pt x="5377" y="49528"/>
                </a:lnTo>
                <a:lnTo>
                  <a:pt x="5472" y="49716"/>
                </a:lnTo>
                <a:lnTo>
                  <a:pt x="5660" y="50094"/>
                </a:lnTo>
                <a:lnTo>
                  <a:pt x="5377" y="49056"/>
                </a:lnTo>
                <a:lnTo>
                  <a:pt x="5000" y="48113"/>
                </a:lnTo>
                <a:lnTo>
                  <a:pt x="4057" y="45660"/>
                </a:lnTo>
                <a:lnTo>
                  <a:pt x="3585" y="44150"/>
                </a:lnTo>
                <a:lnTo>
                  <a:pt x="3208" y="42358"/>
                </a:lnTo>
                <a:lnTo>
                  <a:pt x="3396" y="42547"/>
                </a:lnTo>
                <a:lnTo>
                  <a:pt x="3491" y="42452"/>
                </a:lnTo>
                <a:lnTo>
                  <a:pt x="3585" y="42547"/>
                </a:lnTo>
                <a:lnTo>
                  <a:pt x="3774" y="42641"/>
                </a:lnTo>
                <a:lnTo>
                  <a:pt x="3679" y="40849"/>
                </a:lnTo>
                <a:lnTo>
                  <a:pt x="3585" y="38962"/>
                </a:lnTo>
                <a:lnTo>
                  <a:pt x="3679" y="37169"/>
                </a:lnTo>
                <a:lnTo>
                  <a:pt x="3774" y="36320"/>
                </a:lnTo>
                <a:lnTo>
                  <a:pt x="4057" y="35566"/>
                </a:lnTo>
                <a:lnTo>
                  <a:pt x="4434" y="33585"/>
                </a:lnTo>
                <a:lnTo>
                  <a:pt x="4434" y="33962"/>
                </a:lnTo>
                <a:lnTo>
                  <a:pt x="4528" y="34245"/>
                </a:lnTo>
                <a:lnTo>
                  <a:pt x="4717" y="32264"/>
                </a:lnTo>
                <a:lnTo>
                  <a:pt x="5189" y="30283"/>
                </a:lnTo>
                <a:lnTo>
                  <a:pt x="5755" y="28302"/>
                </a:lnTo>
                <a:lnTo>
                  <a:pt x="6604" y="26321"/>
                </a:lnTo>
                <a:lnTo>
                  <a:pt x="7453" y="24340"/>
                </a:lnTo>
                <a:lnTo>
                  <a:pt x="8585" y="22547"/>
                </a:lnTo>
                <a:lnTo>
                  <a:pt x="9717" y="20755"/>
                </a:lnTo>
                <a:lnTo>
                  <a:pt x="10943" y="19245"/>
                </a:lnTo>
                <a:lnTo>
                  <a:pt x="10849" y="19057"/>
                </a:lnTo>
                <a:lnTo>
                  <a:pt x="10849" y="18868"/>
                </a:lnTo>
                <a:lnTo>
                  <a:pt x="11132" y="18396"/>
                </a:lnTo>
                <a:lnTo>
                  <a:pt x="11604" y="17830"/>
                </a:lnTo>
                <a:lnTo>
                  <a:pt x="12264" y="17076"/>
                </a:lnTo>
                <a:lnTo>
                  <a:pt x="14151" y="15472"/>
                </a:lnTo>
                <a:lnTo>
                  <a:pt x="16415" y="13585"/>
                </a:lnTo>
                <a:lnTo>
                  <a:pt x="18868" y="11793"/>
                </a:lnTo>
                <a:lnTo>
                  <a:pt x="21226" y="10095"/>
                </a:lnTo>
                <a:lnTo>
                  <a:pt x="23302" y="8868"/>
                </a:lnTo>
                <a:lnTo>
                  <a:pt x="24717" y="8113"/>
                </a:lnTo>
                <a:lnTo>
                  <a:pt x="24245" y="8491"/>
                </a:lnTo>
                <a:lnTo>
                  <a:pt x="23773" y="8774"/>
                </a:lnTo>
                <a:lnTo>
                  <a:pt x="24811" y="8208"/>
                </a:lnTo>
                <a:lnTo>
                  <a:pt x="25566" y="7830"/>
                </a:lnTo>
                <a:lnTo>
                  <a:pt x="27452" y="6981"/>
                </a:lnTo>
                <a:lnTo>
                  <a:pt x="27264" y="6981"/>
                </a:lnTo>
                <a:lnTo>
                  <a:pt x="26981" y="6887"/>
                </a:lnTo>
                <a:lnTo>
                  <a:pt x="27830" y="6604"/>
                </a:lnTo>
                <a:lnTo>
                  <a:pt x="29056" y="6132"/>
                </a:lnTo>
                <a:lnTo>
                  <a:pt x="28679" y="6415"/>
                </a:lnTo>
                <a:lnTo>
                  <a:pt x="29056" y="6510"/>
                </a:lnTo>
                <a:lnTo>
                  <a:pt x="28962" y="6698"/>
                </a:lnTo>
                <a:lnTo>
                  <a:pt x="30283" y="6227"/>
                </a:lnTo>
                <a:lnTo>
                  <a:pt x="31698" y="5755"/>
                </a:lnTo>
                <a:lnTo>
                  <a:pt x="33113" y="5378"/>
                </a:lnTo>
                <a:lnTo>
                  <a:pt x="33867" y="5189"/>
                </a:lnTo>
                <a:lnTo>
                  <a:pt x="34169" y="5151"/>
                </a:lnTo>
                <a:lnTo>
                  <a:pt x="34905" y="4906"/>
                </a:lnTo>
                <a:lnTo>
                  <a:pt x="35754" y="4812"/>
                </a:lnTo>
                <a:lnTo>
                  <a:pt x="36603" y="4812"/>
                </a:lnTo>
                <a:lnTo>
                  <a:pt x="37547" y="4717"/>
                </a:lnTo>
                <a:lnTo>
                  <a:pt x="37830" y="4717"/>
                </a:lnTo>
                <a:lnTo>
                  <a:pt x="38396" y="4529"/>
                </a:lnTo>
                <a:lnTo>
                  <a:pt x="38867" y="4340"/>
                </a:lnTo>
                <a:lnTo>
                  <a:pt x="38867" y="4623"/>
                </a:lnTo>
                <a:lnTo>
                  <a:pt x="42735" y="4340"/>
                </a:lnTo>
                <a:lnTo>
                  <a:pt x="43207" y="4529"/>
                </a:lnTo>
                <a:lnTo>
                  <a:pt x="43018" y="4529"/>
                </a:lnTo>
                <a:lnTo>
                  <a:pt x="43867" y="4623"/>
                </a:lnTo>
                <a:lnTo>
                  <a:pt x="44811" y="4434"/>
                </a:lnTo>
                <a:lnTo>
                  <a:pt x="45094" y="4717"/>
                </a:lnTo>
                <a:lnTo>
                  <a:pt x="45754" y="4906"/>
                </a:lnTo>
                <a:lnTo>
                  <a:pt x="47546" y="5189"/>
                </a:lnTo>
                <a:lnTo>
                  <a:pt x="49622" y="5566"/>
                </a:lnTo>
                <a:lnTo>
                  <a:pt x="51131" y="5849"/>
                </a:lnTo>
                <a:lnTo>
                  <a:pt x="49244" y="5095"/>
                </a:lnTo>
                <a:lnTo>
                  <a:pt x="46886" y="4529"/>
                </a:lnTo>
                <a:lnTo>
                  <a:pt x="44433" y="3963"/>
                </a:lnTo>
                <a:lnTo>
                  <a:pt x="41980" y="3491"/>
                </a:lnTo>
                <a:lnTo>
                  <a:pt x="39528" y="3302"/>
                </a:lnTo>
                <a:lnTo>
                  <a:pt x="37358" y="3208"/>
                </a:lnTo>
                <a:lnTo>
                  <a:pt x="36415" y="3208"/>
                </a:lnTo>
                <a:lnTo>
                  <a:pt x="35565" y="3302"/>
                </a:lnTo>
                <a:lnTo>
                  <a:pt x="34811" y="3491"/>
                </a:lnTo>
                <a:lnTo>
                  <a:pt x="34150" y="3680"/>
                </a:lnTo>
                <a:lnTo>
                  <a:pt x="33490" y="3585"/>
                </a:lnTo>
                <a:lnTo>
                  <a:pt x="32830" y="3491"/>
                </a:lnTo>
                <a:lnTo>
                  <a:pt x="31509" y="3585"/>
                </a:lnTo>
                <a:lnTo>
                  <a:pt x="30000" y="3868"/>
                </a:lnTo>
                <a:lnTo>
                  <a:pt x="28490" y="4246"/>
                </a:lnTo>
                <a:lnTo>
                  <a:pt x="26981" y="4812"/>
                </a:lnTo>
                <a:lnTo>
                  <a:pt x="25471" y="5472"/>
                </a:lnTo>
                <a:lnTo>
                  <a:pt x="23868" y="6321"/>
                </a:lnTo>
                <a:lnTo>
                  <a:pt x="22358" y="7170"/>
                </a:lnTo>
                <a:lnTo>
                  <a:pt x="20849" y="8113"/>
                </a:lnTo>
                <a:lnTo>
                  <a:pt x="19339" y="9151"/>
                </a:lnTo>
                <a:lnTo>
                  <a:pt x="17924" y="10283"/>
                </a:lnTo>
                <a:lnTo>
                  <a:pt x="16604" y="11321"/>
                </a:lnTo>
                <a:lnTo>
                  <a:pt x="14056" y="13491"/>
                </a:lnTo>
                <a:lnTo>
                  <a:pt x="12075" y="15472"/>
                </a:lnTo>
                <a:lnTo>
                  <a:pt x="9717" y="18491"/>
                </a:lnTo>
                <a:lnTo>
                  <a:pt x="10000" y="17830"/>
                </a:lnTo>
                <a:lnTo>
                  <a:pt x="10377" y="17264"/>
                </a:lnTo>
                <a:lnTo>
                  <a:pt x="9717" y="18113"/>
                </a:lnTo>
                <a:lnTo>
                  <a:pt x="9056" y="19057"/>
                </a:lnTo>
                <a:lnTo>
                  <a:pt x="9151" y="19245"/>
                </a:lnTo>
                <a:lnTo>
                  <a:pt x="8396" y="20189"/>
                </a:lnTo>
                <a:lnTo>
                  <a:pt x="9151" y="18774"/>
                </a:lnTo>
                <a:lnTo>
                  <a:pt x="8019" y="20377"/>
                </a:lnTo>
                <a:lnTo>
                  <a:pt x="7075" y="22075"/>
                </a:lnTo>
                <a:lnTo>
                  <a:pt x="6226" y="23868"/>
                </a:lnTo>
                <a:lnTo>
                  <a:pt x="5472" y="25755"/>
                </a:lnTo>
                <a:lnTo>
                  <a:pt x="4151" y="29434"/>
                </a:lnTo>
                <a:lnTo>
                  <a:pt x="2924" y="32924"/>
                </a:lnTo>
                <a:lnTo>
                  <a:pt x="3019" y="33113"/>
                </a:lnTo>
                <a:lnTo>
                  <a:pt x="2924" y="33773"/>
                </a:lnTo>
                <a:lnTo>
                  <a:pt x="2453" y="36509"/>
                </a:lnTo>
                <a:lnTo>
                  <a:pt x="1981" y="39434"/>
                </a:lnTo>
                <a:lnTo>
                  <a:pt x="1981" y="39528"/>
                </a:lnTo>
                <a:lnTo>
                  <a:pt x="1981" y="39905"/>
                </a:lnTo>
                <a:lnTo>
                  <a:pt x="1792" y="41415"/>
                </a:lnTo>
                <a:lnTo>
                  <a:pt x="1698" y="42358"/>
                </a:lnTo>
                <a:lnTo>
                  <a:pt x="1698" y="43301"/>
                </a:lnTo>
                <a:lnTo>
                  <a:pt x="1792" y="44245"/>
                </a:lnTo>
                <a:lnTo>
                  <a:pt x="1887" y="44999"/>
                </a:lnTo>
                <a:lnTo>
                  <a:pt x="2170" y="46603"/>
                </a:lnTo>
                <a:lnTo>
                  <a:pt x="1887" y="46415"/>
                </a:lnTo>
                <a:lnTo>
                  <a:pt x="1792" y="46320"/>
                </a:lnTo>
                <a:lnTo>
                  <a:pt x="1792" y="46509"/>
                </a:lnTo>
                <a:lnTo>
                  <a:pt x="1981" y="46981"/>
                </a:lnTo>
                <a:lnTo>
                  <a:pt x="1415" y="46132"/>
                </a:lnTo>
                <a:lnTo>
                  <a:pt x="1509" y="46509"/>
                </a:lnTo>
                <a:lnTo>
                  <a:pt x="1321" y="46981"/>
                </a:lnTo>
                <a:lnTo>
                  <a:pt x="472" y="45471"/>
                </a:lnTo>
                <a:lnTo>
                  <a:pt x="377" y="45565"/>
                </a:lnTo>
                <a:lnTo>
                  <a:pt x="283" y="45660"/>
                </a:lnTo>
                <a:lnTo>
                  <a:pt x="189" y="45660"/>
                </a:lnTo>
                <a:lnTo>
                  <a:pt x="0" y="45565"/>
                </a:lnTo>
                <a:lnTo>
                  <a:pt x="1038" y="47924"/>
                </a:lnTo>
                <a:lnTo>
                  <a:pt x="2264" y="50282"/>
                </a:lnTo>
                <a:lnTo>
                  <a:pt x="2075" y="49905"/>
                </a:lnTo>
                <a:lnTo>
                  <a:pt x="2170" y="49528"/>
                </a:lnTo>
                <a:lnTo>
                  <a:pt x="2736" y="50188"/>
                </a:lnTo>
                <a:lnTo>
                  <a:pt x="3208" y="50660"/>
                </a:lnTo>
                <a:lnTo>
                  <a:pt x="3396" y="50943"/>
                </a:lnTo>
                <a:lnTo>
                  <a:pt x="3396" y="51037"/>
                </a:lnTo>
                <a:lnTo>
                  <a:pt x="3302" y="50943"/>
                </a:lnTo>
                <a:lnTo>
                  <a:pt x="3585" y="51320"/>
                </a:lnTo>
                <a:lnTo>
                  <a:pt x="4623" y="53207"/>
                </a:lnTo>
                <a:lnTo>
                  <a:pt x="5755" y="55094"/>
                </a:lnTo>
                <a:lnTo>
                  <a:pt x="7075" y="56886"/>
                </a:lnTo>
                <a:lnTo>
                  <a:pt x="8585" y="58490"/>
                </a:lnTo>
                <a:lnTo>
                  <a:pt x="10189" y="59999"/>
                </a:lnTo>
                <a:lnTo>
                  <a:pt x="11792" y="61414"/>
                </a:lnTo>
                <a:lnTo>
                  <a:pt x="13585" y="62735"/>
                </a:lnTo>
                <a:lnTo>
                  <a:pt x="15471" y="63867"/>
                </a:lnTo>
                <a:lnTo>
                  <a:pt x="17641" y="64905"/>
                </a:lnTo>
                <a:lnTo>
                  <a:pt x="20000" y="65942"/>
                </a:lnTo>
                <a:lnTo>
                  <a:pt x="22358" y="66697"/>
                </a:lnTo>
                <a:lnTo>
                  <a:pt x="24811" y="67263"/>
                </a:lnTo>
                <a:lnTo>
                  <a:pt x="27264" y="67735"/>
                </a:lnTo>
                <a:lnTo>
                  <a:pt x="29811" y="68018"/>
                </a:lnTo>
                <a:lnTo>
                  <a:pt x="32264" y="68206"/>
                </a:lnTo>
                <a:lnTo>
                  <a:pt x="34811" y="68112"/>
                </a:lnTo>
                <a:lnTo>
                  <a:pt x="36981" y="67829"/>
                </a:lnTo>
                <a:lnTo>
                  <a:pt x="40471" y="67263"/>
                </a:lnTo>
                <a:lnTo>
                  <a:pt x="44056" y="66508"/>
                </a:lnTo>
                <a:lnTo>
                  <a:pt x="45565" y="66131"/>
                </a:lnTo>
                <a:lnTo>
                  <a:pt x="46509" y="65848"/>
                </a:lnTo>
                <a:lnTo>
                  <a:pt x="46509" y="65942"/>
                </a:lnTo>
                <a:lnTo>
                  <a:pt x="48018" y="65376"/>
                </a:lnTo>
                <a:lnTo>
                  <a:pt x="49527" y="64622"/>
                </a:lnTo>
                <a:lnTo>
                  <a:pt x="48867" y="64810"/>
                </a:lnTo>
                <a:lnTo>
                  <a:pt x="50754" y="63773"/>
                </a:lnTo>
                <a:lnTo>
                  <a:pt x="52546" y="62641"/>
                </a:lnTo>
                <a:lnTo>
                  <a:pt x="54244" y="61320"/>
                </a:lnTo>
                <a:lnTo>
                  <a:pt x="56037" y="59810"/>
                </a:lnTo>
                <a:lnTo>
                  <a:pt x="55282" y="60659"/>
                </a:lnTo>
                <a:lnTo>
                  <a:pt x="57263" y="59056"/>
                </a:lnTo>
                <a:lnTo>
                  <a:pt x="58112" y="58395"/>
                </a:lnTo>
                <a:lnTo>
                  <a:pt x="58207" y="58301"/>
                </a:lnTo>
                <a:lnTo>
                  <a:pt x="58112" y="58301"/>
                </a:lnTo>
                <a:lnTo>
                  <a:pt x="58584" y="57924"/>
                </a:lnTo>
                <a:lnTo>
                  <a:pt x="59056" y="57546"/>
                </a:lnTo>
                <a:lnTo>
                  <a:pt x="59999" y="56414"/>
                </a:lnTo>
                <a:lnTo>
                  <a:pt x="61414" y="55188"/>
                </a:lnTo>
                <a:lnTo>
                  <a:pt x="61131" y="55282"/>
                </a:lnTo>
                <a:lnTo>
                  <a:pt x="61508" y="54811"/>
                </a:lnTo>
                <a:lnTo>
                  <a:pt x="62735" y="53867"/>
                </a:lnTo>
                <a:lnTo>
                  <a:pt x="63867" y="52735"/>
                </a:lnTo>
                <a:lnTo>
                  <a:pt x="66131" y="50471"/>
                </a:lnTo>
                <a:lnTo>
                  <a:pt x="66131" y="50565"/>
                </a:lnTo>
                <a:lnTo>
                  <a:pt x="66320" y="50660"/>
                </a:lnTo>
                <a:lnTo>
                  <a:pt x="66414" y="50660"/>
                </a:lnTo>
                <a:lnTo>
                  <a:pt x="66603" y="50565"/>
                </a:lnTo>
                <a:lnTo>
                  <a:pt x="66603" y="50754"/>
                </a:lnTo>
                <a:lnTo>
                  <a:pt x="66508" y="50943"/>
                </a:lnTo>
                <a:lnTo>
                  <a:pt x="65848" y="51603"/>
                </a:lnTo>
                <a:lnTo>
                  <a:pt x="64999" y="52546"/>
                </a:lnTo>
                <a:lnTo>
                  <a:pt x="65376" y="52358"/>
                </a:lnTo>
                <a:lnTo>
                  <a:pt x="65848" y="52075"/>
                </a:lnTo>
                <a:lnTo>
                  <a:pt x="66697" y="51320"/>
                </a:lnTo>
                <a:lnTo>
                  <a:pt x="67546" y="50282"/>
                </a:lnTo>
                <a:lnTo>
                  <a:pt x="68301" y="49056"/>
                </a:lnTo>
                <a:lnTo>
                  <a:pt x="69055" y="47830"/>
                </a:lnTo>
                <a:lnTo>
                  <a:pt x="69716" y="46603"/>
                </a:lnTo>
                <a:lnTo>
                  <a:pt x="70565" y="44811"/>
                </a:lnTo>
                <a:lnTo>
                  <a:pt x="70282" y="45094"/>
                </a:lnTo>
                <a:lnTo>
                  <a:pt x="70942" y="43490"/>
                </a:lnTo>
                <a:lnTo>
                  <a:pt x="71037" y="43396"/>
                </a:lnTo>
                <a:lnTo>
                  <a:pt x="71697" y="41320"/>
                </a:lnTo>
                <a:lnTo>
                  <a:pt x="72263" y="39245"/>
                </a:lnTo>
                <a:lnTo>
                  <a:pt x="72640" y="37358"/>
                </a:lnTo>
                <a:lnTo>
                  <a:pt x="72923" y="35849"/>
                </a:lnTo>
                <a:lnTo>
                  <a:pt x="72829" y="36226"/>
                </a:lnTo>
                <a:lnTo>
                  <a:pt x="72735" y="36698"/>
                </a:lnTo>
                <a:lnTo>
                  <a:pt x="72452" y="36981"/>
                </a:lnTo>
                <a:lnTo>
                  <a:pt x="72169" y="37358"/>
                </a:lnTo>
                <a:lnTo>
                  <a:pt x="72263" y="36981"/>
                </a:lnTo>
                <a:lnTo>
                  <a:pt x="72452" y="36415"/>
                </a:lnTo>
                <a:lnTo>
                  <a:pt x="72452" y="35849"/>
                </a:lnTo>
                <a:lnTo>
                  <a:pt x="72357" y="35660"/>
                </a:lnTo>
                <a:lnTo>
                  <a:pt x="72263" y="35471"/>
                </a:lnTo>
                <a:lnTo>
                  <a:pt x="72640" y="33868"/>
                </a:lnTo>
                <a:lnTo>
                  <a:pt x="72735" y="33113"/>
                </a:lnTo>
                <a:lnTo>
                  <a:pt x="72735" y="32358"/>
                </a:lnTo>
                <a:lnTo>
                  <a:pt x="72923" y="33207"/>
                </a:lnTo>
                <a:lnTo>
                  <a:pt x="73018" y="34151"/>
                </a:lnTo>
                <a:lnTo>
                  <a:pt x="72923" y="32358"/>
                </a:lnTo>
                <a:lnTo>
                  <a:pt x="72923" y="31792"/>
                </a:lnTo>
                <a:lnTo>
                  <a:pt x="73112" y="30754"/>
                </a:lnTo>
                <a:lnTo>
                  <a:pt x="72829" y="31604"/>
                </a:lnTo>
                <a:lnTo>
                  <a:pt x="72735" y="30283"/>
                </a:lnTo>
                <a:lnTo>
                  <a:pt x="72546" y="28868"/>
                </a:lnTo>
                <a:lnTo>
                  <a:pt x="72357" y="27641"/>
                </a:lnTo>
                <a:lnTo>
                  <a:pt x="71980" y="26038"/>
                </a:lnTo>
                <a:lnTo>
                  <a:pt x="71414" y="24151"/>
                </a:lnTo>
                <a:lnTo>
                  <a:pt x="70754" y="22170"/>
                </a:lnTo>
                <a:lnTo>
                  <a:pt x="69905" y="20000"/>
                </a:lnTo>
                <a:lnTo>
                  <a:pt x="68867" y="18019"/>
                </a:lnTo>
                <a:lnTo>
                  <a:pt x="68301" y="16981"/>
                </a:lnTo>
                <a:lnTo>
                  <a:pt x="67735" y="16132"/>
                </a:lnTo>
                <a:lnTo>
                  <a:pt x="67074" y="15283"/>
                </a:lnTo>
                <a:lnTo>
                  <a:pt x="66414" y="14434"/>
                </a:lnTo>
                <a:lnTo>
                  <a:pt x="66508" y="14623"/>
                </a:lnTo>
                <a:lnTo>
                  <a:pt x="66414" y="14906"/>
                </a:lnTo>
                <a:lnTo>
                  <a:pt x="65754" y="14057"/>
                </a:lnTo>
                <a:lnTo>
                  <a:pt x="65093" y="13113"/>
                </a:lnTo>
                <a:lnTo>
                  <a:pt x="64537" y="12278"/>
                </a:lnTo>
                <a:lnTo>
                  <a:pt x="62924" y="10755"/>
                </a:lnTo>
                <a:lnTo>
                  <a:pt x="63018" y="10755"/>
                </a:lnTo>
                <a:lnTo>
                  <a:pt x="63018" y="10661"/>
                </a:lnTo>
                <a:lnTo>
                  <a:pt x="62924" y="10472"/>
                </a:lnTo>
                <a:lnTo>
                  <a:pt x="62263" y="9717"/>
                </a:lnTo>
                <a:lnTo>
                  <a:pt x="60376" y="7830"/>
                </a:lnTo>
                <a:lnTo>
                  <a:pt x="60754" y="8396"/>
                </a:lnTo>
                <a:lnTo>
                  <a:pt x="61131" y="8774"/>
                </a:lnTo>
                <a:lnTo>
                  <a:pt x="60376" y="8396"/>
                </a:lnTo>
                <a:lnTo>
                  <a:pt x="59716" y="7925"/>
                </a:lnTo>
                <a:lnTo>
                  <a:pt x="59087" y="7476"/>
                </a:lnTo>
                <a:lnTo>
                  <a:pt x="59810" y="8302"/>
                </a:lnTo>
                <a:lnTo>
                  <a:pt x="58678" y="7642"/>
                </a:lnTo>
                <a:lnTo>
                  <a:pt x="57641" y="6981"/>
                </a:lnTo>
                <a:lnTo>
                  <a:pt x="55471" y="5472"/>
                </a:lnTo>
                <a:lnTo>
                  <a:pt x="53301" y="4057"/>
                </a:lnTo>
                <a:lnTo>
                  <a:pt x="52169" y="3397"/>
                </a:lnTo>
                <a:lnTo>
                  <a:pt x="51037" y="2831"/>
                </a:lnTo>
                <a:lnTo>
                  <a:pt x="52075" y="2831"/>
                </a:lnTo>
                <a:lnTo>
                  <a:pt x="50660" y="1982"/>
                </a:lnTo>
                <a:lnTo>
                  <a:pt x="49811" y="1604"/>
                </a:lnTo>
                <a:lnTo>
                  <a:pt x="48867" y="1227"/>
                </a:lnTo>
                <a:lnTo>
                  <a:pt x="48018" y="849"/>
                </a:lnTo>
                <a:lnTo>
                  <a:pt x="47075" y="661"/>
                </a:lnTo>
                <a:lnTo>
                  <a:pt x="46226" y="566"/>
                </a:lnTo>
                <a:lnTo>
                  <a:pt x="45471" y="661"/>
                </a:lnTo>
                <a:lnTo>
                  <a:pt x="46226" y="849"/>
                </a:lnTo>
                <a:lnTo>
                  <a:pt x="46866" y="1215"/>
                </a:lnTo>
                <a:lnTo>
                  <a:pt x="46980" y="1227"/>
                </a:lnTo>
                <a:lnTo>
                  <a:pt x="47452" y="1416"/>
                </a:lnTo>
                <a:lnTo>
                  <a:pt x="47924" y="1510"/>
                </a:lnTo>
                <a:lnTo>
                  <a:pt x="47358" y="1321"/>
                </a:lnTo>
                <a:lnTo>
                  <a:pt x="46886" y="944"/>
                </a:lnTo>
                <a:lnTo>
                  <a:pt x="47829" y="1227"/>
                </a:lnTo>
                <a:lnTo>
                  <a:pt x="48773" y="1604"/>
                </a:lnTo>
                <a:lnTo>
                  <a:pt x="49622" y="2076"/>
                </a:lnTo>
                <a:lnTo>
                  <a:pt x="50377" y="2642"/>
                </a:lnTo>
                <a:lnTo>
                  <a:pt x="49622" y="2265"/>
                </a:lnTo>
                <a:lnTo>
                  <a:pt x="48584" y="1887"/>
                </a:lnTo>
                <a:lnTo>
                  <a:pt x="47358" y="1510"/>
                </a:lnTo>
                <a:lnTo>
                  <a:pt x="46037" y="1132"/>
                </a:lnTo>
                <a:lnTo>
                  <a:pt x="46809" y="1210"/>
                </a:lnTo>
                <a:lnTo>
                  <a:pt x="44339" y="661"/>
                </a:lnTo>
                <a:lnTo>
                  <a:pt x="44716" y="755"/>
                </a:lnTo>
                <a:lnTo>
                  <a:pt x="43113" y="472"/>
                </a:lnTo>
                <a:lnTo>
                  <a:pt x="41603" y="283"/>
                </a:lnTo>
                <a:lnTo>
                  <a:pt x="40282" y="95"/>
                </a:lnTo>
                <a:lnTo>
                  <a:pt x="3915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0245" name="Shape 84"/>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D4C84B84-91F2-4A43-80CF-EC50B93D7195}" type="slidenum">
              <a:rPr lang="en-US" altLang="en-US" sz="1000">
                <a:solidFill>
                  <a:srgbClr val="FFFFFF"/>
                </a:solidFill>
                <a:latin typeface="Sniglet" charset="-95"/>
                <a:ea typeface="Sniglet" charset="-95"/>
                <a:cs typeface="Sniglet" charset="-95"/>
                <a:sym typeface="Sniglet" charset="-95"/>
              </a:rPr>
              <a:pPr/>
              <a:t>9</a:t>
            </a:fld>
            <a:endParaRPr lang="en-US" altLang="en-US" sz="1000">
              <a:solidFill>
                <a:srgbClr val="FFFFFF"/>
              </a:solidFill>
              <a:latin typeface="Sniglet" charset="-95"/>
              <a:ea typeface="Sniglet" charset="-95"/>
              <a:cs typeface="Sniglet" charset="-95"/>
              <a:sym typeface="Sniglet" charset="-95"/>
            </a:endParaRPr>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Ursul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ference for noticings and beforehand apologies to withhold the complainable " id="{39C5CEA5-FCE5-424E-BAC2-ABA763CD3CA7}" vid="{805009E4-1ED8-9C41-BD2D-13F52BA27F19}"/>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2510</TotalTime>
  <Words>4437</Words>
  <Application>Microsoft Macintosh PowerPoint</Application>
  <PresentationFormat>On-screen Show (16:9)</PresentationFormat>
  <Paragraphs>511</Paragraphs>
  <Slides>27</Slides>
  <Notes>27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27</vt:i4>
      </vt:variant>
    </vt:vector>
  </HeadingPairs>
  <TitlesOfParts>
    <vt:vector size="38" baseType="lpstr">
      <vt:lpstr>Calibri</vt:lpstr>
      <vt:lpstr>ＭＳ Ｐゴシック</vt:lpstr>
      <vt:lpstr>ＭＳ 明朝</vt:lpstr>
      <vt:lpstr>Sniglet</vt:lpstr>
      <vt:lpstr>Symbol</vt:lpstr>
      <vt:lpstr>Times New Roman</vt:lpstr>
      <vt:lpstr>Trebuchet MS</vt:lpstr>
      <vt:lpstr>Walter Turncoat</vt:lpstr>
      <vt:lpstr>Wingdings</vt:lpstr>
      <vt:lpstr>Arial</vt:lpstr>
      <vt:lpstr>Ursula template</vt:lpstr>
      <vt:lpstr> Negotiating preferred norms: is the preferred/unmarked/appropriate so obviously polite?  </vt:lpstr>
      <vt:lpstr>Aim of the present paper</vt:lpstr>
      <vt:lpstr>  1.  Background research on politeness &amp; preference</vt:lpstr>
      <vt:lpstr>PowerPoint Presentation</vt:lpstr>
      <vt:lpstr>PowerPoint Presentation</vt:lpstr>
      <vt:lpstr>PowerPoint Presentation</vt:lpstr>
      <vt:lpstr>PowerPoint Presentation</vt:lpstr>
      <vt:lpstr>PowerPoint Presentation</vt:lpstr>
      <vt:lpstr>  2.  The present study</vt:lpstr>
      <vt:lpstr>PowerPoint Presentation</vt:lpstr>
      <vt:lpstr>  3.  Analysis</vt:lpstr>
      <vt:lpstr>1. Typical preferred</vt:lpstr>
      <vt:lpstr>2. Typical dispreferred</vt:lpstr>
      <vt:lpstr>2. Typical dispreferred</vt:lpstr>
      <vt:lpstr>2. Typical dispreferred</vt:lpstr>
      <vt:lpstr>3. Preferred that continue the activity</vt:lpstr>
      <vt:lpstr>3. Preferred that continue the activity</vt:lpstr>
      <vt:lpstr>4. Dispreferred that close the activity</vt:lpstr>
      <vt:lpstr>4  Discussion &amp; Conclusions</vt:lpstr>
      <vt:lpstr>Extract 1,2:Typical preferred</vt:lpstr>
      <vt:lpstr>Extract 3: Typical dispreferred</vt:lpstr>
      <vt:lpstr>Extract 4,5: Preferred that continue the activity</vt:lpstr>
      <vt:lpstr>Extract 6: Dispreferred that close the activity</vt:lpstr>
      <vt:lpstr>PowerPoint Presentation</vt:lpstr>
      <vt:lpstr>PowerPoint Presentation</vt:lpstr>
      <vt:lpstr>5  </vt:lpstr>
      <vt:lpstr>thanks!</vt:lpstr>
    </vt:vector>
  </TitlesOfParts>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cp:lastModifiedBy>Microsoft Office User</cp:lastModifiedBy>
  <cp:revision>184</cp:revision>
  <dcterms:modified xsi:type="dcterms:W3CDTF">2018-09-03T14:01:22Z</dcterms:modified>
</cp:coreProperties>
</file>