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25"/>
  </p:notesMasterIdLst>
  <p:sldIdLst>
    <p:sldId id="256" r:id="rId2"/>
    <p:sldId id="291" r:id="rId3"/>
    <p:sldId id="259" r:id="rId4"/>
    <p:sldId id="286" r:id="rId5"/>
    <p:sldId id="298" r:id="rId6"/>
    <p:sldId id="287" r:id="rId7"/>
    <p:sldId id="285" r:id="rId8"/>
    <p:sldId id="257" r:id="rId9"/>
    <p:sldId id="292" r:id="rId10"/>
    <p:sldId id="293" r:id="rId11"/>
    <p:sldId id="299" r:id="rId12"/>
    <p:sldId id="301" r:id="rId13"/>
    <p:sldId id="295" r:id="rId14"/>
    <p:sldId id="296" r:id="rId15"/>
    <p:sldId id="297" r:id="rId16"/>
    <p:sldId id="303" r:id="rId17"/>
    <p:sldId id="306" r:id="rId18"/>
    <p:sldId id="302" r:id="rId19"/>
    <p:sldId id="307" r:id="rId20"/>
    <p:sldId id="260" r:id="rId21"/>
    <p:sldId id="308" r:id="rId22"/>
    <p:sldId id="305" r:id="rId23"/>
    <p:sldId id="279" r:id="rId24"/>
  </p:sldIdLst>
  <p:sldSz cx="9144000" cy="5143500" type="screen16x9"/>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1pPr>
    <a:lvl2pPr marL="457200"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2pPr>
    <a:lvl3pPr marL="914400"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3pPr>
    <a:lvl4pPr marL="1371600"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4pPr>
    <a:lvl5pPr marL="1828800" algn="l" rtl="0" eaLnBrk="0" fontAlgn="base" hangingPunct="0">
      <a:spcBef>
        <a:spcPct val="0"/>
      </a:spcBef>
      <a:spcAft>
        <a:spcPct val="0"/>
      </a:spcAft>
      <a:defRPr sz="1400" kern="1200">
        <a:solidFill>
          <a:srgbClr val="000000"/>
        </a:solidFill>
        <a:latin typeface="Arial" charset="-95"/>
        <a:ea typeface="Arial" charset="-95"/>
        <a:cs typeface="Arial" charset="-95"/>
        <a:sym typeface="Arial" charset="-95"/>
      </a:defRPr>
    </a:lvl5pPr>
    <a:lvl6pPr marL="2286000" algn="l" defTabSz="914400" rtl="0" eaLnBrk="1" latinLnBrk="0" hangingPunct="1">
      <a:defRPr sz="1400" kern="1200">
        <a:solidFill>
          <a:srgbClr val="000000"/>
        </a:solidFill>
        <a:latin typeface="Arial" charset="-95"/>
        <a:ea typeface="Arial" charset="-95"/>
        <a:cs typeface="Arial" charset="-95"/>
        <a:sym typeface="Arial" charset="-95"/>
      </a:defRPr>
    </a:lvl6pPr>
    <a:lvl7pPr marL="2743200" algn="l" defTabSz="914400" rtl="0" eaLnBrk="1" latinLnBrk="0" hangingPunct="1">
      <a:defRPr sz="1400" kern="1200">
        <a:solidFill>
          <a:srgbClr val="000000"/>
        </a:solidFill>
        <a:latin typeface="Arial" charset="-95"/>
        <a:ea typeface="Arial" charset="-95"/>
        <a:cs typeface="Arial" charset="-95"/>
        <a:sym typeface="Arial" charset="-95"/>
      </a:defRPr>
    </a:lvl7pPr>
    <a:lvl8pPr marL="3200400" algn="l" defTabSz="914400" rtl="0" eaLnBrk="1" latinLnBrk="0" hangingPunct="1">
      <a:defRPr sz="1400" kern="1200">
        <a:solidFill>
          <a:srgbClr val="000000"/>
        </a:solidFill>
        <a:latin typeface="Arial" charset="-95"/>
        <a:ea typeface="Arial" charset="-95"/>
        <a:cs typeface="Arial" charset="-95"/>
        <a:sym typeface="Arial" charset="-95"/>
      </a:defRPr>
    </a:lvl8pPr>
    <a:lvl9pPr marL="3657600" algn="l" defTabSz="914400" rtl="0" eaLnBrk="1" latinLnBrk="0" hangingPunct="1">
      <a:defRPr sz="1400" kern="1200">
        <a:solidFill>
          <a:srgbClr val="000000"/>
        </a:solidFill>
        <a:latin typeface="Arial" charset="-95"/>
        <a:ea typeface="Arial" charset="-95"/>
        <a:cs typeface="Arial" charset="-95"/>
        <a:sym typeface="Arial" charset="-95"/>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8BDE908-8593-416E-AD78-5D9969F4A89F}">
  <a:tblStyle styleId="{78BDE908-8593-416E-AD78-5D9969F4A89F}"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86418"/>
  </p:normalViewPr>
  <p:slideViewPr>
    <p:cSldViewPr snapToGrid="0" snapToObjects="1">
      <p:cViewPr varScale="1">
        <p:scale>
          <a:sx n="143" d="100"/>
          <a:sy n="143" d="100"/>
        </p:scale>
        <p:origin x="200" y="200"/>
      </p:cViewPr>
      <p:guideLst>
        <p:guide orient="horz" pos="1620"/>
        <p:guide pos="2880"/>
      </p:guideLst>
    </p:cSldViewPr>
  </p:slideViewPr>
  <p:outlineViewPr>
    <p:cViewPr>
      <p:scale>
        <a:sx n="33" d="100"/>
        <a:sy n="33" d="100"/>
      </p:scale>
      <p:origin x="0" y="-4688"/>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Shape 3"/>
          <p:cNvSpPr>
            <a:spLocks noGrp="1" noRot="1" noChangeAspect="1"/>
          </p:cNvSpPr>
          <p:nvPr>
            <p:ph type="sldImg" idx="2"/>
          </p:nvPr>
        </p:nvSpPr>
        <p:spPr bwMode="auto">
          <a:xfrm>
            <a:off x="381000" y="685800"/>
            <a:ext cx="6096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1" name="Shape 4"/>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t" anchorCtr="0" compatLnSpc="1">
            <a:prstTxWarp prst="textNoShape">
              <a:avLst/>
            </a:prstTxWarp>
          </a:bodyPr>
          <a:lstStyle/>
          <a:p>
            <a:pPr lvl="0"/>
            <a:endParaRPr lang="en-US" altLang="en-US">
              <a:sym typeface="Arial" charset="-95"/>
            </a:endParaRPr>
          </a:p>
        </p:txBody>
      </p:sp>
    </p:spTree>
    <p:extLst>
      <p:ext uri="{BB962C8B-B14F-4D97-AF65-F5344CB8AC3E}">
        <p14:creationId xmlns:p14="http://schemas.microsoft.com/office/powerpoint/2010/main" val="84937641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1pPr>
    <a:lvl2pPr marL="742950" lvl="1" indent="-28575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2pPr>
    <a:lvl3pPr marL="1143000" lvl="2" indent="-22860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3pPr>
    <a:lvl4pPr marL="1600200" lvl="3" indent="-22860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4pPr>
    <a:lvl5pPr marL="2057400" lvl="4" indent="-228600"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Shape 44"/>
          <p:cNvSpPr>
            <a:spLocks noGrp="1" noRot="1" noChangeAspect="1" noTextEdit="1"/>
          </p:cNvSpPr>
          <p:nvPr>
            <p:ph type="sldImg" idx="2"/>
          </p:nvPr>
        </p:nvSpPr>
        <p:spPr>
          <a:noFill/>
          <a:ln>
            <a:headEnd/>
            <a:tailEnd/>
          </a:ln>
        </p:spPr>
      </p:sp>
      <p:sp>
        <p:nvSpPr>
          <p:cNvPr id="28675" name="Shape 45"/>
          <p:cNvSpPr txBox="1">
            <a:spLocks noGrp="1"/>
          </p:cNvSpPr>
          <p:nvPr>
            <p:ph type="body" idx="1"/>
          </p:nvPr>
        </p:nvSpPr>
        <p:spPr>
          <a:ln/>
        </p:spPr>
        <p:txBody>
          <a:bodyPr/>
          <a:lstStyle/>
          <a:p>
            <a:pPr marL="0" indent="0" eaLnBrk="1" hangingPunct="1">
              <a:buSzPts val="1400"/>
            </a:pPr>
            <a:r>
              <a:rPr lang="en-US" altLang="en-US" b="1" dirty="0">
                <a:latin typeface="Arial" charset="-95"/>
                <a:ea typeface="Arial" charset="-95"/>
                <a:cs typeface="Arial" charset="-95"/>
              </a:rPr>
              <a:t> </a:t>
            </a:r>
            <a:r>
              <a:rPr lang="en-US" altLang="en-US" dirty="0">
                <a:latin typeface="Arial" charset="-95"/>
                <a:ea typeface="Arial" charset="-95"/>
                <a:cs typeface="Arial" charset="-95"/>
              </a:rPr>
              <a:t>Today I’m going to deal with the act of complaint and especially with </a:t>
            </a:r>
            <a:r>
              <a:rPr lang="en-US" altLang="en-US" dirty="0" err="1">
                <a:latin typeface="Arial" charset="-95"/>
                <a:ea typeface="Arial" charset="-95"/>
                <a:cs typeface="Arial" charset="-95"/>
              </a:rPr>
              <a:t>noticings</a:t>
            </a:r>
            <a:r>
              <a:rPr lang="en-US" altLang="en-US" dirty="0">
                <a:latin typeface="Arial" charset="-95"/>
                <a:ea typeface="Arial" charset="-95"/>
                <a:cs typeface="Arial" charset="-95"/>
              </a:rPr>
              <a:t> and apologies that connect with that </a:t>
            </a:r>
            <a:r>
              <a:rPr lang="en-US" altLang="en-US" dirty="0" err="1">
                <a:latin typeface="Arial" charset="-95"/>
                <a:ea typeface="Arial" charset="-95"/>
                <a:cs typeface="Arial" charset="-95"/>
              </a:rPr>
              <a:t>complainable</a:t>
            </a:r>
            <a:r>
              <a:rPr lang="en-US" altLang="en-US" dirty="0">
                <a:latin typeface="Arial" charset="-95"/>
                <a:ea typeface="Arial" charset="-95"/>
                <a:cs typeface="Arial" charset="-95"/>
              </a:rPr>
              <a:t> sequence. This presentation is part of a post-doc </a:t>
            </a:r>
            <a:r>
              <a:rPr lang="en-US" altLang="en-US" i="1" dirty="0">
                <a:latin typeface="Arial" charset="-95"/>
                <a:ea typeface="Arial" charset="-95"/>
                <a:cs typeface="Arial" charset="-95"/>
              </a:rPr>
              <a:t>research which is implemented through  IKY scholarships </a:t>
            </a:r>
            <a:r>
              <a:rPr lang="en-US" altLang="en-US" i="1" dirty="0" err="1">
                <a:latin typeface="Arial" charset="-95"/>
                <a:ea typeface="Arial" charset="-95"/>
                <a:cs typeface="Arial" charset="-95"/>
              </a:rPr>
              <a:t>programme</a:t>
            </a:r>
            <a:r>
              <a:rPr lang="en-US" altLang="en-US" i="1" dirty="0">
                <a:latin typeface="Arial" charset="-95"/>
                <a:ea typeface="Arial" charset="-95"/>
                <a:cs typeface="Arial" charset="-95"/>
              </a:rPr>
              <a:t> and co-financed by the European Union.</a:t>
            </a:r>
            <a:endParaRPr lang="en-US" altLang="en-US" dirty="0">
              <a:latin typeface="Arial" charset="-95"/>
              <a:ea typeface="Arial" charset="-95"/>
              <a:cs typeface="Arial" charset="-95"/>
            </a:endParaRPr>
          </a:p>
          <a:p>
            <a:pPr marL="0" indent="0"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145655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92"/>
          <p:cNvSpPr>
            <a:spLocks noGrp="1" noRot="1" noChangeAspect="1" noTextEdit="1"/>
          </p:cNvSpPr>
          <p:nvPr>
            <p:ph type="sldImg" idx="2"/>
          </p:nvPr>
        </p:nvSpPr>
        <p:spPr>
          <a:noFill/>
          <a:ln>
            <a:headEnd/>
            <a:tailEnd/>
          </a:ln>
        </p:spPr>
      </p:sp>
      <p:sp>
        <p:nvSpPr>
          <p:cNvPr id="37891" name="Shape 93"/>
          <p:cNvSpPr txBox="1">
            <a:spLocks noGrp="1"/>
          </p:cNvSpPr>
          <p:nvPr>
            <p:ph type="body" idx="1"/>
          </p:nvPr>
        </p:nvSpPr>
        <p:spPr/>
        <p:txBody>
          <a:bodyPr/>
          <a:lstStyle/>
          <a:p>
            <a:pPr marL="0" indent="0" eaLnBrk="1" hangingPunct="1">
              <a:buSzPts val="1400"/>
            </a:pPr>
            <a:r>
              <a:rPr lang="en-US" altLang="en-US" dirty="0">
                <a:latin typeface="Arial" charset="-95"/>
                <a:ea typeface="Arial" charset="-95"/>
                <a:cs typeface="Arial" charset="-95"/>
              </a:rPr>
              <a:t>In the first </a:t>
            </a:r>
            <a:r>
              <a:rPr lang="en-US" altLang="en-US" dirty="0" smtClean="0">
                <a:latin typeface="Arial" charset="-95"/>
                <a:ea typeface="Arial" charset="-95"/>
                <a:cs typeface="Arial" charset="-95"/>
              </a:rPr>
              <a:t>extract, </a:t>
            </a:r>
            <a:r>
              <a:rPr lang="en-US" altLang="en-US" dirty="0">
                <a:latin typeface="Arial" charset="-95"/>
                <a:ea typeface="Arial" charset="-95"/>
                <a:cs typeface="Arial" charset="-95"/>
              </a:rPr>
              <a:t>noticing is a vehicle for the expression of a complaint. In the extract four friends discuss about America (Vera and her brother Charis and </a:t>
            </a:r>
            <a:r>
              <a:rPr lang="en-US" altLang="en-US" dirty="0" smtClean="0">
                <a:latin typeface="Arial" charset="-95"/>
                <a:ea typeface="Arial" charset="-95"/>
                <a:cs typeface="Arial" charset="-95"/>
              </a:rPr>
              <a:t>their two </a:t>
            </a:r>
            <a:r>
              <a:rPr lang="en-US" altLang="en-US" dirty="0">
                <a:latin typeface="Arial" charset="-95"/>
                <a:ea typeface="Arial" charset="-95"/>
                <a:cs typeface="Arial" charset="-95"/>
              </a:rPr>
              <a:t>male friends Sotiris and </a:t>
            </a:r>
            <a:r>
              <a:rPr lang="en-US" altLang="en-US" dirty="0" err="1">
                <a:latin typeface="Arial" charset="-95"/>
                <a:ea typeface="Arial" charset="-95"/>
                <a:cs typeface="Arial" charset="-95"/>
              </a:rPr>
              <a:t>Petros</a:t>
            </a:r>
            <a:r>
              <a:rPr lang="en-US" altLang="en-US" dirty="0">
                <a:latin typeface="Arial" charset="-95"/>
                <a:ea typeface="Arial" charset="-95"/>
                <a:cs typeface="Arial" charset="-95"/>
              </a:rPr>
              <a:t>). In lines that precede this extract Vera argues that America does not differ from any other developed country. Charis disagrees with Vera’s argument, whereas Peter recognizes that she has a point. </a:t>
            </a:r>
            <a:endParaRPr lang="el-GR" altLang="en-US" dirty="0">
              <a:latin typeface="Arial" charset="-95"/>
              <a:ea typeface="Arial" charset="-95"/>
              <a:cs typeface="Arial" charset="-95"/>
            </a:endParaRPr>
          </a:p>
          <a:p>
            <a:pPr marL="0" indent="0" eaLnBrk="1" hangingPunct="1">
              <a:buSzPts val="1400"/>
            </a:pPr>
            <a:endParaRPr lang="el-GR" altLang="en-US" dirty="0">
              <a:latin typeface="Arial" charset="-95"/>
              <a:ea typeface="Arial" charset="-95"/>
              <a:cs typeface="Arial" charset="-95"/>
            </a:endParaRPr>
          </a:p>
          <a:p>
            <a:pPr marL="0" indent="0" eaLnBrk="1" hangingPunct="1">
              <a:buSzPts val="1400"/>
            </a:pPr>
            <a:r>
              <a:rPr lang="en-US" altLang="en-US" dirty="0">
                <a:latin typeface="Arial" charset="-95"/>
                <a:ea typeface="Arial" charset="-95"/>
                <a:cs typeface="Arial" charset="-95"/>
              </a:rPr>
              <a:t>And while Sotiris remains uninvolved, after the gap of 1.5 he produces an opinion query turn (line 6). In this way, it is likely that he introduces a perspective-display series (Maynard 1989), which is an interactional safe practice for a speaker to display his/her view about something after his/her co-conversationalists have been invited to express theirs. (what’s your opinion about internet).</a:t>
            </a:r>
          </a:p>
          <a:p>
            <a:pPr marL="0" indent="0" eaLnBrk="1" hangingPunct="1">
              <a:buSzPts val="1400"/>
            </a:pPr>
            <a:endParaRPr lang="en-US" altLang="en-US" dirty="0">
              <a:latin typeface="Arial" charset="-95"/>
              <a:ea typeface="Arial" charset="-95"/>
              <a:cs typeface="Arial" charset="-95"/>
            </a:endParaRPr>
          </a:p>
          <a:p>
            <a:pPr marL="0" indent="0"/>
            <a:r>
              <a:rPr lang="en-US" altLang="en-US" dirty="0">
                <a:latin typeface="Arial" charset="-95"/>
                <a:ea typeface="Arial" charset="-95"/>
                <a:cs typeface="Arial" charset="-95"/>
              </a:rPr>
              <a:t>First, Peter (line 8) reacts to Sotiris’ turn after a 0.8 gap, indicating what was it, that motivated the turn (the word information in Vera’s contribution). </a:t>
            </a:r>
            <a:endParaRPr lang="el-GR" altLang="en-US" dirty="0">
              <a:latin typeface="Arial" charset="-95"/>
              <a:ea typeface="Arial" charset="-95"/>
              <a:cs typeface="Arial" charset="-95"/>
            </a:endParaRPr>
          </a:p>
          <a:p>
            <a:pPr marL="0" indent="0"/>
            <a:endParaRPr lang="el-GR" altLang="en-US" dirty="0">
              <a:latin typeface="Arial" charset="-95"/>
              <a:ea typeface="Arial" charset="-95"/>
              <a:cs typeface="Arial" charset="-95"/>
            </a:endParaRPr>
          </a:p>
          <a:p>
            <a:pPr marL="0" indent="0"/>
            <a:r>
              <a:rPr lang="en-US" altLang="en-US" dirty="0">
                <a:latin typeface="Arial" charset="-95"/>
                <a:ea typeface="Arial" charset="-95"/>
                <a:cs typeface="Arial" charset="-95"/>
              </a:rPr>
              <a:t>On the contrary, Vera in overlap with Peter’s turn considers Sotiris’ question as a displaced one. Her turn is a </a:t>
            </a:r>
            <a:r>
              <a:rPr lang="en-US" altLang="en-US" dirty="0" err="1">
                <a:latin typeface="Arial" charset="-95"/>
                <a:ea typeface="Arial" charset="-95"/>
                <a:cs typeface="Arial" charset="-95"/>
              </a:rPr>
              <a:t>wh</a:t>
            </a:r>
            <a:r>
              <a:rPr lang="en-US" altLang="en-US" dirty="0">
                <a:latin typeface="Arial" charset="-95"/>
                <a:ea typeface="Arial" charset="-95"/>
                <a:cs typeface="Arial" charset="-95"/>
              </a:rPr>
              <a:t>-question which seeks an explanation for Sotiris movement, </a:t>
            </a:r>
            <a:endParaRPr lang="el-GR" altLang="en-US" dirty="0">
              <a:latin typeface="Arial" charset="-95"/>
              <a:ea typeface="Arial" charset="-95"/>
              <a:cs typeface="Arial" charset="-95"/>
            </a:endParaRPr>
          </a:p>
          <a:p>
            <a:pPr marL="0" indent="0"/>
            <a:r>
              <a:rPr lang="en-US" altLang="en-US" dirty="0">
                <a:latin typeface="Arial" charset="-95"/>
                <a:ea typeface="Arial" charset="-95"/>
                <a:cs typeface="Arial" charset="-95"/>
              </a:rPr>
              <a:t>An explanation given both by Peter in line 8:</a:t>
            </a:r>
            <a:r>
              <a:rPr lang="en-US" altLang="en-US" dirty="0">
                <a:solidFill>
                  <a:srgbClr val="FFFF00"/>
                </a:solidFill>
                <a:latin typeface="Arial" charset="-95"/>
                <a:ea typeface="Arial" charset="-95"/>
                <a:cs typeface="Arial" charset="-95"/>
              </a:rPr>
              <a:t>You heard [information – and line 11:He picked up on that comment about information)</a:t>
            </a:r>
            <a:r>
              <a:rPr lang="en-US" altLang="en-US" dirty="0">
                <a:latin typeface="Arial" charset="-95"/>
                <a:ea typeface="Arial" charset="-95"/>
                <a:cs typeface="Arial" charset="-95"/>
              </a:rPr>
              <a:t> and by Sotiris, who introduced the sequence. (line 12: </a:t>
            </a:r>
            <a:r>
              <a:rPr lang="en-US" altLang="en-US" dirty="0">
                <a:solidFill>
                  <a:srgbClr val="FFFF00"/>
                </a:solidFill>
                <a:latin typeface="Arial" charset="-95"/>
                <a:ea typeface="Arial" charset="-95"/>
                <a:cs typeface="Arial" charset="-95"/>
              </a:rPr>
              <a:t>Uh the information flow.</a:t>
            </a:r>
            <a:r>
              <a:rPr lang="en-US" altLang="en-US" dirty="0">
                <a:latin typeface="Arial" charset="-95"/>
                <a:ea typeface="Arial" charset="-95"/>
                <a:cs typeface="Arial" charset="-95"/>
              </a:rPr>
              <a:t>). Thus, the insert sequence is closed. Yet, their answers to Sotiris’ question are still pending, which even now do not occur</a:t>
            </a:r>
          </a:p>
          <a:p>
            <a:pPr marL="0" indent="0"/>
            <a:r>
              <a:rPr lang="en-US" altLang="en-US" dirty="0">
                <a:latin typeface="Arial" charset="-95"/>
                <a:ea typeface="Arial" charset="-95"/>
                <a:cs typeface="Arial" charset="-95"/>
              </a:rPr>
              <a:t> </a:t>
            </a:r>
          </a:p>
          <a:p>
            <a:pPr marL="0" indent="0"/>
            <a:r>
              <a:rPr lang="en-US" altLang="en-US" dirty="0">
                <a:latin typeface="Arial" charset="-95"/>
                <a:ea typeface="Arial" charset="-95"/>
                <a:cs typeface="Arial" charset="-95"/>
              </a:rPr>
              <a:t>A gap of 1.5 follows and</a:t>
            </a:r>
          </a:p>
          <a:p>
            <a:pPr marL="0" indent="0"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898948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92"/>
          <p:cNvSpPr>
            <a:spLocks noGrp="1" noRot="1" noChangeAspect="1" noTextEdit="1"/>
          </p:cNvSpPr>
          <p:nvPr>
            <p:ph type="sldImg" idx="2"/>
          </p:nvPr>
        </p:nvSpPr>
        <p:spPr>
          <a:noFill/>
          <a:ln>
            <a:headEnd/>
            <a:tailEnd/>
          </a:ln>
        </p:spPr>
      </p:sp>
      <p:sp>
        <p:nvSpPr>
          <p:cNvPr id="38915" name="Shape 93"/>
          <p:cNvSpPr txBox="1">
            <a:spLocks noGrp="1"/>
          </p:cNvSpPr>
          <p:nvPr>
            <p:ph type="body" idx="1"/>
          </p:nvPr>
        </p:nvSpPr>
        <p:spPr>
          <a:ln/>
        </p:spPr>
        <p:txBody>
          <a:bodyPr/>
          <a:lstStyle/>
          <a:p>
            <a:pPr marL="0" indent="0" eaLnBrk="1" hangingPunct="1">
              <a:buSzPts val="1400"/>
            </a:pPr>
            <a:r>
              <a:rPr lang="en-US" altLang="en-US" sz="1100" dirty="0">
                <a:latin typeface="Arial" charset="-95"/>
                <a:ea typeface="Arial" charset="-95"/>
                <a:cs typeface="Arial" charset="-95"/>
              </a:rPr>
              <a:t>Vera comes again, noticing in her first Turn Constructional unit the abrupt topic shift (</a:t>
            </a:r>
            <a:r>
              <a:rPr lang="en-US" altLang="en-US" sz="1100" dirty="0">
                <a:solidFill>
                  <a:srgbClr val="FFFF00"/>
                </a:solidFill>
                <a:latin typeface="Arial" charset="-95"/>
                <a:ea typeface="Arial" charset="-95"/>
                <a:cs typeface="Arial" charset="-95"/>
              </a:rPr>
              <a:t>We were discussing something else</a:t>
            </a:r>
            <a:r>
              <a:rPr lang="en-US" altLang="en-US" sz="1100" dirty="0">
                <a:latin typeface="Arial" charset="-95"/>
                <a:ea typeface="Arial" charset="-95"/>
                <a:cs typeface="Arial" charset="-95"/>
              </a:rPr>
              <a:t>). This is not strange from Vera’s side, since the most usual way of topic shift is step-by-step (</a:t>
            </a:r>
            <a:r>
              <a:rPr lang="en-US" altLang="en-US" sz="1100" dirty="0" err="1">
                <a:latin typeface="Arial" charset="-95"/>
                <a:ea typeface="Arial" charset="-95"/>
                <a:cs typeface="Arial" charset="-95"/>
              </a:rPr>
              <a:t>Schegloff</a:t>
            </a:r>
            <a:r>
              <a:rPr lang="en-US" altLang="en-US" sz="1100" dirty="0">
                <a:latin typeface="Arial" charset="-95"/>
                <a:ea typeface="Arial" charset="-95"/>
                <a:cs typeface="Arial" charset="-95"/>
              </a:rPr>
              <a:t> 2007: 192) and one of the conditions that must be met for the closing of a sequence is the participants’ collaboration. Vera, continues her turn making more clear the reason why she comments on the topic shift (lines 14-15 -</a:t>
            </a:r>
            <a:r>
              <a:rPr lang="en-US" altLang="en-US" sz="1100" dirty="0">
                <a:solidFill>
                  <a:srgbClr val="FFFF00"/>
                </a:solidFill>
                <a:latin typeface="Arial" charset="-95"/>
                <a:ea typeface="Arial" charset="-95"/>
                <a:cs typeface="Arial" charset="-95"/>
              </a:rPr>
              <a:t>you didn’t let me finish about America that  I  wanted [to.] </a:t>
            </a:r>
            <a:r>
              <a:rPr lang="en-US" altLang="en-US" sz="1100" dirty="0">
                <a:latin typeface="Arial" charset="-95"/>
                <a:ea typeface="Arial" charset="-95"/>
                <a:cs typeface="Arial" charset="-95"/>
              </a:rPr>
              <a:t>). This second </a:t>
            </a:r>
            <a:r>
              <a:rPr lang="en-US" altLang="en-US" sz="1100" dirty="0" err="1">
                <a:latin typeface="Arial" charset="-95"/>
                <a:ea typeface="Arial" charset="-95"/>
                <a:cs typeface="Arial" charset="-95"/>
              </a:rPr>
              <a:t>tcu</a:t>
            </a:r>
            <a:r>
              <a:rPr lang="en-US" altLang="en-US" sz="1100" dirty="0">
                <a:latin typeface="Arial" charset="-95"/>
                <a:ea typeface="Arial" charset="-95"/>
                <a:cs typeface="Arial" charset="-95"/>
              </a:rPr>
              <a:t> could be also characterized as noticing, but the negation, in combination with the words </a:t>
            </a:r>
            <a:r>
              <a:rPr lang="en-US" altLang="en-US" sz="1100" i="1" dirty="0">
                <a:latin typeface="Arial" charset="-95"/>
                <a:ea typeface="Arial" charset="-95"/>
                <a:cs typeface="Arial" charset="-95"/>
              </a:rPr>
              <a:t>let</a:t>
            </a:r>
            <a:r>
              <a:rPr lang="en-US" altLang="en-US" sz="1100" dirty="0">
                <a:latin typeface="Arial" charset="-95"/>
                <a:ea typeface="Arial" charset="-95"/>
                <a:cs typeface="Arial" charset="-95"/>
              </a:rPr>
              <a:t> and </a:t>
            </a:r>
            <a:r>
              <a:rPr lang="en-US" altLang="en-US" sz="1100" i="1" dirty="0">
                <a:latin typeface="Arial" charset="-95"/>
                <a:ea typeface="Arial" charset="-95"/>
                <a:cs typeface="Arial" charset="-95"/>
              </a:rPr>
              <a:t>I would like,</a:t>
            </a:r>
            <a:r>
              <a:rPr lang="en-US" altLang="en-US" sz="1100" dirty="0">
                <a:latin typeface="Arial" charset="-95"/>
                <a:ea typeface="Arial" charset="-95"/>
                <a:cs typeface="Arial" charset="-95"/>
              </a:rPr>
              <a:t> is a clear implication of complaint (</a:t>
            </a:r>
            <a:r>
              <a:rPr lang="el-GR" altLang="en-US" sz="1100" dirty="0">
                <a:latin typeface="Arial" charset="-95"/>
                <a:ea typeface="Arial" charset="-95"/>
                <a:cs typeface="Arial" charset="-95"/>
              </a:rPr>
              <a:t>πρβ </a:t>
            </a:r>
            <a:r>
              <a:rPr lang="en-US" altLang="en-US" sz="1100" dirty="0" err="1">
                <a:latin typeface="Arial" charset="-95"/>
                <a:ea typeface="Arial" charset="-95"/>
                <a:cs typeface="Arial" charset="-95"/>
              </a:rPr>
              <a:t>Schegloff</a:t>
            </a:r>
            <a:r>
              <a:rPr lang="en-US" altLang="en-US" sz="1100" dirty="0">
                <a:latin typeface="Arial" charset="-95"/>
                <a:ea typeface="Arial" charset="-95"/>
                <a:cs typeface="Arial" charset="-95"/>
              </a:rPr>
              <a:t> 1988). </a:t>
            </a:r>
            <a:endParaRPr lang="el-GR" altLang="en-US" sz="1100" dirty="0">
              <a:latin typeface="Arial" charset="-95"/>
              <a:ea typeface="Arial" charset="-95"/>
              <a:cs typeface="Arial" charset="-95"/>
            </a:endParaRPr>
          </a:p>
          <a:p>
            <a:pPr marL="0" indent="0" eaLnBrk="1" hangingPunct="1">
              <a:buSzPts val="1400"/>
            </a:pPr>
            <a:r>
              <a:rPr lang="en-US" altLang="en-US" sz="1100" dirty="0">
                <a:latin typeface="Arial" charset="-95"/>
                <a:ea typeface="Arial" charset="-95"/>
                <a:cs typeface="Arial" charset="-95"/>
              </a:rPr>
              <a:t>Peter’s immediate reaction (before Vera finishes her turn) functions as a remedy for the deprivation of her right to speak, due to Sotiris’ question. The immediacy of his response but also the content of his turn (he cedes the floor to Vera) is affiliative towards their relationship, showing his orientation to it. Although it was not Peter that posed the question, and thus he is not held accountable for the content of the previous sequence, the fact that he recognizes the basis of the complaint leads to the closing of the complaint sequence. Moreover, the fact that Peter gives the floor to Vera, though this is not his responsibility, is once again an evidence of his orientation to the relationship. </a:t>
            </a:r>
          </a:p>
        </p:txBody>
      </p:sp>
    </p:spTree>
    <p:extLst>
      <p:ext uri="{BB962C8B-B14F-4D97-AF65-F5344CB8AC3E}">
        <p14:creationId xmlns:p14="http://schemas.microsoft.com/office/powerpoint/2010/main" val="1876675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Shape 92"/>
          <p:cNvSpPr>
            <a:spLocks noGrp="1" noRot="1" noChangeAspect="1" noTextEdit="1"/>
          </p:cNvSpPr>
          <p:nvPr>
            <p:ph type="sldImg" idx="2"/>
          </p:nvPr>
        </p:nvSpPr>
        <p:spPr>
          <a:noFill/>
          <a:ln>
            <a:headEnd/>
            <a:tailEnd/>
          </a:ln>
        </p:spPr>
      </p:sp>
      <p:sp>
        <p:nvSpPr>
          <p:cNvPr id="39939" name="Shape 93"/>
          <p:cNvSpPr txBox="1">
            <a:spLocks noGrp="1"/>
          </p:cNvSpPr>
          <p:nvPr>
            <p:ph type="body" idx="1"/>
          </p:nvPr>
        </p:nvSpPr>
        <p:spPr>
          <a:ln/>
        </p:spPr>
        <p:txBody>
          <a:bodyPr/>
          <a:lstStyle/>
          <a:p>
            <a:pPr marL="0" indent="0" eaLnBrk="1" hangingPunct="1">
              <a:buSzPts val="1400"/>
            </a:pPr>
            <a:r>
              <a:rPr lang="el-GR" altLang="en-US" sz="1100" dirty="0">
                <a:latin typeface="Arial" charset="-95"/>
                <a:ea typeface="Arial" charset="-95"/>
                <a:cs typeface="Arial" charset="-95"/>
              </a:rPr>
              <a:t>Τ</a:t>
            </a:r>
            <a:r>
              <a:rPr lang="en-US" altLang="en-US" sz="1100" dirty="0">
                <a:latin typeface="Arial" charset="-95"/>
                <a:ea typeface="Arial" charset="-95"/>
                <a:cs typeface="Arial" charset="-95"/>
              </a:rPr>
              <a:t>he complaint sequence that was potentially opened in line 9 with a noticing</a:t>
            </a:r>
            <a:r>
              <a:rPr lang="el-GR" altLang="en-US" sz="1100" dirty="0">
                <a:latin typeface="Arial" charset="-95"/>
                <a:ea typeface="Arial" charset="-95"/>
                <a:cs typeface="Arial" charset="-95"/>
              </a:rPr>
              <a:t> </a:t>
            </a:r>
            <a:r>
              <a:rPr lang="en-US" altLang="en-US" sz="1100" dirty="0">
                <a:latin typeface="Arial" charset="-95"/>
                <a:ea typeface="Arial" charset="-95"/>
                <a:cs typeface="Arial" charset="-95"/>
              </a:rPr>
              <a:t>in a laughing tone and rephrased as a proper direct complaint in line 14 again through a noticing by Vera, is indeed closed by Peter’s concession of interactional floor. As you can see immediately after Peter’s turn Vera continues in line 18 from the point she stopped in line 1 of the extract.</a:t>
            </a:r>
          </a:p>
          <a:p>
            <a:pPr marL="0" indent="0" eaLnBrk="1" hangingPunct="1">
              <a:buSzPts val="1400"/>
            </a:pPr>
            <a:r>
              <a:rPr lang="en-US" altLang="en-US" sz="1100" dirty="0">
                <a:latin typeface="Arial" charset="-95"/>
                <a:ea typeface="Arial" charset="-95"/>
                <a:cs typeface="Arial" charset="-95"/>
              </a:rPr>
              <a:t> </a:t>
            </a:r>
          </a:p>
          <a:p>
            <a:pPr marL="0" indent="0"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197510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Shape 92"/>
          <p:cNvSpPr>
            <a:spLocks noGrp="1" noRot="1" noChangeAspect="1" noTextEdit="1"/>
          </p:cNvSpPr>
          <p:nvPr>
            <p:ph type="sldImg" idx="2"/>
          </p:nvPr>
        </p:nvSpPr>
        <p:spPr>
          <a:noFill/>
          <a:ln>
            <a:headEnd/>
            <a:tailEnd/>
          </a:ln>
        </p:spPr>
      </p:sp>
      <p:sp>
        <p:nvSpPr>
          <p:cNvPr id="40963" name="Shape 93"/>
          <p:cNvSpPr txBox="1">
            <a:spLocks noGrp="1"/>
          </p:cNvSpPr>
          <p:nvPr>
            <p:ph type="body" idx="1"/>
          </p:nvPr>
        </p:nvSpPr>
        <p:spPr>
          <a:ln/>
        </p:spPr>
        <p:txBody>
          <a:bodyPr/>
          <a:lstStyle/>
          <a:p>
            <a:r>
              <a:rPr lang="en-US" altLang="en-US" dirty="0">
                <a:latin typeface="Arial" charset="-95"/>
                <a:ea typeface="Arial" charset="-95"/>
                <a:cs typeface="Arial" charset="-95"/>
              </a:rPr>
              <a:t>In the next extract </a:t>
            </a:r>
            <a:r>
              <a:rPr lang="en-US" altLang="en-US" dirty="0" err="1">
                <a:latin typeface="Arial" charset="-95"/>
                <a:ea typeface="Arial" charset="-95"/>
                <a:cs typeface="Arial" charset="-95"/>
              </a:rPr>
              <a:t>fiive</a:t>
            </a:r>
            <a:r>
              <a:rPr lang="en-US" altLang="en-US" dirty="0">
                <a:latin typeface="Arial" charset="-95"/>
                <a:ea typeface="Arial" charset="-95"/>
                <a:cs typeface="Arial" charset="-95"/>
              </a:rPr>
              <a:t> friends participate in a game of hypothetical questions. </a:t>
            </a:r>
            <a:r>
              <a:rPr lang="en-US" altLang="en-US" dirty="0" err="1">
                <a:latin typeface="Arial" charset="-95"/>
                <a:ea typeface="Arial" charset="-95"/>
                <a:cs typeface="Arial" charset="-95"/>
              </a:rPr>
              <a:t>Marios</a:t>
            </a:r>
            <a:r>
              <a:rPr lang="en-US" altLang="en-US" dirty="0">
                <a:latin typeface="Arial" charset="-95"/>
                <a:ea typeface="Arial" charset="-95"/>
                <a:cs typeface="Arial" charset="-95"/>
              </a:rPr>
              <a:t> is the one who launches the game (line 1), seeking permission to ask a question, in order to begin a new activity in the interaction. In fact, </a:t>
            </a:r>
            <a:r>
              <a:rPr lang="en-US" altLang="en-US" dirty="0" err="1">
                <a:latin typeface="Arial" charset="-95"/>
                <a:ea typeface="Arial" charset="-95"/>
                <a:cs typeface="Arial" charset="-95"/>
              </a:rPr>
              <a:t>Marios</a:t>
            </a:r>
            <a:r>
              <a:rPr lang="en-US" altLang="en-US" dirty="0">
                <a:latin typeface="Arial" charset="-95"/>
                <a:ea typeface="Arial" charset="-95"/>
                <a:cs typeface="Arial" charset="-95"/>
              </a:rPr>
              <a:t> launches a pre-sequence which is not followed by the action which it names, but by another sequence, whose first pair part gives the necessary information for the basic adjacency pair (</a:t>
            </a:r>
            <a:r>
              <a:rPr lang="en-US" altLang="en-US" dirty="0" err="1">
                <a:latin typeface="Arial" charset="-95"/>
                <a:ea typeface="Arial" charset="-95"/>
                <a:cs typeface="Arial" charset="-95"/>
              </a:rPr>
              <a:t>Schegloff</a:t>
            </a:r>
            <a:r>
              <a:rPr lang="en-US" altLang="en-US" dirty="0">
                <a:latin typeface="Arial" charset="-95"/>
                <a:ea typeface="Arial" charset="-95"/>
                <a:cs typeface="Arial" charset="-95"/>
              </a:rPr>
              <a:t> (2007: 44) </a:t>
            </a:r>
            <a:r>
              <a:rPr lang="en-US" altLang="en-US" i="1" dirty="0">
                <a:latin typeface="Arial" charset="-95"/>
                <a:ea typeface="Arial" charset="-95"/>
                <a:cs typeface="Arial" charset="-95"/>
              </a:rPr>
              <a:t>preliminaries to preliminaries</a:t>
            </a:r>
            <a:r>
              <a:rPr lang="en-US" altLang="en-US" dirty="0">
                <a:latin typeface="Arial" charset="-95"/>
                <a:ea typeface="Arial" charset="-95"/>
                <a:cs typeface="Arial" charset="-95"/>
              </a:rPr>
              <a:t>). In the first lines, (1, 2, 3) </a:t>
            </a:r>
            <a:r>
              <a:rPr lang="en-US" altLang="en-US" dirty="0" err="1">
                <a:latin typeface="Arial" charset="-95"/>
                <a:ea typeface="Arial" charset="-95"/>
                <a:cs typeface="Arial" charset="-95"/>
              </a:rPr>
              <a:t>Marios</a:t>
            </a:r>
            <a:r>
              <a:rPr lang="en-US" altLang="en-US" dirty="0">
                <a:latin typeface="Arial" charset="-95"/>
                <a:ea typeface="Arial" charset="-95"/>
                <a:cs typeface="Arial" charset="-95"/>
              </a:rPr>
              <a:t>, before ensuring the participants’ consent for the production of the question, preannounces some of its features, giving emphasis on the fact that he has asked it again. In that way, he gives in advance an account for the repetition that may annoying and takes the responsibility, saying that it is his own obsession (</a:t>
            </a:r>
            <a:r>
              <a:rPr lang="en-US" altLang="en-US" dirty="0">
                <a:solidFill>
                  <a:srgbClr val="FFFF00"/>
                </a:solidFill>
                <a:latin typeface="Times New Roman" charset="-95"/>
                <a:ea typeface="MS ??" charset="-95"/>
                <a:cs typeface="Times New Roman" charset="-95"/>
              </a:rPr>
              <a:t>[I am ]a little bit obsessed. &lt;</a:t>
            </a:r>
            <a:r>
              <a:rPr lang="en-US" altLang="en-US" dirty="0">
                <a:latin typeface="Arial" charset="-95"/>
                <a:ea typeface="Arial" charset="-95"/>
                <a:cs typeface="Arial" charset="-95"/>
              </a:rPr>
              <a:t>). In overlap with his account, Diogenes (line 4) gives a go-ahead response (</a:t>
            </a:r>
            <a:r>
              <a:rPr lang="en-US" altLang="en-US" dirty="0" err="1">
                <a:latin typeface="Arial" charset="-95"/>
                <a:ea typeface="Arial" charset="-95"/>
                <a:cs typeface="Arial" charset="-95"/>
              </a:rPr>
              <a:t>Schegloff</a:t>
            </a:r>
            <a:r>
              <a:rPr lang="en-US" altLang="en-US" dirty="0">
                <a:latin typeface="Arial" charset="-95"/>
                <a:ea typeface="Arial" charset="-95"/>
                <a:cs typeface="Arial" charset="-95"/>
              </a:rPr>
              <a:t> 2007: 30), and so does </a:t>
            </a:r>
            <a:r>
              <a:rPr lang="en-US" altLang="en-US" dirty="0" err="1">
                <a:latin typeface="Arial" charset="-95"/>
                <a:ea typeface="Arial" charset="-95"/>
                <a:cs typeface="Arial" charset="-95"/>
              </a:rPr>
              <a:t>Athina</a:t>
            </a:r>
            <a:r>
              <a:rPr lang="en-US" altLang="en-US" dirty="0">
                <a:latin typeface="Arial" charset="-95"/>
                <a:ea typeface="Arial" charset="-95"/>
                <a:cs typeface="Arial" charset="-95"/>
              </a:rPr>
              <a:t> (line 7) which is omitted. Thus, </a:t>
            </a:r>
            <a:r>
              <a:rPr lang="en-US" altLang="en-US" dirty="0" err="1">
                <a:latin typeface="Arial" charset="-95"/>
                <a:ea typeface="Arial" charset="-95"/>
                <a:cs typeface="Arial" charset="-95"/>
              </a:rPr>
              <a:t>Marios</a:t>
            </a:r>
            <a:r>
              <a:rPr lang="en-US" altLang="en-US" dirty="0">
                <a:latin typeface="Arial" charset="-95"/>
                <a:ea typeface="Arial" charset="-95"/>
                <a:cs typeface="Arial" charset="-95"/>
              </a:rPr>
              <a:t> proceeds to the second preliminary sequence (line 8), in which he develops the conditions in order to ask his basic question (lines 13, 14, 16, 17). (lines omitted also for space and time limitations)</a:t>
            </a:r>
          </a:p>
          <a:p>
            <a:r>
              <a:rPr lang="en-US" altLang="en-US" dirty="0">
                <a:latin typeface="Arial" charset="-95"/>
                <a:ea typeface="Arial" charset="-95"/>
                <a:cs typeface="Arial" charset="-95"/>
              </a:rPr>
              <a:t>After </a:t>
            </a:r>
            <a:r>
              <a:rPr lang="en-US" altLang="en-US" dirty="0" err="1">
                <a:latin typeface="Arial" charset="-95"/>
                <a:ea typeface="Arial" charset="-95"/>
                <a:cs typeface="Arial" charset="-95"/>
              </a:rPr>
              <a:t>Marios</a:t>
            </a:r>
            <a:r>
              <a:rPr lang="en-US" altLang="en-US" dirty="0">
                <a:latin typeface="Arial" charset="-95"/>
                <a:ea typeface="Arial" charset="-95"/>
                <a:cs typeface="Arial" charset="-95"/>
              </a:rPr>
              <a:t> setting the conditions of the question and before the basic question, Erika (line 19) who was uninvolved until this point, recognizing what will follow, states that she has answered the question and seems reluctant to participate in the game.   </a:t>
            </a:r>
          </a:p>
          <a:p>
            <a:r>
              <a:rPr lang="en-US" altLang="en-US" dirty="0">
                <a:latin typeface="Arial" charset="-95"/>
                <a:ea typeface="Arial" charset="-95"/>
                <a:cs typeface="Arial" charset="-95"/>
              </a:rPr>
              <a:t>With her reluctance to participate in the joint activity, she establishes an environment which, on the one hand, can be </a:t>
            </a:r>
            <a:r>
              <a:rPr lang="en-US" altLang="en-US" dirty="0" err="1">
                <a:latin typeface="Arial" charset="-95"/>
                <a:ea typeface="Arial" charset="-95"/>
                <a:cs typeface="Arial" charset="-95"/>
              </a:rPr>
              <a:t>disaffiliative</a:t>
            </a:r>
            <a:r>
              <a:rPr lang="en-US" altLang="en-US" dirty="0">
                <a:latin typeface="Arial" charset="-95"/>
                <a:ea typeface="Arial" charset="-95"/>
                <a:cs typeface="Arial" charset="-95"/>
              </a:rPr>
              <a:t> for the participants’ relationship and, on the other, can create the circumstances for the expression of a complaint. The turn itself is designed as an indirect expression of a complaint, yet it is not recognized as such by </a:t>
            </a:r>
            <a:r>
              <a:rPr lang="en-US" altLang="en-US" dirty="0" err="1" smtClean="0">
                <a:latin typeface="Arial" charset="-95"/>
                <a:ea typeface="Arial" charset="-95"/>
                <a:cs typeface="Arial" charset="-95"/>
              </a:rPr>
              <a:t>Marios</a:t>
            </a:r>
            <a:r>
              <a:rPr lang="en-US" altLang="en-US" dirty="0" smtClean="0">
                <a:latin typeface="Arial" charset="-95"/>
                <a:ea typeface="Arial" charset="-95"/>
                <a:cs typeface="Arial" charset="-95"/>
              </a:rPr>
              <a:t>, </a:t>
            </a:r>
            <a:r>
              <a:rPr lang="en-US" altLang="en-US" dirty="0">
                <a:latin typeface="Arial" charset="-95"/>
                <a:ea typeface="Arial" charset="-95"/>
                <a:cs typeface="Arial" charset="-95"/>
              </a:rPr>
              <a:t>who (line 22) initially seeks confirmation for the fact that he has asked her again the above question (without receiving an answer)</a:t>
            </a: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350149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Shape 92"/>
          <p:cNvSpPr>
            <a:spLocks noGrp="1" noRot="1" noChangeAspect="1" noTextEdit="1"/>
          </p:cNvSpPr>
          <p:nvPr>
            <p:ph type="sldImg" idx="2"/>
          </p:nvPr>
        </p:nvSpPr>
        <p:spPr>
          <a:noFill/>
          <a:ln>
            <a:headEnd/>
            <a:tailEnd/>
          </a:ln>
        </p:spPr>
      </p:sp>
      <p:sp>
        <p:nvSpPr>
          <p:cNvPr id="41987" name="Shape 93"/>
          <p:cNvSpPr txBox="1">
            <a:spLocks noGrp="1"/>
          </p:cNvSpPr>
          <p:nvPr>
            <p:ph type="body" idx="1"/>
          </p:nvPr>
        </p:nvSpPr>
        <p:spPr>
          <a:ln/>
        </p:spPr>
        <p:txBody>
          <a:bodyPr/>
          <a:lstStyle/>
          <a:p>
            <a:r>
              <a:rPr lang="en-US" altLang="en-US" sz="1100" dirty="0">
                <a:latin typeface="Arial" charset="-95"/>
                <a:ea typeface="Arial" charset="-95"/>
                <a:cs typeface="Arial" charset="-95"/>
              </a:rPr>
              <a:t>and then the conversation proceeds by Maria and Diogenes giving the floor to </a:t>
            </a:r>
            <a:r>
              <a:rPr lang="en-US" altLang="en-US" sz="1100" dirty="0" err="1">
                <a:latin typeface="Arial" charset="-95"/>
                <a:ea typeface="Arial" charset="-95"/>
                <a:cs typeface="Arial" charset="-95"/>
              </a:rPr>
              <a:t>Athina</a:t>
            </a:r>
            <a:r>
              <a:rPr lang="en-US" altLang="en-US" sz="1100" dirty="0">
                <a:latin typeface="Arial" charset="-95"/>
                <a:ea typeface="Arial" charset="-95"/>
                <a:cs typeface="Arial" charset="-95"/>
              </a:rPr>
              <a:t> (line25- 26). In other words the other participants continue to orient themselves to the joint activity, underestimating Erika’s contribution.  </a:t>
            </a:r>
          </a:p>
          <a:p>
            <a:r>
              <a:rPr lang="en-US" altLang="en-US" sz="1100" dirty="0">
                <a:latin typeface="Arial" charset="-95"/>
                <a:ea typeface="Arial" charset="-95"/>
                <a:cs typeface="Arial" charset="-95"/>
              </a:rPr>
              <a:t>Finally, the complaint comes (lines 27, 28) in the form of an assessment. The negative assessment refers to the repetition of the same things which at the end is tiring. The way Erika’s turn is designed reminds a generic complaint </a:t>
            </a:r>
            <a:r>
              <a:rPr lang="en-US" altLang="en-US" sz="1100" dirty="0">
                <a:solidFill>
                  <a:srgbClr val="FFFF00"/>
                </a:solidFill>
                <a:latin typeface="Times New Roman" charset="-95"/>
                <a:ea typeface="MS ??" charset="-95"/>
                <a:cs typeface="Times New Roman" charset="-95"/>
              </a:rPr>
              <a:t>[&lt;When] people repeat themselves, they make me tired.&gt;=</a:t>
            </a:r>
            <a:r>
              <a:rPr lang="en-US" altLang="en-US" sz="1100" dirty="0">
                <a:latin typeface="Arial" charset="-95"/>
                <a:ea typeface="Arial" charset="-95"/>
                <a:cs typeface="Arial" charset="-95"/>
              </a:rPr>
              <a:t>) referring to a general behavior which according to her is tiring.  Exactly this formulation, instead of a more personal one, is that makes Erika’s contribution a complaint and not an accusation. Moreover, with this formulation the responsibility is not explicitly attributed, although something problematic is noticed (the repetition). Yet, at line 29, Diogenes who is not responsible for the repetition of the question, apologizes, reminding his noticing that the question belongs to classical masterpieces. In that way, he pinpoints that both he and </a:t>
            </a:r>
            <a:r>
              <a:rPr lang="en-US" altLang="en-US" sz="1100" dirty="0" err="1">
                <a:latin typeface="Arial" charset="-95"/>
                <a:ea typeface="Arial" charset="-95"/>
                <a:cs typeface="Arial" charset="-95"/>
              </a:rPr>
              <a:t>Athina</a:t>
            </a:r>
            <a:r>
              <a:rPr lang="en-US" altLang="en-US" sz="1100" dirty="0">
                <a:latin typeface="Arial" charset="-95"/>
                <a:ea typeface="Arial" charset="-95"/>
                <a:cs typeface="Arial" charset="-95"/>
              </a:rPr>
              <a:t> have given their consent to the asking of the question and confirms his orientation to the joint activity. </a:t>
            </a:r>
            <a:r>
              <a:rPr lang="en-US" altLang="en-US" sz="1100" dirty="0" err="1">
                <a:latin typeface="Arial" charset="-95"/>
                <a:ea typeface="Arial" charset="-95"/>
                <a:cs typeface="Arial" charset="-95"/>
              </a:rPr>
              <a:t>Marios</a:t>
            </a:r>
            <a:r>
              <a:rPr lang="en-US" altLang="en-US" sz="1100" dirty="0">
                <a:latin typeface="Arial" charset="-95"/>
                <a:ea typeface="Arial" charset="-95"/>
                <a:cs typeface="Arial" charset="-95"/>
              </a:rPr>
              <a:t> does not comment on the complaint (β</a:t>
            </a:r>
            <a:r>
              <a:rPr lang="en-US" altLang="en-US" sz="1100" dirty="0" err="1">
                <a:latin typeface="Arial" charset="-95"/>
                <a:ea typeface="Arial" charset="-95"/>
                <a:cs typeface="Arial" charset="-95"/>
              </a:rPr>
              <a:t>λ</a:t>
            </a:r>
            <a:r>
              <a:rPr lang="en-US" altLang="en-US" sz="1100" dirty="0">
                <a:latin typeface="Arial" charset="-95"/>
                <a:ea typeface="Arial" charset="-95"/>
                <a:cs typeface="Arial" charset="-95"/>
              </a:rPr>
              <a:t>. Alberts 1988, McLaughlin et al. 1983, Mandelbaum 1993 passing).</a:t>
            </a:r>
          </a:p>
          <a:p>
            <a:r>
              <a:rPr lang="en-US" altLang="en-US" sz="1100" dirty="0">
                <a:latin typeface="Arial" charset="-95"/>
                <a:ea typeface="Arial" charset="-95"/>
                <a:cs typeface="Arial" charset="-95"/>
              </a:rPr>
              <a:t>In her turn Erika insists on the negative aspect of being repetitive (line 35) which causes </a:t>
            </a:r>
            <a:r>
              <a:rPr lang="en-US" altLang="en-US" sz="1100" dirty="0" err="1">
                <a:latin typeface="Arial" charset="-95"/>
                <a:ea typeface="Arial" charset="-95"/>
                <a:cs typeface="Arial" charset="-95"/>
              </a:rPr>
              <a:t>Marios</a:t>
            </a:r>
            <a:r>
              <a:rPr lang="en-US" altLang="en-US" sz="1100" dirty="0">
                <a:latin typeface="Arial" charset="-95"/>
                <a:ea typeface="Arial" charset="-95"/>
                <a:cs typeface="Arial" charset="-95"/>
              </a:rPr>
              <a:t>’ reaction (line 35). </a:t>
            </a:r>
            <a:r>
              <a:rPr lang="en-US" altLang="en-US" sz="1100" dirty="0" err="1">
                <a:latin typeface="Arial" charset="-95"/>
                <a:ea typeface="Arial" charset="-95"/>
                <a:cs typeface="Arial" charset="-95"/>
              </a:rPr>
              <a:t>Marios</a:t>
            </a:r>
            <a:r>
              <a:rPr lang="en-US" altLang="en-US" sz="1100" dirty="0">
                <a:latin typeface="Arial" charset="-95"/>
                <a:ea typeface="Arial" charset="-95"/>
                <a:cs typeface="Arial" charset="-95"/>
              </a:rPr>
              <a:t> recognizes, although in a laughing way, the tone of accusation in Erika’s complaint, probably to give a humorous dimension to the complaint, and reverses the accusation, implicating that Erika herself does different things repetitively without considering it as a problem. </a:t>
            </a:r>
          </a:p>
          <a:p>
            <a:r>
              <a:rPr lang="en-US" altLang="en-US" sz="1100" u="sng" dirty="0">
                <a:solidFill>
                  <a:srgbClr val="FFC000"/>
                </a:solidFill>
                <a:latin typeface="Arial" charset="-95"/>
                <a:ea typeface="Arial" charset="-95"/>
                <a:cs typeface="Arial" charset="-95"/>
              </a:rPr>
              <a:t>The extract closes with the emphatic reference to two Erika’s favorite movies (a </a:t>
            </a:r>
            <a:r>
              <a:rPr lang="en-US" altLang="en-US" sz="1100" u="sng" dirty="0" err="1">
                <a:solidFill>
                  <a:srgbClr val="FFC000"/>
                </a:solidFill>
                <a:latin typeface="Arial" charset="-95"/>
                <a:ea typeface="Arial" charset="-95"/>
                <a:cs typeface="Arial" charset="-95"/>
              </a:rPr>
              <a:t>greek</a:t>
            </a:r>
            <a:r>
              <a:rPr lang="en-US" altLang="en-US" sz="1100" u="sng" dirty="0">
                <a:solidFill>
                  <a:srgbClr val="FFC000"/>
                </a:solidFill>
                <a:latin typeface="Arial" charset="-95"/>
                <a:ea typeface="Arial" charset="-95"/>
                <a:cs typeface="Arial" charset="-95"/>
              </a:rPr>
              <a:t> movie and pretty woman, lines 38, 41) and with Diogenes complaining (43,44) but without more extension. In the specific extract, </a:t>
            </a:r>
            <a:r>
              <a:rPr lang="en-US" altLang="en-US" sz="1100" u="sng" dirty="0" err="1">
                <a:solidFill>
                  <a:srgbClr val="FFC000"/>
                </a:solidFill>
                <a:latin typeface="Arial" charset="-95"/>
                <a:ea typeface="Arial" charset="-95"/>
                <a:cs typeface="Arial" charset="-95"/>
              </a:rPr>
              <a:t>Marios</a:t>
            </a:r>
            <a:r>
              <a:rPr lang="en-US" altLang="en-US" sz="1100" u="sng" dirty="0">
                <a:solidFill>
                  <a:srgbClr val="FFC000"/>
                </a:solidFill>
                <a:latin typeface="Arial" charset="-95"/>
                <a:ea typeface="Arial" charset="-95"/>
                <a:cs typeface="Arial" charset="-95"/>
              </a:rPr>
              <a:t> (?) </a:t>
            </a:r>
            <a:r>
              <a:rPr lang="en-US" altLang="en-US" sz="1100" u="sng" dirty="0" err="1">
                <a:solidFill>
                  <a:srgbClr val="FFC000"/>
                </a:solidFill>
                <a:latin typeface="Arial" charset="-95"/>
                <a:ea typeface="Arial" charset="-95"/>
                <a:cs typeface="Arial" charset="-95"/>
              </a:rPr>
              <a:t>disaffiliative</a:t>
            </a:r>
            <a:r>
              <a:rPr lang="en-US" altLang="en-US" sz="1100" u="sng" dirty="0">
                <a:solidFill>
                  <a:srgbClr val="FFC000"/>
                </a:solidFill>
                <a:latin typeface="Arial" charset="-95"/>
                <a:ea typeface="Arial" charset="-95"/>
                <a:cs typeface="Arial" charset="-95"/>
              </a:rPr>
              <a:t> stance towards the relationship is counterbalanced, due to the humorous tone in various points, to </a:t>
            </a:r>
            <a:r>
              <a:rPr lang="en-US" altLang="en-US" sz="1100" u="sng" dirty="0" err="1">
                <a:solidFill>
                  <a:srgbClr val="FFC000"/>
                </a:solidFill>
                <a:latin typeface="Arial" charset="-95"/>
                <a:ea typeface="Arial" charset="-95"/>
                <a:cs typeface="Arial" charset="-95"/>
              </a:rPr>
              <a:t>Marios</a:t>
            </a:r>
            <a:r>
              <a:rPr lang="en-US" altLang="en-US" sz="1100" u="sng" dirty="0">
                <a:solidFill>
                  <a:srgbClr val="FFC000"/>
                </a:solidFill>
                <a:latin typeface="Arial" charset="-95"/>
                <a:ea typeface="Arial" charset="-95"/>
                <a:cs typeface="Arial" charset="-95"/>
              </a:rPr>
              <a:t>’ preemptive account, to Diogenes’ taking also the responsibility and to Erika’s turn design. </a:t>
            </a:r>
          </a:p>
          <a:p>
            <a:r>
              <a:rPr lang="el-GR" altLang="en-US" sz="1100" dirty="0">
                <a:latin typeface="Arial" charset="-95"/>
                <a:ea typeface="Arial" charset="-95"/>
                <a:cs typeface="Arial" charset="-95"/>
              </a:rPr>
              <a:t> </a:t>
            </a:r>
            <a:endParaRPr lang="en-US" altLang="en-US" sz="1100" dirty="0">
              <a:latin typeface="Arial" charset="-95"/>
              <a:ea typeface="Arial" charset="-95"/>
              <a:cs typeface="Arial" charset="-95"/>
            </a:endParaRP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864395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Shape 92"/>
          <p:cNvSpPr>
            <a:spLocks noGrp="1" noRot="1" noChangeAspect="1" noTextEdit="1"/>
          </p:cNvSpPr>
          <p:nvPr>
            <p:ph type="sldImg" idx="2"/>
          </p:nvPr>
        </p:nvSpPr>
        <p:spPr>
          <a:noFill/>
          <a:ln>
            <a:headEnd/>
            <a:tailEnd/>
          </a:ln>
        </p:spPr>
      </p:sp>
      <p:sp>
        <p:nvSpPr>
          <p:cNvPr id="43011" name="Shape 93"/>
          <p:cNvSpPr txBox="1">
            <a:spLocks noGrp="1"/>
          </p:cNvSpPr>
          <p:nvPr>
            <p:ph type="body" idx="1"/>
          </p:nvPr>
        </p:nvSpPr>
        <p:spPr/>
        <p:txBody>
          <a:bodyPr/>
          <a:lstStyle/>
          <a:p>
            <a:r>
              <a:rPr lang="en-US" altLang="en-US" dirty="0">
                <a:latin typeface="Arial" charset="-95"/>
                <a:ea typeface="Arial" charset="-95"/>
                <a:cs typeface="Arial" charset="-95"/>
              </a:rPr>
              <a:t>The last extract is a case of noticing with an apology. Apologies belong to the same category with </a:t>
            </a:r>
            <a:r>
              <a:rPr lang="en-US" altLang="en-US" dirty="0" err="1">
                <a:latin typeface="Arial" charset="-95"/>
                <a:ea typeface="Arial" charset="-95"/>
                <a:cs typeface="Arial" charset="-95"/>
              </a:rPr>
              <a:t>noticings</a:t>
            </a:r>
            <a:r>
              <a:rPr lang="en-US" altLang="en-US" dirty="0">
                <a:latin typeface="Arial" charset="-95"/>
                <a:ea typeface="Arial" charset="-95"/>
                <a:cs typeface="Arial" charset="-95"/>
              </a:rPr>
              <a:t>, namely they are ‘retro’ objects (they initiate a sequence which can retroactively locate something else as the first element of the sequence of which the retro-object is the second, although it was not such a ‘source’ until the ‘retro’-object targeted it such, </a:t>
            </a:r>
            <a:r>
              <a:rPr lang="en-US" altLang="en-US" dirty="0" err="1">
                <a:latin typeface="Arial" charset="-95"/>
                <a:ea typeface="Arial" charset="-95"/>
                <a:cs typeface="Arial" charset="-95"/>
              </a:rPr>
              <a:t>Schegloff</a:t>
            </a:r>
            <a:r>
              <a:rPr lang="en-US" altLang="en-US" dirty="0">
                <a:latin typeface="Arial" charset="-95"/>
                <a:ea typeface="Arial" charset="-95"/>
                <a:cs typeface="Arial" charset="-95"/>
              </a:rPr>
              <a:t> 2005: 460). In other words, apology targets a prior ‘</a:t>
            </a:r>
            <a:r>
              <a:rPr lang="en-US" altLang="en-US" dirty="0" err="1">
                <a:latin typeface="Arial" charset="-95"/>
                <a:ea typeface="Arial" charset="-95"/>
                <a:cs typeface="Arial" charset="-95"/>
              </a:rPr>
              <a:t>complainable</a:t>
            </a:r>
            <a:r>
              <a:rPr lang="en-US" altLang="en-US" dirty="0">
                <a:latin typeface="Arial" charset="-95"/>
                <a:ea typeface="Arial" charset="-95"/>
                <a:cs typeface="Arial" charset="-95"/>
              </a:rPr>
              <a:t>’ whether or not that </a:t>
            </a:r>
            <a:r>
              <a:rPr lang="en-US" altLang="en-US" dirty="0" err="1">
                <a:latin typeface="Arial" charset="-95"/>
                <a:ea typeface="Arial" charset="-95"/>
                <a:cs typeface="Arial" charset="-95"/>
              </a:rPr>
              <a:t>complainable</a:t>
            </a:r>
            <a:r>
              <a:rPr lang="en-US" altLang="en-US" dirty="0">
                <a:latin typeface="Arial" charset="-95"/>
                <a:ea typeface="Arial" charset="-95"/>
                <a:cs typeface="Arial" charset="-95"/>
              </a:rPr>
              <a:t> was explicitly mentioned. </a:t>
            </a:r>
          </a:p>
          <a:p>
            <a:r>
              <a:rPr lang="en-US" altLang="en-US" dirty="0">
                <a:latin typeface="Arial" charset="-95"/>
                <a:ea typeface="Arial" charset="-95"/>
                <a:cs typeface="Arial" charset="-95"/>
              </a:rPr>
              <a:t>In the extract three friends discuss about the traffic problem in Thessaloniki. </a:t>
            </a:r>
          </a:p>
          <a:p>
            <a:pPr eaLnBrk="1" hangingPunct="1">
              <a:buSzPts val="1400"/>
            </a:pPr>
            <a:endParaRPr lang="en-US" altLang="en-US" sz="1100" dirty="0">
              <a:latin typeface="Arial" charset="-95"/>
              <a:ea typeface="Arial" charset="-95"/>
              <a:cs typeface="Arial" charset="-95"/>
            </a:endParaRPr>
          </a:p>
          <a:p>
            <a:r>
              <a:rPr lang="en-US" altLang="en-US" dirty="0">
                <a:latin typeface="Arial" charset="-95"/>
                <a:ea typeface="Arial" charset="-95"/>
                <a:cs typeface="Arial" charset="-95"/>
              </a:rPr>
              <a:t>At the end of line </a:t>
            </a:r>
            <a:r>
              <a:rPr lang="el-GR" altLang="en-US" dirty="0">
                <a:latin typeface="Arial" charset="-95"/>
                <a:ea typeface="Arial" charset="-95"/>
                <a:cs typeface="Arial" charset="-95"/>
              </a:rPr>
              <a:t>3 </a:t>
            </a:r>
            <a:r>
              <a:rPr lang="en-US" altLang="en-US" dirty="0">
                <a:latin typeface="Arial" charset="-95"/>
                <a:ea typeface="Arial" charset="-95"/>
                <a:cs typeface="Arial" charset="-95"/>
              </a:rPr>
              <a:t>Dimitra cuts off her turn/interrupts herself to notice something that happened (the ruler is dropped) in </a:t>
            </a:r>
            <a:r>
              <a:rPr lang="en-US" altLang="en-US" dirty="0" err="1">
                <a:latin typeface="Arial" charset="-95"/>
                <a:ea typeface="Arial" charset="-95"/>
                <a:cs typeface="Arial" charset="-95"/>
              </a:rPr>
              <a:t>extralinguistic</a:t>
            </a:r>
            <a:r>
              <a:rPr lang="en-US" altLang="en-US" dirty="0">
                <a:latin typeface="Arial" charset="-95"/>
                <a:ea typeface="Arial" charset="-95"/>
                <a:cs typeface="Arial" charset="-95"/>
              </a:rPr>
              <a:t> reality. This first noticing is neutral, it recognizes a change in reality that just happened, a change caused by the speaker herself. From now on, what has happened is evident to all. Yet, Dimitra goes on, taking on the responsibility for her act (the ruler is dropped </a:t>
            </a:r>
            <a:r>
              <a:rPr lang="el-GR" altLang="en-US" dirty="0">
                <a:latin typeface="Arial" charset="-95"/>
                <a:ea typeface="Arial" charset="-95"/>
                <a:cs typeface="Arial" charset="-95"/>
                <a:sym typeface="Wingdings" charset="2"/>
              </a:rPr>
              <a:t></a:t>
            </a:r>
            <a:r>
              <a:rPr lang="en-US" altLang="en-US" dirty="0">
                <a:latin typeface="Arial" charset="-95"/>
                <a:ea typeface="Arial" charset="-95"/>
                <a:cs typeface="Arial" charset="-95"/>
              </a:rPr>
              <a:t> I broke it) and clarifying with her announcement what exactly has happened. </a:t>
            </a:r>
            <a:endParaRPr lang="el-GR" altLang="en-US" dirty="0">
              <a:latin typeface="Arial" charset="-95"/>
              <a:ea typeface="Arial" charset="-95"/>
              <a:cs typeface="Arial" charset="-95"/>
            </a:endParaRPr>
          </a:p>
          <a:p>
            <a:endParaRPr lang="el-GR" altLang="en-US" dirty="0">
              <a:latin typeface="Arial" charset="-95"/>
              <a:ea typeface="Arial" charset="-95"/>
              <a:cs typeface="Arial" charset="-95"/>
            </a:endParaRPr>
          </a:p>
          <a:p>
            <a:r>
              <a:rPr lang="en-US" altLang="en-US" dirty="0">
                <a:latin typeface="Arial" charset="-95"/>
                <a:ea typeface="Arial" charset="-95"/>
                <a:cs typeface="Arial" charset="-95"/>
              </a:rPr>
              <a:t>This is a transition relevance place for Mina (or someone else), whose ruler is broken, to take the floor, yet Mina (or someone else) doesn’t speak and Dimitra without waiting her response, holds the floor with her breathing (line 6). Moreover, instead of rushing through, a practice that participants in everyday conversation employ in order to build a multi-unit turn, she slows down (&lt;by accident, sorry&gt;). With this turn-constructional unit Dimitra does simultaneously two things: she explains that it was an unintentional event (by accident) and she apologizes. The apology here is a complaint pre-emption, according to </a:t>
            </a:r>
            <a:r>
              <a:rPr lang="en-US" altLang="en-US" dirty="0" err="1">
                <a:latin typeface="Arial" charset="-95"/>
                <a:ea typeface="Arial" charset="-95"/>
                <a:cs typeface="Arial" charset="-95"/>
              </a:rPr>
              <a:t>Schegloff</a:t>
            </a:r>
            <a:r>
              <a:rPr lang="en-US" altLang="en-US" dirty="0">
                <a:latin typeface="Arial" charset="-95"/>
                <a:ea typeface="Arial" charset="-95"/>
                <a:cs typeface="Arial" charset="-95"/>
              </a:rPr>
              <a:t> (2005: 458-460). </a:t>
            </a:r>
          </a:p>
          <a:p>
            <a:endParaRPr lang="en-US" altLang="en-US" dirty="0">
              <a:latin typeface="Arial" charset="-95"/>
              <a:ea typeface="Arial" charset="-95"/>
              <a:cs typeface="Arial" charset="-95"/>
            </a:endParaRPr>
          </a:p>
          <a:p>
            <a:r>
              <a:rPr lang="en-US" altLang="en-US" dirty="0">
                <a:latin typeface="Arial" charset="-95"/>
                <a:ea typeface="Arial" charset="-95"/>
                <a:cs typeface="Arial" charset="-95"/>
              </a:rPr>
              <a:t>Actually, this multi-unit turn is like embedding a whole sequence of turns, which would normally belong to different participants, namely:</a:t>
            </a:r>
          </a:p>
          <a:p>
            <a:endParaRPr lang="en-US" altLang="en-US" dirty="0">
              <a:latin typeface="Arial" charset="-95"/>
              <a:ea typeface="Arial" charset="-95"/>
              <a:cs typeface="Arial" charset="-95"/>
            </a:endParaRPr>
          </a:p>
          <a:p>
            <a:r>
              <a:rPr lang="en-US" altLang="en-US" dirty="0">
                <a:latin typeface="Arial" charset="-95"/>
                <a:ea typeface="Arial" charset="-95"/>
                <a:cs typeface="Arial" charset="-95"/>
              </a:rPr>
              <a:t>-Dimitra plays with the ruler </a:t>
            </a:r>
          </a:p>
          <a:p>
            <a:r>
              <a:rPr lang="en-US" altLang="en-US" dirty="0">
                <a:latin typeface="Arial" charset="-95"/>
                <a:ea typeface="Arial" charset="-95"/>
                <a:cs typeface="Arial" charset="-95"/>
              </a:rPr>
              <a:t>-She does a noticing, making relevant the sharing of it</a:t>
            </a:r>
          </a:p>
          <a:p>
            <a:r>
              <a:rPr lang="en-US" altLang="en-US" dirty="0">
                <a:latin typeface="Arial" charset="-95"/>
                <a:ea typeface="Arial" charset="-95"/>
                <a:cs typeface="Arial" charset="-95"/>
              </a:rPr>
              <a:t>-She shares the noticing (???) and simultaneously makes an announcement, making relevant a response to it</a:t>
            </a:r>
          </a:p>
          <a:p>
            <a:r>
              <a:rPr lang="en-US" altLang="en-US" dirty="0">
                <a:latin typeface="Arial" charset="-95"/>
                <a:ea typeface="Arial" charset="-95"/>
                <a:cs typeface="Arial" charset="-95"/>
              </a:rPr>
              <a:t>-The acknowledgment of the announcement as a complaint-implicative is missing (what should I do now that you broke the ruler?)</a:t>
            </a:r>
          </a:p>
          <a:p>
            <a:r>
              <a:rPr lang="en-US" altLang="en-US" dirty="0">
                <a:latin typeface="Arial" charset="-95"/>
                <a:ea typeface="Arial" charset="-95"/>
                <a:cs typeface="Arial" charset="-95"/>
              </a:rPr>
              <a:t>-Account (by accident)</a:t>
            </a:r>
          </a:p>
          <a:p>
            <a:r>
              <a:rPr lang="en-US" altLang="en-US" dirty="0">
                <a:latin typeface="Arial" charset="-95"/>
                <a:ea typeface="Arial" charset="-95"/>
                <a:cs typeface="Arial" charset="-95"/>
              </a:rPr>
              <a:t>-Not acceptance of the account</a:t>
            </a:r>
          </a:p>
          <a:p>
            <a:r>
              <a:rPr lang="en-US" altLang="en-US" dirty="0">
                <a:latin typeface="Arial" charset="-95"/>
                <a:ea typeface="Arial" charset="-95"/>
                <a:cs typeface="Arial" charset="-95"/>
              </a:rPr>
              <a:t>-Dimitra expresses her apology (a sequence closing third) </a:t>
            </a:r>
          </a:p>
          <a:p>
            <a:r>
              <a:rPr lang="en-US" altLang="en-US" dirty="0">
                <a:latin typeface="Arial" charset="-95"/>
                <a:ea typeface="Arial" charset="-95"/>
                <a:cs typeface="Arial" charset="-95"/>
              </a:rPr>
              <a:t>The design of Demeter’s multi-unit turn (produced in a laughing way and aiming at mitigating the consequences of her act) shows that she tries to preempt Mina’s reaction which will make her accountable for what she did. In her mind if Mina had reacted, she might have taken a non-affiliative stance toward their relationship, probably due to her frustration because Dimitra had not met her expectations (offer an apology).</a:t>
            </a:r>
          </a:p>
          <a:p>
            <a:r>
              <a:rPr lang="en-US" altLang="en-US" dirty="0">
                <a:latin typeface="Arial" charset="-95"/>
                <a:ea typeface="Arial" charset="-95"/>
                <a:cs typeface="Arial" charset="-95"/>
              </a:rPr>
              <a:t>After Demeter’s apology (and the small pause at the end of her turn) there is a relevant point for Mina to react (line 6). However, as Mina doesn’t react Dimitra goes on with two more units which register her interpretation about Mina’s absence of complaining reaction. Dimitra seems to react as if the whole event has not ended and as if Mina has not accepted the apology (okay, how many….). Let’s continue the above representation of the embedded sequence: </a:t>
            </a:r>
          </a:p>
          <a:p>
            <a:r>
              <a:rPr lang="en-US" altLang="en-US" dirty="0">
                <a:latin typeface="Arial" charset="-95"/>
                <a:ea typeface="Arial" charset="-95"/>
                <a:cs typeface="Arial" charset="-95"/>
              </a:rPr>
              <a:t>8. not acceptance of apology</a:t>
            </a:r>
          </a:p>
          <a:p>
            <a:r>
              <a:rPr lang="en-US" altLang="en-US" dirty="0">
                <a:latin typeface="Arial" charset="-95"/>
                <a:ea typeface="Arial" charset="-95"/>
                <a:cs typeface="Arial" charset="-95"/>
              </a:rPr>
              <a:t>9. Escalates the missing complaint or the event that</a:t>
            </a:r>
            <a:r>
              <a:rPr lang="el-GR" altLang="en-US" dirty="0">
                <a:latin typeface="Arial" charset="-95"/>
                <a:ea typeface="Arial" charset="-95"/>
                <a:cs typeface="Arial" charset="-95"/>
              </a:rPr>
              <a:t> </a:t>
            </a:r>
            <a:r>
              <a:rPr lang="en-US" altLang="en-US" dirty="0">
                <a:latin typeface="Arial" charset="-95"/>
                <a:ea typeface="Arial" charset="-95"/>
                <a:cs typeface="Arial" charset="-95"/>
              </a:rPr>
              <a:t>didn’t gave rise to a </a:t>
            </a:r>
            <a:r>
              <a:rPr lang="en-US" altLang="en-US" dirty="0" err="1">
                <a:latin typeface="Arial" charset="-95"/>
                <a:ea typeface="Arial" charset="-95"/>
                <a:cs typeface="Arial" charset="-95"/>
              </a:rPr>
              <a:t>complainable</a:t>
            </a:r>
            <a:r>
              <a:rPr lang="en-US" altLang="en-US" dirty="0">
                <a:latin typeface="Arial" charset="-95"/>
                <a:ea typeface="Arial" charset="-95"/>
                <a:cs typeface="Arial" charset="-95"/>
              </a:rPr>
              <a:t> as not serious(how many centimeters….)</a:t>
            </a:r>
          </a:p>
          <a:p>
            <a:r>
              <a:rPr lang="en-US" altLang="en-US" dirty="0">
                <a:latin typeface="Arial" charset="-95"/>
                <a:ea typeface="Arial" charset="-95"/>
                <a:cs typeface="Arial" charset="-95"/>
              </a:rPr>
              <a:t>With her emphasis on how and the laughing way of her turn-production Dimitra attempts to mitigate the importance of the damage she has caused and to give a non-serious touch to the whole event,</a:t>
            </a:r>
          </a:p>
          <a:p>
            <a:r>
              <a:rPr lang="en-US" altLang="en-US" dirty="0">
                <a:latin typeface="Arial" charset="-95"/>
                <a:ea typeface="Arial" charset="-95"/>
                <a:cs typeface="Arial" charset="-95"/>
              </a:rPr>
              <a:t> something that in the end achieves with Mina giving an </a:t>
            </a:r>
            <a:r>
              <a:rPr lang="en-US" altLang="en-US" dirty="0" err="1">
                <a:latin typeface="Arial" charset="-95"/>
                <a:ea typeface="Arial" charset="-95"/>
                <a:cs typeface="Arial" charset="-95"/>
              </a:rPr>
              <a:t>acknoledgement</a:t>
            </a:r>
            <a:r>
              <a:rPr lang="en-US" altLang="en-US" dirty="0">
                <a:latin typeface="Arial" charset="-95"/>
                <a:ea typeface="Arial" charset="-95"/>
                <a:cs typeface="Arial" charset="-95"/>
              </a:rPr>
              <a:t> of this non complaint-implicative event</a:t>
            </a:r>
          </a:p>
          <a:p>
            <a:endParaRPr lang="en-US" altLang="en-US" dirty="0">
              <a:latin typeface="Arial" charset="-95"/>
              <a:ea typeface="Arial" charset="-95"/>
              <a:cs typeface="Arial" charset="-95"/>
            </a:endParaRPr>
          </a:p>
          <a:p>
            <a:r>
              <a:rPr lang="en-US" altLang="en-US" dirty="0">
                <a:latin typeface="Arial" charset="-95"/>
                <a:ea typeface="Arial" charset="-95"/>
                <a:cs typeface="Arial" charset="-95"/>
              </a:rPr>
              <a:t> In what follows, and almost simultaneously, Dimitra apologizes again (line 7), while Mina seemingly makes a complaint (line 11). We say seemingly, because the fact that frames her turn with laughter and the emphasis on the word one centimeter reveal her non-serious tone and make her contribution a possibly affiliative one for their relationship. </a:t>
            </a:r>
          </a:p>
          <a:p>
            <a:r>
              <a:rPr lang="en-US" altLang="en-US" dirty="0">
                <a:latin typeface="Arial" charset="-95"/>
                <a:ea typeface="Arial" charset="-95"/>
                <a:cs typeface="Arial" charset="-95"/>
              </a:rPr>
              <a:t>The sequence closes with Demeter, who returns to Mina the part of the ruler that she has broken, recognizing the humorous dimension of the turn. </a:t>
            </a:r>
          </a:p>
          <a:p>
            <a:r>
              <a:rPr lang="en-US" altLang="en-US" dirty="0">
                <a:latin typeface="Arial" charset="-95"/>
                <a:ea typeface="Arial" charset="-95"/>
                <a:cs typeface="Arial" charset="-95"/>
              </a:rPr>
              <a:t>In the above extract, what merits our attention is the preemptive character of noticing (through the responsibility taking by the speaker). Indeed, the multi-unit turn circumvents the occurrence of a complaint, with possible consequences for the relationship between them. Dimitra is not held accountable for her act, anticipates Mina’s frustration of expectations and, in this manner, shows her affiliative stance towards their relationship.</a:t>
            </a: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60077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Shape 78"/>
          <p:cNvSpPr>
            <a:spLocks noGrp="1" noRot="1" noChangeAspect="1" noTextEdit="1"/>
          </p:cNvSpPr>
          <p:nvPr>
            <p:ph type="sldImg" idx="2"/>
          </p:nvPr>
        </p:nvSpPr>
        <p:spPr>
          <a:noFill/>
          <a:ln>
            <a:headEnd/>
            <a:tailEnd/>
          </a:ln>
        </p:spPr>
      </p:sp>
      <p:sp>
        <p:nvSpPr>
          <p:cNvPr id="44035" name="Shape 79"/>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1780109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Shape 224"/>
          <p:cNvSpPr>
            <a:spLocks noGrp="1" noRot="1" noChangeAspect="1" noTextEdit="1"/>
          </p:cNvSpPr>
          <p:nvPr>
            <p:ph type="sldImg" idx="2"/>
          </p:nvPr>
        </p:nvSpPr>
        <p:spPr>
          <a:noFill/>
          <a:ln>
            <a:headEnd/>
            <a:tailEnd/>
          </a:ln>
        </p:spPr>
      </p:sp>
      <p:sp>
        <p:nvSpPr>
          <p:cNvPr id="45059" name="Shape 225"/>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1697444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Shape 224"/>
          <p:cNvSpPr>
            <a:spLocks noGrp="1" noRot="1" noChangeAspect="1" noTextEdit="1"/>
          </p:cNvSpPr>
          <p:nvPr>
            <p:ph type="sldImg" idx="2"/>
          </p:nvPr>
        </p:nvSpPr>
        <p:spPr>
          <a:noFill/>
          <a:ln>
            <a:headEnd/>
            <a:tailEnd/>
          </a:ln>
        </p:spPr>
      </p:sp>
      <p:sp>
        <p:nvSpPr>
          <p:cNvPr id="46083" name="Shape 225"/>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1780524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Shape 224"/>
          <p:cNvSpPr>
            <a:spLocks noGrp="1" noRot="1" noChangeAspect="1" noTextEdit="1"/>
          </p:cNvSpPr>
          <p:nvPr>
            <p:ph type="sldImg" idx="2"/>
          </p:nvPr>
        </p:nvSpPr>
        <p:spPr>
          <a:noFill/>
          <a:ln>
            <a:headEnd/>
            <a:tailEnd/>
          </a:ln>
        </p:spPr>
      </p:sp>
      <p:sp>
        <p:nvSpPr>
          <p:cNvPr id="47107" name="Shape 225"/>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93053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Shape 101"/>
          <p:cNvSpPr>
            <a:spLocks noGrp="1" noRot="1" noChangeAspect="1" noTextEdit="1"/>
          </p:cNvSpPr>
          <p:nvPr>
            <p:ph type="sldImg" idx="2"/>
          </p:nvPr>
        </p:nvSpPr>
        <p:spPr>
          <a:noFill/>
          <a:ln>
            <a:headEnd/>
            <a:tailEnd/>
          </a:ln>
        </p:spPr>
      </p:sp>
      <p:sp>
        <p:nvSpPr>
          <p:cNvPr id="29699" name="Shape 102"/>
          <p:cNvSpPr txBox="1">
            <a:spLocks noGrp="1"/>
          </p:cNvSpPr>
          <p:nvPr>
            <p:ph type="body" idx="1"/>
          </p:nvPr>
        </p:nvSpPr>
        <p:spPr/>
        <p:txBody>
          <a:bodyPr/>
          <a:lstStyle/>
          <a:p>
            <a:r>
              <a:rPr lang="en-US" altLang="en-US" dirty="0" smtClean="0">
                <a:latin typeface="Arial" charset="-95"/>
                <a:ea typeface="Arial" charset="-95"/>
                <a:cs typeface="Arial" charset="-95"/>
              </a:rPr>
              <a:t>Let's now move on the presentation</a:t>
            </a:r>
          </a:p>
          <a:p>
            <a:r>
              <a:rPr lang="en-US" altLang="en-US" dirty="0" smtClean="0">
                <a:latin typeface="Arial" charset="-95"/>
                <a:ea typeface="Arial" charset="-95"/>
                <a:cs typeface="Arial" charset="-95"/>
              </a:rPr>
              <a:t>More </a:t>
            </a:r>
            <a:r>
              <a:rPr lang="en-US" altLang="en-US" dirty="0">
                <a:latin typeface="Arial" charset="-95"/>
                <a:ea typeface="Arial" charset="-95"/>
                <a:cs typeface="Arial" charset="-95"/>
              </a:rPr>
              <a:t>specifically, the aim of the present paper is threefold:</a:t>
            </a:r>
          </a:p>
          <a:p>
            <a:r>
              <a:rPr lang="en-US" altLang="en-US" dirty="0">
                <a:latin typeface="Arial" charset="-95"/>
                <a:ea typeface="Arial" charset="-95"/>
                <a:cs typeface="Arial" charset="-95"/>
              </a:rPr>
              <a:t> First of all</a:t>
            </a:r>
          </a:p>
          <a:p>
            <a:r>
              <a:rPr lang="en-US" altLang="en-US" dirty="0">
                <a:latin typeface="Arial" charset="-95"/>
                <a:ea typeface="Arial" charset="-95"/>
                <a:cs typeface="Arial" charset="-95"/>
                <a:sym typeface="Wingdings" charset="2"/>
              </a:rPr>
              <a:t></a:t>
            </a:r>
            <a:r>
              <a:rPr lang="en-US" altLang="en-US" dirty="0">
                <a:latin typeface="Arial" charset="-95"/>
                <a:ea typeface="Arial" charset="-95"/>
                <a:cs typeface="Arial" charset="-95"/>
              </a:rPr>
              <a:t>to study participants</a:t>
            </a:r>
            <a:r>
              <a:rPr lang="el-GR" altLang="en-US" dirty="0">
                <a:latin typeface="Arial" charset="-95"/>
                <a:ea typeface="Arial" charset="-95"/>
                <a:cs typeface="Arial" charset="-95"/>
              </a:rPr>
              <a:t>’</a:t>
            </a:r>
            <a:r>
              <a:rPr lang="en-US" altLang="en-US" dirty="0">
                <a:latin typeface="Arial" charset="-95"/>
                <a:ea typeface="Arial" charset="-95"/>
                <a:cs typeface="Arial" charset="-95"/>
              </a:rPr>
              <a:t> understanding </a:t>
            </a:r>
          </a:p>
          <a:p>
            <a:pPr marL="914400" lvl="1" indent="-317500"/>
            <a:r>
              <a:rPr lang="en-US" altLang="en-US" dirty="0">
                <a:latin typeface="Arial" charset="-95"/>
                <a:ea typeface="Arial" charset="-95"/>
                <a:cs typeface="Arial" charset="-95"/>
              </a:rPr>
              <a:t>of the structural features of a complaint sequence</a:t>
            </a:r>
          </a:p>
          <a:p>
            <a:pPr marL="914400" lvl="1" indent="-317500"/>
            <a:r>
              <a:rPr lang="en-US" altLang="en-US" dirty="0">
                <a:latin typeface="Arial" charset="-95"/>
                <a:ea typeface="Arial" charset="-95"/>
                <a:cs typeface="Arial" charset="-95"/>
              </a:rPr>
              <a:t>of the social function of the ongoing act</a:t>
            </a:r>
          </a:p>
          <a:p>
            <a:r>
              <a:rPr lang="en-US" altLang="en-US" dirty="0">
                <a:latin typeface="Arial" charset="-95"/>
                <a:ea typeface="Arial" charset="-95"/>
                <a:cs typeface="Arial" charset="-95"/>
              </a:rPr>
              <a:t>Secondly, </a:t>
            </a:r>
          </a:p>
          <a:p>
            <a:r>
              <a:rPr lang="en-US" altLang="en-US" dirty="0">
                <a:latin typeface="Arial" charset="-95"/>
                <a:ea typeface="Arial" charset="-95"/>
                <a:cs typeface="Arial" charset="-95"/>
                <a:sym typeface="Wingdings" charset="2"/>
              </a:rPr>
              <a:t></a:t>
            </a:r>
            <a:r>
              <a:rPr lang="en-US" altLang="en-US" dirty="0">
                <a:latin typeface="Arial" charset="-95"/>
                <a:ea typeface="Arial" charset="-95"/>
                <a:cs typeface="Arial" charset="-95"/>
              </a:rPr>
              <a:t>to focus on mitigation and accounting practices of a </a:t>
            </a:r>
            <a:r>
              <a:rPr lang="en-US" altLang="en-US" dirty="0" err="1">
                <a:latin typeface="Arial" charset="-95"/>
                <a:ea typeface="Arial" charset="-95"/>
                <a:cs typeface="Arial" charset="-95"/>
              </a:rPr>
              <a:t>complainee</a:t>
            </a:r>
            <a:r>
              <a:rPr lang="en-US" altLang="en-US" dirty="0">
                <a:latin typeface="Arial" charset="-95"/>
                <a:ea typeface="Arial" charset="-95"/>
                <a:cs typeface="Arial" charset="-95"/>
              </a:rPr>
              <a:t>/complainer respectively </a:t>
            </a:r>
          </a:p>
          <a:p>
            <a:r>
              <a:rPr lang="el-GR" altLang="en-US" dirty="0">
                <a:latin typeface="Arial" charset="-95"/>
                <a:ea typeface="Arial" charset="-95"/>
                <a:cs typeface="Arial" charset="-95"/>
              </a:rPr>
              <a:t>And </a:t>
            </a:r>
            <a:r>
              <a:rPr lang="el-GR" altLang="en-US" dirty="0" err="1">
                <a:latin typeface="Arial" charset="-95"/>
                <a:ea typeface="Arial" charset="-95"/>
                <a:cs typeface="Arial" charset="-95"/>
              </a:rPr>
              <a:t>thirdly</a:t>
            </a:r>
            <a:r>
              <a:rPr lang="el-GR" altLang="en-US" dirty="0">
                <a:latin typeface="Arial" charset="-95"/>
                <a:ea typeface="Arial" charset="-95"/>
                <a:cs typeface="Arial" charset="-95"/>
              </a:rPr>
              <a:t>,</a:t>
            </a:r>
            <a:endParaRPr lang="en-US" altLang="en-US" dirty="0">
              <a:latin typeface="Arial" charset="-95"/>
              <a:ea typeface="Arial" charset="-95"/>
              <a:cs typeface="Arial" charset="-95"/>
            </a:endParaRPr>
          </a:p>
          <a:p>
            <a:r>
              <a:rPr lang="en-US" altLang="en-US" dirty="0">
                <a:latin typeface="Arial" charset="-95"/>
                <a:ea typeface="Arial" charset="-95"/>
                <a:cs typeface="Arial" charset="-95"/>
                <a:sym typeface="Wingdings" charset="2"/>
              </a:rPr>
              <a:t></a:t>
            </a:r>
            <a:r>
              <a:rPr lang="en-US" altLang="en-US" dirty="0">
                <a:latin typeface="Arial" charset="-95"/>
                <a:ea typeface="Arial" charset="-95"/>
                <a:cs typeface="Arial" charset="-95"/>
              </a:rPr>
              <a:t> to give special attention to </a:t>
            </a:r>
            <a:r>
              <a:rPr lang="en-US" altLang="en-US" dirty="0" err="1">
                <a:latin typeface="Arial" charset="-95"/>
                <a:ea typeface="Arial" charset="-95"/>
                <a:cs typeface="Arial" charset="-95"/>
              </a:rPr>
              <a:t>noticings</a:t>
            </a:r>
            <a:r>
              <a:rPr lang="en-US" altLang="en-US" dirty="0">
                <a:latin typeface="Arial" charset="-95"/>
                <a:ea typeface="Arial" charset="-95"/>
                <a:cs typeface="Arial" charset="-95"/>
              </a:rPr>
              <a:t> and beforehand apologies employed by the participants to withhold the appearance of </a:t>
            </a:r>
            <a:r>
              <a:rPr lang="en-US" altLang="en-US" dirty="0" err="1">
                <a:latin typeface="Arial" charset="-95"/>
                <a:ea typeface="Arial" charset="-95"/>
                <a:cs typeface="Arial" charset="-95"/>
              </a:rPr>
              <a:t>disaffiliative</a:t>
            </a:r>
            <a:r>
              <a:rPr lang="en-US" altLang="en-US" dirty="0">
                <a:latin typeface="Arial" charset="-95"/>
                <a:ea typeface="Arial" charset="-95"/>
                <a:cs typeface="Arial" charset="-95"/>
              </a:rPr>
              <a:t> complaints for the co-participants</a:t>
            </a:r>
          </a:p>
          <a:p>
            <a:r>
              <a:rPr lang="en-US" altLang="en-US" dirty="0">
                <a:latin typeface="Arial" charset="-95"/>
                <a:ea typeface="Arial" charset="-95"/>
                <a:cs typeface="Arial" charset="-95"/>
              </a:rPr>
              <a:t> </a:t>
            </a: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697256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Shape 86"/>
          <p:cNvSpPr>
            <a:spLocks noGrp="1" noRot="1" noChangeAspect="1" noTextEdit="1"/>
          </p:cNvSpPr>
          <p:nvPr>
            <p:ph type="sldImg" idx="2"/>
          </p:nvPr>
        </p:nvSpPr>
        <p:spPr>
          <a:noFill/>
          <a:ln>
            <a:headEnd/>
            <a:tailEnd/>
          </a:ln>
        </p:spPr>
      </p:sp>
      <p:sp>
        <p:nvSpPr>
          <p:cNvPr id="48131" name="Shape 87"/>
          <p:cNvSpPr txBox="1">
            <a:spLocks noGrp="1"/>
          </p:cNvSpPr>
          <p:nvPr>
            <p:ph type="body" idx="1"/>
          </p:nvPr>
        </p:nvSpPr>
        <p:spPr>
          <a:ln/>
        </p:spPr>
        <p:txBody>
          <a:bodyPr/>
          <a:lstStyle/>
          <a:p>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589743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Shape 86"/>
          <p:cNvSpPr>
            <a:spLocks noGrp="1" noRot="1" noChangeAspect="1" noTextEdit="1"/>
          </p:cNvSpPr>
          <p:nvPr>
            <p:ph type="sldImg" idx="2"/>
          </p:nvPr>
        </p:nvSpPr>
        <p:spPr>
          <a:noFill/>
          <a:ln>
            <a:headEnd/>
            <a:tailEnd/>
          </a:ln>
        </p:spPr>
      </p:sp>
      <p:sp>
        <p:nvSpPr>
          <p:cNvPr id="49155" name="Shape 87"/>
          <p:cNvSpPr txBox="1">
            <a:spLocks noGrp="1"/>
          </p:cNvSpPr>
          <p:nvPr>
            <p:ph type="body" idx="1"/>
          </p:nvPr>
        </p:nvSpPr>
        <p:spPr>
          <a:ln/>
        </p:spPr>
        <p:txBody>
          <a:bodyPr/>
          <a:lstStyle/>
          <a:p>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181570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Shape 78"/>
          <p:cNvSpPr>
            <a:spLocks noGrp="1" noRot="1" noChangeAspect="1" noTextEdit="1"/>
          </p:cNvSpPr>
          <p:nvPr>
            <p:ph type="sldImg" idx="2"/>
          </p:nvPr>
        </p:nvSpPr>
        <p:spPr>
          <a:noFill/>
          <a:ln>
            <a:headEnd/>
            <a:tailEnd/>
          </a:ln>
        </p:spPr>
      </p:sp>
      <p:sp>
        <p:nvSpPr>
          <p:cNvPr id="50179" name="Shape 79"/>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8695213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Shape 294"/>
          <p:cNvSpPr>
            <a:spLocks noGrp="1" noRot="1" noChangeAspect="1" noTextEdit="1"/>
          </p:cNvSpPr>
          <p:nvPr>
            <p:ph type="sldImg" idx="2"/>
          </p:nvPr>
        </p:nvSpPr>
        <p:spPr>
          <a:noFill/>
          <a:ln>
            <a:headEnd/>
            <a:tailEnd/>
          </a:ln>
        </p:spPr>
      </p:sp>
      <p:sp>
        <p:nvSpPr>
          <p:cNvPr id="51203" name="Shape 295"/>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419615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Shape 78"/>
          <p:cNvSpPr>
            <a:spLocks noGrp="1" noRot="1" noChangeAspect="1" noTextEdit="1"/>
          </p:cNvSpPr>
          <p:nvPr>
            <p:ph type="sldImg" idx="2"/>
          </p:nvPr>
        </p:nvSpPr>
        <p:spPr>
          <a:noFill/>
          <a:ln>
            <a:headEnd/>
            <a:tailEnd/>
          </a:ln>
        </p:spPr>
      </p:sp>
      <p:sp>
        <p:nvSpPr>
          <p:cNvPr id="30723" name="Shape 79"/>
          <p:cNvSpPr txBox="1">
            <a:spLocks noGrp="1"/>
          </p:cNvSpPr>
          <p:nvPr>
            <p:ph type="body" idx="1"/>
          </p:nvPr>
        </p:nvSpPr>
        <p:spPr>
          <a:ln/>
        </p:spPr>
        <p:txBody>
          <a:bodyPr/>
          <a:lstStyle/>
          <a:p>
            <a:pPr marL="0" indent="0" eaLnBrk="1" hangingPunct="1">
              <a:buSzPts val="1400"/>
            </a:pPr>
            <a:r>
              <a:rPr lang="en-US" altLang="en-US" dirty="0">
                <a:latin typeface="Arial" charset="-95"/>
                <a:ea typeface="Arial" charset="-95"/>
                <a:cs typeface="Arial" charset="-95"/>
              </a:rPr>
              <a:t>Let’s first get acquainted with the research on complaints. We can </a:t>
            </a:r>
            <a:r>
              <a:rPr lang="en-US" altLang="en-US" dirty="0" smtClean="0">
                <a:latin typeface="Arial" charset="-95"/>
                <a:ea typeface="Arial" charset="-95"/>
                <a:cs typeface="Arial" charset="-95"/>
              </a:rPr>
              <a:t>roughly distinguish two </a:t>
            </a:r>
            <a:r>
              <a:rPr lang="en-US" altLang="en-US" dirty="0">
                <a:latin typeface="Arial" charset="-95"/>
                <a:ea typeface="Arial" charset="-95"/>
                <a:cs typeface="Arial" charset="-95"/>
              </a:rPr>
              <a:t>main strands in complaint research: </a:t>
            </a:r>
            <a:r>
              <a:rPr lang="en-US" altLang="en-US" dirty="0" smtClean="0">
                <a:latin typeface="Arial" charset="-95"/>
                <a:ea typeface="Arial" charset="-95"/>
                <a:cs typeface="Arial" charset="-95"/>
              </a:rPr>
              <a:t>a </a:t>
            </a:r>
            <a:r>
              <a:rPr lang="en-US" altLang="en-US" dirty="0">
                <a:latin typeface="Arial" charset="-95"/>
                <a:ea typeface="Arial" charset="-95"/>
                <a:cs typeface="Arial" charset="-95"/>
              </a:rPr>
              <a:t>pragmatic perspective and </a:t>
            </a:r>
            <a:r>
              <a:rPr lang="en-US" altLang="en-US" dirty="0" smtClean="0">
                <a:latin typeface="Arial" charset="-95"/>
                <a:ea typeface="Arial" charset="-95"/>
                <a:cs typeface="Arial" charset="-95"/>
              </a:rPr>
              <a:t>an </a:t>
            </a:r>
            <a:r>
              <a:rPr lang="en-US" altLang="en-US" dirty="0" err="1">
                <a:latin typeface="Arial" charset="-95"/>
                <a:ea typeface="Arial" charset="-95"/>
                <a:cs typeface="Arial" charset="-95"/>
              </a:rPr>
              <a:t>ethnomethodological</a:t>
            </a:r>
            <a:r>
              <a:rPr lang="en-US" altLang="en-US" dirty="0">
                <a:latin typeface="Arial" charset="-95"/>
                <a:ea typeface="Arial" charset="-95"/>
                <a:cs typeface="Arial" charset="-95"/>
              </a:rPr>
              <a:t> </a:t>
            </a:r>
            <a:r>
              <a:rPr lang="en-US" altLang="en-US" dirty="0" smtClean="0">
                <a:latin typeface="Arial" charset="-95"/>
                <a:ea typeface="Arial" charset="-95"/>
                <a:cs typeface="Arial" charset="-95"/>
              </a:rPr>
              <a:t>one.</a:t>
            </a:r>
            <a:endParaRPr lang="en-US" altLang="en-US" dirty="0">
              <a:latin typeface="Arial" charset="-95"/>
              <a:ea typeface="Arial" charset="-95"/>
              <a:cs typeface="Arial" charset="-95"/>
            </a:endParaRPr>
          </a:p>
          <a:p>
            <a:pPr marL="0" indent="0"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2121183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Shape 118"/>
          <p:cNvSpPr>
            <a:spLocks noGrp="1" noRot="1" noChangeAspect="1" noTextEdit="1"/>
          </p:cNvSpPr>
          <p:nvPr>
            <p:ph type="sldImg" idx="2"/>
          </p:nvPr>
        </p:nvSpPr>
        <p:spPr>
          <a:noFill/>
          <a:ln>
            <a:headEnd/>
            <a:tailEnd/>
          </a:ln>
        </p:spPr>
      </p:sp>
      <p:sp>
        <p:nvSpPr>
          <p:cNvPr id="31747" name="Shape 119"/>
          <p:cNvSpPr txBox="1">
            <a:spLocks noGrp="1"/>
          </p:cNvSpPr>
          <p:nvPr>
            <p:ph type="body" idx="1"/>
          </p:nvPr>
        </p:nvSpPr>
        <p:spPr/>
        <p:txBody>
          <a:bodyPr/>
          <a:lstStyle/>
          <a:p>
            <a:r>
              <a:rPr lang="en-US" altLang="en-US" dirty="0">
                <a:latin typeface="Arial" charset="-95"/>
                <a:ea typeface="Arial" charset="-95"/>
                <a:cs typeface="Arial" charset="-95"/>
              </a:rPr>
              <a:t>For research within </a:t>
            </a:r>
            <a:r>
              <a:rPr lang="en-US" altLang="en-US" dirty="0" smtClean="0">
                <a:latin typeface="Arial" charset="-95"/>
                <a:ea typeface="Arial" charset="-95"/>
                <a:cs typeface="Arial" charset="-95"/>
              </a:rPr>
              <a:t>pragmatics, </a:t>
            </a:r>
            <a:r>
              <a:rPr lang="en-US" altLang="en-US" dirty="0">
                <a:latin typeface="Arial" charset="-95"/>
                <a:ea typeface="Arial" charset="-95"/>
                <a:cs typeface="Arial" charset="-95"/>
              </a:rPr>
              <a:t>complaints </a:t>
            </a:r>
          </a:p>
          <a:p>
            <a:r>
              <a:rPr lang="en-US" altLang="en-US" b="1" dirty="0">
                <a:latin typeface="Arial" charset="-95"/>
                <a:ea typeface="Arial" charset="-95"/>
                <a:cs typeface="Arial" charset="-95"/>
                <a:sym typeface="Wingdings" charset="2"/>
              </a:rPr>
              <a:t></a:t>
            </a:r>
            <a:r>
              <a:rPr lang="en-US" altLang="en-US" b="1" dirty="0">
                <a:latin typeface="Arial" charset="-95"/>
                <a:ea typeface="Arial" charset="-95"/>
                <a:cs typeface="Arial" charset="-95"/>
              </a:rPr>
              <a:t>represent a face-threatening act (Brown and Levinson, 1987)=&gt; which threatens the positive face of the hearer</a:t>
            </a:r>
            <a:r>
              <a:rPr lang="en-US" altLang="en-US" dirty="0">
                <a:latin typeface="Arial" charset="-95"/>
                <a:ea typeface="Arial" charset="-95"/>
                <a:cs typeface="Arial" charset="-95"/>
              </a:rPr>
              <a:t>. Broadly speaking complaint is</a:t>
            </a:r>
          </a:p>
          <a:p>
            <a:r>
              <a:rPr lang="en-US" altLang="en-US" b="1" dirty="0">
                <a:latin typeface="Arial" charset="-95"/>
                <a:ea typeface="Arial" charset="-95"/>
                <a:cs typeface="Arial" charset="-95"/>
                <a:sym typeface="Wingdings" charset="2"/>
              </a:rPr>
              <a:t></a:t>
            </a:r>
            <a:r>
              <a:rPr lang="en-US" altLang="en-US" b="1" dirty="0">
                <a:latin typeface="Arial" charset="-95"/>
                <a:ea typeface="Arial" charset="-95"/>
                <a:cs typeface="Arial" charset="-95"/>
              </a:rPr>
              <a:t> a  speech act with which the speaker (S) expresses displeasure or annoyance as a reaction to a past or ongoing socially unacceptable act</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dirty="0">
                <a:latin typeface="Arial" charset="-95"/>
                <a:ea typeface="Arial" charset="-95"/>
                <a:cs typeface="Arial" charset="-95"/>
              </a:rPr>
              <a:t>In a similar vein, in terms of ethnomethodology, </a:t>
            </a:r>
          </a:p>
          <a:p>
            <a:r>
              <a:rPr lang="en-US" altLang="en-US" b="1" dirty="0">
                <a:latin typeface="Arial" charset="-95"/>
                <a:ea typeface="Arial" charset="-95"/>
                <a:cs typeface="Arial" charset="-95"/>
                <a:sym typeface="Wingdings" charset="2"/>
              </a:rPr>
              <a:t></a:t>
            </a:r>
            <a:r>
              <a:rPr lang="en-US" altLang="en-US" b="1" dirty="0">
                <a:latin typeface="Arial" charset="-95"/>
                <a:ea typeface="Arial" charset="-95"/>
                <a:cs typeface="Arial" charset="-95"/>
              </a:rPr>
              <a:t>complaints represent some transgression or misconduct on the part of the subject who caused a trouble and/or performed some </a:t>
            </a:r>
            <a:r>
              <a:rPr lang="en-US" altLang="en-US" b="1" dirty="0" err="1">
                <a:latin typeface="Arial" charset="-95"/>
                <a:ea typeface="Arial" charset="-95"/>
                <a:cs typeface="Arial" charset="-95"/>
              </a:rPr>
              <a:t>complainable</a:t>
            </a:r>
            <a:r>
              <a:rPr lang="en-US" altLang="en-US" b="1" dirty="0">
                <a:latin typeface="Arial" charset="-95"/>
                <a:ea typeface="Arial" charset="-95"/>
                <a:cs typeface="Arial" charset="-95"/>
              </a:rPr>
              <a:t> action (</a:t>
            </a:r>
            <a:r>
              <a:rPr lang="en-US" altLang="en-US" b="1" dirty="0" err="1">
                <a:latin typeface="Arial" charset="-95"/>
                <a:ea typeface="Arial" charset="-95"/>
                <a:cs typeface="Arial" charset="-95"/>
              </a:rPr>
              <a:t>Monzoni</a:t>
            </a:r>
            <a:r>
              <a:rPr lang="en-US" altLang="en-US" b="1" dirty="0">
                <a:latin typeface="Arial" charset="-95"/>
                <a:ea typeface="Arial" charset="-95"/>
                <a:cs typeface="Arial" charset="-95"/>
              </a:rPr>
              <a:t>, 2009)</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dirty="0">
                <a:latin typeface="Arial" charset="-95"/>
                <a:ea typeface="Arial" charset="-95"/>
                <a:cs typeface="Arial" charset="-95"/>
              </a:rPr>
              <a:t>In addition, what is important for the pragmatic perspective is</a:t>
            </a:r>
            <a:r>
              <a:rPr lang="en-US" altLang="en-US" b="1" dirty="0">
                <a:latin typeface="Arial" charset="-95"/>
                <a:ea typeface="Arial" charset="-95"/>
                <a:cs typeface="Arial" charset="-95"/>
              </a:rPr>
              <a:t> the investigation of the roles that speaker intention and hearer interpretation play in the evaluation of whether or not a complaint has been made</a:t>
            </a:r>
            <a:r>
              <a:rPr lang="en-US" altLang="en-US" dirty="0">
                <a:latin typeface="Arial" charset="-95"/>
                <a:ea typeface="Arial" charset="-95"/>
                <a:cs typeface="Arial" charset="-95"/>
              </a:rPr>
              <a:t>=&gt; more or less we speak</a:t>
            </a:r>
            <a:r>
              <a:rPr lang="en-US" altLang="en-US" b="1" dirty="0">
                <a:latin typeface="Arial" charset="-95"/>
                <a:ea typeface="Arial" charset="-95"/>
                <a:cs typeface="Arial" charset="-95"/>
              </a:rPr>
              <a:t> for speaker-</a:t>
            </a:r>
            <a:r>
              <a:rPr lang="en-US" altLang="en-US" b="1" dirty="0" err="1">
                <a:latin typeface="Arial" charset="-95"/>
                <a:ea typeface="Arial" charset="-95"/>
                <a:cs typeface="Arial" charset="-95"/>
              </a:rPr>
              <a:t>centred</a:t>
            </a:r>
            <a:r>
              <a:rPr lang="en-US" altLang="en-US" b="1" dirty="0">
                <a:latin typeface="Arial" charset="-95"/>
                <a:ea typeface="Arial" charset="-95"/>
                <a:cs typeface="Arial" charset="-95"/>
              </a:rPr>
              <a:t> sentences or utterances</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dirty="0">
                <a:latin typeface="Arial" charset="-95"/>
                <a:ea typeface="Arial" charset="-95"/>
                <a:cs typeface="Arial" charset="-95"/>
              </a:rPr>
              <a:t>Whereas the </a:t>
            </a:r>
            <a:r>
              <a:rPr lang="en-US" altLang="en-US" dirty="0" err="1">
                <a:latin typeface="Arial" charset="-95"/>
                <a:ea typeface="Arial" charset="-95"/>
                <a:cs typeface="Arial" charset="-95"/>
              </a:rPr>
              <a:t>ethnomethodological</a:t>
            </a:r>
            <a:r>
              <a:rPr lang="en-US" altLang="en-US" dirty="0">
                <a:latin typeface="Arial" charset="-95"/>
                <a:ea typeface="Arial" charset="-95"/>
                <a:cs typeface="Arial" charset="-95"/>
              </a:rPr>
              <a:t> perspective</a:t>
            </a:r>
            <a:r>
              <a:rPr lang="en-US" altLang="en-US" b="1" dirty="0">
                <a:latin typeface="Arial" charset="-95"/>
                <a:ea typeface="Arial" charset="-95"/>
                <a:cs typeface="Arial" charset="-95"/>
              </a:rPr>
              <a:t> investigates the interactional production and negotiation over a number of turns, as well as how individuals manage their subjectivity during complaints (Edwards, 2005). </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dirty="0">
                <a:latin typeface="Arial" charset="-95"/>
                <a:ea typeface="Arial" charset="-95"/>
                <a:cs typeface="Arial" charset="-95"/>
              </a:rPr>
              <a:t>Special attention is given to the </a:t>
            </a:r>
            <a:r>
              <a:rPr lang="en-US" altLang="en-US" b="1" dirty="0">
                <a:latin typeface="Arial" charset="-95"/>
                <a:ea typeface="Arial" charset="-95"/>
                <a:cs typeface="Arial" charset="-95"/>
              </a:rPr>
              <a:t>semantic formulas/ discourse strategies that are used in realizing complaints=&gt;namely the explicit/implicit forms of a complaint (</a:t>
            </a:r>
            <a:r>
              <a:rPr lang="en-US" altLang="en-US" b="1" dirty="0" err="1">
                <a:latin typeface="Arial" charset="-95"/>
                <a:ea typeface="Arial" charset="-95"/>
                <a:cs typeface="Arial" charset="-95"/>
              </a:rPr>
              <a:t>cf.Trosborg</a:t>
            </a:r>
            <a:r>
              <a:rPr lang="en-US" altLang="en-US" b="1" dirty="0">
                <a:latin typeface="Arial" charset="-95"/>
                <a:ea typeface="Arial" charset="-95"/>
                <a:cs typeface="Arial" charset="-95"/>
              </a:rPr>
              <a:t>, 1995; </a:t>
            </a:r>
            <a:r>
              <a:rPr lang="en-US" altLang="en-US" b="1" dirty="0" err="1">
                <a:latin typeface="Arial" charset="-95"/>
                <a:ea typeface="Arial" charset="-95"/>
                <a:cs typeface="Arial" charset="-95"/>
              </a:rPr>
              <a:t>Geluykens</a:t>
            </a:r>
            <a:r>
              <a:rPr lang="en-US" altLang="en-US" b="1" dirty="0">
                <a:latin typeface="Arial" charset="-95"/>
                <a:ea typeface="Arial" charset="-95"/>
                <a:cs typeface="Arial" charset="-95"/>
              </a:rPr>
              <a:t> &amp; Kraft, 2003, 2007) </a:t>
            </a:r>
            <a:r>
              <a:rPr lang="en-US" altLang="en-US" dirty="0">
                <a:latin typeface="Arial" charset="-95"/>
                <a:ea typeface="Arial" charset="-95"/>
                <a:cs typeface="Arial" charset="-95"/>
              </a:rPr>
              <a:t>from a pragmatic perspective.</a:t>
            </a: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dirty="0">
                <a:latin typeface="Arial" charset="-95"/>
                <a:ea typeface="Arial" charset="-95"/>
                <a:cs typeface="Arial" charset="-95"/>
              </a:rPr>
              <a:t>Counter to that, </a:t>
            </a:r>
            <a:r>
              <a:rPr lang="en-US" altLang="en-US" dirty="0" err="1">
                <a:latin typeface="Arial" charset="-95"/>
                <a:ea typeface="Arial" charset="-95"/>
                <a:cs typeface="Arial" charset="-95"/>
              </a:rPr>
              <a:t>ethnomethodologists</a:t>
            </a:r>
            <a:r>
              <a:rPr lang="en-US" altLang="en-US" b="1" dirty="0">
                <a:latin typeface="Arial" charset="-95"/>
                <a:ea typeface="Arial" charset="-95"/>
                <a:cs typeface="Arial" charset="-95"/>
              </a:rPr>
              <a:t> focus on the progression from a potential complaint into something that can be defined as a complaint proper, which from this point of view is ultimately a joint activity.</a:t>
            </a:r>
            <a:endParaRPr lang="en-US" altLang="en-US" dirty="0">
              <a:latin typeface="Arial" charset="-95"/>
              <a:ea typeface="Arial" charset="-95"/>
              <a:cs typeface="Arial" charset="-95"/>
            </a:endParaRP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36156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Shape 118"/>
          <p:cNvSpPr>
            <a:spLocks noGrp="1" noRot="1" noChangeAspect="1" noTextEdit="1"/>
          </p:cNvSpPr>
          <p:nvPr>
            <p:ph type="sldImg" idx="2"/>
          </p:nvPr>
        </p:nvSpPr>
        <p:spPr>
          <a:noFill/>
          <a:ln>
            <a:headEnd/>
            <a:tailEnd/>
          </a:ln>
        </p:spPr>
      </p:sp>
      <p:sp>
        <p:nvSpPr>
          <p:cNvPr id="32771" name="Shape 119"/>
          <p:cNvSpPr txBox="1">
            <a:spLocks noGrp="1"/>
          </p:cNvSpPr>
          <p:nvPr>
            <p:ph type="body" idx="1"/>
          </p:nvPr>
        </p:nvSpPr>
        <p:spPr/>
        <p:txBody>
          <a:bodyPr/>
          <a:lstStyle/>
          <a:p>
            <a:r>
              <a:rPr lang="en-US" altLang="en-US" dirty="0">
                <a:latin typeface="Arial" charset="-95"/>
                <a:ea typeface="Arial" charset="-95"/>
                <a:cs typeface="Arial" charset="-95"/>
              </a:rPr>
              <a:t>As far as the responses to the complaints </a:t>
            </a:r>
            <a:r>
              <a:rPr lang="en-US" altLang="en-US" dirty="0" smtClean="0">
                <a:latin typeface="Arial" charset="-95"/>
                <a:ea typeface="Arial" charset="-95"/>
                <a:cs typeface="Arial" charset="-95"/>
              </a:rPr>
              <a:t>are concerned</a:t>
            </a:r>
            <a:r>
              <a:rPr lang="en-US" altLang="en-US" dirty="0" smtClean="0">
                <a:latin typeface="Arial" charset="-95"/>
                <a:ea typeface="Arial" charset="-95"/>
                <a:cs typeface="Arial" charset="-95"/>
              </a:rPr>
              <a:t>, the </a:t>
            </a:r>
            <a:r>
              <a:rPr lang="en-US" altLang="en-US" dirty="0">
                <a:latin typeface="Arial" charset="-95"/>
                <a:ea typeface="Arial" charset="-95"/>
                <a:cs typeface="Arial" charset="-95"/>
              </a:rPr>
              <a:t>two </a:t>
            </a:r>
            <a:r>
              <a:rPr lang="en-US" altLang="en-US" dirty="0" smtClean="0">
                <a:latin typeface="Arial" charset="-95"/>
                <a:ea typeface="Arial" charset="-95"/>
                <a:cs typeface="Arial" charset="-95"/>
              </a:rPr>
              <a:t>perspectives </a:t>
            </a:r>
            <a:r>
              <a:rPr lang="en-US" altLang="en-US" dirty="0">
                <a:latin typeface="Arial" charset="-95"/>
                <a:ea typeface="Arial" charset="-95"/>
                <a:cs typeface="Arial" charset="-95"/>
              </a:rPr>
              <a:t>address similar </a:t>
            </a:r>
            <a:r>
              <a:rPr lang="en-US" altLang="en-US" dirty="0" smtClean="0">
                <a:latin typeface="Arial" charset="-95"/>
                <a:ea typeface="Arial" charset="-95"/>
                <a:cs typeface="Arial" charset="-95"/>
              </a:rPr>
              <a:t>issues </a:t>
            </a:r>
            <a:r>
              <a:rPr lang="en-US" altLang="en-US" dirty="0">
                <a:latin typeface="Arial" charset="-95"/>
                <a:ea typeface="Arial" charset="-95"/>
                <a:cs typeface="Arial" charset="-95"/>
              </a:rPr>
              <a:t>but different </a:t>
            </a:r>
            <a:r>
              <a:rPr lang="en-US" altLang="en-US" dirty="0" smtClean="0">
                <a:latin typeface="Arial" charset="-95"/>
                <a:ea typeface="Arial" charset="-95"/>
                <a:cs typeface="Arial" charset="-95"/>
              </a:rPr>
              <a:t>description of actions. </a:t>
            </a:r>
            <a:r>
              <a:rPr lang="en-US" altLang="en-US" dirty="0">
                <a:latin typeface="Arial" charset="-95"/>
                <a:ea typeface="Arial" charset="-95"/>
                <a:cs typeface="Arial" charset="-95"/>
              </a:rPr>
              <a:t>That is, for pragmatics we have</a:t>
            </a:r>
            <a:r>
              <a:rPr lang="en-US" altLang="en-US" b="1" dirty="0">
                <a:latin typeface="Arial" charset="-95"/>
                <a:ea typeface="Arial" charset="-95"/>
                <a:cs typeface="Arial" charset="-95"/>
              </a:rPr>
              <a:t> acceptances, denials, rejections, justifications, making excuses (</a:t>
            </a:r>
            <a:r>
              <a:rPr lang="da-DK" altLang="en-US" b="1" dirty="0" err="1">
                <a:latin typeface="Arial" charset="-95"/>
                <a:ea typeface="Arial" charset="-95"/>
                <a:cs typeface="Arial" charset="-95"/>
              </a:rPr>
              <a:t>Laforest</a:t>
            </a:r>
            <a:r>
              <a:rPr lang="da-DK" altLang="en-US" b="1" dirty="0">
                <a:latin typeface="Arial" charset="-95"/>
                <a:ea typeface="Arial" charset="-95"/>
                <a:cs typeface="Arial" charset="-95"/>
              </a:rPr>
              <a:t>, 2002) </a:t>
            </a:r>
            <a:r>
              <a:rPr lang="da-DK" altLang="en-US" b="1" dirty="0" err="1">
                <a:latin typeface="Arial" charset="-95"/>
                <a:ea typeface="Arial" charset="-95"/>
                <a:cs typeface="Arial" charset="-95"/>
              </a:rPr>
              <a:t>whereas</a:t>
            </a:r>
            <a:r>
              <a:rPr lang="da-DK" altLang="en-US" b="1" dirty="0">
                <a:latin typeface="Arial" charset="-95"/>
                <a:ea typeface="Arial" charset="-95"/>
                <a:cs typeface="Arial" charset="-95"/>
              </a:rPr>
              <a:t> from a </a:t>
            </a:r>
            <a:r>
              <a:rPr lang="da-DK" altLang="en-US" b="1" dirty="0" err="1">
                <a:latin typeface="Arial" charset="-95"/>
                <a:ea typeface="Arial" charset="-95"/>
                <a:cs typeface="Arial" charset="-95"/>
              </a:rPr>
              <a:t>ethnomethodological</a:t>
            </a:r>
            <a:r>
              <a:rPr lang="da-DK" altLang="en-US" b="1" dirty="0">
                <a:latin typeface="Arial" charset="-95"/>
                <a:ea typeface="Arial" charset="-95"/>
                <a:cs typeface="Arial" charset="-95"/>
              </a:rPr>
              <a:t> point of </a:t>
            </a:r>
            <a:r>
              <a:rPr lang="da-DK" altLang="en-US" b="1" dirty="0" err="1">
                <a:latin typeface="Arial" charset="-95"/>
                <a:ea typeface="Arial" charset="-95"/>
                <a:cs typeface="Arial" charset="-95"/>
              </a:rPr>
              <a:t>view</a:t>
            </a:r>
            <a:r>
              <a:rPr lang="da-DK" altLang="en-US" b="1" dirty="0">
                <a:latin typeface="Arial" charset="-95"/>
                <a:ea typeface="Arial" charset="-95"/>
                <a:cs typeface="Arial" charset="-95"/>
              </a:rPr>
              <a:t> </a:t>
            </a:r>
            <a:r>
              <a:rPr lang="da-DK" altLang="en-US" b="1" dirty="0" err="1">
                <a:latin typeface="Arial" charset="-95"/>
                <a:ea typeface="Arial" charset="-95"/>
                <a:cs typeface="Arial" charset="-95"/>
              </a:rPr>
              <a:t>we</a:t>
            </a:r>
            <a:r>
              <a:rPr lang="da-DK" altLang="en-US" b="1" dirty="0">
                <a:latin typeface="Arial" charset="-95"/>
                <a:ea typeface="Arial" charset="-95"/>
                <a:cs typeface="Arial" charset="-95"/>
              </a:rPr>
              <a:t> </a:t>
            </a:r>
            <a:r>
              <a:rPr lang="da-DK" altLang="en-US" b="1" dirty="0" err="1">
                <a:latin typeface="Arial" charset="-95"/>
                <a:ea typeface="Arial" charset="-95"/>
                <a:cs typeface="Arial" charset="-95"/>
              </a:rPr>
              <a:t>are</a:t>
            </a:r>
            <a:r>
              <a:rPr lang="da-DK" altLang="en-US" b="1" dirty="0">
                <a:latin typeface="Arial" charset="-95"/>
                <a:ea typeface="Arial" charset="-95"/>
                <a:cs typeface="Arial" charset="-95"/>
              </a:rPr>
              <a:t> </a:t>
            </a:r>
            <a:r>
              <a:rPr lang="da-DK" altLang="en-US" b="1" dirty="0" err="1">
                <a:latin typeface="Arial" charset="-95"/>
                <a:ea typeface="Arial" charset="-95"/>
                <a:cs typeface="Arial" charset="-95"/>
              </a:rPr>
              <a:t>talking</a:t>
            </a:r>
            <a:r>
              <a:rPr lang="da-DK" altLang="en-US" b="1" dirty="0">
                <a:latin typeface="Arial" charset="-95"/>
                <a:ea typeface="Arial" charset="-95"/>
                <a:cs typeface="Arial" charset="-95"/>
              </a:rPr>
              <a:t> </a:t>
            </a:r>
            <a:r>
              <a:rPr lang="da-DK" altLang="en-US" b="1" dirty="0" err="1">
                <a:latin typeface="Arial" charset="-95"/>
                <a:ea typeface="Arial" charset="-95"/>
                <a:cs typeface="Arial" charset="-95"/>
              </a:rPr>
              <a:t>about</a:t>
            </a:r>
            <a:r>
              <a:rPr lang="da-DK" altLang="en-US" b="1" dirty="0">
                <a:latin typeface="Arial" charset="-95"/>
                <a:ea typeface="Arial" charset="-95"/>
                <a:cs typeface="Arial" charset="-95"/>
              </a:rPr>
              <a:t> </a:t>
            </a:r>
            <a:r>
              <a:rPr lang="en-US" altLang="en-US" b="1" dirty="0">
                <a:latin typeface="Arial" charset="-95"/>
                <a:ea typeface="Arial" charset="-95"/>
                <a:cs typeface="Arial" charset="-95"/>
              </a:rPr>
              <a:t>disaffiliation with the action, declination to respond to it, </a:t>
            </a:r>
            <a:r>
              <a:rPr lang="en-US" altLang="en-US" b="1" dirty="0" err="1">
                <a:latin typeface="Arial" charset="-95"/>
                <a:ea typeface="Arial" charset="-95"/>
                <a:cs typeface="Arial" charset="-95"/>
              </a:rPr>
              <a:t>disattendance</a:t>
            </a:r>
            <a:r>
              <a:rPr lang="en-US" altLang="en-US" b="1" dirty="0">
                <a:latin typeface="Arial" charset="-95"/>
                <a:ea typeface="Arial" charset="-95"/>
                <a:cs typeface="Arial" charset="-95"/>
              </a:rPr>
              <a:t>, appreciation, affiliation, or escalation  (Jefferson, Sacks, &amp; </a:t>
            </a:r>
            <a:r>
              <a:rPr lang="en-US" altLang="en-US" b="1" dirty="0" err="1">
                <a:latin typeface="Arial" charset="-95"/>
                <a:ea typeface="Arial" charset="-95"/>
                <a:cs typeface="Arial" charset="-95"/>
              </a:rPr>
              <a:t>Schegloff</a:t>
            </a:r>
            <a:r>
              <a:rPr lang="en-US" altLang="en-US" b="1" dirty="0">
                <a:latin typeface="Arial" charset="-95"/>
                <a:ea typeface="Arial" charset="-95"/>
                <a:cs typeface="Arial" charset="-95"/>
              </a:rPr>
              <a:t>, 1977).</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dirty="0">
                <a:latin typeface="Arial" charset="-95"/>
                <a:ea typeface="Arial" charset="-95"/>
                <a:cs typeface="Arial" charset="-95"/>
              </a:rPr>
              <a:t>The last three points are critical differences between the two approaches. The first  is that</a:t>
            </a:r>
            <a:r>
              <a:rPr lang="en-US" altLang="en-US" b="1" dirty="0">
                <a:latin typeface="Arial" charset="-95"/>
                <a:ea typeface="Arial" charset="-95"/>
                <a:cs typeface="Arial" charset="-95"/>
              </a:rPr>
              <a:t> what really matters for pragmatics is the linguistic means by which complaints may be mitigated, </a:t>
            </a:r>
            <a:r>
              <a:rPr lang="en-US" altLang="en-US" dirty="0">
                <a:latin typeface="Arial" charset="-95"/>
                <a:ea typeface="Arial" charset="-95"/>
                <a:cs typeface="Arial" charset="-95"/>
              </a:rPr>
              <a:t>whereas the </a:t>
            </a:r>
            <a:r>
              <a:rPr lang="en-US" altLang="en-US" dirty="0" err="1">
                <a:latin typeface="Arial" charset="-95"/>
                <a:ea typeface="Arial" charset="-95"/>
                <a:cs typeface="Arial" charset="-95"/>
              </a:rPr>
              <a:t>ethnomethodological</a:t>
            </a:r>
            <a:r>
              <a:rPr lang="en-US" altLang="en-US" dirty="0">
                <a:latin typeface="Arial" charset="-95"/>
                <a:ea typeface="Arial" charset="-95"/>
                <a:cs typeface="Arial" charset="-95"/>
              </a:rPr>
              <a:t> perspective</a:t>
            </a:r>
            <a:r>
              <a:rPr lang="en-US" altLang="en-US" b="1" dirty="0">
                <a:latin typeface="Arial" charset="-95"/>
                <a:ea typeface="Arial" charset="-95"/>
                <a:cs typeface="Arial" charset="-95"/>
              </a:rPr>
              <a:t> considers complaints as the first remedial action in which the nature of a trouble is given explicit formulation (Emerson &amp; Messenger, 1977).</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dirty="0">
                <a:latin typeface="Arial" charset="-95"/>
                <a:ea typeface="Arial" charset="-95"/>
                <a:cs typeface="Arial" charset="-95"/>
              </a:rPr>
              <a:t>Secondly, from the one hand for pragmatics</a:t>
            </a:r>
            <a:r>
              <a:rPr lang="en-US" altLang="en-US" b="1" dirty="0">
                <a:latin typeface="Arial" charset="-95"/>
                <a:ea typeface="Arial" charset="-95"/>
                <a:cs typeface="Arial" charset="-95"/>
              </a:rPr>
              <a:t>, complaints may co-occur with other speech acts such as threats, warnings, admonitions, and suggestions. </a:t>
            </a:r>
            <a:r>
              <a:rPr lang="en-US" altLang="en-US" dirty="0">
                <a:latin typeface="Arial" charset="-95"/>
                <a:ea typeface="Arial" charset="-95"/>
                <a:cs typeface="Arial" charset="-95"/>
              </a:rPr>
              <a:t>On the other hand, from an </a:t>
            </a:r>
            <a:r>
              <a:rPr lang="en-US" altLang="en-US" dirty="0" err="1">
                <a:latin typeface="Arial" charset="-95"/>
                <a:ea typeface="Arial" charset="-95"/>
                <a:cs typeface="Arial" charset="-95"/>
              </a:rPr>
              <a:t>ethnomethodological</a:t>
            </a:r>
            <a:r>
              <a:rPr lang="en-US" altLang="en-US" dirty="0">
                <a:latin typeface="Arial" charset="-95"/>
                <a:ea typeface="Arial" charset="-95"/>
                <a:cs typeface="Arial" charset="-95"/>
              </a:rPr>
              <a:t> perspective</a:t>
            </a:r>
            <a:r>
              <a:rPr lang="en-US" altLang="en-US" b="1" dirty="0">
                <a:latin typeface="Arial" charset="-95"/>
                <a:ea typeface="Arial" charset="-95"/>
                <a:cs typeface="Arial" charset="-95"/>
              </a:rPr>
              <a:t> complaints may be accomplished through other kind of acts such as </a:t>
            </a:r>
            <a:r>
              <a:rPr lang="en-US" altLang="en-US" b="1" dirty="0" err="1">
                <a:latin typeface="Arial" charset="-95"/>
                <a:ea typeface="Arial" charset="-95"/>
                <a:cs typeface="Arial" charset="-95"/>
              </a:rPr>
              <a:t>noticings</a:t>
            </a:r>
            <a:r>
              <a:rPr lang="en-US" altLang="en-US" b="1" dirty="0">
                <a:latin typeface="Arial" charset="-95"/>
                <a:ea typeface="Arial" charset="-95"/>
                <a:cs typeface="Arial" charset="-95"/>
              </a:rPr>
              <a:t>, </a:t>
            </a:r>
            <a:r>
              <a:rPr lang="en-US" altLang="en-US" b="1" dirty="0" smtClean="0">
                <a:latin typeface="Arial" charset="-95"/>
                <a:ea typeface="Arial" charset="-95"/>
                <a:cs typeface="Arial" charset="-95"/>
              </a:rPr>
              <a:t>assessments </a:t>
            </a:r>
            <a:r>
              <a:rPr lang="en-US" altLang="en-US" b="1" dirty="0">
                <a:latin typeface="Arial" charset="-95"/>
                <a:ea typeface="Arial" charset="-95"/>
                <a:cs typeface="Arial" charset="-95"/>
              </a:rPr>
              <a:t>or questions.</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dirty="0">
                <a:latin typeface="Arial" charset="-95"/>
                <a:ea typeface="Arial" charset="-95"/>
                <a:cs typeface="Arial" charset="-95"/>
              </a:rPr>
              <a:t>Last but not least are the data </a:t>
            </a:r>
            <a:r>
              <a:rPr lang="en-US" altLang="en-US" dirty="0" smtClean="0">
                <a:latin typeface="Arial" charset="-95"/>
                <a:ea typeface="Arial" charset="-95"/>
                <a:cs typeface="Arial" charset="-95"/>
              </a:rPr>
              <a:t>explored</a:t>
            </a:r>
            <a:r>
              <a:rPr lang="en-US" altLang="en-US" baseline="0" dirty="0" smtClean="0">
                <a:latin typeface="Arial" charset="-95"/>
                <a:ea typeface="Arial" charset="-95"/>
                <a:cs typeface="Arial" charset="-95"/>
              </a:rPr>
              <a:t> </a:t>
            </a:r>
            <a:r>
              <a:rPr lang="en-US" altLang="en-US" dirty="0" smtClean="0">
                <a:latin typeface="Arial" charset="-95"/>
                <a:ea typeface="Arial" charset="-95"/>
                <a:cs typeface="Arial" charset="-95"/>
              </a:rPr>
              <a:t>in </a:t>
            </a:r>
            <a:r>
              <a:rPr lang="en-US" altLang="en-US" dirty="0">
                <a:latin typeface="Arial" charset="-95"/>
                <a:ea typeface="Arial" charset="-95"/>
                <a:cs typeface="Arial" charset="-95"/>
              </a:rPr>
              <a:t>research. </a:t>
            </a:r>
            <a:r>
              <a:rPr lang="en-US" altLang="en-US" dirty="0" err="1">
                <a:latin typeface="Arial" charset="-95"/>
                <a:ea typeface="Arial" charset="-95"/>
                <a:cs typeface="Arial" charset="-95"/>
              </a:rPr>
              <a:t>Pragmaticians</a:t>
            </a:r>
            <a:r>
              <a:rPr lang="en-US" altLang="en-US" dirty="0">
                <a:latin typeface="Arial" charset="-95"/>
                <a:ea typeface="Arial" charset="-95"/>
                <a:cs typeface="Arial" charset="-95"/>
              </a:rPr>
              <a:t> are fond of</a:t>
            </a:r>
            <a:r>
              <a:rPr lang="en-US" altLang="en-US" b="1" dirty="0">
                <a:latin typeface="Arial" charset="-95"/>
                <a:ea typeface="Arial" charset="-95"/>
                <a:cs typeface="Arial" charset="-95"/>
              </a:rPr>
              <a:t> DCTs, interviews, rating tasks, generally speaking a single utterance analysis </a:t>
            </a:r>
            <a:r>
              <a:rPr lang="en-US" altLang="en-US" dirty="0">
                <a:latin typeface="Arial" charset="-95"/>
                <a:ea typeface="Arial" charset="-95"/>
                <a:cs typeface="Arial" charset="-95"/>
              </a:rPr>
              <a:t>whereas ethnomethodology seeks for</a:t>
            </a:r>
            <a:r>
              <a:rPr lang="en-US" altLang="en-US" b="1" dirty="0">
                <a:latin typeface="Arial" charset="-95"/>
                <a:ea typeface="Arial" charset="-95"/>
                <a:cs typeface="Arial" charset="-95"/>
              </a:rPr>
              <a:t>  written and oral spontaneous talk, mundane (Drew, 1998; Drew and Walker, 2009; </a:t>
            </a:r>
            <a:r>
              <a:rPr lang="en-US" altLang="en-US" b="1" dirty="0" err="1">
                <a:latin typeface="Arial" charset="-95"/>
                <a:ea typeface="Arial" charset="-95"/>
                <a:cs typeface="Arial" charset="-95"/>
              </a:rPr>
              <a:t>Dersley</a:t>
            </a:r>
            <a:r>
              <a:rPr lang="en-US" altLang="en-US" b="1" dirty="0">
                <a:latin typeface="Arial" charset="-95"/>
                <a:ea typeface="Arial" charset="-95"/>
                <a:cs typeface="Arial" charset="-95"/>
              </a:rPr>
              <a:t> &amp; Wootton, 2000; ) or institutional (Heinemann, 2009)</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pPr eaLnBrk="1" hangingPunct="1">
              <a:buSzPts val="1400"/>
            </a:pP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1591078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Shape 92"/>
          <p:cNvSpPr>
            <a:spLocks noGrp="1" noRot="1" noChangeAspect="1" noTextEdit="1"/>
          </p:cNvSpPr>
          <p:nvPr>
            <p:ph type="sldImg" idx="2"/>
          </p:nvPr>
        </p:nvSpPr>
        <p:spPr>
          <a:noFill/>
          <a:ln>
            <a:headEnd/>
            <a:tailEnd/>
          </a:ln>
        </p:spPr>
      </p:sp>
      <p:sp>
        <p:nvSpPr>
          <p:cNvPr id="33795" name="Shape 93"/>
          <p:cNvSpPr txBox="1">
            <a:spLocks noGrp="1"/>
          </p:cNvSpPr>
          <p:nvPr>
            <p:ph type="body" idx="1"/>
          </p:nvPr>
        </p:nvSpPr>
        <p:spPr>
          <a:ln/>
        </p:spPr>
        <p:txBody>
          <a:bodyPr/>
          <a:lstStyle/>
          <a:p>
            <a:r>
              <a:rPr lang="en-US" altLang="en-US" dirty="0">
                <a:latin typeface="Arial" charset="-95"/>
                <a:ea typeface="Arial" charset="-95"/>
                <a:cs typeface="Arial" charset="-95"/>
              </a:rPr>
              <a:t>Nevertheless what is actually important is that both perspectives acknowledge</a:t>
            </a:r>
            <a:r>
              <a:rPr lang="en-US" altLang="en-US" b="1" dirty="0">
                <a:latin typeface="Arial" charset="-95"/>
                <a:ea typeface="Arial" charset="-95"/>
                <a:cs typeface="Arial" charset="-95"/>
              </a:rPr>
              <a:t>:</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the difficulty in defining </a:t>
            </a:r>
            <a:r>
              <a:rPr lang="en-US" altLang="en-US" b="1" dirty="0" smtClean="0">
                <a:latin typeface="Arial" charset="-95"/>
                <a:ea typeface="Arial" charset="-95"/>
                <a:cs typeface="Arial" charset="-95"/>
              </a:rPr>
              <a:t>and </a:t>
            </a:r>
            <a:r>
              <a:rPr lang="en-US" altLang="en-US" b="1" dirty="0">
                <a:latin typeface="Arial" charset="-95"/>
                <a:ea typeface="Arial" charset="-95"/>
                <a:cs typeface="Arial" charset="-95"/>
              </a:rPr>
              <a:t>identifying complaints in formal terms</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the distinction between direct (cases where the recipient is one of the participants of the on-going conversation) and indirect complaints</a:t>
            </a:r>
            <a:r>
              <a:rPr lang="el-GR" altLang="en-US" b="1" dirty="0">
                <a:latin typeface="Arial" charset="-95"/>
                <a:ea typeface="Arial" charset="-95"/>
                <a:cs typeface="Arial" charset="-95"/>
              </a:rPr>
              <a:t> (</a:t>
            </a:r>
            <a:r>
              <a:rPr lang="en-US" altLang="en-US" b="1" dirty="0">
                <a:latin typeface="Arial" charset="-95"/>
                <a:ea typeface="Arial" charset="-95"/>
                <a:cs typeface="Arial" charset="-95"/>
              </a:rPr>
              <a:t>cases where non-participants or facts not relevant with conversation are addressed (cf. Boxer, 1993; Drew 1998; </a:t>
            </a:r>
            <a:r>
              <a:rPr lang="en-US" altLang="en-US" b="1" dirty="0" err="1">
                <a:latin typeface="Arial" charset="-95"/>
                <a:ea typeface="Arial" charset="-95"/>
                <a:cs typeface="Arial" charset="-95"/>
              </a:rPr>
              <a:t>Dersley</a:t>
            </a:r>
            <a:r>
              <a:rPr lang="en-US" altLang="en-US" b="1" dirty="0">
                <a:latin typeface="Arial" charset="-95"/>
                <a:ea typeface="Arial" charset="-95"/>
                <a:cs typeface="Arial" charset="-95"/>
              </a:rPr>
              <a:t> &amp; Wootton 2000) </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the moral impact of a complaint occurrence in terms of expectations</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the responsibility for the offence or capability of remedying can be attributed to someone </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The last two are very important to our forthcoming discussion since</a:t>
            </a:r>
            <a:endParaRPr lang="en-US" altLang="en-US" dirty="0">
              <a:latin typeface="Arial" charset="-95"/>
              <a:ea typeface="Arial" charset="-95"/>
              <a:cs typeface="Arial" charset="-95"/>
            </a:endParaRPr>
          </a:p>
          <a:p>
            <a:r>
              <a:rPr lang="en-US" altLang="en-US" b="1" dirty="0" err="1">
                <a:latin typeface="Arial" charset="-95"/>
                <a:ea typeface="Arial" charset="-95"/>
                <a:cs typeface="Arial" charset="-95"/>
              </a:rPr>
              <a:t>im</a:t>
            </a:r>
            <a:r>
              <a:rPr lang="en-US" altLang="en-US" b="1" dirty="0">
                <a:latin typeface="Arial" charset="-95"/>
                <a:ea typeface="Arial" charset="-95"/>
                <a:cs typeface="Arial" charset="-95"/>
              </a:rPr>
              <a:t>/politeness as a social practice and its identification consist of the interpersonal evaluation which creates the knowledge of the practices that constitute moral order of a society. </a:t>
            </a:r>
            <a:endParaRPr lang="en-US" altLang="en-US" dirty="0">
              <a:latin typeface="Arial" charset="-95"/>
              <a:ea typeface="Arial" charset="-95"/>
              <a:cs typeface="Arial" charset="-95"/>
            </a:endParaRPr>
          </a:p>
        </p:txBody>
      </p:sp>
    </p:spTree>
    <p:extLst>
      <p:ext uri="{BB962C8B-B14F-4D97-AF65-F5344CB8AC3E}">
        <p14:creationId xmlns:p14="http://schemas.microsoft.com/office/powerpoint/2010/main" val="797893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Shape 78"/>
          <p:cNvSpPr>
            <a:spLocks noGrp="1" noRot="1" noChangeAspect="1" noTextEdit="1"/>
          </p:cNvSpPr>
          <p:nvPr>
            <p:ph type="sldImg" idx="2"/>
          </p:nvPr>
        </p:nvSpPr>
        <p:spPr>
          <a:noFill/>
          <a:ln>
            <a:headEnd/>
            <a:tailEnd/>
          </a:ln>
        </p:spPr>
      </p:sp>
      <p:sp>
        <p:nvSpPr>
          <p:cNvPr id="34819" name="Shape 79"/>
          <p:cNvSpPr txBox="1">
            <a:spLocks noGrp="1"/>
          </p:cNvSpPr>
          <p:nvPr>
            <p:ph type="body" idx="1"/>
          </p:nvPr>
        </p:nvSpPr>
        <p:spPr>
          <a:ln/>
        </p:spPr>
        <p:txBody>
          <a:bodyPr/>
          <a:lstStyle/>
          <a:p>
            <a:pPr marL="0" indent="0" eaLnBrk="1" hangingPunct="1">
              <a:buSzPts val="1400"/>
            </a:pPr>
            <a:endParaRPr lang="en-US" altLang="en-US" sz="1100">
              <a:latin typeface="Arial" charset="-95"/>
              <a:ea typeface="Arial" charset="-95"/>
              <a:cs typeface="Arial" charset="-95"/>
            </a:endParaRPr>
          </a:p>
        </p:txBody>
      </p:sp>
    </p:spTree>
    <p:extLst>
      <p:ext uri="{BB962C8B-B14F-4D97-AF65-F5344CB8AC3E}">
        <p14:creationId xmlns:p14="http://schemas.microsoft.com/office/powerpoint/2010/main" val="1302330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Shape 58"/>
          <p:cNvSpPr>
            <a:spLocks noGrp="1" noRot="1" noChangeAspect="1" noTextEdit="1"/>
          </p:cNvSpPr>
          <p:nvPr>
            <p:ph type="sldImg" idx="2"/>
          </p:nvPr>
        </p:nvSpPr>
        <p:spPr>
          <a:noFill/>
          <a:ln>
            <a:headEnd/>
            <a:tailEnd/>
          </a:ln>
        </p:spPr>
      </p:sp>
      <p:sp>
        <p:nvSpPr>
          <p:cNvPr id="35843" name="Shape 59"/>
          <p:cNvSpPr txBox="1">
            <a:spLocks noGrp="1"/>
          </p:cNvSpPr>
          <p:nvPr>
            <p:ph type="body" idx="1"/>
          </p:nvPr>
        </p:nvSpPr>
        <p:spPr/>
        <p:txBody>
          <a:bodyPr/>
          <a:lstStyle/>
          <a:p>
            <a:r>
              <a:rPr lang="en-US" altLang="en-US" b="1" dirty="0">
                <a:latin typeface="Arial" charset="-95"/>
                <a:ea typeface="Arial" charset="-95"/>
                <a:cs typeface="Arial" charset="-95"/>
              </a:rPr>
              <a:t>The present study adopts a conversational analytic approach because CA </a:t>
            </a:r>
            <a:endParaRPr lang="en-US" altLang="en-US" dirty="0">
              <a:latin typeface="Arial" charset="-95"/>
              <a:ea typeface="Arial" charset="-95"/>
              <a:cs typeface="Arial" charset="-95"/>
            </a:endParaRPr>
          </a:p>
          <a:p>
            <a:pPr marL="914400" lvl="1" indent="-317500"/>
            <a:r>
              <a:rPr lang="en-US" altLang="en-US" b="1" dirty="0">
                <a:latin typeface="Arial" charset="-95"/>
                <a:ea typeface="Arial" charset="-95"/>
                <a:cs typeface="Arial" charset="-95"/>
              </a:rPr>
              <a:t>studies social action(</a:t>
            </a:r>
            <a:r>
              <a:rPr lang="en-US" altLang="en-US" b="1" dirty="0" err="1">
                <a:latin typeface="Arial" charset="-95"/>
                <a:ea typeface="Arial" charset="-95"/>
                <a:cs typeface="Arial" charset="-95"/>
              </a:rPr>
              <a:t>Schefloff</a:t>
            </a:r>
            <a:r>
              <a:rPr lang="en-US" altLang="en-US" b="1" dirty="0">
                <a:latin typeface="Arial" charset="-95"/>
                <a:ea typeface="Arial" charset="-95"/>
                <a:cs typeface="Arial" charset="-95"/>
              </a:rPr>
              <a:t> 1996)</a:t>
            </a:r>
            <a:endParaRPr lang="en-US" altLang="en-US" dirty="0">
              <a:latin typeface="Arial" charset="-95"/>
              <a:ea typeface="Arial" charset="-95"/>
              <a:cs typeface="Arial" charset="-95"/>
            </a:endParaRPr>
          </a:p>
          <a:p>
            <a:pPr marL="914400" lvl="1" indent="-317500"/>
            <a:r>
              <a:rPr lang="en-US" altLang="en-US" b="1" dirty="0">
                <a:latin typeface="Arial" charset="-95"/>
                <a:ea typeface="Arial" charset="-95"/>
                <a:cs typeface="Arial" charset="-95"/>
              </a:rPr>
              <a:t>emphasizes on how participants co-construct and interpret social interaction. Central to this process of </a:t>
            </a:r>
            <a:r>
              <a:rPr lang="en-US" altLang="en-US" b="1" dirty="0" err="1">
                <a:latin typeface="Arial" charset="-95"/>
                <a:ea typeface="Arial" charset="-95"/>
                <a:cs typeface="Arial" charset="-95"/>
              </a:rPr>
              <a:t>intersubjectivity</a:t>
            </a:r>
            <a:r>
              <a:rPr lang="en-US" altLang="en-US" b="1" dirty="0">
                <a:latin typeface="Arial" charset="-95"/>
                <a:ea typeface="Arial" charset="-95"/>
                <a:cs typeface="Arial" charset="-95"/>
              </a:rPr>
              <a:t> is ‘a reflexive’ dimension of social action (Heritage, 1984; Drew &amp; Heritage 2006</a:t>
            </a:r>
            <a:r>
              <a:rPr lang="el-GR" altLang="en-US" b="1" dirty="0">
                <a:latin typeface="Arial" charset="-95"/>
                <a:ea typeface="Arial" charset="-95"/>
                <a:cs typeface="Arial" charset="-95"/>
              </a:rPr>
              <a:t>)</a:t>
            </a:r>
            <a:endParaRPr lang="en-US" altLang="en-US" dirty="0">
              <a:latin typeface="Arial" charset="-95"/>
              <a:ea typeface="Arial" charset="-95"/>
              <a:cs typeface="Arial" charset="-95"/>
            </a:endParaRPr>
          </a:p>
          <a:p>
            <a:pPr marL="914400" lvl="1" indent="-317500"/>
            <a:r>
              <a:rPr lang="en-US" altLang="en-US" b="1" dirty="0">
                <a:latin typeface="Arial" charset="-95"/>
                <a:ea typeface="Arial" charset="-95"/>
                <a:cs typeface="Arial" charset="-95"/>
              </a:rPr>
              <a:t>considers interaction </a:t>
            </a:r>
            <a:r>
              <a:rPr lang="el-GR" altLang="en-US" b="1" dirty="0">
                <a:latin typeface="Arial" charset="-95"/>
                <a:ea typeface="Arial" charset="-95"/>
                <a:cs typeface="Arial" charset="-95"/>
              </a:rPr>
              <a:t>-&gt;</a:t>
            </a:r>
            <a:r>
              <a:rPr lang="el-GR" altLang="en-US" b="1" dirty="0" err="1">
                <a:latin typeface="Arial" charset="-95"/>
                <a:ea typeface="Arial" charset="-95"/>
                <a:cs typeface="Arial" charset="-95"/>
              </a:rPr>
              <a:t>as</a:t>
            </a:r>
            <a:r>
              <a:rPr lang="el-GR" altLang="en-US" b="1" dirty="0">
                <a:latin typeface="Arial" charset="-95"/>
                <a:ea typeface="Arial" charset="-95"/>
                <a:cs typeface="Arial" charset="-95"/>
              </a:rPr>
              <a:t> </a:t>
            </a:r>
            <a:r>
              <a:rPr lang="el-GR" altLang="en-US" b="1" dirty="0" err="1">
                <a:latin typeface="Arial" charset="-95"/>
                <a:ea typeface="Arial" charset="-95"/>
                <a:cs typeface="Arial" charset="-95"/>
              </a:rPr>
              <a:t>having</a:t>
            </a:r>
            <a:r>
              <a:rPr lang="el-GR" altLang="en-US" b="1" dirty="0">
                <a:latin typeface="Arial" charset="-95"/>
                <a:ea typeface="Arial" charset="-95"/>
                <a:cs typeface="Arial" charset="-95"/>
              </a:rPr>
              <a:t> </a:t>
            </a:r>
            <a:r>
              <a:rPr lang="en-US" altLang="en-US" b="1" dirty="0">
                <a:latin typeface="Arial" charset="-95"/>
                <a:ea typeface="Arial" charset="-95"/>
                <a:cs typeface="Arial" charset="-95"/>
              </a:rPr>
              <a:t>‘order at all points’ (Sacks, 1992(I)). In every turn orderliness is normative—it is produced and maintained by the participants themselves in their orientations to social rules or expectations. </a:t>
            </a:r>
            <a:endParaRPr lang="en-US" altLang="en-US" dirty="0">
              <a:latin typeface="Arial" charset="-95"/>
              <a:ea typeface="Arial" charset="-95"/>
              <a:cs typeface="Arial" charset="-95"/>
            </a:endParaRPr>
          </a:p>
          <a:p>
            <a:pPr marL="914400" lvl="1" indent="-317500"/>
            <a:r>
              <a:rPr lang="en-US" altLang="en-US" b="1" dirty="0">
                <a:latin typeface="Arial" charset="-95"/>
                <a:ea typeface="Arial" charset="-95"/>
                <a:cs typeface="Arial" charset="-95"/>
              </a:rPr>
              <a:t>For CA research should be "data-driven</a:t>
            </a:r>
            <a:r>
              <a:rPr lang="el-GR" altLang="en-US" b="1" dirty="0">
                <a:latin typeface="Arial" charset="-95"/>
                <a:ea typeface="Arial" charset="-95"/>
                <a:cs typeface="Arial" charset="-95"/>
              </a:rPr>
              <a:t>=&gt; </a:t>
            </a:r>
            <a:r>
              <a:rPr lang="en-US" altLang="en-US" b="1" dirty="0">
                <a:latin typeface="Arial" charset="-95"/>
                <a:ea typeface="Arial" charset="-95"/>
                <a:cs typeface="Arial" charset="-95"/>
              </a:rPr>
              <a:t>emic analysis</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For that my data are drawn from the Corpus of Spoken Greek (Institute of Modern Greek Studies) and consist of</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20 audio-recorded conversations between friends and relatives</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In my data</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40 complaint sequences were found but the focus here will be on the 34 cases of direct complaints and especially</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=&gt; on cases where </a:t>
            </a:r>
            <a:endParaRPr lang="en-US" altLang="en-US" dirty="0">
              <a:latin typeface="Arial" charset="-95"/>
              <a:ea typeface="Arial" charset="-95"/>
              <a:cs typeface="Arial" charset="-95"/>
            </a:endParaRPr>
          </a:p>
          <a:p>
            <a:pPr marL="1371600" lvl="2" indent="-317500"/>
            <a:r>
              <a:rPr lang="en-US" altLang="en-US" b="1" i="1" dirty="0" err="1">
                <a:latin typeface="Arial" charset="-95"/>
                <a:ea typeface="Arial" charset="-95"/>
                <a:cs typeface="Arial" charset="-95"/>
              </a:rPr>
              <a:t>noticings</a:t>
            </a:r>
            <a:r>
              <a:rPr lang="en-US" altLang="en-US" b="1" i="1" dirty="0">
                <a:latin typeface="Arial" charset="-95"/>
                <a:ea typeface="Arial" charset="-95"/>
                <a:cs typeface="Arial" charset="-95"/>
              </a:rPr>
              <a:t> are a vehicle for a complaint</a:t>
            </a:r>
            <a:endParaRPr lang="en-US" altLang="en-US" dirty="0">
              <a:latin typeface="Arial" charset="-95"/>
              <a:ea typeface="Arial" charset="-95"/>
              <a:cs typeface="Arial" charset="-95"/>
            </a:endParaRPr>
          </a:p>
          <a:p>
            <a:pPr marL="1371600" lvl="2" indent="-317500"/>
            <a:r>
              <a:rPr lang="en-US" altLang="en-US" b="1" i="1" dirty="0">
                <a:latin typeface="Arial" charset="-95"/>
                <a:ea typeface="Arial" charset="-95"/>
                <a:cs typeface="Arial" charset="-95"/>
              </a:rPr>
              <a:t>beforehand apologies/accounts/</a:t>
            </a:r>
            <a:r>
              <a:rPr lang="en-US" altLang="en-US" b="1" i="1" dirty="0" err="1">
                <a:latin typeface="Arial" charset="-95"/>
                <a:ea typeface="Arial" charset="-95"/>
                <a:cs typeface="Arial" charset="-95"/>
              </a:rPr>
              <a:t>noticings</a:t>
            </a:r>
            <a:r>
              <a:rPr lang="en-US" altLang="en-US" b="1" i="1" dirty="0">
                <a:latin typeface="Arial" charset="-95"/>
                <a:ea typeface="Arial" charset="-95"/>
                <a:cs typeface="Arial" charset="-95"/>
              </a:rPr>
              <a:t> employed to withhold a complaint</a:t>
            </a:r>
            <a:endParaRPr lang="en-US" altLang="en-US" dirty="0">
              <a:latin typeface="Arial" charset="-95"/>
              <a:ea typeface="Arial" charset="-95"/>
              <a:cs typeface="Arial" charset="-95"/>
            </a:endParaRPr>
          </a:p>
          <a:p>
            <a:pPr marL="1371600" lvl="2" indent="-317500"/>
            <a:r>
              <a:rPr lang="en-US" altLang="en-US" b="1" dirty="0">
                <a:latin typeface="Arial" charset="-95"/>
                <a:ea typeface="Arial" charset="-95"/>
                <a:cs typeface="Arial" charset="-95"/>
              </a:rPr>
              <a:t>What I </a:t>
            </a:r>
            <a:r>
              <a:rPr lang="en-US" altLang="en-US" b="1" dirty="0" smtClean="0">
                <a:latin typeface="Arial" charset="-95"/>
                <a:ea typeface="Arial" charset="-95"/>
                <a:cs typeface="Arial" charset="-95"/>
              </a:rPr>
              <a:t>want </a:t>
            </a:r>
            <a:r>
              <a:rPr lang="en-US" altLang="en-US" b="1" dirty="0">
                <a:latin typeface="Arial" charset="-95"/>
                <a:ea typeface="Arial" charset="-95"/>
                <a:cs typeface="Arial" charset="-95"/>
              </a:rPr>
              <a:t>to stretch here is that the research focuses on </a:t>
            </a:r>
            <a:r>
              <a:rPr lang="en-US" altLang="en-US" b="1" i="1" dirty="0">
                <a:latin typeface="Arial" charset="-95"/>
                <a:ea typeface="Arial" charset="-95"/>
                <a:cs typeface="Arial" charset="-95"/>
              </a:rPr>
              <a:t>Places where </a:t>
            </a:r>
            <a:r>
              <a:rPr lang="en-US" altLang="en-US" b="1" i="1" dirty="0" smtClean="0">
                <a:latin typeface="Arial" charset="-95"/>
                <a:ea typeface="Arial" charset="-95"/>
                <a:cs typeface="Arial" charset="-95"/>
              </a:rPr>
              <a:t>participants observe</a:t>
            </a:r>
            <a:r>
              <a:rPr lang="en-US" altLang="en-US" b="1" i="1" baseline="0" dirty="0" smtClean="0">
                <a:latin typeface="Arial" charset="-95"/>
                <a:ea typeface="Arial" charset="-95"/>
                <a:cs typeface="Arial" charset="-95"/>
              </a:rPr>
              <a:t> </a:t>
            </a:r>
            <a:r>
              <a:rPr lang="en-US" altLang="en-US" b="1" i="1" dirty="0" smtClean="0">
                <a:latin typeface="Arial" charset="-95"/>
                <a:ea typeface="Arial" charset="-95"/>
                <a:cs typeface="Arial" charset="-95"/>
              </a:rPr>
              <a:t>a </a:t>
            </a:r>
            <a:r>
              <a:rPr lang="en-US" altLang="en-US" b="1" i="1" dirty="0">
                <a:latin typeface="Arial" charset="-95"/>
                <a:ea typeface="Arial" charset="-95"/>
                <a:cs typeface="Arial" charset="-95"/>
              </a:rPr>
              <a:t>conduct by ‘noticing’ and taking on responsibility or holding one another accountable</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r>
              <a:rPr lang="en-US" altLang="en-US" b="1" dirty="0">
                <a:latin typeface="Arial" charset="-95"/>
                <a:ea typeface="Arial" charset="-95"/>
                <a:cs typeface="Arial" charset="-95"/>
              </a:rPr>
              <a:t> </a:t>
            </a:r>
            <a:endParaRPr lang="en-US" altLang="en-US" dirty="0">
              <a:latin typeface="Arial" charset="-95"/>
              <a:ea typeface="Arial" charset="-95"/>
              <a:cs typeface="Arial" charset="-95"/>
            </a:endParaRPr>
          </a:p>
          <a:p>
            <a:pPr eaLnBrk="1" hangingPunct="1">
              <a:buSzPts val="1400"/>
            </a:pPr>
            <a:endParaRPr lang="en-US" altLang="en-US" dirty="0">
              <a:latin typeface="Arial" charset="-95"/>
              <a:ea typeface="Arial" charset="-95"/>
              <a:cs typeface="Arial" charset="-95"/>
            </a:endParaRPr>
          </a:p>
          <a:p>
            <a:pPr eaLnBrk="1" hangingPunct="1">
              <a:buSzPts val="1400"/>
            </a:pPr>
            <a:endParaRPr lang="en-US" altLang="en-US" dirty="0">
              <a:latin typeface="Arial" charset="-95"/>
              <a:ea typeface="Arial" charset="-95"/>
              <a:cs typeface="Arial" charset="-95"/>
            </a:endParaRPr>
          </a:p>
          <a:p>
            <a:pPr eaLnBrk="1" hangingPunct="1">
              <a:buSzPts val="1400"/>
            </a:pPr>
            <a:r>
              <a:rPr lang="en-US" altLang="en-US" dirty="0">
                <a:latin typeface="Arial" charset="-95"/>
                <a:ea typeface="Arial" charset="-95"/>
                <a:cs typeface="Arial" charset="-95"/>
              </a:rPr>
              <a:t>With </a:t>
            </a:r>
            <a:r>
              <a:rPr lang="en-US" altLang="en-US" dirty="0" err="1">
                <a:latin typeface="Arial" charset="-95"/>
                <a:ea typeface="Arial" charset="-95"/>
                <a:cs typeface="Arial" charset="-95"/>
              </a:rPr>
              <a:t>Garfinkel</a:t>
            </a:r>
            <a:r>
              <a:rPr lang="en-US" altLang="en-US" dirty="0">
                <a:latin typeface="Arial" charset="-95"/>
                <a:ea typeface="Arial" charset="-95"/>
                <a:cs typeface="Arial" charset="-95"/>
              </a:rPr>
              <a:t> (1967), conversation analysts recognize that analyzing the institution of conversation in terms of rules and practices that impose moral obligations, in the way that Goffman stressed, needs to be supplemented by recognizing the importance of </a:t>
            </a:r>
            <a:r>
              <a:rPr lang="en-US" altLang="en-US" dirty="0" err="1">
                <a:latin typeface="Arial" charset="-95"/>
                <a:ea typeface="Arial" charset="-95"/>
                <a:cs typeface="Arial" charset="-95"/>
              </a:rPr>
              <a:t>intersubjectivity</a:t>
            </a:r>
            <a:r>
              <a:rPr lang="en-US" altLang="en-US" dirty="0">
                <a:latin typeface="Arial" charset="-95"/>
                <a:ea typeface="Arial" charset="-95"/>
                <a:cs typeface="Arial" charset="-95"/>
              </a:rPr>
              <a:t>. In particular, this means focusing on how interactional rules and practices are ceaselessly drawn upon by the participants in constructing shared and specific understandings of 'where they are' within a social interaction. Central to this process is a 'reflexive' dimension in social action: by their actions participants exhibit an analysis or an understanding of the event in which they are engaged, but by acting they also make an interactional contribution that moves the event itself forward on the basis of that analysis. </a:t>
            </a:r>
          </a:p>
          <a:p>
            <a:pPr eaLnBrk="1" hangingPunct="1">
              <a:buSzPts val="1400"/>
            </a:pPr>
            <a:endParaRPr lang="en-US" altLang="en-US" dirty="0">
              <a:latin typeface="Arial" charset="-95"/>
              <a:ea typeface="Arial" charset="-95"/>
              <a:cs typeface="Arial" charset="-95"/>
            </a:endParaRPr>
          </a:p>
          <a:p>
            <a:pPr marL="914400" lvl="1" indent="-317500" eaLnBrk="1" hangingPunct="1">
              <a:buSzPts val="1400"/>
            </a:pPr>
            <a:r>
              <a:rPr lang="en-US" altLang="en-US" dirty="0">
                <a:solidFill>
                  <a:srgbClr val="FFFFFF"/>
                </a:solidFill>
                <a:latin typeface="Sniglet" charset="-95"/>
                <a:ea typeface="Sniglet" charset="-95"/>
                <a:cs typeface="Sniglet" charset="-95"/>
                <a:sym typeface="Sniglet" charset="-95"/>
              </a:rPr>
              <a:t>In every turn  orderliness is normative—it is produced and maintained by the participants themselves in their orientations to social rules or expectations. </a:t>
            </a:r>
          </a:p>
          <a:p>
            <a:pPr eaLnBrk="1" hangingPunct="1">
              <a:buSzPts val="1400"/>
            </a:pPr>
            <a:endParaRPr lang="en-US" altLang="en-US" sz="1100" dirty="0">
              <a:latin typeface="Arial" charset="-95"/>
              <a:ea typeface="Arial" charset="-95"/>
              <a:cs typeface="Arial" charset="-95"/>
            </a:endParaRPr>
          </a:p>
          <a:p>
            <a:pPr eaLnBrk="1" hangingPunct="1">
              <a:buSzPts val="1400"/>
            </a:pPr>
            <a:r>
              <a:rPr lang="en-US" altLang="en-US" sz="1100" dirty="0" err="1">
                <a:latin typeface="Arial" charset="-95"/>
                <a:ea typeface="Arial" charset="-95"/>
                <a:cs typeface="Arial" charset="-95"/>
              </a:rPr>
              <a:t>Αυτή</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η</a:t>
            </a:r>
            <a:r>
              <a:rPr lang="en-US" altLang="en-US" sz="1100" dirty="0">
                <a:latin typeface="Arial" charset="-95"/>
                <a:ea typeface="Arial" charset="-95"/>
                <a:cs typeface="Arial" charset="-95"/>
              </a:rPr>
              <a:t> α</a:t>
            </a:r>
            <a:r>
              <a:rPr lang="en-US" altLang="en-US" sz="1100" dirty="0" err="1">
                <a:latin typeface="Arial" charset="-95"/>
                <a:ea typeface="Arial" charset="-95"/>
                <a:cs typeface="Arial" charset="-95"/>
              </a:rPr>
              <a:t>ν</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γνώριση</a:t>
            </a:r>
            <a:r>
              <a:rPr lang="en-US" altLang="en-US" sz="1100" dirty="0">
                <a:latin typeface="Arial" charset="-95"/>
                <a:ea typeface="Arial" charset="-95"/>
                <a:cs typeface="Arial" charset="-95"/>
              </a:rPr>
              <a:t> µπ</a:t>
            </a:r>
            <a:r>
              <a:rPr lang="en-US" altLang="en-US" sz="1100" dirty="0" err="1">
                <a:latin typeface="Arial" charset="-95"/>
                <a:ea typeface="Arial" charset="-95"/>
                <a:cs typeface="Arial" charset="-95"/>
              </a:rPr>
              <a:t>ορεί</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ν</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γίνει</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εµφ</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νής</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στ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σηµεί</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στ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ο</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οί</a:t>
            </a:r>
            <a:r>
              <a:rPr lang="en-US" altLang="en-US" sz="1100" dirty="0">
                <a:latin typeface="Arial" charset="-95"/>
                <a:ea typeface="Arial" charset="-95"/>
                <a:cs typeface="Arial" charset="-95"/>
              </a:rPr>
              <a:t>α α</a:t>
            </a:r>
            <a:r>
              <a:rPr lang="en-US" altLang="en-US" sz="1100" dirty="0" err="1">
                <a:latin typeface="Arial" charset="-95"/>
                <a:ea typeface="Arial" charset="-95"/>
                <a:cs typeface="Arial" charset="-95"/>
              </a:rPr>
              <a:t>υτή</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η</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κοινωνική</a:t>
            </a:r>
            <a:r>
              <a:rPr lang="en-US" altLang="en-US" sz="1100" dirty="0">
                <a:latin typeface="Arial" charset="-95"/>
                <a:ea typeface="Arial" charset="-95"/>
                <a:cs typeface="Arial" charset="-95"/>
              </a:rPr>
              <a:t> π</a:t>
            </a:r>
            <a:r>
              <a:rPr lang="en-US" altLang="en-US" sz="1100" dirty="0" err="1">
                <a:latin typeface="Arial" charset="-95"/>
                <a:ea typeface="Arial" charset="-95"/>
                <a:cs typeface="Arial" charset="-95"/>
              </a:rPr>
              <a:t>ρ</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κτική</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διεισδύει</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στη</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διε</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ίδρ</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ση</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δηλ</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δή</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γίνετ</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ση</a:t>
            </a:r>
            <a:r>
              <a:rPr lang="en-US" altLang="en-US" sz="1100" dirty="0">
                <a:latin typeface="Arial" charset="-95"/>
                <a:ea typeface="Arial" charset="-95"/>
                <a:cs typeface="Arial" charset="-95"/>
              </a:rPr>
              <a:t>µα</a:t>
            </a:r>
            <a:r>
              <a:rPr lang="en-US" altLang="en-US" sz="1100" dirty="0" err="1">
                <a:latin typeface="Arial" charset="-95"/>
                <a:ea typeface="Arial" charset="-95"/>
                <a:cs typeface="Arial" charset="-95"/>
              </a:rPr>
              <a:t>ντική</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κ</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έρχετ</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στο</a:t>
            </a:r>
            <a:r>
              <a:rPr lang="en-US" altLang="en-US" sz="1100" dirty="0">
                <a:latin typeface="Arial" charset="-95"/>
                <a:ea typeface="Arial" charset="-95"/>
                <a:cs typeface="Arial" charset="-95"/>
              </a:rPr>
              <a:t> π</a:t>
            </a:r>
            <a:r>
              <a:rPr lang="en-US" altLang="en-US" sz="1100" dirty="0" err="1">
                <a:latin typeface="Arial" charset="-95"/>
                <a:ea typeface="Arial" charset="-95"/>
                <a:cs typeface="Arial" charset="-95"/>
              </a:rPr>
              <a:t>ροσκήνιο</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Υ</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ό</a:t>
            </a:r>
            <a:r>
              <a:rPr lang="en-US" altLang="en-US" sz="1100" dirty="0">
                <a:latin typeface="Arial" charset="-95"/>
                <a:ea typeface="Arial" charset="-95"/>
                <a:cs typeface="Arial" charset="-95"/>
              </a:rPr>
              <a:t> α</a:t>
            </a:r>
            <a:r>
              <a:rPr lang="en-US" altLang="en-US" sz="1100" dirty="0" err="1">
                <a:latin typeface="Arial" charset="-95"/>
                <a:ea typeface="Arial" charset="-95"/>
                <a:cs typeface="Arial" charset="-95"/>
              </a:rPr>
              <a:t>υτό</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το</a:t>
            </a:r>
            <a:r>
              <a:rPr lang="en-US" altLang="en-US" sz="1100" dirty="0">
                <a:latin typeface="Arial" charset="-95"/>
                <a:ea typeface="Arial" charset="-95"/>
                <a:cs typeface="Arial" charset="-95"/>
              </a:rPr>
              <a:t> π</a:t>
            </a:r>
            <a:r>
              <a:rPr lang="en-US" altLang="en-US" sz="1100" dirty="0" err="1">
                <a:latin typeface="Arial" charset="-95"/>
                <a:ea typeface="Arial" charset="-95"/>
                <a:cs typeface="Arial" charset="-95"/>
              </a:rPr>
              <a:t>ρίσ</a:t>
            </a:r>
            <a:r>
              <a:rPr lang="en-US" altLang="en-US" sz="1100" dirty="0">
                <a:latin typeface="Arial" charset="-95"/>
                <a:ea typeface="Arial" charset="-95"/>
                <a:cs typeface="Arial" charset="-95"/>
              </a:rPr>
              <a:t>µα, </a:t>
            </a:r>
            <a:r>
              <a:rPr lang="en-US" altLang="en-US" sz="1100" dirty="0" err="1">
                <a:latin typeface="Arial" charset="-95"/>
                <a:ea typeface="Arial" charset="-95"/>
                <a:cs typeface="Arial" charset="-95"/>
              </a:rPr>
              <a:t>τ</a:t>
            </a:r>
            <a:r>
              <a:rPr lang="en-US" altLang="en-US" sz="1100" dirty="0">
                <a:latin typeface="Arial" charset="-95"/>
                <a:ea typeface="Arial" charset="-95"/>
                <a:cs typeface="Arial" charset="-95"/>
              </a:rPr>
              <a:t>α µ</a:t>
            </a:r>
            <a:r>
              <a:rPr lang="en-US" altLang="en-US" sz="1100" dirty="0" err="1">
                <a:latin typeface="Arial" charset="-95"/>
                <a:ea typeface="Arial" charset="-95"/>
                <a:cs typeface="Arial" charset="-95"/>
              </a:rPr>
              <a:t>έσ</a:t>
            </a:r>
            <a:r>
              <a:rPr lang="en-US" altLang="en-US" sz="1100" dirty="0">
                <a:latin typeface="Arial" charset="-95"/>
                <a:ea typeface="Arial" charset="-95"/>
                <a:cs typeface="Arial" charset="-95"/>
              </a:rPr>
              <a:t>α π</a:t>
            </a:r>
            <a:r>
              <a:rPr lang="en-US" altLang="en-US" sz="1100" dirty="0" err="1">
                <a:latin typeface="Arial" charset="-95"/>
                <a:ea typeface="Arial" charset="-95"/>
                <a:cs typeface="Arial" charset="-95"/>
              </a:rPr>
              <a:t>ου</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χρησιµο</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οιούν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συ</a:t>
            </a:r>
            <a:r>
              <a:rPr lang="en-US" altLang="en-US" sz="1100" dirty="0">
                <a:latin typeface="Arial" charset="-95"/>
                <a:ea typeface="Arial" charset="-95"/>
                <a:cs typeface="Arial" charset="-95"/>
              </a:rPr>
              <a:t>µµ</a:t>
            </a:r>
            <a:r>
              <a:rPr lang="en-US" altLang="en-US" sz="1100" dirty="0" err="1">
                <a:latin typeface="Arial" charset="-95"/>
                <a:ea typeface="Arial" charset="-95"/>
                <a:cs typeface="Arial" charset="-95"/>
              </a:rPr>
              <a:t>ετέχοντ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άτο</a:t>
            </a:r>
            <a:r>
              <a:rPr lang="en-US" altLang="en-US" sz="1100" dirty="0">
                <a:latin typeface="Arial" charset="-95"/>
                <a:ea typeface="Arial" charset="-95"/>
                <a:cs typeface="Arial" charset="-95"/>
              </a:rPr>
              <a:t>µα </a:t>
            </a:r>
            <a:r>
              <a:rPr lang="en-US" altLang="en-US" sz="1100" dirty="0" err="1">
                <a:latin typeface="Arial" charset="-95"/>
                <a:ea typeface="Arial" charset="-95"/>
                <a:cs typeface="Arial" charset="-95"/>
              </a:rPr>
              <a:t>γι</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ν</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δείξουν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ότι</a:t>
            </a:r>
            <a:r>
              <a:rPr lang="en-US" altLang="en-US" sz="1100" dirty="0">
                <a:latin typeface="Arial" charset="-95"/>
                <a:ea typeface="Arial" charset="-95"/>
                <a:cs typeface="Arial" charset="-95"/>
              </a:rPr>
              <a:t> α</a:t>
            </a:r>
            <a:r>
              <a:rPr lang="en-US" altLang="en-US" sz="1100" dirty="0" err="1">
                <a:latin typeface="Arial" charset="-95"/>
                <a:ea typeface="Arial" charset="-95"/>
                <a:cs typeface="Arial" charset="-95"/>
              </a:rPr>
              <a:t>ν</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γνωρίζουν</a:t>
            </a:r>
            <a:r>
              <a:rPr lang="en-US" altLang="en-US" sz="1100" dirty="0">
                <a:latin typeface="Arial" charset="-95"/>
                <a:ea typeface="Arial" charset="-95"/>
                <a:cs typeface="Arial" charset="-95"/>
              </a:rPr>
              <a:t> µ</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συ</a:t>
            </a:r>
            <a:r>
              <a:rPr lang="en-US" altLang="en-US" sz="1100" dirty="0">
                <a:latin typeface="Arial" charset="-95"/>
                <a:ea typeface="Arial" charset="-95"/>
                <a:cs typeface="Arial" charset="-95"/>
              </a:rPr>
              <a:t>µπ</a:t>
            </a:r>
            <a:r>
              <a:rPr lang="en-US" altLang="en-US" sz="1100" dirty="0" err="1">
                <a:latin typeface="Arial" charset="-95"/>
                <a:ea typeface="Arial" charset="-95"/>
                <a:cs typeface="Arial" charset="-95"/>
              </a:rPr>
              <a:t>εριφορά</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ως</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ευγενική</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γενή</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σηµεί</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στ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ο</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οί</a:t>
            </a:r>
            <a:r>
              <a:rPr lang="en-US" altLang="en-US" sz="1100" dirty="0">
                <a:latin typeface="Arial" charset="-95"/>
                <a:ea typeface="Arial" charset="-95"/>
                <a:cs typeface="Arial" charset="-95"/>
              </a:rPr>
              <a:t>α α</a:t>
            </a:r>
            <a:r>
              <a:rPr lang="en-US" altLang="en-US" sz="1100" dirty="0" err="1">
                <a:latin typeface="Arial" charset="-95"/>
                <a:ea typeface="Arial" charset="-95"/>
                <a:cs typeface="Arial" charset="-95"/>
              </a:rPr>
              <a:t>υτή</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η</a:t>
            </a:r>
            <a:r>
              <a:rPr lang="en-US" altLang="en-US" sz="1100" dirty="0">
                <a:latin typeface="Arial" charset="-95"/>
                <a:ea typeface="Arial" charset="-95"/>
                <a:cs typeface="Arial" charset="-95"/>
              </a:rPr>
              <a:t> α</a:t>
            </a:r>
            <a:r>
              <a:rPr lang="en-US" altLang="en-US" sz="1100" dirty="0" err="1">
                <a:latin typeface="Arial" charset="-95"/>
                <a:ea typeface="Arial" charset="-95"/>
                <a:cs typeface="Arial" charset="-95"/>
              </a:rPr>
              <a:t>ν</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γνώριση</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εµφ</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νίζετ</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κ</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θώς</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κ</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ο</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λόγος</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γι</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τον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ο</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οίο</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εµφ</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νίζετ</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θ</a:t>
            </a:r>
            <a:r>
              <a:rPr lang="en-US" altLang="en-US" sz="1100" dirty="0">
                <a:latin typeface="Arial" charset="-95"/>
                <a:ea typeface="Arial" charset="-95"/>
                <a:cs typeface="Arial" charset="-95"/>
              </a:rPr>
              <a:t>α α</a:t>
            </a:r>
            <a:r>
              <a:rPr lang="en-US" altLang="en-US" sz="1100" dirty="0" err="1">
                <a:latin typeface="Arial" charset="-95"/>
                <a:ea typeface="Arial" charset="-95"/>
                <a:cs typeface="Arial" charset="-95"/>
              </a:rPr>
              <a:t>ν</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ζητηθούν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εκεί</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ό</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ου</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ίδι</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άτο</a:t>
            </a:r>
            <a:r>
              <a:rPr lang="en-US" altLang="en-US" sz="1100" dirty="0">
                <a:latin typeface="Arial" charset="-95"/>
                <a:ea typeface="Arial" charset="-95"/>
                <a:cs typeface="Arial" charset="-95"/>
              </a:rPr>
              <a:t>µα </a:t>
            </a:r>
            <a:r>
              <a:rPr lang="en-US" altLang="en-US" sz="1100" dirty="0" err="1">
                <a:latin typeface="Arial" charset="-95"/>
                <a:ea typeface="Arial" charset="-95"/>
                <a:cs typeface="Arial" charset="-95"/>
              </a:rPr>
              <a:t>φέρνουν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στο</a:t>
            </a:r>
            <a:r>
              <a:rPr lang="en-US" altLang="en-US" sz="1100" dirty="0">
                <a:latin typeface="Arial" charset="-95"/>
                <a:ea typeface="Arial" charset="-95"/>
                <a:cs typeface="Arial" charset="-95"/>
              </a:rPr>
              <a:t> π</a:t>
            </a:r>
            <a:r>
              <a:rPr lang="en-US" altLang="en-US" sz="1100" dirty="0" err="1">
                <a:latin typeface="Arial" charset="-95"/>
                <a:ea typeface="Arial" charset="-95"/>
                <a:cs typeface="Arial" charset="-95"/>
              </a:rPr>
              <a:t>ροσκήνιο</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κάτι</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το</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ο</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οίο</a:t>
            </a:r>
            <a:r>
              <a:rPr lang="en-US" altLang="en-US" sz="1100" dirty="0">
                <a:latin typeface="Arial" charset="-95"/>
                <a:ea typeface="Arial" charset="-95"/>
                <a:cs typeface="Arial" charset="-95"/>
              </a:rPr>
              <a:t>, π</a:t>
            </a:r>
            <a:r>
              <a:rPr lang="en-US" altLang="en-US" sz="1100" dirty="0" err="1">
                <a:latin typeface="Arial" charset="-95"/>
                <a:ea typeface="Arial" charset="-95"/>
                <a:cs typeface="Arial" charset="-95"/>
              </a:rPr>
              <a:t>ριν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δεν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είχ</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ν</a:t>
            </a:r>
            <a:r>
              <a:rPr lang="en-US" altLang="en-US" sz="1100" dirty="0">
                <a:latin typeface="Arial" charset="-95"/>
                <a:ea typeface="Arial" charset="-95"/>
                <a:cs typeface="Arial" charset="-95"/>
              </a:rPr>
              <a:t> πα</a:t>
            </a:r>
            <a:r>
              <a:rPr lang="en-US" altLang="en-US" sz="1100" dirty="0" err="1">
                <a:latin typeface="Arial" charset="-95"/>
                <a:ea typeface="Arial" charset="-95"/>
                <a:cs typeface="Arial" charset="-95"/>
              </a:rPr>
              <a:t>ρ</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τηρήσει</a:t>
            </a:r>
            <a:r>
              <a:rPr lang="en-US" altLang="en-US" sz="1100" dirty="0">
                <a:latin typeface="Arial" charset="-95"/>
                <a:ea typeface="Arial" charset="-95"/>
                <a:cs typeface="Arial" charset="-95"/>
              </a:rPr>
              <a:t> (π</a:t>
            </a:r>
            <a:r>
              <a:rPr lang="en-US" altLang="en-US" sz="1100" dirty="0" err="1">
                <a:latin typeface="Arial" charset="-95"/>
                <a:ea typeface="Arial" charset="-95"/>
                <a:cs typeface="Arial" charset="-95"/>
              </a:rPr>
              <a:t>ρ</a:t>
            </a:r>
            <a:r>
              <a:rPr lang="en-US" altLang="en-US" sz="1100" dirty="0">
                <a:latin typeface="Arial" charset="-95"/>
                <a:ea typeface="Arial" charset="-95"/>
                <a:cs typeface="Arial" charset="-95"/>
              </a:rPr>
              <a:t>β. seen but unnoticed, </a:t>
            </a:r>
            <a:r>
              <a:rPr lang="en-US" altLang="en-US" sz="1100" dirty="0" err="1">
                <a:latin typeface="Arial" charset="-95"/>
                <a:ea typeface="Arial" charset="-95"/>
                <a:cs typeface="Arial" charset="-95"/>
              </a:rPr>
              <a:t>Garfinkel</a:t>
            </a:r>
            <a:r>
              <a:rPr lang="en-US" altLang="en-US" sz="1100" dirty="0">
                <a:latin typeface="Arial" charset="-95"/>
                <a:ea typeface="Arial" charset="-95"/>
                <a:cs typeface="Arial" charset="-95"/>
              </a:rPr>
              <a:t> 1967: 41-42). </a:t>
            </a:r>
            <a:r>
              <a:rPr lang="en-US" altLang="en-US" sz="1100" dirty="0" err="1">
                <a:latin typeface="Arial" charset="-95"/>
                <a:ea typeface="Arial" charset="-95"/>
                <a:cs typeface="Arial" charset="-95"/>
              </a:rPr>
              <a:t>Δηλ</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δή</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εκεί</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ό</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ου</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συ</a:t>
            </a:r>
            <a:r>
              <a:rPr lang="en-US" altLang="en-US" sz="1100" dirty="0">
                <a:latin typeface="Arial" charset="-95"/>
                <a:ea typeface="Arial" charset="-95"/>
                <a:cs typeface="Arial" charset="-95"/>
              </a:rPr>
              <a:t>µµ</a:t>
            </a:r>
            <a:r>
              <a:rPr lang="en-US" altLang="en-US" sz="1100" dirty="0" err="1">
                <a:latin typeface="Arial" charset="-95"/>
                <a:ea typeface="Arial" charset="-95"/>
                <a:cs typeface="Arial" charset="-95"/>
              </a:rPr>
              <a:t>ετέχοντ</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άτο</a:t>
            </a:r>
            <a:r>
              <a:rPr lang="en-US" altLang="en-US" sz="1100" dirty="0">
                <a:latin typeface="Arial" charset="-95"/>
                <a:ea typeface="Arial" charset="-95"/>
                <a:cs typeface="Arial" charset="-95"/>
              </a:rPr>
              <a:t>µα πα</a:t>
            </a:r>
            <a:r>
              <a:rPr lang="en-US" altLang="en-US" sz="1100" dirty="0" err="1">
                <a:latin typeface="Arial" charset="-95"/>
                <a:ea typeface="Arial" charset="-95"/>
                <a:cs typeface="Arial" charset="-95"/>
              </a:rPr>
              <a:t>ρέχουν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ενδείξεις</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ιση</a:t>
            </a:r>
            <a:r>
              <a:rPr lang="en-US" altLang="en-US" sz="1100" dirty="0">
                <a:latin typeface="Arial" charset="-95"/>
                <a:ea typeface="Arial" charset="-95"/>
                <a:cs typeface="Arial" charset="-95"/>
              </a:rPr>
              <a:t>µα</a:t>
            </a:r>
            <a:r>
              <a:rPr lang="en-US" altLang="en-US" sz="1100" dirty="0" err="1">
                <a:latin typeface="Arial" charset="-95"/>
                <a:ea typeface="Arial" charset="-95"/>
                <a:cs typeface="Arial" charset="-95"/>
              </a:rPr>
              <a:t>ίνοντ</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ς</a:t>
            </a:r>
            <a:r>
              <a:rPr lang="en-US" altLang="en-US" sz="1100" dirty="0">
                <a:latin typeface="Arial" charset="-95"/>
                <a:ea typeface="Arial" charset="-95"/>
                <a:cs typeface="Arial" charset="-95"/>
              </a:rPr>
              <a:t> </a:t>
            </a:r>
            <a:r>
              <a:rPr lang="en-US" altLang="en-US" sz="1100" i="1" dirty="0" err="1">
                <a:latin typeface="Arial" charset="-95"/>
                <a:ea typeface="Arial" charset="-95"/>
                <a:cs typeface="Arial" charset="-95"/>
              </a:rPr>
              <a:t>κάτι</a:t>
            </a:r>
            <a:r>
              <a:rPr lang="en-US" altLang="en-US" sz="1100" i="1" dirty="0">
                <a:latin typeface="Arial" charset="-95"/>
                <a:ea typeface="Arial" charset="-95"/>
                <a:cs typeface="Arial" charset="-95"/>
              </a:rPr>
              <a:t> </a:t>
            </a:r>
            <a:r>
              <a:rPr lang="en-US" altLang="en-US" sz="1100" dirty="0">
                <a:latin typeface="Arial" charset="-95"/>
                <a:ea typeface="Arial" charset="-95"/>
                <a:cs typeface="Arial" charset="-95"/>
              </a:rPr>
              <a:t>(µ</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α </a:t>
            </a:r>
            <a:r>
              <a:rPr lang="en-US" altLang="en-US" sz="1100" dirty="0" err="1">
                <a:latin typeface="Arial" charset="-95"/>
                <a:ea typeface="Arial" charset="-95"/>
                <a:cs typeface="Arial" charset="-95"/>
              </a:rPr>
              <a:t>συ</a:t>
            </a:r>
            <a:r>
              <a:rPr lang="en-US" altLang="en-US" sz="1100" dirty="0">
                <a:latin typeface="Arial" charset="-95"/>
                <a:ea typeface="Arial" charset="-95"/>
                <a:cs typeface="Arial" charset="-95"/>
              </a:rPr>
              <a:t>µπ</a:t>
            </a:r>
            <a:r>
              <a:rPr lang="en-US" altLang="en-US" sz="1100" dirty="0" err="1">
                <a:latin typeface="Arial" charset="-95"/>
                <a:ea typeface="Arial" charset="-95"/>
                <a:cs typeface="Arial" charset="-95"/>
              </a:rPr>
              <a:t>εριφορά</a:t>
            </a:r>
            <a:r>
              <a:rPr lang="en-US" altLang="en-US" sz="1100" dirty="0">
                <a:latin typeface="Arial" charset="-95"/>
                <a:ea typeface="Arial" charset="-95"/>
                <a:cs typeface="Arial" charset="-95"/>
              </a:rPr>
              <a:t>, µ</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α π</a:t>
            </a:r>
            <a:r>
              <a:rPr lang="en-US" altLang="en-US" sz="1100" dirty="0" err="1">
                <a:latin typeface="Arial" charset="-95"/>
                <a:ea typeface="Arial" charset="-95"/>
                <a:cs typeface="Arial" charset="-95"/>
              </a:rPr>
              <a:t>ράξη</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κ</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ι</a:t>
            </a:r>
            <a:r>
              <a:rPr lang="en-US" altLang="en-US" sz="1100" dirty="0">
                <a:latin typeface="Arial" charset="-95"/>
                <a:ea typeface="Arial" charset="-95"/>
                <a:cs typeface="Arial" charset="-95"/>
              </a:rPr>
              <a:t> α</a:t>
            </a:r>
            <a:r>
              <a:rPr lang="en-US" altLang="en-US" sz="1100" dirty="0" err="1">
                <a:latin typeface="Arial" charset="-95"/>
                <a:ea typeface="Arial" charset="-95"/>
                <a:cs typeface="Arial" charset="-95"/>
              </a:rPr>
              <a:t>ν</a:t>
            </a:r>
            <a:r>
              <a:rPr lang="en-US" altLang="en-US" sz="1100" dirty="0">
                <a:latin typeface="Arial" charset="-95"/>
                <a:ea typeface="Arial" charset="-95"/>
                <a:cs typeface="Arial" charset="-95"/>
              </a:rPr>
              <a:t>α</a:t>
            </a:r>
            <a:r>
              <a:rPr lang="en-US" altLang="en-US" sz="1100" dirty="0" err="1">
                <a:latin typeface="Arial" charset="-95"/>
                <a:ea typeface="Arial" charset="-95"/>
                <a:cs typeface="Arial" charset="-95"/>
              </a:rPr>
              <a:t>λ</a:t>
            </a:r>
            <a:r>
              <a:rPr lang="en-US" altLang="en-US" sz="1100" dirty="0">
                <a:latin typeface="Arial" charset="-95"/>
                <a:ea typeface="Arial" charset="-95"/>
                <a:cs typeface="Arial" charset="-95"/>
              </a:rPr>
              <a:t>αµβ</a:t>
            </a:r>
            <a:r>
              <a:rPr lang="en-US" altLang="en-US" sz="1100" dirty="0" err="1">
                <a:latin typeface="Arial" charset="-95"/>
                <a:ea typeface="Arial" charset="-95"/>
                <a:cs typeface="Arial" charset="-95"/>
              </a:rPr>
              <a:t>άνουν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την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ευθύνη</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γι</a:t>
            </a:r>
            <a:r>
              <a:rPr lang="en-US" altLang="en-US" sz="1100" dirty="0">
                <a:latin typeface="Arial" charset="-95"/>
                <a:ea typeface="Arial" charset="-95"/>
                <a:cs typeface="Arial" charset="-95"/>
              </a:rPr>
              <a:t>’ α</a:t>
            </a:r>
            <a:r>
              <a:rPr lang="en-US" altLang="en-US" sz="1100" dirty="0" err="1">
                <a:latin typeface="Arial" charset="-95"/>
                <a:ea typeface="Arial" charset="-95"/>
                <a:cs typeface="Arial" charset="-95"/>
              </a:rPr>
              <a:t>υτό</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το</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ο</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οίο</a:t>
            </a:r>
            <a:r>
              <a:rPr lang="en-US" altLang="en-US" sz="1100" dirty="0">
                <a:latin typeface="Arial" charset="-95"/>
                <a:ea typeface="Arial" charset="-95"/>
                <a:cs typeface="Arial" charset="-95"/>
              </a:rPr>
              <a:t> π</a:t>
            </a:r>
            <a:r>
              <a:rPr lang="en-US" altLang="en-US" sz="1100" dirty="0" err="1">
                <a:latin typeface="Arial" charset="-95"/>
                <a:ea typeface="Arial" charset="-95"/>
                <a:cs typeface="Arial" charset="-95"/>
              </a:rPr>
              <a:t>ου</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ε</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ιση</a:t>
            </a:r>
            <a:r>
              <a:rPr lang="en-US" altLang="en-US" sz="1100" dirty="0">
                <a:latin typeface="Arial" charset="-95"/>
                <a:ea typeface="Arial" charset="-95"/>
                <a:cs typeface="Arial" charset="-95"/>
              </a:rPr>
              <a:t>µα</a:t>
            </a:r>
            <a:r>
              <a:rPr lang="en-US" altLang="en-US" sz="1100" dirty="0" err="1">
                <a:latin typeface="Arial" charset="-95"/>
                <a:ea typeface="Arial" charset="-95"/>
                <a:cs typeface="Arial" charset="-95"/>
              </a:rPr>
              <a:t>ίνουν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ή</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την</a:t>
            </a:r>
            <a:r>
              <a:rPr lang="en-US" altLang="en-US" sz="1100" dirty="0">
                <a:latin typeface="Arial" charset="-95"/>
                <a:ea typeface="Arial" charset="-95"/>
                <a:cs typeface="Arial" charset="-95"/>
              </a:rPr>
              <a:t> απ</a:t>
            </a:r>
            <a:r>
              <a:rPr lang="en-US" altLang="en-US" sz="1100" dirty="0" err="1">
                <a:latin typeface="Arial" charset="-95"/>
                <a:ea typeface="Arial" charset="-95"/>
                <a:cs typeface="Arial" charset="-95"/>
              </a:rPr>
              <a:t>οδίδουν</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σε</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κά</a:t>
            </a:r>
            <a:r>
              <a:rPr lang="en-US" altLang="en-US" sz="1100" dirty="0">
                <a:latin typeface="Arial" charset="-95"/>
                <a:ea typeface="Arial" charset="-95"/>
                <a:cs typeface="Arial" charset="-95"/>
              </a:rPr>
              <a:t>π</a:t>
            </a:r>
            <a:r>
              <a:rPr lang="en-US" altLang="en-US" sz="1100" dirty="0" err="1">
                <a:latin typeface="Arial" charset="-95"/>
                <a:ea typeface="Arial" charset="-95"/>
                <a:cs typeface="Arial" charset="-95"/>
              </a:rPr>
              <a:t>οιο</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άλλο</a:t>
            </a:r>
            <a:r>
              <a:rPr lang="en-US" altLang="en-US" sz="1100" dirty="0">
                <a:latin typeface="Arial" charset="-95"/>
                <a:ea typeface="Arial" charset="-95"/>
                <a:cs typeface="Arial" charset="-95"/>
              </a:rPr>
              <a:t> </a:t>
            </a:r>
            <a:r>
              <a:rPr lang="en-US" altLang="en-US" sz="1100" dirty="0" err="1">
                <a:latin typeface="Arial" charset="-95"/>
                <a:ea typeface="Arial" charset="-95"/>
                <a:cs typeface="Arial" charset="-95"/>
              </a:rPr>
              <a:t>άτοµο</a:t>
            </a:r>
            <a:r>
              <a:rPr lang="en-US" altLang="en-US" sz="1100" dirty="0">
                <a:latin typeface="Arial" charset="-95"/>
                <a:ea typeface="Arial" charset="-95"/>
                <a:cs typeface="Arial" charset="-95"/>
              </a:rPr>
              <a:t>.</a:t>
            </a:r>
          </a:p>
        </p:txBody>
      </p:sp>
    </p:spTree>
    <p:extLst>
      <p:ext uri="{BB962C8B-B14F-4D97-AF65-F5344CB8AC3E}">
        <p14:creationId xmlns:p14="http://schemas.microsoft.com/office/powerpoint/2010/main" val="1117114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Shape 78"/>
          <p:cNvSpPr>
            <a:spLocks noGrp="1" noRot="1" noChangeAspect="1" noTextEdit="1"/>
          </p:cNvSpPr>
          <p:nvPr>
            <p:ph type="sldImg" idx="2"/>
          </p:nvPr>
        </p:nvSpPr>
        <p:spPr>
          <a:noFill/>
          <a:ln>
            <a:headEnd/>
            <a:tailEnd/>
          </a:ln>
        </p:spPr>
      </p:sp>
      <p:sp>
        <p:nvSpPr>
          <p:cNvPr id="36867" name="Shape 79"/>
          <p:cNvSpPr txBox="1">
            <a:spLocks noGrp="1"/>
          </p:cNvSpPr>
          <p:nvPr>
            <p:ph type="body" idx="1"/>
          </p:nvPr>
        </p:nvSpPr>
        <p:spPr>
          <a:ln/>
        </p:spPr>
        <p:txBody>
          <a:bodyPr/>
          <a:lstStyle/>
          <a:p>
            <a:pPr marL="0" indent="0" eaLnBrk="1" hangingPunct="1">
              <a:buSzPts val="1400"/>
            </a:pPr>
            <a:r>
              <a:rPr lang="en-US" altLang="en-US" sz="1100" dirty="0" smtClean="0">
                <a:latin typeface="Arial" charset="-95"/>
                <a:ea typeface="Arial" charset="-95"/>
                <a:cs typeface="Arial" charset="-95"/>
              </a:rPr>
              <a:t>Now let's do and see the</a:t>
            </a:r>
            <a:r>
              <a:rPr lang="en-US" altLang="en-US" sz="1100" baseline="0" dirty="0" smtClean="0">
                <a:latin typeface="Arial" charset="-95"/>
                <a:ea typeface="Arial" charset="-95"/>
                <a:cs typeface="Arial" charset="-95"/>
              </a:rPr>
              <a:t> analysis of three extracts</a:t>
            </a:r>
            <a:endParaRPr lang="en-US" altLang="en-US" sz="1100" dirty="0">
              <a:latin typeface="Arial" charset="-95"/>
              <a:ea typeface="Arial" charset="-95"/>
              <a:cs typeface="Arial" charset="-95"/>
            </a:endParaRPr>
          </a:p>
        </p:txBody>
      </p:sp>
    </p:spTree>
    <p:extLst>
      <p:ext uri="{BB962C8B-B14F-4D97-AF65-F5344CB8AC3E}">
        <p14:creationId xmlns:p14="http://schemas.microsoft.com/office/powerpoint/2010/main" val="203962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685800" y="1991813"/>
            <a:ext cx="7772400" cy="1159800"/>
          </a:xfrm>
          <a:prstGeom prst="rect">
            <a:avLst/>
          </a:prstGeom>
        </p:spPr>
        <p:txBody>
          <a:bodyPr spcFirstLastPara="1" anchor="ct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131509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1964342"/>
            <a:ext cx="7772400" cy="1159800"/>
          </a:xfrm>
          <a:prstGeom prst="rect">
            <a:avLst/>
          </a:prstGeom>
        </p:spPr>
        <p:txBody>
          <a:bodyPr spcFirstLastPara="1" anchor="b"/>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3" name="Shape 13"/>
          <p:cNvSpPr txBox="1">
            <a:spLocks noGrp="1"/>
          </p:cNvSpPr>
          <p:nvPr>
            <p:ph type="subTitle" idx="1"/>
          </p:nvPr>
        </p:nvSpPr>
        <p:spPr>
          <a:xfrm>
            <a:off x="685800" y="3144853"/>
            <a:ext cx="7772400" cy="784800"/>
          </a:xfrm>
          <a:prstGeom prst="rect">
            <a:avLst/>
          </a:prstGeom>
        </p:spPr>
        <p:txBody>
          <a:bodyPr spcFirstLastPara="1"/>
          <a:lstStyle>
            <a:lvl1pPr lvl="0" algn="ctr" rtl="0">
              <a:spcBef>
                <a:spcPts val="0"/>
              </a:spcBef>
              <a:spcAft>
                <a:spcPts val="0"/>
              </a:spcAft>
              <a:buSzPts val="2000"/>
              <a:buNone/>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4" name="Shape 8"/>
          <p:cNvSpPr txBox="1">
            <a:spLocks noGrp="1"/>
          </p:cNvSpPr>
          <p:nvPr>
            <p:ph type="sldNum" idx="13"/>
          </p:nvPr>
        </p:nvSpPr>
        <p:spPr>
          <a:ln/>
        </p:spPr>
        <p:txBody>
          <a:bodyPr/>
          <a:lstStyle>
            <a:lvl1pPr>
              <a:defRPr/>
            </a:lvl1pPr>
          </a:lstStyle>
          <a:p>
            <a:fld id="{45046583-9898-E541-B30A-2BF50D43D8F3}" type="slidenum">
              <a:rPr lang="en-US" altLang="en-US"/>
              <a:pPr/>
              <a:t>‹#›</a:t>
            </a:fld>
            <a:endParaRPr lang="en-US" altLang="en-US"/>
          </a:p>
        </p:txBody>
      </p:sp>
    </p:spTree>
    <p:extLst>
      <p:ext uri="{BB962C8B-B14F-4D97-AF65-F5344CB8AC3E}">
        <p14:creationId xmlns:p14="http://schemas.microsoft.com/office/powerpoint/2010/main" val="14687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5"/>
        <p:cNvGrpSpPr/>
        <p:nvPr/>
      </p:nvGrpSpPr>
      <p:grpSpPr>
        <a:xfrm>
          <a:off x="0" y="0"/>
          <a:ext cx="0" cy="0"/>
          <a:chOff x="0" y="0"/>
          <a:chExt cx="0" cy="0"/>
        </a:xfrm>
      </p:grpSpPr>
      <p:sp>
        <p:nvSpPr>
          <p:cNvPr id="3" name="Shape 17"/>
          <p:cNvSpPr txBox="1">
            <a:spLocks noChangeArrowheads="1"/>
          </p:cNvSpPr>
          <p:nvPr/>
        </p:nvSpPr>
        <p:spPr bwMode="auto">
          <a:xfrm>
            <a:off x="3594100" y="857250"/>
            <a:ext cx="1955800" cy="654050"/>
          </a:xfrm>
          <a:prstGeom prst="rect">
            <a:avLst/>
          </a:prstGeom>
          <a:noFill/>
          <a:ln>
            <a:noFill/>
          </a:ln>
          <a:extLst/>
        </p:spPr>
        <p:txBody>
          <a:bodyPr lIns="91425" tIns="91425" rIns="91425" bIns="91425" anchor="ctr"/>
          <a:lstStyle/>
          <a:p>
            <a:pPr algn="ctr" eaLnBrk="1" hangingPunct="1">
              <a:buClr>
                <a:srgbClr val="000000"/>
              </a:buClr>
              <a:buFont typeface="Arial" pitchFamily="34" charset="0"/>
              <a:buNone/>
              <a:defRPr/>
            </a:pPr>
            <a:r>
              <a:rPr lang="en-US" altLang="en-US" sz="9600">
                <a:solidFill>
                  <a:srgbClr val="FFFFFF"/>
                </a:solidFill>
                <a:latin typeface="Walter Turncoat"/>
                <a:ea typeface="Walter Turncoat"/>
                <a:cs typeface="Walter Turncoat"/>
                <a:sym typeface="Walter Turncoat"/>
              </a:rPr>
              <a:t>“</a:t>
            </a:r>
          </a:p>
        </p:txBody>
      </p:sp>
      <p:sp>
        <p:nvSpPr>
          <p:cNvPr id="4" name="Shape 18"/>
          <p:cNvSpPr>
            <a:spLocks/>
          </p:cNvSpPr>
          <p:nvPr/>
        </p:nvSpPr>
        <p:spPr bwMode="auto">
          <a:xfrm>
            <a:off x="4127500" y="550863"/>
            <a:ext cx="889000" cy="849312"/>
          </a:xfrm>
          <a:custGeom>
            <a:avLst/>
            <a:gdLst>
              <a:gd name="T0" fmla="*/ 55748096 w 65189"/>
              <a:gd name="T1" fmla="*/ 5960016 h 62358"/>
              <a:gd name="T2" fmla="*/ 163655519 w 65189"/>
              <a:gd name="T3" fmla="*/ 34560453 h 62358"/>
              <a:gd name="T4" fmla="*/ 78238996 w 65189"/>
              <a:gd name="T5" fmla="*/ 148252069 h 62358"/>
              <a:gd name="T6" fmla="*/ 79674537 w 65189"/>
              <a:gd name="T7" fmla="*/ 149921955 h 62358"/>
              <a:gd name="T8" fmla="*/ 148821210 w 65189"/>
              <a:gd name="T9" fmla="*/ 1192602 h 62358"/>
              <a:gd name="T10" fmla="*/ 111257759 w 65189"/>
              <a:gd name="T11" fmla="*/ 714924 h 62358"/>
              <a:gd name="T12" fmla="*/ 100729895 w 65189"/>
              <a:gd name="T13" fmla="*/ 1430039 h 62358"/>
              <a:gd name="T14" fmla="*/ 82307021 w 65189"/>
              <a:gd name="T15" fmla="*/ 2622451 h 62358"/>
              <a:gd name="T16" fmla="*/ 69864539 w 65189"/>
              <a:gd name="T17" fmla="*/ 4530154 h 62358"/>
              <a:gd name="T18" fmla="*/ 65319674 w 65189"/>
              <a:gd name="T19" fmla="*/ 4290117 h 62358"/>
              <a:gd name="T20" fmla="*/ 59816108 w 65189"/>
              <a:gd name="T21" fmla="*/ 6435093 h 62358"/>
              <a:gd name="T22" fmla="*/ 78718441 w 65189"/>
              <a:gd name="T23" fmla="*/ 5245092 h 62358"/>
              <a:gd name="T24" fmla="*/ 98815100 w 65189"/>
              <a:gd name="T25" fmla="*/ 3815053 h 62358"/>
              <a:gd name="T26" fmla="*/ 102403857 w 65189"/>
              <a:gd name="T27" fmla="*/ 3815053 h 62358"/>
              <a:gd name="T28" fmla="*/ 114605504 w 65189"/>
              <a:gd name="T29" fmla="*/ 2860078 h 62358"/>
              <a:gd name="T30" fmla="*/ 119152961 w 65189"/>
              <a:gd name="T31" fmla="*/ 3337565 h 62358"/>
              <a:gd name="T32" fmla="*/ 128245106 w 65189"/>
              <a:gd name="T33" fmla="*/ 3337565 h 62358"/>
              <a:gd name="T34" fmla="*/ 149059631 w 65189"/>
              <a:gd name="T35" fmla="*/ 3100115 h 62358"/>
              <a:gd name="T36" fmla="*/ 158869628 w 65189"/>
              <a:gd name="T37" fmla="*/ 11440134 h 62358"/>
              <a:gd name="T38" fmla="*/ 160066749 w 65189"/>
              <a:gd name="T39" fmla="*/ 87236156 h 62358"/>
              <a:gd name="T40" fmla="*/ 158631208 w 65189"/>
              <a:gd name="T41" fmla="*/ 129184240 h 62358"/>
              <a:gd name="T42" fmla="*/ 157672508 w 65189"/>
              <a:gd name="T43" fmla="*/ 139909449 h 62358"/>
              <a:gd name="T44" fmla="*/ 156237158 w 65189"/>
              <a:gd name="T45" fmla="*/ 141579349 h 62358"/>
              <a:gd name="T46" fmla="*/ 139011213 w 65189"/>
              <a:gd name="T47" fmla="*/ 143724502 h 62358"/>
              <a:gd name="T48" fmla="*/ 124177081 w 65189"/>
              <a:gd name="T49" fmla="*/ 145154541 h 62358"/>
              <a:gd name="T50" fmla="*/ 101447761 w 65189"/>
              <a:gd name="T51" fmla="*/ 146106915 h 62358"/>
              <a:gd name="T52" fmla="*/ 92117018 w 65189"/>
              <a:gd name="T53" fmla="*/ 147536954 h 62358"/>
              <a:gd name="T54" fmla="*/ 93311534 w 65189"/>
              <a:gd name="T55" fmla="*/ 149921955 h 62358"/>
              <a:gd name="T56" fmla="*/ 86375223 w 65189"/>
              <a:gd name="T57" fmla="*/ 148489505 h 62358"/>
              <a:gd name="T58" fmla="*/ 78956671 w 65189"/>
              <a:gd name="T59" fmla="*/ 147299504 h 62358"/>
              <a:gd name="T60" fmla="*/ 74650239 w 65189"/>
              <a:gd name="T61" fmla="*/ 147536954 h 62358"/>
              <a:gd name="T62" fmla="*/ 56706797 w 65189"/>
              <a:gd name="T63" fmla="*/ 150159582 h 62358"/>
              <a:gd name="T64" fmla="*/ 41631654 w 65189"/>
              <a:gd name="T65" fmla="*/ 151351994 h 62358"/>
              <a:gd name="T66" fmla="*/ 25361981 w 65189"/>
              <a:gd name="T67" fmla="*/ 151827071 h 62358"/>
              <a:gd name="T68" fmla="*/ 1914795 w 65189"/>
              <a:gd name="T69" fmla="*/ 137526859 h 62358"/>
              <a:gd name="T70" fmla="*/ 6700686 w 65189"/>
              <a:gd name="T71" fmla="*/ 87473593 h 62358"/>
              <a:gd name="T72" fmla="*/ 6939107 w 65189"/>
              <a:gd name="T73" fmla="*/ 70788381 h 62358"/>
              <a:gd name="T74" fmla="*/ 8374457 w 65189"/>
              <a:gd name="T75" fmla="*/ 49338152 h 62358"/>
              <a:gd name="T76" fmla="*/ 9571577 w 65189"/>
              <a:gd name="T77" fmla="*/ 28125360 h 62358"/>
              <a:gd name="T78" fmla="*/ 11724807 w 65189"/>
              <a:gd name="T79" fmla="*/ 5720155 h 62358"/>
              <a:gd name="T80" fmla="*/ 4309050 w 65189"/>
              <a:gd name="T81" fmla="*/ 54343192 h 62358"/>
              <a:gd name="T82" fmla="*/ 1197120 w 65189"/>
              <a:gd name="T83" fmla="*/ 113691616 h 62358"/>
              <a:gd name="T84" fmla="*/ 958700 w 65189"/>
              <a:gd name="T85" fmla="*/ 139434386 h 62358"/>
              <a:gd name="T86" fmla="*/ 29668427 w 65189"/>
              <a:gd name="T87" fmla="*/ 155164636 h 62358"/>
              <a:gd name="T88" fmla="*/ 32300911 w 65189"/>
              <a:gd name="T89" fmla="*/ 155164636 h 62358"/>
              <a:gd name="T90" fmla="*/ 48091315 w 65189"/>
              <a:gd name="T91" fmla="*/ 154449521 h 62358"/>
              <a:gd name="T92" fmla="*/ 82786466 w 65189"/>
              <a:gd name="T93" fmla="*/ 153257110 h 62358"/>
              <a:gd name="T94" fmla="*/ 161022858 w 65189"/>
              <a:gd name="T95" fmla="*/ 147059466 h 62358"/>
              <a:gd name="T96" fmla="*/ 163893939 w 65189"/>
              <a:gd name="T97" fmla="*/ 120126709 h 62358"/>
              <a:gd name="T98" fmla="*/ 164611614 w 65189"/>
              <a:gd name="T99" fmla="*/ 71503482 h 62358"/>
              <a:gd name="T100" fmla="*/ 164132360 w 65189"/>
              <a:gd name="T101" fmla="*/ 43855610 h 62358"/>
              <a:gd name="T102" fmla="*/ 163893939 w 65189"/>
              <a:gd name="T103" fmla="*/ 35275554 h 62358"/>
              <a:gd name="T104" fmla="*/ 162937653 w 65189"/>
              <a:gd name="T105" fmla="*/ 26695321 h 62358"/>
              <a:gd name="T106" fmla="*/ 164373194 w 65189"/>
              <a:gd name="T107" fmla="*/ 29555398 h 62358"/>
              <a:gd name="T108" fmla="*/ 161502289 w 65189"/>
              <a:gd name="T109" fmla="*/ 20022791 h 62358"/>
              <a:gd name="T110" fmla="*/ 156716412 w 65189"/>
              <a:gd name="T111" fmla="*/ 240038 h 623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189"/>
              <a:gd name="T169" fmla="*/ 0 h 62358"/>
              <a:gd name="T170" fmla="*/ 65189 w 65189"/>
              <a:gd name="T171" fmla="*/ 62358 h 623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189" h="62358" extrusionOk="0">
                <a:moveTo>
                  <a:pt x="40283" y="1525"/>
                </a:move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lnTo>
                  <a:pt x="22547" y="1793"/>
                </a:lnTo>
                <a:close/>
                <a:moveTo>
                  <a:pt x="64528" y="13585"/>
                </a:moveTo>
                <a:lnTo>
                  <a:pt x="64528" y="13679"/>
                </a:lnTo>
                <a:lnTo>
                  <a:pt x="64551" y="13679"/>
                </a:lnTo>
                <a:lnTo>
                  <a:pt x="64528" y="13585"/>
                </a:lnTo>
                <a:close/>
                <a:moveTo>
                  <a:pt x="33868" y="58678"/>
                </a:moveTo>
                <a:lnTo>
                  <a:pt x="34057" y="58772"/>
                </a:lnTo>
                <a:lnTo>
                  <a:pt x="33962" y="58678"/>
                </a:lnTo>
                <a:lnTo>
                  <a:pt x="33868"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94" y="1510"/>
                </a:lnTo>
                <a:lnTo>
                  <a:pt x="40377" y="1510"/>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w="9525">
            <a:noFill/>
            <a:round/>
            <a:headEnd/>
            <a:tailEnd/>
          </a:ln>
        </p:spPr>
        <p:txBody>
          <a:bodyPr lIns="91425" tIns="91425" rIns="91425" bIns="91425" anchor="ctr"/>
          <a:lstStyle/>
          <a:p>
            <a:pPr>
              <a:defRPr/>
            </a:pPr>
            <a:endParaRPr lang="el-GR">
              <a:latin typeface="Arial" pitchFamily="34" charset="0"/>
              <a:ea typeface="+mn-ea"/>
              <a:cs typeface="Arial" pitchFamily="34" charset="0"/>
              <a:sym typeface="Arial" pitchFamily="34" charset="0"/>
            </a:endParaRPr>
          </a:p>
        </p:txBody>
      </p:sp>
      <p:sp>
        <p:nvSpPr>
          <p:cNvPr id="16" name="Shape 16"/>
          <p:cNvSpPr txBox="1">
            <a:spLocks noGrp="1"/>
          </p:cNvSpPr>
          <p:nvPr>
            <p:ph type="body" idx="1"/>
          </p:nvPr>
        </p:nvSpPr>
        <p:spPr>
          <a:xfrm>
            <a:off x="1700925" y="1399800"/>
            <a:ext cx="5742300" cy="819900"/>
          </a:xfrm>
          <a:prstGeom prst="rect">
            <a:avLst/>
          </a:prstGeom>
        </p:spPr>
        <p:txBody>
          <a:bodyPr spcFirstLastPara="1"/>
          <a:lstStyle>
            <a:lvl1pPr marL="457200" lvl="0" indent="-419100" algn="ctr" rtl="0">
              <a:spcBef>
                <a:spcPts val="600"/>
              </a:spcBef>
              <a:spcAft>
                <a:spcPts val="0"/>
              </a:spcAft>
              <a:buSzPts val="3000"/>
              <a:buChar char="✘"/>
              <a:defRPr sz="3000"/>
            </a:lvl1pPr>
            <a:lvl2pPr marL="914400" lvl="1" indent="-419100" algn="ctr" rtl="0">
              <a:spcBef>
                <a:spcPts val="0"/>
              </a:spcBef>
              <a:spcAft>
                <a:spcPts val="0"/>
              </a:spcAft>
              <a:buSzPts val="3000"/>
              <a:buChar char="○"/>
              <a:defRPr sz="3000"/>
            </a:lvl2pPr>
            <a:lvl3pPr marL="1371600" lvl="2" indent="-419100" algn="ctr" rtl="0">
              <a:spcBef>
                <a:spcPts val="0"/>
              </a:spcBef>
              <a:spcAft>
                <a:spcPts val="0"/>
              </a:spcAft>
              <a:buSzPts val="3000"/>
              <a:buChar char="■"/>
              <a:defRPr sz="3000"/>
            </a:lvl3pPr>
            <a:lvl4pPr marL="1828800" lvl="3" indent="-419100" algn="ctr" rtl="0">
              <a:spcBef>
                <a:spcPts val="0"/>
              </a:spcBef>
              <a:spcAft>
                <a:spcPts val="0"/>
              </a:spcAft>
              <a:buSzPts val="3000"/>
              <a:buChar char="●"/>
              <a:defRPr sz="3000"/>
            </a:lvl4pPr>
            <a:lvl5pPr marL="2286000" lvl="4" indent="-419100" algn="ctr" rtl="0">
              <a:spcBef>
                <a:spcPts val="0"/>
              </a:spcBef>
              <a:spcAft>
                <a:spcPts val="0"/>
              </a:spcAft>
              <a:buSzPts val="3000"/>
              <a:buChar char="○"/>
              <a:defRPr sz="3000"/>
            </a:lvl5pPr>
            <a:lvl6pPr marL="2743200" lvl="5" indent="-419100" algn="ctr" rtl="0">
              <a:spcBef>
                <a:spcPts val="0"/>
              </a:spcBef>
              <a:spcAft>
                <a:spcPts val="0"/>
              </a:spcAft>
              <a:buSzPts val="3000"/>
              <a:buChar char="■"/>
              <a:defRPr sz="3000"/>
            </a:lvl6pPr>
            <a:lvl7pPr marL="3200400" lvl="6" indent="-419100" algn="ctr" rtl="0">
              <a:spcBef>
                <a:spcPts val="0"/>
              </a:spcBef>
              <a:spcAft>
                <a:spcPts val="0"/>
              </a:spcAft>
              <a:buSzPts val="3000"/>
              <a:buChar char="●"/>
              <a:defRPr sz="3000"/>
            </a:lvl7pPr>
            <a:lvl8pPr marL="3657600" lvl="7" indent="-419100" algn="ctr" rtl="0">
              <a:spcBef>
                <a:spcPts val="0"/>
              </a:spcBef>
              <a:spcAft>
                <a:spcPts val="0"/>
              </a:spcAft>
              <a:buSzPts val="3000"/>
              <a:buChar char="○"/>
              <a:defRPr sz="3000"/>
            </a:lvl8pPr>
            <a:lvl9pPr marL="4114800" lvl="8" indent="-419100" algn="ctr">
              <a:spcBef>
                <a:spcPts val="0"/>
              </a:spcBef>
              <a:spcAft>
                <a:spcPts val="0"/>
              </a:spcAft>
              <a:buSzPts val="3000"/>
              <a:buChar char="■"/>
              <a:defRPr sz="3000"/>
            </a:lvl9pPr>
          </a:lstStyle>
          <a:p>
            <a:endParaRPr/>
          </a:p>
        </p:txBody>
      </p:sp>
      <p:sp>
        <p:nvSpPr>
          <p:cNvPr id="5" name="Shape 19"/>
          <p:cNvSpPr txBox="1">
            <a:spLocks noGrp="1"/>
          </p:cNvSpPr>
          <p:nvPr>
            <p:ph type="sldNum" idx="10"/>
          </p:nvPr>
        </p:nvSpPr>
        <p:spPr/>
        <p:txBody>
          <a:bodyPr/>
          <a:lstStyle>
            <a:lvl1pPr>
              <a:defRPr/>
            </a:lvl1pPr>
          </a:lstStyle>
          <a:p>
            <a:fld id="{9C89BF12-5F47-AA45-AF29-F4357A070812}" type="slidenum">
              <a:rPr lang="en-US" altLang="en-US"/>
              <a:pPr/>
              <a:t>‹#›</a:t>
            </a:fld>
            <a:endParaRPr lang="en-US" altLang="en-US"/>
          </a:p>
        </p:txBody>
      </p:sp>
    </p:spTree>
    <p:extLst>
      <p:ext uri="{BB962C8B-B14F-4D97-AF65-F5344CB8AC3E}">
        <p14:creationId xmlns:p14="http://schemas.microsoft.com/office/powerpoint/2010/main" val="954878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6025" y="967975"/>
            <a:ext cx="9156000" cy="857400"/>
          </a:xfrm>
          <a:prstGeom prst="rect">
            <a:avLst/>
          </a:prstGeom>
        </p:spPr>
        <p:txBody>
          <a:bodyPr spcFirstLastPara="1"/>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2" name="Shape 22"/>
          <p:cNvSpPr txBox="1">
            <a:spLocks noGrp="1"/>
          </p:cNvSpPr>
          <p:nvPr>
            <p:ph type="body" idx="1"/>
          </p:nvPr>
        </p:nvSpPr>
        <p:spPr>
          <a:xfrm>
            <a:off x="457200" y="1563400"/>
            <a:ext cx="8229600" cy="2503200"/>
          </a:xfrm>
          <a:prstGeom prst="rect">
            <a:avLst/>
          </a:prstGeom>
        </p:spPr>
        <p:txBody>
          <a:bodyPr spcFirstLastPara="1"/>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4" name="Shape 8"/>
          <p:cNvSpPr txBox="1">
            <a:spLocks noGrp="1"/>
          </p:cNvSpPr>
          <p:nvPr>
            <p:ph type="sldNum" idx="13"/>
          </p:nvPr>
        </p:nvSpPr>
        <p:spPr>
          <a:ln/>
        </p:spPr>
        <p:txBody>
          <a:bodyPr/>
          <a:lstStyle>
            <a:lvl1pPr>
              <a:defRPr/>
            </a:lvl1pPr>
          </a:lstStyle>
          <a:p>
            <a:fld id="{6E51C246-3BED-F749-8228-054A2E4E6E86}" type="slidenum">
              <a:rPr lang="en-US" altLang="en-US"/>
              <a:pPr/>
              <a:t>‹#›</a:t>
            </a:fld>
            <a:endParaRPr lang="en-US" altLang="en-US"/>
          </a:p>
        </p:txBody>
      </p:sp>
    </p:spTree>
    <p:extLst>
      <p:ext uri="{BB962C8B-B14F-4D97-AF65-F5344CB8AC3E}">
        <p14:creationId xmlns:p14="http://schemas.microsoft.com/office/powerpoint/2010/main" val="105306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025" y="967975"/>
            <a:ext cx="9156000" cy="857400"/>
          </a:xfrm>
          <a:prstGeom prst="rect">
            <a:avLst/>
          </a:prstGeom>
        </p:spPr>
        <p:txBody>
          <a:bodyPr spcFirstLastPara="1"/>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6" name="Shape 26"/>
          <p:cNvSpPr txBox="1">
            <a:spLocks noGrp="1"/>
          </p:cNvSpPr>
          <p:nvPr>
            <p:ph type="body" idx="1"/>
          </p:nvPr>
        </p:nvSpPr>
        <p:spPr>
          <a:xfrm>
            <a:off x="457200" y="1507925"/>
            <a:ext cx="3994500" cy="3417900"/>
          </a:xfrm>
          <a:prstGeom prst="rect">
            <a:avLst/>
          </a:prstGeom>
        </p:spPr>
        <p:txBody>
          <a:bodyPr spcFirstLastPara="1"/>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7" name="Shape 27"/>
          <p:cNvSpPr txBox="1">
            <a:spLocks noGrp="1"/>
          </p:cNvSpPr>
          <p:nvPr>
            <p:ph type="body" idx="2"/>
          </p:nvPr>
        </p:nvSpPr>
        <p:spPr>
          <a:xfrm>
            <a:off x="4692275" y="1507925"/>
            <a:ext cx="3994500" cy="3417900"/>
          </a:xfrm>
          <a:prstGeom prst="rect">
            <a:avLst/>
          </a:prstGeom>
        </p:spPr>
        <p:txBody>
          <a:bodyPr spcFirstLastPara="1"/>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5" name="Shape 8"/>
          <p:cNvSpPr txBox="1">
            <a:spLocks noGrp="1"/>
          </p:cNvSpPr>
          <p:nvPr>
            <p:ph type="sldNum" idx="13"/>
          </p:nvPr>
        </p:nvSpPr>
        <p:spPr>
          <a:ln/>
        </p:spPr>
        <p:txBody>
          <a:bodyPr/>
          <a:lstStyle>
            <a:lvl1pPr>
              <a:defRPr/>
            </a:lvl1pPr>
          </a:lstStyle>
          <a:p>
            <a:fld id="{D9289398-1B32-764B-99CF-4010A90240B2}" type="slidenum">
              <a:rPr lang="en-US" altLang="en-US"/>
              <a:pPr/>
              <a:t>‹#›</a:t>
            </a:fld>
            <a:endParaRPr lang="en-US" altLang="en-US"/>
          </a:p>
        </p:txBody>
      </p:sp>
    </p:spTree>
    <p:extLst>
      <p:ext uri="{BB962C8B-B14F-4D97-AF65-F5344CB8AC3E}">
        <p14:creationId xmlns:p14="http://schemas.microsoft.com/office/powerpoint/2010/main" val="138997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6025" y="967975"/>
            <a:ext cx="9156000" cy="857400"/>
          </a:xfrm>
          <a:prstGeom prst="rect">
            <a:avLst/>
          </a:prstGeom>
        </p:spPr>
        <p:txBody>
          <a:bodyPr spcFirstLastPara="1"/>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3" name="Shape 8"/>
          <p:cNvSpPr txBox="1">
            <a:spLocks noGrp="1"/>
          </p:cNvSpPr>
          <p:nvPr>
            <p:ph type="sldNum" idx="13"/>
          </p:nvPr>
        </p:nvSpPr>
        <p:spPr>
          <a:ln/>
        </p:spPr>
        <p:txBody>
          <a:bodyPr/>
          <a:lstStyle>
            <a:lvl1pPr>
              <a:defRPr/>
            </a:lvl1pPr>
          </a:lstStyle>
          <a:p>
            <a:fld id="{A63AE1FC-E417-F341-B47D-763212E91F0E}" type="slidenum">
              <a:rPr lang="en-US" altLang="en-US"/>
              <a:pPr/>
              <a:t>‹#›</a:t>
            </a:fld>
            <a:endParaRPr lang="en-US" altLang="en-US"/>
          </a:p>
        </p:txBody>
      </p:sp>
    </p:spTree>
    <p:extLst>
      <p:ext uri="{BB962C8B-B14F-4D97-AF65-F5344CB8AC3E}">
        <p14:creationId xmlns:p14="http://schemas.microsoft.com/office/powerpoint/2010/main" val="1059604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2" name="Shape 8"/>
          <p:cNvSpPr txBox="1">
            <a:spLocks noGrp="1"/>
          </p:cNvSpPr>
          <p:nvPr>
            <p:ph type="sldNum" idx="13"/>
          </p:nvPr>
        </p:nvSpPr>
        <p:spPr>
          <a:ln/>
        </p:spPr>
        <p:txBody>
          <a:bodyPr/>
          <a:lstStyle>
            <a:lvl1pPr>
              <a:defRPr/>
            </a:lvl1pPr>
          </a:lstStyle>
          <a:p>
            <a:fld id="{5731A649-68FB-F843-8561-5519435B2191}" type="slidenum">
              <a:rPr lang="en-US" altLang="en-US"/>
              <a:pPr/>
              <a:t>‹#›</a:t>
            </a:fld>
            <a:endParaRPr lang="en-US" altLang="en-US"/>
          </a:p>
        </p:txBody>
      </p:sp>
    </p:spTree>
    <p:extLst>
      <p:ext uri="{BB962C8B-B14F-4D97-AF65-F5344CB8AC3E}">
        <p14:creationId xmlns:p14="http://schemas.microsoft.com/office/powerpoint/2010/main" val="1846144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Shape 6"/>
          <p:cNvSpPr txBox="1">
            <a:spLocks noGrp="1"/>
          </p:cNvSpPr>
          <p:nvPr>
            <p:ph type="title"/>
          </p:nvPr>
        </p:nvSpPr>
        <p:spPr bwMode="auto">
          <a:xfrm>
            <a:off x="-6350" y="968375"/>
            <a:ext cx="91567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t" anchorCtr="0" compatLnSpc="1">
            <a:prstTxWarp prst="textNoShape">
              <a:avLst/>
            </a:prstTxWarp>
          </a:bodyPr>
          <a:lstStyle/>
          <a:p>
            <a:pPr lvl="0"/>
            <a:endParaRPr lang="en-US" altLang="en-US">
              <a:sym typeface="Arial" charset="-95"/>
            </a:endParaRPr>
          </a:p>
        </p:txBody>
      </p:sp>
      <p:sp>
        <p:nvSpPr>
          <p:cNvPr id="1027" name="Shape 7"/>
          <p:cNvSpPr txBox="1">
            <a:spLocks noGrp="1"/>
          </p:cNvSpPr>
          <p:nvPr>
            <p:ph type="body" idx="1"/>
          </p:nvPr>
        </p:nvSpPr>
        <p:spPr bwMode="auto">
          <a:xfrm>
            <a:off x="457200" y="1563688"/>
            <a:ext cx="8229600" cy="250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t" anchorCtr="0" compatLnSpc="1">
            <a:prstTxWarp prst="textNoShape">
              <a:avLst/>
            </a:prstTxWarp>
          </a:bodyPr>
          <a:lstStyle/>
          <a:p>
            <a:pPr lvl="0"/>
            <a:endParaRPr lang="en-US" altLang="en-US">
              <a:sym typeface="Arial" charset="-95"/>
            </a:endParaRPr>
          </a:p>
        </p:txBody>
      </p:sp>
      <p:sp>
        <p:nvSpPr>
          <p:cNvPr id="6148" name="Shape 8"/>
          <p:cNvSpPr txBox="1">
            <a:spLocks noGrp="1"/>
          </p:cNvSpPr>
          <p:nvPr>
            <p:ph type="sldNum" idx="12"/>
          </p:nvPr>
        </p:nvSpPr>
        <p:spPr bwMode="auto">
          <a:xfrm>
            <a:off x="4297363" y="4832350"/>
            <a:ext cx="549275" cy="311150"/>
          </a:xfrm>
          <a:prstGeom prst="rect">
            <a:avLst/>
          </a:prstGeom>
          <a:noFill/>
          <a:ln>
            <a:noFill/>
          </a:ln>
          <a:extLst/>
        </p:spPr>
        <p:txBody>
          <a:bodyPr vert="horz" wrap="square" lIns="91425" tIns="91425" rIns="91425" bIns="91425" numCol="1" anchor="t" anchorCtr="0" compatLnSpc="1">
            <a:prstTxWarp prst="textNoShape">
              <a:avLst/>
            </a:prstTxWarp>
          </a:bodyPr>
          <a:lstStyle>
            <a:lvl1pPr algn="ctr" eaLnBrk="1" hangingPunct="1">
              <a:buClr>
                <a:srgbClr val="000000"/>
              </a:buClr>
              <a:buFont typeface="Arial" charset="-95"/>
              <a:buNone/>
              <a:defRPr sz="1000">
                <a:solidFill>
                  <a:srgbClr val="FFFFFF"/>
                </a:solidFill>
                <a:latin typeface="Sniglet" charset="-95"/>
                <a:ea typeface="Sniglet" charset="-95"/>
                <a:cs typeface="Sniglet" charset="-95"/>
                <a:sym typeface="Sniglet" charset="-95"/>
              </a:defRPr>
            </a:lvl1pPr>
          </a:lstStyle>
          <a:p>
            <a:fld id="{DA433BB9-7D17-DF45-ACCB-904127753F32}" type="slidenum">
              <a:rPr lang="en-US" altLang="en-US"/>
              <a:pPr/>
              <a:t>‹#›</a:t>
            </a:fld>
            <a:endParaRPr lang="en-US" altLang="en-US"/>
          </a:p>
        </p:txBody>
      </p:sp>
    </p:spTree>
  </p:cSld>
  <p:clrMap bg1="lt1" tx1="dk1" bg2="dk2" tx2="lt2" accent1="accent1" accent2="accent2" accent3="accent3" accent4="accent4" accent5="accent5" accent6="accent6" hlink="hlink" folHlink="folHlink"/>
  <p:sldLayoutIdLst>
    <p:sldLayoutId id="2147483705" r:id="rId1"/>
    <p:sldLayoutId id="2147483700" r:id="rId2"/>
    <p:sldLayoutId id="2147483706" r:id="rId3"/>
    <p:sldLayoutId id="2147483701" r:id="rId4"/>
    <p:sldLayoutId id="2147483702" r:id="rId5"/>
    <p:sldLayoutId id="2147483703" r:id="rId6"/>
    <p:sldLayoutId id="2147483704" r:id="rId7"/>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1pPr>
      <a:lvl2pPr lvl="1"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2pPr>
      <a:lvl3pPr lvl="2"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3pPr>
      <a:lvl4pPr lvl="3"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4pPr>
      <a:lvl5pPr lvl="4"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1pPr>
      <a:lvl2pPr lvl="1"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2pPr>
      <a:lvl3pPr lvl="2"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3pPr>
      <a:lvl4pPr lvl="3"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4pPr>
      <a:lvl5pPr lvl="4" algn="l" rtl="0" eaLnBrk="0" fontAlgn="base" hangingPunct="0">
        <a:spcBef>
          <a:spcPct val="0"/>
        </a:spcBef>
        <a:spcAft>
          <a:spcPct val="0"/>
        </a:spcAft>
        <a:buClr>
          <a:srgbClr val="000000"/>
        </a:buClr>
        <a:buFont typeface="Arial" charset="-95"/>
        <a:defRPr sz="1400">
          <a:solidFill>
            <a:srgbClr val="000000"/>
          </a:solidFill>
          <a:latin typeface="Arial"/>
          <a:ea typeface="Arial"/>
          <a:cs typeface="Arial"/>
          <a:sym typeface="Arial" charset="-95"/>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mailto:elkarafoti@yahoo.gr" TargetMode="External"/><Relationship Id="rId4" Type="http://schemas.openxmlformats.org/officeDocument/2006/relationships/hyperlink" Target="mailto:elkarafoti@enl.uoa.gr" TargetMode="External"/><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hape 47"/>
          <p:cNvSpPr txBox="1">
            <a:spLocks noGrp="1"/>
          </p:cNvSpPr>
          <p:nvPr>
            <p:ph type="ctrTitle"/>
          </p:nvPr>
        </p:nvSpPr>
        <p:spPr>
          <a:xfrm>
            <a:off x="685800" y="1751013"/>
            <a:ext cx="7772400" cy="1160462"/>
          </a:xfrm>
        </p:spPr>
        <p:txBody>
          <a:bodyPr/>
          <a:lstStyle/>
          <a:p>
            <a:pPr eaLnBrk="1" hangingPunct="1">
              <a:spcBef>
                <a:spcPct val="0"/>
              </a:spcBef>
              <a:spcAft>
                <a:spcPct val="0"/>
              </a:spcAft>
              <a:buClr>
                <a:srgbClr val="FFFFFF"/>
              </a:buClr>
              <a:buFont typeface="Walter Turncoat" charset="-95"/>
              <a:buNone/>
            </a:pPr>
            <a:r>
              <a:rPr lang="en-US" altLang="en-US" sz="2800" b="1" dirty="0">
                <a:solidFill>
                  <a:srgbClr val="FFFFFF"/>
                </a:solidFill>
                <a:latin typeface="Walter Turncoat" charset="-95"/>
                <a:ea typeface="Walter Turncoat" charset="-95"/>
                <a:cs typeface="Walter Turncoat" charset="-95"/>
                <a:sym typeface="Walter Turncoat" charset="-95"/>
              </a:rPr>
              <a:t>Preference for </a:t>
            </a:r>
            <a:r>
              <a:rPr lang="en-US" altLang="en-US" sz="2800" b="1" dirty="0" err="1">
                <a:solidFill>
                  <a:srgbClr val="FFFFFF"/>
                </a:solidFill>
                <a:latin typeface="Walter Turncoat" charset="-95"/>
                <a:ea typeface="Walter Turncoat" charset="-95"/>
                <a:cs typeface="Walter Turncoat" charset="-95"/>
                <a:sym typeface="Walter Turncoat" charset="-95"/>
              </a:rPr>
              <a:t>noticings</a:t>
            </a:r>
            <a:r>
              <a:rPr lang="en-US" altLang="en-US" sz="2800" b="1" dirty="0">
                <a:solidFill>
                  <a:srgbClr val="FFFFFF"/>
                </a:solidFill>
                <a:latin typeface="Walter Turncoat" charset="-95"/>
                <a:ea typeface="Walter Turncoat" charset="-95"/>
                <a:cs typeface="Walter Turncoat" charset="-95"/>
                <a:sym typeface="Walter Turncoat" charset="-95"/>
              </a:rPr>
              <a:t> and beforehand apologies to withhold the </a:t>
            </a:r>
            <a:r>
              <a:rPr lang="en-US" altLang="en-US" sz="2800" b="1" dirty="0" err="1">
                <a:solidFill>
                  <a:srgbClr val="FFFFFF"/>
                </a:solidFill>
                <a:latin typeface="Walter Turncoat" charset="-95"/>
                <a:ea typeface="Walter Turncoat" charset="-95"/>
                <a:cs typeface="Walter Turncoat" charset="-95"/>
                <a:sym typeface="Walter Turncoat" charset="-95"/>
              </a:rPr>
              <a:t>complainable</a:t>
            </a:r>
            <a:r>
              <a:rPr lang="en-US" altLang="en-US" sz="2800" dirty="0">
                <a:solidFill>
                  <a:srgbClr val="FFFFFF"/>
                </a:solidFill>
                <a:latin typeface="Walter Turncoat" charset="-95"/>
                <a:ea typeface="Walter Turncoat" charset="-95"/>
                <a:cs typeface="Walter Turncoat" charset="-95"/>
                <a:sym typeface="Walter Turncoat" charset="-95"/>
              </a:rPr>
              <a:t/>
            </a:r>
            <a:br>
              <a:rPr lang="en-US" altLang="en-US" sz="2800" dirty="0">
                <a:solidFill>
                  <a:srgbClr val="FFFFFF"/>
                </a:solidFill>
                <a:latin typeface="Walter Turncoat" charset="-95"/>
                <a:ea typeface="Walter Turncoat" charset="-95"/>
                <a:cs typeface="Walter Turncoat" charset="-95"/>
                <a:sym typeface="Walter Turncoat" charset="-95"/>
              </a:rPr>
            </a:br>
            <a:endParaRPr lang="en-US" altLang="en-US" sz="2800" dirty="0">
              <a:solidFill>
                <a:srgbClr val="FFFFFF"/>
              </a:solidFill>
              <a:latin typeface="Walter Turncoat" charset="-95"/>
              <a:ea typeface="Walter Turncoat" charset="-95"/>
              <a:cs typeface="Walter Turncoat" charset="-95"/>
              <a:sym typeface="Walter Turncoat" charset="-95"/>
            </a:endParaRPr>
          </a:p>
        </p:txBody>
      </p:sp>
      <p:grpSp>
        <p:nvGrpSpPr>
          <p:cNvPr id="4099" name="Shape 48"/>
          <p:cNvGrpSpPr>
            <a:grpSpLocks/>
          </p:cNvGrpSpPr>
          <p:nvPr/>
        </p:nvGrpSpPr>
        <p:grpSpPr bwMode="auto">
          <a:xfrm rot="2194107">
            <a:off x="803275" y="3184525"/>
            <a:ext cx="1014413" cy="642938"/>
            <a:chOff x="238125" y="1918825"/>
            <a:chExt cx="1042450" cy="660400"/>
          </a:xfrm>
        </p:grpSpPr>
        <p:sp>
          <p:nvSpPr>
            <p:cNvPr id="4114" name="Shape 49"/>
            <p:cNvSpPr>
              <a:spLocks/>
            </p:cNvSpPr>
            <p:nvPr/>
          </p:nvSpPr>
          <p:spPr bwMode="auto">
            <a:xfrm>
              <a:off x="238125" y="1918825"/>
              <a:ext cx="966975" cy="660400"/>
            </a:xfrm>
            <a:custGeom>
              <a:avLst/>
              <a:gdLst>
                <a:gd name="T0" fmla="*/ 2147483647 w 38679"/>
                <a:gd name="T1" fmla="*/ 2147483647 h 26416"/>
                <a:gd name="T2" fmla="*/ 2147483647 w 38679"/>
                <a:gd name="T3" fmla="*/ 2147483647 h 26416"/>
                <a:gd name="T4" fmla="*/ 847656058 w 38679"/>
                <a:gd name="T5" fmla="*/ 368749991 h 26416"/>
                <a:gd name="T6" fmla="*/ 516015592 w 38679"/>
                <a:gd name="T7" fmla="*/ 1326952808 h 26416"/>
                <a:gd name="T8" fmla="*/ 405468536 w 38679"/>
                <a:gd name="T9" fmla="*/ 1732421088 h 26416"/>
                <a:gd name="T10" fmla="*/ 221093611 w 38679"/>
                <a:gd name="T11" fmla="*/ 2137499368 h 26416"/>
                <a:gd name="T12" fmla="*/ 331640566 w 38679"/>
                <a:gd name="T13" fmla="*/ 2147483647 h 26416"/>
                <a:gd name="T14" fmla="*/ 147265591 w 38679"/>
                <a:gd name="T15" fmla="*/ 2147483647 h 26416"/>
                <a:gd name="T16" fmla="*/ 110546805 w 38679"/>
                <a:gd name="T17" fmla="*/ 2147483647 h 26416"/>
                <a:gd name="T18" fmla="*/ 36718748 w 38679"/>
                <a:gd name="T19" fmla="*/ 2147483647 h 26416"/>
                <a:gd name="T20" fmla="*/ 663281132 w 38679"/>
                <a:gd name="T21" fmla="*/ 2147483647 h 26416"/>
                <a:gd name="T22" fmla="*/ 1732030500 w 38679"/>
                <a:gd name="T23" fmla="*/ 2147483647 h 26416"/>
                <a:gd name="T24" fmla="*/ 2147483647 w 38679"/>
                <a:gd name="T25" fmla="*/ 2147483647 h 26416"/>
                <a:gd name="T26" fmla="*/ 2147483647 w 38679"/>
                <a:gd name="T27" fmla="*/ 2147483647 h 26416"/>
                <a:gd name="T28" fmla="*/ 2147483647 w 38679"/>
                <a:gd name="T29" fmla="*/ 2147483647 h 26416"/>
                <a:gd name="T30" fmla="*/ 2147483647 w 38679"/>
                <a:gd name="T31" fmla="*/ 2147483647 h 26416"/>
                <a:gd name="T32" fmla="*/ 2147483647 w 38679"/>
                <a:gd name="T33" fmla="*/ 2147483647 h 26416"/>
                <a:gd name="T34" fmla="*/ 2147483647 w 38679"/>
                <a:gd name="T35" fmla="*/ 2147483647 h 26416"/>
                <a:gd name="T36" fmla="*/ 2147483647 w 38679"/>
                <a:gd name="T37" fmla="*/ 2147483647 h 26416"/>
                <a:gd name="T38" fmla="*/ 2147483647 w 38679"/>
                <a:gd name="T39" fmla="*/ 2147483647 h 26416"/>
                <a:gd name="T40" fmla="*/ 2147483647 w 38679"/>
                <a:gd name="T41" fmla="*/ 2147483647 h 26416"/>
                <a:gd name="T42" fmla="*/ 2147483647 w 38679"/>
                <a:gd name="T43" fmla="*/ 2147483647 h 26416"/>
                <a:gd name="T44" fmla="*/ 2147483647 w 38679"/>
                <a:gd name="T45" fmla="*/ 2147483647 h 26416"/>
                <a:gd name="T46" fmla="*/ 2147483647 w 38679"/>
                <a:gd name="T47" fmla="*/ 2147483647 h 26416"/>
                <a:gd name="T48" fmla="*/ 2147483647 w 38679"/>
                <a:gd name="T49" fmla="*/ 2147483647 h 26416"/>
                <a:gd name="T50" fmla="*/ 2147483647 w 38679"/>
                <a:gd name="T51" fmla="*/ 2147483647 h 26416"/>
                <a:gd name="T52" fmla="*/ 2147483647 w 38679"/>
                <a:gd name="T53" fmla="*/ 2147483647 h 26416"/>
                <a:gd name="T54" fmla="*/ 2147483647 w 38679"/>
                <a:gd name="T55" fmla="*/ 2147483647 h 26416"/>
                <a:gd name="T56" fmla="*/ 2147483647 w 38679"/>
                <a:gd name="T57" fmla="*/ 1953515422 h 26416"/>
                <a:gd name="T58" fmla="*/ 2147483647 w 38679"/>
                <a:gd name="T59" fmla="*/ 2147483647 h 26416"/>
                <a:gd name="T60" fmla="*/ 2147483647 w 38679"/>
                <a:gd name="T61" fmla="*/ 2147483647 h 26416"/>
                <a:gd name="T62" fmla="*/ 2147483647 w 38679"/>
                <a:gd name="T63" fmla="*/ 2147483647 h 26416"/>
                <a:gd name="T64" fmla="*/ 2147483647 w 38679"/>
                <a:gd name="T65" fmla="*/ 2147483647 h 26416"/>
                <a:gd name="T66" fmla="*/ 2147483647 w 38679"/>
                <a:gd name="T67" fmla="*/ 2147483647 h 26416"/>
                <a:gd name="T68" fmla="*/ 2147483647 w 38679"/>
                <a:gd name="T69" fmla="*/ 2147483647 h 26416"/>
                <a:gd name="T70" fmla="*/ 2147483647 w 38679"/>
                <a:gd name="T71" fmla="*/ 2147483647 h 26416"/>
                <a:gd name="T72" fmla="*/ 2147483647 w 38679"/>
                <a:gd name="T73" fmla="*/ 2147483647 h 26416"/>
                <a:gd name="T74" fmla="*/ 2147483647 w 38679"/>
                <a:gd name="T75" fmla="*/ 2147483647 h 26416"/>
                <a:gd name="T76" fmla="*/ 2147483647 w 38679"/>
                <a:gd name="T77" fmla="*/ 2147483647 h 26416"/>
                <a:gd name="T78" fmla="*/ 2147483647 w 38679"/>
                <a:gd name="T79" fmla="*/ 2147483647 h 26416"/>
                <a:gd name="T80" fmla="*/ 2147483647 w 38679"/>
                <a:gd name="T81" fmla="*/ 2147483647 h 26416"/>
                <a:gd name="T82" fmla="*/ 2147483647 w 38679"/>
                <a:gd name="T83" fmla="*/ 2147483647 h 26416"/>
                <a:gd name="T84" fmla="*/ 2147483647 w 38679"/>
                <a:gd name="T85" fmla="*/ 2147483647 h 26416"/>
                <a:gd name="T86" fmla="*/ 2147483647 w 38679"/>
                <a:gd name="T87" fmla="*/ 2147483647 h 26416"/>
                <a:gd name="T88" fmla="*/ 2147483647 w 38679"/>
                <a:gd name="T89" fmla="*/ 2147483647 h 26416"/>
                <a:gd name="T90" fmla="*/ 2147483647 w 38679"/>
                <a:gd name="T91" fmla="*/ 2147483647 h 26416"/>
                <a:gd name="T92" fmla="*/ 2147483647 w 38679"/>
                <a:gd name="T93" fmla="*/ 2147483647 h 26416"/>
                <a:gd name="T94" fmla="*/ 2147483647 w 38679"/>
                <a:gd name="T95" fmla="*/ 2147483647 h 26416"/>
                <a:gd name="T96" fmla="*/ 2147483647 w 38679"/>
                <a:gd name="T97" fmla="*/ 2147483647 h 26416"/>
                <a:gd name="T98" fmla="*/ 2147483647 w 38679"/>
                <a:gd name="T99" fmla="*/ 2147483647 h 26416"/>
                <a:gd name="T100" fmla="*/ 2147483647 w 38679"/>
                <a:gd name="T101" fmla="*/ 2147483647 h 26416"/>
                <a:gd name="T102" fmla="*/ 1768748885 w 38679"/>
                <a:gd name="T103" fmla="*/ 2147483647 h 26416"/>
                <a:gd name="T104" fmla="*/ 1142187139 w 38679"/>
                <a:gd name="T105" fmla="*/ 2147483647 h 26416"/>
                <a:gd name="T106" fmla="*/ 699999917 w 38679"/>
                <a:gd name="T107" fmla="*/ 2147483647 h 26416"/>
                <a:gd name="T108" fmla="*/ 552733977 w 38679"/>
                <a:gd name="T109" fmla="*/ 2147483647 h 26416"/>
                <a:gd name="T110" fmla="*/ 478906007 w 38679"/>
                <a:gd name="T111" fmla="*/ 2147483647 h 26416"/>
                <a:gd name="T112" fmla="*/ 478906007 w 38679"/>
                <a:gd name="T113" fmla="*/ 2147483647 h 26416"/>
                <a:gd name="T114" fmla="*/ 1068749568 w 38679"/>
                <a:gd name="T115" fmla="*/ 921484127 h 26416"/>
                <a:gd name="T116" fmla="*/ 1252733494 w 38679"/>
                <a:gd name="T117" fmla="*/ 37109377 h 264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679"/>
                <a:gd name="T178" fmla="*/ 0 h 26416"/>
                <a:gd name="T179" fmla="*/ 38679 w 38679"/>
                <a:gd name="T180" fmla="*/ 26416 h 264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679" h="26416" extrusionOk="0">
                  <a:moveTo>
                    <a:pt x="377" y="7642"/>
                  </a:moveTo>
                  <a:lnTo>
                    <a:pt x="377" y="7925"/>
                  </a:lnTo>
                  <a:lnTo>
                    <a:pt x="472" y="7642"/>
                  </a:lnTo>
                  <a:lnTo>
                    <a:pt x="377" y="7642"/>
                  </a:lnTo>
                  <a:close/>
                  <a:moveTo>
                    <a:pt x="33584" y="19246"/>
                  </a:moveTo>
                  <a:lnTo>
                    <a:pt x="33396" y="19434"/>
                  </a:lnTo>
                  <a:lnTo>
                    <a:pt x="33396" y="19623"/>
                  </a:lnTo>
                  <a:lnTo>
                    <a:pt x="33584" y="19246"/>
                  </a:lnTo>
                  <a:close/>
                  <a:moveTo>
                    <a:pt x="24434" y="24151"/>
                  </a:moveTo>
                  <a:lnTo>
                    <a:pt x="24339" y="24245"/>
                  </a:lnTo>
                  <a:lnTo>
                    <a:pt x="24434" y="24340"/>
                  </a:lnTo>
                  <a:lnTo>
                    <a:pt x="24434" y="24245"/>
                  </a:lnTo>
                  <a:lnTo>
                    <a:pt x="24434" y="24151"/>
                  </a:lnTo>
                  <a:close/>
                  <a:moveTo>
                    <a:pt x="14717" y="24434"/>
                  </a:moveTo>
                  <a:lnTo>
                    <a:pt x="14764" y="24481"/>
                  </a:lnTo>
                  <a:lnTo>
                    <a:pt x="14811" y="24434"/>
                  </a:lnTo>
                  <a:lnTo>
                    <a:pt x="14717" y="24434"/>
                  </a:lnTo>
                  <a:close/>
                  <a:moveTo>
                    <a:pt x="2924" y="1"/>
                  </a:moveTo>
                  <a:lnTo>
                    <a:pt x="2641" y="95"/>
                  </a:lnTo>
                  <a:lnTo>
                    <a:pt x="2547" y="378"/>
                  </a:lnTo>
                  <a:lnTo>
                    <a:pt x="2547" y="189"/>
                  </a:lnTo>
                  <a:lnTo>
                    <a:pt x="2453" y="378"/>
                  </a:lnTo>
                  <a:lnTo>
                    <a:pt x="2358" y="567"/>
                  </a:lnTo>
                  <a:lnTo>
                    <a:pt x="2453" y="944"/>
                  </a:lnTo>
                  <a:lnTo>
                    <a:pt x="2358" y="850"/>
                  </a:lnTo>
                  <a:lnTo>
                    <a:pt x="2170" y="944"/>
                  </a:lnTo>
                  <a:lnTo>
                    <a:pt x="2358" y="944"/>
                  </a:lnTo>
                  <a:lnTo>
                    <a:pt x="2453" y="1133"/>
                  </a:lnTo>
                  <a:lnTo>
                    <a:pt x="2264" y="1227"/>
                  </a:lnTo>
                  <a:lnTo>
                    <a:pt x="2170" y="1227"/>
                  </a:lnTo>
                  <a:lnTo>
                    <a:pt x="2170" y="1604"/>
                  </a:lnTo>
                  <a:lnTo>
                    <a:pt x="2075" y="1887"/>
                  </a:lnTo>
                  <a:lnTo>
                    <a:pt x="1792" y="2453"/>
                  </a:lnTo>
                  <a:lnTo>
                    <a:pt x="1415" y="3019"/>
                  </a:lnTo>
                  <a:lnTo>
                    <a:pt x="1321" y="3397"/>
                  </a:lnTo>
                  <a:lnTo>
                    <a:pt x="1321" y="3680"/>
                  </a:lnTo>
                  <a:lnTo>
                    <a:pt x="1226" y="3774"/>
                  </a:lnTo>
                  <a:lnTo>
                    <a:pt x="1226" y="3963"/>
                  </a:lnTo>
                  <a:lnTo>
                    <a:pt x="1321" y="4529"/>
                  </a:lnTo>
                  <a:lnTo>
                    <a:pt x="1226" y="4529"/>
                  </a:lnTo>
                  <a:lnTo>
                    <a:pt x="1132" y="4435"/>
                  </a:lnTo>
                  <a:lnTo>
                    <a:pt x="1038" y="4340"/>
                  </a:lnTo>
                  <a:lnTo>
                    <a:pt x="943" y="4340"/>
                  </a:lnTo>
                  <a:lnTo>
                    <a:pt x="1038" y="4435"/>
                  </a:lnTo>
                  <a:lnTo>
                    <a:pt x="1132" y="4623"/>
                  </a:lnTo>
                  <a:lnTo>
                    <a:pt x="1038" y="4812"/>
                  </a:lnTo>
                  <a:lnTo>
                    <a:pt x="849" y="4906"/>
                  </a:lnTo>
                  <a:lnTo>
                    <a:pt x="943" y="4906"/>
                  </a:lnTo>
                  <a:lnTo>
                    <a:pt x="943" y="5001"/>
                  </a:lnTo>
                  <a:lnTo>
                    <a:pt x="943" y="5189"/>
                  </a:lnTo>
                  <a:lnTo>
                    <a:pt x="755" y="5284"/>
                  </a:lnTo>
                  <a:lnTo>
                    <a:pt x="566" y="5378"/>
                  </a:lnTo>
                  <a:lnTo>
                    <a:pt x="566" y="5472"/>
                  </a:lnTo>
                  <a:lnTo>
                    <a:pt x="755" y="5567"/>
                  </a:lnTo>
                  <a:lnTo>
                    <a:pt x="849" y="5661"/>
                  </a:lnTo>
                  <a:lnTo>
                    <a:pt x="755" y="5755"/>
                  </a:lnTo>
                  <a:lnTo>
                    <a:pt x="472" y="5755"/>
                  </a:lnTo>
                  <a:lnTo>
                    <a:pt x="566" y="6604"/>
                  </a:lnTo>
                  <a:lnTo>
                    <a:pt x="566" y="7076"/>
                  </a:lnTo>
                  <a:lnTo>
                    <a:pt x="566" y="7265"/>
                  </a:lnTo>
                  <a:lnTo>
                    <a:pt x="755" y="7265"/>
                  </a:lnTo>
                  <a:lnTo>
                    <a:pt x="849" y="7359"/>
                  </a:lnTo>
                  <a:lnTo>
                    <a:pt x="849" y="7453"/>
                  </a:lnTo>
                  <a:lnTo>
                    <a:pt x="755" y="7548"/>
                  </a:lnTo>
                  <a:lnTo>
                    <a:pt x="566" y="7453"/>
                  </a:lnTo>
                  <a:lnTo>
                    <a:pt x="566" y="7736"/>
                  </a:lnTo>
                  <a:lnTo>
                    <a:pt x="566" y="8114"/>
                  </a:lnTo>
                  <a:lnTo>
                    <a:pt x="472" y="8019"/>
                  </a:lnTo>
                  <a:lnTo>
                    <a:pt x="472" y="7925"/>
                  </a:lnTo>
                  <a:lnTo>
                    <a:pt x="472" y="7831"/>
                  </a:lnTo>
                  <a:lnTo>
                    <a:pt x="377" y="7925"/>
                  </a:lnTo>
                  <a:lnTo>
                    <a:pt x="377" y="8680"/>
                  </a:lnTo>
                  <a:lnTo>
                    <a:pt x="283" y="8868"/>
                  </a:lnTo>
                  <a:lnTo>
                    <a:pt x="189" y="8963"/>
                  </a:lnTo>
                  <a:lnTo>
                    <a:pt x="94" y="8963"/>
                  </a:lnTo>
                  <a:lnTo>
                    <a:pt x="0" y="9151"/>
                  </a:lnTo>
                  <a:lnTo>
                    <a:pt x="94" y="9340"/>
                  </a:lnTo>
                  <a:lnTo>
                    <a:pt x="189" y="9434"/>
                  </a:lnTo>
                  <a:lnTo>
                    <a:pt x="283" y="9623"/>
                  </a:lnTo>
                  <a:lnTo>
                    <a:pt x="283" y="9812"/>
                  </a:lnTo>
                  <a:lnTo>
                    <a:pt x="94" y="9717"/>
                  </a:lnTo>
                  <a:lnTo>
                    <a:pt x="94" y="9906"/>
                  </a:lnTo>
                  <a:lnTo>
                    <a:pt x="189" y="10000"/>
                  </a:lnTo>
                  <a:lnTo>
                    <a:pt x="283" y="10095"/>
                  </a:lnTo>
                  <a:lnTo>
                    <a:pt x="283" y="10378"/>
                  </a:lnTo>
                  <a:lnTo>
                    <a:pt x="94" y="10095"/>
                  </a:lnTo>
                  <a:lnTo>
                    <a:pt x="94" y="10283"/>
                  </a:lnTo>
                  <a:lnTo>
                    <a:pt x="94" y="10566"/>
                  </a:lnTo>
                  <a:lnTo>
                    <a:pt x="94" y="11510"/>
                  </a:lnTo>
                  <a:lnTo>
                    <a:pt x="189" y="12453"/>
                  </a:lnTo>
                  <a:lnTo>
                    <a:pt x="377" y="13208"/>
                  </a:lnTo>
                  <a:lnTo>
                    <a:pt x="566" y="13680"/>
                  </a:lnTo>
                  <a:lnTo>
                    <a:pt x="849" y="14340"/>
                  </a:lnTo>
                  <a:lnTo>
                    <a:pt x="1132" y="14906"/>
                  </a:lnTo>
                  <a:lnTo>
                    <a:pt x="1226" y="15189"/>
                  </a:lnTo>
                  <a:lnTo>
                    <a:pt x="1132" y="15378"/>
                  </a:lnTo>
                  <a:lnTo>
                    <a:pt x="1321" y="15944"/>
                  </a:lnTo>
                  <a:lnTo>
                    <a:pt x="1698" y="16510"/>
                  </a:lnTo>
                  <a:lnTo>
                    <a:pt x="2453" y="17736"/>
                  </a:lnTo>
                  <a:lnTo>
                    <a:pt x="3019" y="18491"/>
                  </a:lnTo>
                  <a:lnTo>
                    <a:pt x="3679" y="19057"/>
                  </a:lnTo>
                  <a:lnTo>
                    <a:pt x="3491" y="19246"/>
                  </a:lnTo>
                  <a:lnTo>
                    <a:pt x="3774" y="19434"/>
                  </a:lnTo>
                  <a:lnTo>
                    <a:pt x="3868" y="19434"/>
                  </a:lnTo>
                  <a:lnTo>
                    <a:pt x="4151" y="19623"/>
                  </a:lnTo>
                  <a:lnTo>
                    <a:pt x="4245" y="19906"/>
                  </a:lnTo>
                  <a:lnTo>
                    <a:pt x="4434" y="20189"/>
                  </a:lnTo>
                  <a:lnTo>
                    <a:pt x="4717" y="20378"/>
                  </a:lnTo>
                  <a:lnTo>
                    <a:pt x="4623" y="20472"/>
                  </a:lnTo>
                  <a:lnTo>
                    <a:pt x="4717" y="20472"/>
                  </a:lnTo>
                  <a:lnTo>
                    <a:pt x="4811" y="20566"/>
                  </a:lnTo>
                  <a:lnTo>
                    <a:pt x="5566" y="21321"/>
                  </a:lnTo>
                  <a:lnTo>
                    <a:pt x="5849" y="21604"/>
                  </a:lnTo>
                  <a:lnTo>
                    <a:pt x="6415" y="22076"/>
                  </a:lnTo>
                  <a:lnTo>
                    <a:pt x="6415" y="21887"/>
                  </a:lnTo>
                  <a:lnTo>
                    <a:pt x="6604" y="21793"/>
                  </a:lnTo>
                  <a:lnTo>
                    <a:pt x="6509" y="21981"/>
                  </a:lnTo>
                  <a:lnTo>
                    <a:pt x="6604" y="21887"/>
                  </a:lnTo>
                  <a:lnTo>
                    <a:pt x="6698" y="21887"/>
                  </a:lnTo>
                  <a:lnTo>
                    <a:pt x="6698" y="22076"/>
                  </a:lnTo>
                  <a:lnTo>
                    <a:pt x="6509" y="22076"/>
                  </a:lnTo>
                  <a:lnTo>
                    <a:pt x="7075" y="22547"/>
                  </a:lnTo>
                  <a:lnTo>
                    <a:pt x="7924" y="23113"/>
                  </a:lnTo>
                  <a:lnTo>
                    <a:pt x="8773" y="23585"/>
                  </a:lnTo>
                  <a:lnTo>
                    <a:pt x="9245" y="23679"/>
                  </a:lnTo>
                  <a:lnTo>
                    <a:pt x="9622" y="23679"/>
                  </a:lnTo>
                  <a:lnTo>
                    <a:pt x="9528" y="23868"/>
                  </a:lnTo>
                  <a:lnTo>
                    <a:pt x="9622" y="23962"/>
                  </a:lnTo>
                  <a:lnTo>
                    <a:pt x="10094" y="24151"/>
                  </a:lnTo>
                  <a:lnTo>
                    <a:pt x="10660" y="24151"/>
                  </a:lnTo>
                  <a:lnTo>
                    <a:pt x="11226" y="24340"/>
                  </a:lnTo>
                  <a:lnTo>
                    <a:pt x="11981" y="24811"/>
                  </a:lnTo>
                  <a:lnTo>
                    <a:pt x="13113" y="25377"/>
                  </a:lnTo>
                  <a:lnTo>
                    <a:pt x="13490" y="25377"/>
                  </a:lnTo>
                  <a:lnTo>
                    <a:pt x="13868" y="25472"/>
                  </a:lnTo>
                  <a:lnTo>
                    <a:pt x="14811" y="25660"/>
                  </a:lnTo>
                  <a:lnTo>
                    <a:pt x="16320" y="26226"/>
                  </a:lnTo>
                  <a:lnTo>
                    <a:pt x="16415" y="26132"/>
                  </a:lnTo>
                  <a:lnTo>
                    <a:pt x="16604" y="26038"/>
                  </a:lnTo>
                  <a:lnTo>
                    <a:pt x="17264" y="26132"/>
                  </a:lnTo>
                  <a:lnTo>
                    <a:pt x="18490" y="26321"/>
                  </a:lnTo>
                  <a:lnTo>
                    <a:pt x="19056" y="26415"/>
                  </a:lnTo>
                  <a:lnTo>
                    <a:pt x="19811" y="26415"/>
                  </a:lnTo>
                  <a:lnTo>
                    <a:pt x="19905" y="26226"/>
                  </a:lnTo>
                  <a:lnTo>
                    <a:pt x="20094" y="26132"/>
                  </a:lnTo>
                  <a:lnTo>
                    <a:pt x="20283" y="26132"/>
                  </a:lnTo>
                  <a:lnTo>
                    <a:pt x="20188" y="26321"/>
                  </a:lnTo>
                  <a:lnTo>
                    <a:pt x="20754" y="26226"/>
                  </a:lnTo>
                  <a:lnTo>
                    <a:pt x="21415" y="26132"/>
                  </a:lnTo>
                  <a:lnTo>
                    <a:pt x="21981" y="26038"/>
                  </a:lnTo>
                  <a:lnTo>
                    <a:pt x="22641" y="25849"/>
                  </a:lnTo>
                  <a:lnTo>
                    <a:pt x="22641" y="25943"/>
                  </a:lnTo>
                  <a:lnTo>
                    <a:pt x="23113" y="25943"/>
                  </a:lnTo>
                  <a:lnTo>
                    <a:pt x="23679" y="25849"/>
                  </a:lnTo>
                  <a:lnTo>
                    <a:pt x="24151" y="25566"/>
                  </a:lnTo>
                  <a:lnTo>
                    <a:pt x="24811" y="25283"/>
                  </a:lnTo>
                  <a:lnTo>
                    <a:pt x="25943" y="24906"/>
                  </a:lnTo>
                  <a:lnTo>
                    <a:pt x="26603" y="24717"/>
                  </a:lnTo>
                  <a:lnTo>
                    <a:pt x="27358" y="24340"/>
                  </a:lnTo>
                  <a:lnTo>
                    <a:pt x="28113" y="23962"/>
                  </a:lnTo>
                  <a:lnTo>
                    <a:pt x="28867" y="23396"/>
                  </a:lnTo>
                  <a:lnTo>
                    <a:pt x="28867" y="23491"/>
                  </a:lnTo>
                  <a:lnTo>
                    <a:pt x="28773" y="23585"/>
                  </a:lnTo>
                  <a:lnTo>
                    <a:pt x="28679" y="23679"/>
                  </a:lnTo>
                  <a:lnTo>
                    <a:pt x="28490" y="23868"/>
                  </a:lnTo>
                  <a:lnTo>
                    <a:pt x="28396" y="23868"/>
                  </a:lnTo>
                  <a:lnTo>
                    <a:pt x="28490" y="23962"/>
                  </a:lnTo>
                  <a:lnTo>
                    <a:pt x="29056" y="23302"/>
                  </a:lnTo>
                  <a:lnTo>
                    <a:pt x="29433" y="23113"/>
                  </a:lnTo>
                  <a:lnTo>
                    <a:pt x="29528" y="23113"/>
                  </a:lnTo>
                  <a:lnTo>
                    <a:pt x="29528" y="23208"/>
                  </a:lnTo>
                  <a:lnTo>
                    <a:pt x="30094" y="22736"/>
                  </a:lnTo>
                  <a:lnTo>
                    <a:pt x="30377" y="22547"/>
                  </a:lnTo>
                  <a:lnTo>
                    <a:pt x="30660" y="22264"/>
                  </a:lnTo>
                  <a:lnTo>
                    <a:pt x="30754" y="22264"/>
                  </a:lnTo>
                  <a:lnTo>
                    <a:pt x="30754" y="22170"/>
                  </a:lnTo>
                  <a:lnTo>
                    <a:pt x="30754" y="21981"/>
                  </a:lnTo>
                  <a:lnTo>
                    <a:pt x="30754" y="21793"/>
                  </a:lnTo>
                  <a:lnTo>
                    <a:pt x="31132" y="21793"/>
                  </a:lnTo>
                  <a:lnTo>
                    <a:pt x="31226" y="21981"/>
                  </a:lnTo>
                  <a:lnTo>
                    <a:pt x="31415" y="21604"/>
                  </a:lnTo>
                  <a:lnTo>
                    <a:pt x="31509" y="21510"/>
                  </a:lnTo>
                  <a:lnTo>
                    <a:pt x="31603" y="21510"/>
                  </a:lnTo>
                  <a:lnTo>
                    <a:pt x="31698" y="21227"/>
                  </a:lnTo>
                  <a:lnTo>
                    <a:pt x="31886" y="21038"/>
                  </a:lnTo>
                  <a:lnTo>
                    <a:pt x="32264" y="20566"/>
                  </a:lnTo>
                  <a:lnTo>
                    <a:pt x="33207" y="20000"/>
                  </a:lnTo>
                  <a:lnTo>
                    <a:pt x="33018" y="20000"/>
                  </a:lnTo>
                  <a:lnTo>
                    <a:pt x="33396" y="19434"/>
                  </a:lnTo>
                  <a:lnTo>
                    <a:pt x="33584" y="18963"/>
                  </a:lnTo>
                  <a:lnTo>
                    <a:pt x="33679" y="18679"/>
                  </a:lnTo>
                  <a:lnTo>
                    <a:pt x="33962" y="18491"/>
                  </a:lnTo>
                  <a:lnTo>
                    <a:pt x="34150" y="18679"/>
                  </a:lnTo>
                  <a:lnTo>
                    <a:pt x="34339" y="18019"/>
                  </a:lnTo>
                  <a:lnTo>
                    <a:pt x="34433" y="18113"/>
                  </a:lnTo>
                  <a:lnTo>
                    <a:pt x="34528" y="18019"/>
                  </a:lnTo>
                  <a:lnTo>
                    <a:pt x="34622" y="17736"/>
                  </a:lnTo>
                  <a:lnTo>
                    <a:pt x="34716" y="17642"/>
                  </a:lnTo>
                  <a:lnTo>
                    <a:pt x="34905" y="17359"/>
                  </a:lnTo>
                  <a:lnTo>
                    <a:pt x="35282" y="16887"/>
                  </a:lnTo>
                  <a:lnTo>
                    <a:pt x="35282" y="16981"/>
                  </a:lnTo>
                  <a:lnTo>
                    <a:pt x="35282" y="17076"/>
                  </a:lnTo>
                  <a:lnTo>
                    <a:pt x="35282" y="17170"/>
                  </a:lnTo>
                  <a:lnTo>
                    <a:pt x="35377" y="17170"/>
                  </a:lnTo>
                  <a:lnTo>
                    <a:pt x="35565" y="16510"/>
                  </a:lnTo>
                  <a:lnTo>
                    <a:pt x="35754" y="16132"/>
                  </a:lnTo>
                  <a:lnTo>
                    <a:pt x="35943" y="15755"/>
                  </a:lnTo>
                  <a:lnTo>
                    <a:pt x="36226" y="15189"/>
                  </a:lnTo>
                  <a:lnTo>
                    <a:pt x="36698" y="14340"/>
                  </a:lnTo>
                  <a:lnTo>
                    <a:pt x="37075" y="13114"/>
                  </a:lnTo>
                  <a:lnTo>
                    <a:pt x="37358" y="12359"/>
                  </a:lnTo>
                  <a:lnTo>
                    <a:pt x="37452" y="12170"/>
                  </a:lnTo>
                  <a:lnTo>
                    <a:pt x="37641" y="11887"/>
                  </a:lnTo>
                  <a:lnTo>
                    <a:pt x="37641" y="11982"/>
                  </a:lnTo>
                  <a:lnTo>
                    <a:pt x="37641" y="12076"/>
                  </a:lnTo>
                  <a:lnTo>
                    <a:pt x="37735" y="11604"/>
                  </a:lnTo>
                  <a:lnTo>
                    <a:pt x="37547" y="11699"/>
                  </a:lnTo>
                  <a:lnTo>
                    <a:pt x="37452" y="11416"/>
                  </a:lnTo>
                  <a:lnTo>
                    <a:pt x="37547" y="11416"/>
                  </a:lnTo>
                  <a:lnTo>
                    <a:pt x="37641" y="11321"/>
                  </a:lnTo>
                  <a:lnTo>
                    <a:pt x="37735" y="11321"/>
                  </a:lnTo>
                  <a:lnTo>
                    <a:pt x="37735" y="11227"/>
                  </a:lnTo>
                  <a:lnTo>
                    <a:pt x="37641" y="10944"/>
                  </a:lnTo>
                  <a:lnTo>
                    <a:pt x="37735" y="10472"/>
                  </a:lnTo>
                  <a:lnTo>
                    <a:pt x="37924" y="10661"/>
                  </a:lnTo>
                  <a:lnTo>
                    <a:pt x="37830" y="10378"/>
                  </a:lnTo>
                  <a:lnTo>
                    <a:pt x="37924" y="10095"/>
                  </a:lnTo>
                  <a:lnTo>
                    <a:pt x="37924" y="10283"/>
                  </a:lnTo>
                  <a:lnTo>
                    <a:pt x="38018" y="10283"/>
                  </a:lnTo>
                  <a:lnTo>
                    <a:pt x="38207" y="9906"/>
                  </a:lnTo>
                  <a:lnTo>
                    <a:pt x="38301" y="9812"/>
                  </a:lnTo>
                  <a:lnTo>
                    <a:pt x="38113" y="9623"/>
                  </a:lnTo>
                  <a:lnTo>
                    <a:pt x="38113" y="9434"/>
                  </a:lnTo>
                  <a:lnTo>
                    <a:pt x="38113" y="9246"/>
                  </a:lnTo>
                  <a:lnTo>
                    <a:pt x="38018" y="8963"/>
                  </a:lnTo>
                  <a:lnTo>
                    <a:pt x="38207" y="9151"/>
                  </a:lnTo>
                  <a:lnTo>
                    <a:pt x="38301" y="9057"/>
                  </a:lnTo>
                  <a:lnTo>
                    <a:pt x="38490" y="8680"/>
                  </a:lnTo>
                  <a:lnTo>
                    <a:pt x="38679" y="8302"/>
                  </a:lnTo>
                  <a:lnTo>
                    <a:pt x="38490" y="8302"/>
                  </a:lnTo>
                  <a:lnTo>
                    <a:pt x="38490" y="8114"/>
                  </a:lnTo>
                  <a:lnTo>
                    <a:pt x="38490" y="7831"/>
                  </a:lnTo>
                  <a:lnTo>
                    <a:pt x="38584" y="7642"/>
                  </a:lnTo>
                  <a:lnTo>
                    <a:pt x="38584" y="7359"/>
                  </a:lnTo>
                  <a:lnTo>
                    <a:pt x="38396" y="6793"/>
                  </a:lnTo>
                  <a:lnTo>
                    <a:pt x="38207" y="6321"/>
                  </a:lnTo>
                  <a:lnTo>
                    <a:pt x="38301" y="6321"/>
                  </a:lnTo>
                  <a:lnTo>
                    <a:pt x="38396" y="6416"/>
                  </a:lnTo>
                  <a:lnTo>
                    <a:pt x="38396" y="6133"/>
                  </a:lnTo>
                  <a:lnTo>
                    <a:pt x="38490" y="5850"/>
                  </a:lnTo>
                  <a:lnTo>
                    <a:pt x="38490" y="5567"/>
                  </a:lnTo>
                  <a:lnTo>
                    <a:pt x="38584" y="5567"/>
                  </a:lnTo>
                  <a:lnTo>
                    <a:pt x="38679" y="5661"/>
                  </a:lnTo>
                  <a:lnTo>
                    <a:pt x="38490" y="5189"/>
                  </a:lnTo>
                  <a:lnTo>
                    <a:pt x="38679" y="5284"/>
                  </a:lnTo>
                  <a:lnTo>
                    <a:pt x="38584" y="5001"/>
                  </a:lnTo>
                  <a:lnTo>
                    <a:pt x="38490" y="5095"/>
                  </a:lnTo>
                  <a:lnTo>
                    <a:pt x="38396" y="5095"/>
                  </a:lnTo>
                  <a:lnTo>
                    <a:pt x="38396" y="5001"/>
                  </a:lnTo>
                  <a:lnTo>
                    <a:pt x="38301" y="5095"/>
                  </a:lnTo>
                  <a:lnTo>
                    <a:pt x="38207" y="5189"/>
                  </a:lnTo>
                  <a:lnTo>
                    <a:pt x="38301" y="5378"/>
                  </a:lnTo>
                  <a:lnTo>
                    <a:pt x="38396" y="5755"/>
                  </a:lnTo>
                  <a:lnTo>
                    <a:pt x="38207" y="5661"/>
                  </a:lnTo>
                  <a:lnTo>
                    <a:pt x="38396" y="5944"/>
                  </a:lnTo>
                  <a:lnTo>
                    <a:pt x="38207" y="6038"/>
                  </a:lnTo>
                  <a:lnTo>
                    <a:pt x="38113" y="5944"/>
                  </a:lnTo>
                  <a:lnTo>
                    <a:pt x="38113" y="6038"/>
                  </a:lnTo>
                  <a:lnTo>
                    <a:pt x="38113" y="6133"/>
                  </a:lnTo>
                  <a:lnTo>
                    <a:pt x="38113" y="6416"/>
                  </a:lnTo>
                  <a:lnTo>
                    <a:pt x="38018" y="6416"/>
                  </a:lnTo>
                  <a:lnTo>
                    <a:pt x="38018" y="6887"/>
                  </a:lnTo>
                  <a:lnTo>
                    <a:pt x="38018" y="7076"/>
                  </a:lnTo>
                  <a:lnTo>
                    <a:pt x="38113" y="7170"/>
                  </a:lnTo>
                  <a:lnTo>
                    <a:pt x="38207" y="7170"/>
                  </a:lnTo>
                  <a:lnTo>
                    <a:pt x="38301" y="7359"/>
                  </a:lnTo>
                  <a:lnTo>
                    <a:pt x="37830" y="7548"/>
                  </a:lnTo>
                  <a:lnTo>
                    <a:pt x="38018" y="7642"/>
                  </a:lnTo>
                  <a:lnTo>
                    <a:pt x="38113" y="8019"/>
                  </a:lnTo>
                  <a:lnTo>
                    <a:pt x="38113" y="8302"/>
                  </a:lnTo>
                  <a:lnTo>
                    <a:pt x="38018" y="8397"/>
                  </a:lnTo>
                  <a:lnTo>
                    <a:pt x="37830" y="8397"/>
                  </a:lnTo>
                  <a:lnTo>
                    <a:pt x="37924" y="8585"/>
                  </a:lnTo>
                  <a:lnTo>
                    <a:pt x="38018" y="8774"/>
                  </a:lnTo>
                  <a:lnTo>
                    <a:pt x="37924" y="8963"/>
                  </a:lnTo>
                  <a:lnTo>
                    <a:pt x="37830" y="8774"/>
                  </a:lnTo>
                  <a:lnTo>
                    <a:pt x="37641" y="8868"/>
                  </a:lnTo>
                  <a:lnTo>
                    <a:pt x="37735" y="8963"/>
                  </a:lnTo>
                  <a:lnTo>
                    <a:pt x="37735" y="9246"/>
                  </a:lnTo>
                  <a:lnTo>
                    <a:pt x="37641" y="9812"/>
                  </a:lnTo>
                  <a:lnTo>
                    <a:pt x="37358" y="10378"/>
                  </a:lnTo>
                  <a:lnTo>
                    <a:pt x="37169" y="10755"/>
                  </a:lnTo>
                  <a:lnTo>
                    <a:pt x="37358" y="11038"/>
                  </a:lnTo>
                  <a:lnTo>
                    <a:pt x="37264" y="11321"/>
                  </a:lnTo>
                  <a:lnTo>
                    <a:pt x="37075" y="11227"/>
                  </a:lnTo>
                  <a:lnTo>
                    <a:pt x="37075" y="11321"/>
                  </a:lnTo>
                  <a:lnTo>
                    <a:pt x="37075" y="11604"/>
                  </a:lnTo>
                  <a:lnTo>
                    <a:pt x="36981" y="11510"/>
                  </a:lnTo>
                  <a:lnTo>
                    <a:pt x="36886" y="11887"/>
                  </a:lnTo>
                  <a:lnTo>
                    <a:pt x="36792" y="12265"/>
                  </a:lnTo>
                  <a:lnTo>
                    <a:pt x="36886" y="12359"/>
                  </a:lnTo>
                  <a:lnTo>
                    <a:pt x="37169" y="12359"/>
                  </a:lnTo>
                  <a:lnTo>
                    <a:pt x="37264" y="12548"/>
                  </a:lnTo>
                  <a:lnTo>
                    <a:pt x="37075" y="12453"/>
                  </a:lnTo>
                  <a:lnTo>
                    <a:pt x="36981" y="12548"/>
                  </a:lnTo>
                  <a:lnTo>
                    <a:pt x="36886" y="12359"/>
                  </a:lnTo>
                  <a:lnTo>
                    <a:pt x="36981" y="12642"/>
                  </a:lnTo>
                  <a:lnTo>
                    <a:pt x="36886" y="12548"/>
                  </a:lnTo>
                  <a:lnTo>
                    <a:pt x="36792" y="12453"/>
                  </a:lnTo>
                  <a:lnTo>
                    <a:pt x="36414" y="13114"/>
                  </a:lnTo>
                  <a:lnTo>
                    <a:pt x="36320" y="13491"/>
                  </a:lnTo>
                  <a:lnTo>
                    <a:pt x="36320" y="13868"/>
                  </a:lnTo>
                  <a:lnTo>
                    <a:pt x="35754" y="15095"/>
                  </a:lnTo>
                  <a:lnTo>
                    <a:pt x="35377" y="15755"/>
                  </a:lnTo>
                  <a:lnTo>
                    <a:pt x="34999" y="16227"/>
                  </a:lnTo>
                  <a:lnTo>
                    <a:pt x="34999" y="16038"/>
                  </a:lnTo>
                  <a:lnTo>
                    <a:pt x="34716" y="16321"/>
                  </a:lnTo>
                  <a:lnTo>
                    <a:pt x="34528" y="16698"/>
                  </a:lnTo>
                  <a:lnTo>
                    <a:pt x="34716" y="16604"/>
                  </a:lnTo>
                  <a:lnTo>
                    <a:pt x="34150" y="17170"/>
                  </a:lnTo>
                  <a:lnTo>
                    <a:pt x="33584" y="17736"/>
                  </a:lnTo>
                  <a:lnTo>
                    <a:pt x="33679" y="17830"/>
                  </a:lnTo>
                  <a:lnTo>
                    <a:pt x="33773" y="17736"/>
                  </a:lnTo>
                  <a:lnTo>
                    <a:pt x="33867" y="17736"/>
                  </a:lnTo>
                  <a:lnTo>
                    <a:pt x="33867" y="17830"/>
                  </a:lnTo>
                  <a:lnTo>
                    <a:pt x="33679" y="17925"/>
                  </a:lnTo>
                  <a:lnTo>
                    <a:pt x="33490" y="18019"/>
                  </a:lnTo>
                  <a:lnTo>
                    <a:pt x="33396" y="18113"/>
                  </a:lnTo>
                  <a:lnTo>
                    <a:pt x="33207" y="18208"/>
                  </a:lnTo>
                  <a:lnTo>
                    <a:pt x="33113" y="18585"/>
                  </a:lnTo>
                  <a:lnTo>
                    <a:pt x="33207" y="18679"/>
                  </a:lnTo>
                  <a:lnTo>
                    <a:pt x="33207" y="18774"/>
                  </a:lnTo>
                  <a:lnTo>
                    <a:pt x="33018" y="18963"/>
                  </a:lnTo>
                  <a:lnTo>
                    <a:pt x="32924" y="18963"/>
                  </a:lnTo>
                  <a:lnTo>
                    <a:pt x="32924" y="18868"/>
                  </a:lnTo>
                  <a:lnTo>
                    <a:pt x="32924" y="18679"/>
                  </a:lnTo>
                  <a:lnTo>
                    <a:pt x="32735" y="18868"/>
                  </a:lnTo>
                  <a:lnTo>
                    <a:pt x="32641" y="18963"/>
                  </a:lnTo>
                  <a:lnTo>
                    <a:pt x="32547" y="18963"/>
                  </a:lnTo>
                  <a:lnTo>
                    <a:pt x="32547" y="19057"/>
                  </a:lnTo>
                  <a:lnTo>
                    <a:pt x="32735" y="18963"/>
                  </a:lnTo>
                  <a:lnTo>
                    <a:pt x="32075" y="19717"/>
                  </a:lnTo>
                  <a:lnTo>
                    <a:pt x="31698" y="20000"/>
                  </a:lnTo>
                  <a:lnTo>
                    <a:pt x="31603" y="20000"/>
                  </a:lnTo>
                  <a:lnTo>
                    <a:pt x="31603" y="19906"/>
                  </a:lnTo>
                  <a:lnTo>
                    <a:pt x="31320" y="20095"/>
                  </a:lnTo>
                  <a:lnTo>
                    <a:pt x="31037" y="20283"/>
                  </a:lnTo>
                  <a:lnTo>
                    <a:pt x="31132" y="20095"/>
                  </a:lnTo>
                  <a:lnTo>
                    <a:pt x="30943" y="20283"/>
                  </a:lnTo>
                  <a:lnTo>
                    <a:pt x="31132" y="20378"/>
                  </a:lnTo>
                  <a:lnTo>
                    <a:pt x="31037" y="20661"/>
                  </a:lnTo>
                  <a:lnTo>
                    <a:pt x="30849" y="20849"/>
                  </a:lnTo>
                  <a:lnTo>
                    <a:pt x="30754" y="20944"/>
                  </a:lnTo>
                  <a:lnTo>
                    <a:pt x="30660" y="20849"/>
                  </a:lnTo>
                  <a:lnTo>
                    <a:pt x="30849" y="20755"/>
                  </a:lnTo>
                  <a:lnTo>
                    <a:pt x="30754" y="20755"/>
                  </a:lnTo>
                  <a:lnTo>
                    <a:pt x="30754" y="20661"/>
                  </a:lnTo>
                  <a:lnTo>
                    <a:pt x="30754" y="20566"/>
                  </a:lnTo>
                  <a:lnTo>
                    <a:pt x="30660" y="20661"/>
                  </a:lnTo>
                  <a:lnTo>
                    <a:pt x="30471" y="20849"/>
                  </a:lnTo>
                  <a:lnTo>
                    <a:pt x="30094" y="21038"/>
                  </a:lnTo>
                  <a:lnTo>
                    <a:pt x="30188" y="21038"/>
                  </a:lnTo>
                  <a:lnTo>
                    <a:pt x="30188" y="21227"/>
                  </a:lnTo>
                  <a:lnTo>
                    <a:pt x="29905" y="21604"/>
                  </a:lnTo>
                  <a:lnTo>
                    <a:pt x="30188" y="21415"/>
                  </a:lnTo>
                  <a:lnTo>
                    <a:pt x="29905" y="21793"/>
                  </a:lnTo>
                  <a:lnTo>
                    <a:pt x="29905" y="21698"/>
                  </a:lnTo>
                  <a:lnTo>
                    <a:pt x="29811" y="21793"/>
                  </a:lnTo>
                  <a:lnTo>
                    <a:pt x="29716" y="21887"/>
                  </a:lnTo>
                  <a:lnTo>
                    <a:pt x="29339" y="21981"/>
                  </a:lnTo>
                  <a:lnTo>
                    <a:pt x="28867" y="21981"/>
                  </a:lnTo>
                  <a:lnTo>
                    <a:pt x="28773" y="22076"/>
                  </a:lnTo>
                  <a:lnTo>
                    <a:pt x="28584" y="22170"/>
                  </a:lnTo>
                  <a:lnTo>
                    <a:pt x="28679" y="22264"/>
                  </a:lnTo>
                  <a:lnTo>
                    <a:pt x="28679" y="22453"/>
                  </a:lnTo>
                  <a:lnTo>
                    <a:pt x="28962" y="22076"/>
                  </a:lnTo>
                  <a:lnTo>
                    <a:pt x="28867" y="22453"/>
                  </a:lnTo>
                  <a:lnTo>
                    <a:pt x="29150" y="22264"/>
                  </a:lnTo>
                  <a:lnTo>
                    <a:pt x="29150" y="22359"/>
                  </a:lnTo>
                  <a:lnTo>
                    <a:pt x="28679" y="22642"/>
                  </a:lnTo>
                  <a:lnTo>
                    <a:pt x="28490" y="22547"/>
                  </a:lnTo>
                  <a:lnTo>
                    <a:pt x="28396" y="22453"/>
                  </a:lnTo>
                  <a:lnTo>
                    <a:pt x="28301" y="22453"/>
                  </a:lnTo>
                  <a:lnTo>
                    <a:pt x="28207" y="22547"/>
                  </a:lnTo>
                  <a:lnTo>
                    <a:pt x="27924" y="22736"/>
                  </a:lnTo>
                  <a:lnTo>
                    <a:pt x="27641" y="22925"/>
                  </a:lnTo>
                  <a:lnTo>
                    <a:pt x="27735" y="22925"/>
                  </a:lnTo>
                  <a:lnTo>
                    <a:pt x="26886" y="23491"/>
                  </a:lnTo>
                  <a:lnTo>
                    <a:pt x="26132" y="23962"/>
                  </a:lnTo>
                  <a:lnTo>
                    <a:pt x="26132" y="23774"/>
                  </a:lnTo>
                  <a:lnTo>
                    <a:pt x="26226" y="23585"/>
                  </a:lnTo>
                  <a:lnTo>
                    <a:pt x="25754" y="23868"/>
                  </a:lnTo>
                  <a:lnTo>
                    <a:pt x="25471" y="24151"/>
                  </a:lnTo>
                  <a:lnTo>
                    <a:pt x="25377" y="24245"/>
                  </a:lnTo>
                  <a:lnTo>
                    <a:pt x="25471" y="24340"/>
                  </a:lnTo>
                  <a:lnTo>
                    <a:pt x="25188" y="24245"/>
                  </a:lnTo>
                  <a:lnTo>
                    <a:pt x="24905" y="24245"/>
                  </a:lnTo>
                  <a:lnTo>
                    <a:pt x="24434" y="24340"/>
                  </a:lnTo>
                  <a:lnTo>
                    <a:pt x="23585" y="24811"/>
                  </a:lnTo>
                  <a:lnTo>
                    <a:pt x="23207" y="24906"/>
                  </a:lnTo>
                  <a:lnTo>
                    <a:pt x="22924" y="25000"/>
                  </a:lnTo>
                  <a:lnTo>
                    <a:pt x="22830" y="24906"/>
                  </a:lnTo>
                  <a:lnTo>
                    <a:pt x="22924" y="24811"/>
                  </a:lnTo>
                  <a:lnTo>
                    <a:pt x="22830" y="24717"/>
                  </a:lnTo>
                  <a:lnTo>
                    <a:pt x="21886" y="24717"/>
                  </a:lnTo>
                  <a:lnTo>
                    <a:pt x="21509" y="24906"/>
                  </a:lnTo>
                  <a:lnTo>
                    <a:pt x="21037" y="25189"/>
                  </a:lnTo>
                  <a:lnTo>
                    <a:pt x="20660" y="25283"/>
                  </a:lnTo>
                  <a:lnTo>
                    <a:pt x="20754" y="25189"/>
                  </a:lnTo>
                  <a:lnTo>
                    <a:pt x="20754" y="25094"/>
                  </a:lnTo>
                  <a:lnTo>
                    <a:pt x="20471" y="25283"/>
                  </a:lnTo>
                  <a:lnTo>
                    <a:pt x="20377" y="25377"/>
                  </a:lnTo>
                  <a:lnTo>
                    <a:pt x="20188" y="25094"/>
                  </a:lnTo>
                  <a:lnTo>
                    <a:pt x="20471" y="25094"/>
                  </a:lnTo>
                  <a:lnTo>
                    <a:pt x="20094" y="25000"/>
                  </a:lnTo>
                  <a:lnTo>
                    <a:pt x="19339" y="25094"/>
                  </a:lnTo>
                  <a:lnTo>
                    <a:pt x="18019" y="25377"/>
                  </a:lnTo>
                  <a:lnTo>
                    <a:pt x="18679" y="25000"/>
                  </a:lnTo>
                  <a:lnTo>
                    <a:pt x="18396" y="25000"/>
                  </a:lnTo>
                  <a:lnTo>
                    <a:pt x="18113" y="25094"/>
                  </a:lnTo>
                  <a:lnTo>
                    <a:pt x="17830" y="25094"/>
                  </a:lnTo>
                  <a:lnTo>
                    <a:pt x="17075" y="25000"/>
                  </a:lnTo>
                  <a:lnTo>
                    <a:pt x="15943" y="24717"/>
                  </a:lnTo>
                  <a:lnTo>
                    <a:pt x="15094" y="24623"/>
                  </a:lnTo>
                  <a:lnTo>
                    <a:pt x="14811" y="24528"/>
                  </a:lnTo>
                  <a:lnTo>
                    <a:pt x="14764" y="24481"/>
                  </a:lnTo>
                  <a:lnTo>
                    <a:pt x="14717" y="24528"/>
                  </a:lnTo>
                  <a:lnTo>
                    <a:pt x="14339" y="24340"/>
                  </a:lnTo>
                  <a:lnTo>
                    <a:pt x="13868" y="24057"/>
                  </a:lnTo>
                  <a:lnTo>
                    <a:pt x="14056" y="24245"/>
                  </a:lnTo>
                  <a:lnTo>
                    <a:pt x="13868" y="24245"/>
                  </a:lnTo>
                  <a:lnTo>
                    <a:pt x="13679" y="24151"/>
                  </a:lnTo>
                  <a:lnTo>
                    <a:pt x="13585" y="23962"/>
                  </a:lnTo>
                  <a:lnTo>
                    <a:pt x="13396" y="23962"/>
                  </a:lnTo>
                  <a:lnTo>
                    <a:pt x="13490" y="23868"/>
                  </a:lnTo>
                  <a:lnTo>
                    <a:pt x="12924" y="23868"/>
                  </a:lnTo>
                  <a:lnTo>
                    <a:pt x="12170" y="23679"/>
                  </a:lnTo>
                  <a:lnTo>
                    <a:pt x="11509" y="23491"/>
                  </a:lnTo>
                  <a:lnTo>
                    <a:pt x="11226" y="23302"/>
                  </a:lnTo>
                  <a:lnTo>
                    <a:pt x="11132" y="23113"/>
                  </a:lnTo>
                  <a:lnTo>
                    <a:pt x="10755" y="23113"/>
                  </a:lnTo>
                  <a:lnTo>
                    <a:pt x="10472" y="22925"/>
                  </a:lnTo>
                  <a:lnTo>
                    <a:pt x="10566" y="22925"/>
                  </a:lnTo>
                  <a:lnTo>
                    <a:pt x="10094" y="22736"/>
                  </a:lnTo>
                  <a:lnTo>
                    <a:pt x="9717" y="22642"/>
                  </a:lnTo>
                  <a:lnTo>
                    <a:pt x="9339" y="22642"/>
                  </a:lnTo>
                  <a:lnTo>
                    <a:pt x="9339" y="22453"/>
                  </a:lnTo>
                  <a:lnTo>
                    <a:pt x="9339" y="22264"/>
                  </a:lnTo>
                  <a:lnTo>
                    <a:pt x="9056" y="21981"/>
                  </a:lnTo>
                  <a:lnTo>
                    <a:pt x="7924" y="21321"/>
                  </a:lnTo>
                  <a:lnTo>
                    <a:pt x="7453" y="21038"/>
                  </a:lnTo>
                  <a:lnTo>
                    <a:pt x="6887" y="20566"/>
                  </a:lnTo>
                  <a:lnTo>
                    <a:pt x="6132" y="19906"/>
                  </a:lnTo>
                  <a:lnTo>
                    <a:pt x="5755" y="19717"/>
                  </a:lnTo>
                  <a:lnTo>
                    <a:pt x="5660" y="19623"/>
                  </a:lnTo>
                  <a:lnTo>
                    <a:pt x="5472" y="19623"/>
                  </a:lnTo>
                  <a:lnTo>
                    <a:pt x="5283" y="19246"/>
                  </a:lnTo>
                  <a:lnTo>
                    <a:pt x="4906" y="18774"/>
                  </a:lnTo>
                  <a:lnTo>
                    <a:pt x="4528" y="18302"/>
                  </a:lnTo>
                  <a:lnTo>
                    <a:pt x="4151" y="18019"/>
                  </a:lnTo>
                  <a:lnTo>
                    <a:pt x="4151" y="17736"/>
                  </a:lnTo>
                  <a:lnTo>
                    <a:pt x="4057" y="17547"/>
                  </a:lnTo>
                  <a:lnTo>
                    <a:pt x="3679" y="17076"/>
                  </a:lnTo>
                  <a:lnTo>
                    <a:pt x="3868" y="17076"/>
                  </a:lnTo>
                  <a:lnTo>
                    <a:pt x="3113" y="16887"/>
                  </a:lnTo>
                  <a:lnTo>
                    <a:pt x="3207" y="16604"/>
                  </a:lnTo>
                  <a:lnTo>
                    <a:pt x="3113" y="16227"/>
                  </a:lnTo>
                  <a:lnTo>
                    <a:pt x="2924" y="15849"/>
                  </a:lnTo>
                  <a:lnTo>
                    <a:pt x="2641" y="15661"/>
                  </a:lnTo>
                  <a:lnTo>
                    <a:pt x="2736" y="15566"/>
                  </a:lnTo>
                  <a:lnTo>
                    <a:pt x="2641" y="15472"/>
                  </a:lnTo>
                  <a:lnTo>
                    <a:pt x="2453" y="15095"/>
                  </a:lnTo>
                  <a:lnTo>
                    <a:pt x="1981" y="14529"/>
                  </a:lnTo>
                  <a:lnTo>
                    <a:pt x="2170" y="14434"/>
                  </a:lnTo>
                  <a:lnTo>
                    <a:pt x="1981" y="14340"/>
                  </a:lnTo>
                  <a:lnTo>
                    <a:pt x="1887" y="14246"/>
                  </a:lnTo>
                  <a:lnTo>
                    <a:pt x="1792" y="14151"/>
                  </a:lnTo>
                  <a:lnTo>
                    <a:pt x="1604" y="13680"/>
                  </a:lnTo>
                  <a:lnTo>
                    <a:pt x="1698" y="13774"/>
                  </a:lnTo>
                  <a:lnTo>
                    <a:pt x="1509" y="13302"/>
                  </a:lnTo>
                  <a:lnTo>
                    <a:pt x="1321" y="12831"/>
                  </a:lnTo>
                  <a:lnTo>
                    <a:pt x="1226" y="12453"/>
                  </a:lnTo>
                  <a:lnTo>
                    <a:pt x="1226" y="12170"/>
                  </a:lnTo>
                  <a:lnTo>
                    <a:pt x="1321" y="11982"/>
                  </a:lnTo>
                  <a:lnTo>
                    <a:pt x="1415" y="12453"/>
                  </a:lnTo>
                  <a:lnTo>
                    <a:pt x="1509" y="12359"/>
                  </a:lnTo>
                  <a:lnTo>
                    <a:pt x="1792" y="12359"/>
                  </a:lnTo>
                  <a:lnTo>
                    <a:pt x="1604" y="12170"/>
                  </a:lnTo>
                  <a:lnTo>
                    <a:pt x="1604" y="11887"/>
                  </a:lnTo>
                  <a:lnTo>
                    <a:pt x="1509" y="11227"/>
                  </a:lnTo>
                  <a:lnTo>
                    <a:pt x="1415" y="11132"/>
                  </a:lnTo>
                  <a:lnTo>
                    <a:pt x="1415" y="10944"/>
                  </a:lnTo>
                  <a:lnTo>
                    <a:pt x="1321" y="10849"/>
                  </a:lnTo>
                  <a:lnTo>
                    <a:pt x="1226" y="10849"/>
                  </a:lnTo>
                  <a:lnTo>
                    <a:pt x="1226" y="11038"/>
                  </a:lnTo>
                  <a:lnTo>
                    <a:pt x="1321" y="11321"/>
                  </a:lnTo>
                  <a:lnTo>
                    <a:pt x="1132" y="11227"/>
                  </a:lnTo>
                  <a:lnTo>
                    <a:pt x="1132" y="11132"/>
                  </a:lnTo>
                  <a:lnTo>
                    <a:pt x="1132" y="11038"/>
                  </a:lnTo>
                  <a:lnTo>
                    <a:pt x="943" y="10849"/>
                  </a:lnTo>
                  <a:lnTo>
                    <a:pt x="1038" y="10661"/>
                  </a:lnTo>
                  <a:lnTo>
                    <a:pt x="1132" y="10378"/>
                  </a:lnTo>
                  <a:lnTo>
                    <a:pt x="1226" y="9812"/>
                  </a:lnTo>
                  <a:lnTo>
                    <a:pt x="1132" y="9340"/>
                  </a:lnTo>
                  <a:lnTo>
                    <a:pt x="1132" y="9151"/>
                  </a:lnTo>
                  <a:lnTo>
                    <a:pt x="1226" y="9057"/>
                  </a:lnTo>
                  <a:lnTo>
                    <a:pt x="1226" y="8491"/>
                  </a:lnTo>
                  <a:lnTo>
                    <a:pt x="1321" y="7831"/>
                  </a:lnTo>
                  <a:lnTo>
                    <a:pt x="1604" y="6416"/>
                  </a:lnTo>
                  <a:lnTo>
                    <a:pt x="1981" y="4906"/>
                  </a:lnTo>
                  <a:lnTo>
                    <a:pt x="2453" y="3302"/>
                  </a:lnTo>
                  <a:lnTo>
                    <a:pt x="2736" y="2359"/>
                  </a:lnTo>
                  <a:lnTo>
                    <a:pt x="2924" y="1887"/>
                  </a:lnTo>
                  <a:lnTo>
                    <a:pt x="3019" y="1416"/>
                  </a:lnTo>
                  <a:lnTo>
                    <a:pt x="3302" y="1133"/>
                  </a:lnTo>
                  <a:lnTo>
                    <a:pt x="3491" y="755"/>
                  </a:lnTo>
                  <a:lnTo>
                    <a:pt x="3585" y="567"/>
                  </a:lnTo>
                  <a:lnTo>
                    <a:pt x="3585" y="472"/>
                  </a:lnTo>
                  <a:lnTo>
                    <a:pt x="3491" y="378"/>
                  </a:lnTo>
                  <a:lnTo>
                    <a:pt x="3302" y="284"/>
                  </a:lnTo>
                  <a:lnTo>
                    <a:pt x="3207" y="95"/>
                  </a:lnTo>
                  <a:lnTo>
                    <a:pt x="3113" y="1"/>
                  </a:lnTo>
                  <a:lnTo>
                    <a:pt x="2924"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15" name="Shape 50"/>
            <p:cNvSpPr>
              <a:spLocks/>
            </p:cNvSpPr>
            <p:nvPr/>
          </p:nvSpPr>
          <p:spPr bwMode="auto">
            <a:xfrm>
              <a:off x="1091875" y="1951850"/>
              <a:ext cx="188700" cy="136800"/>
            </a:xfrm>
            <a:custGeom>
              <a:avLst/>
              <a:gdLst>
                <a:gd name="T0" fmla="*/ 1879686714 w 7548"/>
                <a:gd name="T1" fmla="*/ 37109374 h 5472"/>
                <a:gd name="T2" fmla="*/ 1695312361 w 7548"/>
                <a:gd name="T3" fmla="*/ 184374984 h 5472"/>
                <a:gd name="T4" fmla="*/ 1474218419 w 7548"/>
                <a:gd name="T5" fmla="*/ 221093621 h 5472"/>
                <a:gd name="T6" fmla="*/ 1253124876 w 7548"/>
                <a:gd name="T7" fmla="*/ 368749968 h 5472"/>
                <a:gd name="T8" fmla="*/ 847656181 w 7548"/>
                <a:gd name="T9" fmla="*/ 921484071 h 5472"/>
                <a:gd name="T10" fmla="*/ 552734057 w 7548"/>
                <a:gd name="T11" fmla="*/ 1142577592 h 5472"/>
                <a:gd name="T12" fmla="*/ 479296876 w 7548"/>
                <a:gd name="T13" fmla="*/ 1105859205 h 5472"/>
                <a:gd name="T14" fmla="*/ 442187286 w 7548"/>
                <a:gd name="T15" fmla="*/ 1216405566 h 5472"/>
                <a:gd name="T16" fmla="*/ 479296876 w 7548"/>
                <a:gd name="T17" fmla="*/ 1253124753 h 5472"/>
                <a:gd name="T18" fmla="*/ 589843647 w 7548"/>
                <a:gd name="T19" fmla="*/ 1363671113 h 5472"/>
                <a:gd name="T20" fmla="*/ 442187286 w 7548"/>
                <a:gd name="T21" fmla="*/ 1363671113 h 5472"/>
                <a:gd name="T22" fmla="*/ 184375002 w 7548"/>
                <a:gd name="T23" fmla="*/ 1769139369 h 5472"/>
                <a:gd name="T24" fmla="*/ 0 w 7548"/>
                <a:gd name="T25" fmla="*/ 1805859355 h 5472"/>
                <a:gd name="T26" fmla="*/ 368750005 w 7548"/>
                <a:gd name="T27" fmla="*/ 2137499237 h 5472"/>
                <a:gd name="T28" fmla="*/ 368750005 w 7548"/>
                <a:gd name="T29" fmla="*/ 2063670463 h 5472"/>
                <a:gd name="T30" fmla="*/ 516015666 w 7548"/>
                <a:gd name="T31" fmla="*/ 1953124903 h 5472"/>
                <a:gd name="T32" fmla="*/ 479296876 w 7548"/>
                <a:gd name="T33" fmla="*/ 1805859355 h 5472"/>
                <a:gd name="T34" fmla="*/ 589843647 w 7548"/>
                <a:gd name="T35" fmla="*/ 1879686529 h 5472"/>
                <a:gd name="T36" fmla="*/ 552734057 w 7548"/>
                <a:gd name="T37" fmla="*/ 1842577742 h 5472"/>
                <a:gd name="T38" fmla="*/ 663281228 w 7548"/>
                <a:gd name="T39" fmla="*/ 1916404916 h 5472"/>
                <a:gd name="T40" fmla="*/ 552734057 w 7548"/>
                <a:gd name="T41" fmla="*/ 1621483821 h 5472"/>
                <a:gd name="T42" fmla="*/ 737109209 w 7548"/>
                <a:gd name="T43" fmla="*/ 1769139369 h 5472"/>
                <a:gd name="T44" fmla="*/ 1879686714 w 7548"/>
                <a:gd name="T45" fmla="*/ 552734003 h 5472"/>
                <a:gd name="T46" fmla="*/ 1990233885 w 7548"/>
                <a:gd name="T47" fmla="*/ 589843589 h 5472"/>
                <a:gd name="T48" fmla="*/ 1953125095 w 7548"/>
                <a:gd name="T49" fmla="*/ 663281163 h 5472"/>
                <a:gd name="T50" fmla="*/ 2137499447 w 7548"/>
                <a:gd name="T51" fmla="*/ 884374484 h 5472"/>
                <a:gd name="T52" fmla="*/ 2147483647 w 7548"/>
                <a:gd name="T53" fmla="*/ 847656097 h 5472"/>
                <a:gd name="T54" fmla="*/ 2147483647 w 7548"/>
                <a:gd name="T55" fmla="*/ 958202458 h 5472"/>
                <a:gd name="T56" fmla="*/ 2147483647 w 7548"/>
                <a:gd name="T57" fmla="*/ 1068749619 h 5472"/>
                <a:gd name="T58" fmla="*/ 2147483647 w 7548"/>
                <a:gd name="T59" fmla="*/ 1105859205 h 5472"/>
                <a:gd name="T60" fmla="*/ 2147483647 w 7548"/>
                <a:gd name="T61" fmla="*/ 1400390300 h 5472"/>
                <a:gd name="T62" fmla="*/ 2147483647 w 7548"/>
                <a:gd name="T63" fmla="*/ 1621483821 h 5472"/>
                <a:gd name="T64" fmla="*/ 2147483647 w 7548"/>
                <a:gd name="T65" fmla="*/ 1695312195 h 5472"/>
                <a:gd name="T66" fmla="*/ 2147483647 w 7548"/>
                <a:gd name="T67" fmla="*/ 1769139369 h 5472"/>
                <a:gd name="T68" fmla="*/ 2147483647 w 7548"/>
                <a:gd name="T69" fmla="*/ 1879686529 h 5472"/>
                <a:gd name="T70" fmla="*/ 2147483647 w 7548"/>
                <a:gd name="T71" fmla="*/ 1990233690 h 5472"/>
                <a:gd name="T72" fmla="*/ 2147483647 w 7548"/>
                <a:gd name="T73" fmla="*/ 1842577742 h 5472"/>
                <a:gd name="T74" fmla="*/ 2147483647 w 7548"/>
                <a:gd name="T75" fmla="*/ 1842577742 h 5472"/>
                <a:gd name="T76" fmla="*/ 2147483647 w 7548"/>
                <a:gd name="T77" fmla="*/ 1695312195 h 5472"/>
                <a:gd name="T78" fmla="*/ 2147483647 w 7548"/>
                <a:gd name="T79" fmla="*/ 1548046247 h 5472"/>
                <a:gd name="T80" fmla="*/ 2147483647 w 7548"/>
                <a:gd name="T81" fmla="*/ 1474218274 h 5472"/>
                <a:gd name="T82" fmla="*/ 2147483647 w 7548"/>
                <a:gd name="T83" fmla="*/ 1216405566 h 5472"/>
                <a:gd name="T84" fmla="*/ 2147483647 w 7548"/>
                <a:gd name="T85" fmla="*/ 1032031232 h 5472"/>
                <a:gd name="T86" fmla="*/ 2147483647 w 7548"/>
                <a:gd name="T87" fmla="*/ 773827924 h 5472"/>
                <a:gd name="T88" fmla="*/ 2147483647 w 7548"/>
                <a:gd name="T89" fmla="*/ 737109137 h 5472"/>
                <a:gd name="T90" fmla="*/ 2147483647 w 7548"/>
                <a:gd name="T91" fmla="*/ 663281163 h 5472"/>
                <a:gd name="T92" fmla="*/ 2147483647 w 7548"/>
                <a:gd name="T93" fmla="*/ 589843589 h 5472"/>
                <a:gd name="T94" fmla="*/ 2147483647 w 7548"/>
                <a:gd name="T95" fmla="*/ 700390350 h 5472"/>
                <a:gd name="T96" fmla="*/ 2147483647 w 7548"/>
                <a:gd name="T97" fmla="*/ 516015616 h 5472"/>
                <a:gd name="T98" fmla="*/ 2063670666 w 7548"/>
                <a:gd name="T99" fmla="*/ 221093621 h 5472"/>
                <a:gd name="T100" fmla="*/ 1953125095 w 7548"/>
                <a:gd name="T101" fmla="*/ 0 h 54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548"/>
                <a:gd name="T154" fmla="*/ 0 h 5472"/>
                <a:gd name="T155" fmla="*/ 7548 w 7548"/>
                <a:gd name="T156" fmla="*/ 5472 h 547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548" h="5472" extrusionOk="0">
                  <a:moveTo>
                    <a:pt x="5000" y="0"/>
                  </a:moveTo>
                  <a:lnTo>
                    <a:pt x="4812" y="95"/>
                  </a:lnTo>
                  <a:lnTo>
                    <a:pt x="4717" y="95"/>
                  </a:lnTo>
                  <a:lnTo>
                    <a:pt x="4340" y="472"/>
                  </a:lnTo>
                  <a:lnTo>
                    <a:pt x="4057" y="566"/>
                  </a:lnTo>
                  <a:lnTo>
                    <a:pt x="3774" y="566"/>
                  </a:lnTo>
                  <a:lnTo>
                    <a:pt x="3397" y="378"/>
                  </a:lnTo>
                  <a:lnTo>
                    <a:pt x="3208" y="944"/>
                  </a:lnTo>
                  <a:lnTo>
                    <a:pt x="2548" y="1887"/>
                  </a:lnTo>
                  <a:lnTo>
                    <a:pt x="2170" y="2359"/>
                  </a:lnTo>
                  <a:lnTo>
                    <a:pt x="1793" y="2736"/>
                  </a:lnTo>
                  <a:lnTo>
                    <a:pt x="1415" y="2925"/>
                  </a:lnTo>
                  <a:lnTo>
                    <a:pt x="1321" y="2925"/>
                  </a:lnTo>
                  <a:lnTo>
                    <a:pt x="1227" y="2831"/>
                  </a:lnTo>
                  <a:lnTo>
                    <a:pt x="1321" y="3114"/>
                  </a:lnTo>
                  <a:lnTo>
                    <a:pt x="1132" y="3114"/>
                  </a:lnTo>
                  <a:lnTo>
                    <a:pt x="1227" y="3302"/>
                  </a:lnTo>
                  <a:lnTo>
                    <a:pt x="1227" y="3208"/>
                  </a:lnTo>
                  <a:lnTo>
                    <a:pt x="1321" y="3302"/>
                  </a:lnTo>
                  <a:lnTo>
                    <a:pt x="1510" y="3491"/>
                  </a:lnTo>
                  <a:lnTo>
                    <a:pt x="1321" y="3397"/>
                  </a:lnTo>
                  <a:lnTo>
                    <a:pt x="1132" y="3491"/>
                  </a:lnTo>
                  <a:lnTo>
                    <a:pt x="755" y="3963"/>
                  </a:lnTo>
                  <a:lnTo>
                    <a:pt x="472" y="4529"/>
                  </a:lnTo>
                  <a:lnTo>
                    <a:pt x="283" y="4623"/>
                  </a:lnTo>
                  <a:lnTo>
                    <a:pt x="0" y="4623"/>
                  </a:lnTo>
                  <a:lnTo>
                    <a:pt x="378" y="5095"/>
                  </a:lnTo>
                  <a:lnTo>
                    <a:pt x="944" y="5472"/>
                  </a:lnTo>
                  <a:lnTo>
                    <a:pt x="849" y="5378"/>
                  </a:lnTo>
                  <a:lnTo>
                    <a:pt x="944" y="5283"/>
                  </a:lnTo>
                  <a:lnTo>
                    <a:pt x="1132" y="5189"/>
                  </a:lnTo>
                  <a:lnTo>
                    <a:pt x="1321" y="5000"/>
                  </a:lnTo>
                  <a:lnTo>
                    <a:pt x="1321" y="4812"/>
                  </a:lnTo>
                  <a:lnTo>
                    <a:pt x="1227" y="4623"/>
                  </a:lnTo>
                  <a:lnTo>
                    <a:pt x="1510" y="4812"/>
                  </a:lnTo>
                  <a:lnTo>
                    <a:pt x="1415" y="4717"/>
                  </a:lnTo>
                  <a:lnTo>
                    <a:pt x="1604" y="4812"/>
                  </a:lnTo>
                  <a:lnTo>
                    <a:pt x="1698" y="4906"/>
                  </a:lnTo>
                  <a:lnTo>
                    <a:pt x="1604" y="4717"/>
                  </a:lnTo>
                  <a:lnTo>
                    <a:pt x="1415" y="4151"/>
                  </a:lnTo>
                  <a:lnTo>
                    <a:pt x="1510" y="4340"/>
                  </a:lnTo>
                  <a:lnTo>
                    <a:pt x="1887" y="4529"/>
                  </a:lnTo>
                  <a:lnTo>
                    <a:pt x="4812" y="1321"/>
                  </a:lnTo>
                  <a:lnTo>
                    <a:pt x="4812" y="1415"/>
                  </a:lnTo>
                  <a:lnTo>
                    <a:pt x="4812" y="1510"/>
                  </a:lnTo>
                  <a:lnTo>
                    <a:pt x="5095" y="1510"/>
                  </a:lnTo>
                  <a:lnTo>
                    <a:pt x="5000" y="1604"/>
                  </a:lnTo>
                  <a:lnTo>
                    <a:pt x="5000" y="1698"/>
                  </a:lnTo>
                  <a:lnTo>
                    <a:pt x="5189" y="1981"/>
                  </a:lnTo>
                  <a:lnTo>
                    <a:pt x="5472" y="2264"/>
                  </a:lnTo>
                  <a:lnTo>
                    <a:pt x="5661" y="2264"/>
                  </a:lnTo>
                  <a:lnTo>
                    <a:pt x="5944" y="2170"/>
                  </a:lnTo>
                  <a:lnTo>
                    <a:pt x="5661" y="2359"/>
                  </a:lnTo>
                  <a:lnTo>
                    <a:pt x="5566" y="2453"/>
                  </a:lnTo>
                  <a:lnTo>
                    <a:pt x="5566" y="2642"/>
                  </a:lnTo>
                  <a:lnTo>
                    <a:pt x="5661" y="2736"/>
                  </a:lnTo>
                  <a:lnTo>
                    <a:pt x="5944" y="2831"/>
                  </a:lnTo>
                  <a:lnTo>
                    <a:pt x="6132" y="2831"/>
                  </a:lnTo>
                  <a:lnTo>
                    <a:pt x="6227" y="3114"/>
                  </a:lnTo>
                  <a:lnTo>
                    <a:pt x="6415" y="3585"/>
                  </a:lnTo>
                  <a:lnTo>
                    <a:pt x="6698" y="4057"/>
                  </a:lnTo>
                  <a:lnTo>
                    <a:pt x="6887" y="4151"/>
                  </a:lnTo>
                  <a:lnTo>
                    <a:pt x="7076" y="4151"/>
                  </a:lnTo>
                  <a:lnTo>
                    <a:pt x="6887" y="4340"/>
                  </a:lnTo>
                  <a:lnTo>
                    <a:pt x="6793" y="4434"/>
                  </a:lnTo>
                  <a:lnTo>
                    <a:pt x="6887" y="4529"/>
                  </a:lnTo>
                  <a:lnTo>
                    <a:pt x="7076" y="4717"/>
                  </a:lnTo>
                  <a:lnTo>
                    <a:pt x="7453" y="4812"/>
                  </a:lnTo>
                  <a:lnTo>
                    <a:pt x="7264" y="5000"/>
                  </a:lnTo>
                  <a:lnTo>
                    <a:pt x="7076" y="5095"/>
                  </a:lnTo>
                  <a:lnTo>
                    <a:pt x="7359" y="5095"/>
                  </a:lnTo>
                  <a:lnTo>
                    <a:pt x="7547" y="4717"/>
                  </a:lnTo>
                  <a:lnTo>
                    <a:pt x="7453" y="4623"/>
                  </a:lnTo>
                  <a:lnTo>
                    <a:pt x="7264" y="4717"/>
                  </a:lnTo>
                  <a:lnTo>
                    <a:pt x="7453" y="4434"/>
                  </a:lnTo>
                  <a:lnTo>
                    <a:pt x="7453" y="4340"/>
                  </a:lnTo>
                  <a:lnTo>
                    <a:pt x="7453" y="4151"/>
                  </a:lnTo>
                  <a:lnTo>
                    <a:pt x="7170" y="3963"/>
                  </a:lnTo>
                  <a:lnTo>
                    <a:pt x="6793" y="3868"/>
                  </a:lnTo>
                  <a:lnTo>
                    <a:pt x="6981" y="3774"/>
                  </a:lnTo>
                  <a:lnTo>
                    <a:pt x="7264" y="3585"/>
                  </a:lnTo>
                  <a:lnTo>
                    <a:pt x="6981" y="3114"/>
                  </a:lnTo>
                  <a:lnTo>
                    <a:pt x="6698" y="2831"/>
                  </a:lnTo>
                  <a:lnTo>
                    <a:pt x="6415" y="2642"/>
                  </a:lnTo>
                  <a:lnTo>
                    <a:pt x="6604" y="2264"/>
                  </a:lnTo>
                  <a:lnTo>
                    <a:pt x="6887" y="1981"/>
                  </a:lnTo>
                  <a:lnTo>
                    <a:pt x="6415" y="2076"/>
                  </a:lnTo>
                  <a:lnTo>
                    <a:pt x="6604" y="1887"/>
                  </a:lnTo>
                  <a:lnTo>
                    <a:pt x="6227" y="1887"/>
                  </a:lnTo>
                  <a:lnTo>
                    <a:pt x="6415" y="1698"/>
                  </a:lnTo>
                  <a:lnTo>
                    <a:pt x="6510" y="1604"/>
                  </a:lnTo>
                  <a:lnTo>
                    <a:pt x="6510" y="1510"/>
                  </a:lnTo>
                  <a:lnTo>
                    <a:pt x="6227" y="1604"/>
                  </a:lnTo>
                  <a:lnTo>
                    <a:pt x="6132" y="1793"/>
                  </a:lnTo>
                  <a:lnTo>
                    <a:pt x="6132" y="1510"/>
                  </a:lnTo>
                  <a:lnTo>
                    <a:pt x="6038" y="1321"/>
                  </a:lnTo>
                  <a:lnTo>
                    <a:pt x="5755" y="944"/>
                  </a:lnTo>
                  <a:lnTo>
                    <a:pt x="5283" y="566"/>
                  </a:lnTo>
                  <a:lnTo>
                    <a:pt x="5095" y="283"/>
                  </a:lnTo>
                  <a:lnTo>
                    <a:pt x="500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4100" name="Shape 51"/>
          <p:cNvGrpSpPr>
            <a:grpSpLocks/>
          </p:cNvGrpSpPr>
          <p:nvPr/>
        </p:nvGrpSpPr>
        <p:grpSpPr bwMode="auto">
          <a:xfrm rot="-9269861">
            <a:off x="4398963" y="1184275"/>
            <a:ext cx="750887" cy="663575"/>
            <a:chOff x="1113100" y="2199475"/>
            <a:chExt cx="801900" cy="709925"/>
          </a:xfrm>
        </p:grpSpPr>
        <p:sp>
          <p:nvSpPr>
            <p:cNvPr id="4112" name="Shape 52"/>
            <p:cNvSpPr>
              <a:spLocks/>
            </p:cNvSpPr>
            <p:nvPr/>
          </p:nvSpPr>
          <p:spPr bwMode="auto">
            <a:xfrm>
              <a:off x="1113100" y="2291450"/>
              <a:ext cx="735850" cy="617950"/>
            </a:xfrm>
            <a:custGeom>
              <a:avLst/>
              <a:gdLst>
                <a:gd name="T0" fmla="*/ 2147483647 w 29434"/>
                <a:gd name="T1" fmla="*/ 2147483647 h 24718"/>
                <a:gd name="T2" fmla="*/ 2147483647 w 29434"/>
                <a:gd name="T3" fmla="*/ 221484230 h 24718"/>
                <a:gd name="T4" fmla="*/ 2147483647 w 29434"/>
                <a:gd name="T5" fmla="*/ 553124825 h 24718"/>
                <a:gd name="T6" fmla="*/ 2147483647 w 29434"/>
                <a:gd name="T7" fmla="*/ 921484109 h 24718"/>
                <a:gd name="T8" fmla="*/ 2147483647 w 29434"/>
                <a:gd name="T9" fmla="*/ 1290233592 h 24718"/>
                <a:gd name="T10" fmla="*/ 2147483647 w 29434"/>
                <a:gd name="T11" fmla="*/ 1732421052 h 24718"/>
                <a:gd name="T12" fmla="*/ 2147483647 w 29434"/>
                <a:gd name="T13" fmla="*/ 1953515383 h 24718"/>
                <a:gd name="T14" fmla="*/ 2147483647 w 29434"/>
                <a:gd name="T15" fmla="*/ 2147483647 h 24718"/>
                <a:gd name="T16" fmla="*/ 2147483647 w 29434"/>
                <a:gd name="T17" fmla="*/ 2147483647 h 24718"/>
                <a:gd name="T18" fmla="*/ 2147483647 w 29434"/>
                <a:gd name="T19" fmla="*/ 2147483647 h 24718"/>
                <a:gd name="T20" fmla="*/ 2147483647 w 29434"/>
                <a:gd name="T21" fmla="*/ 2147483647 h 24718"/>
                <a:gd name="T22" fmla="*/ 2147483647 w 29434"/>
                <a:gd name="T23" fmla="*/ 2147483647 h 24718"/>
                <a:gd name="T24" fmla="*/ 2147483647 w 29434"/>
                <a:gd name="T25" fmla="*/ 2147483647 h 24718"/>
                <a:gd name="T26" fmla="*/ 2147483647 w 29434"/>
                <a:gd name="T27" fmla="*/ 2147483647 h 24718"/>
                <a:gd name="T28" fmla="*/ 2147483647 w 29434"/>
                <a:gd name="T29" fmla="*/ 2147483647 h 24718"/>
                <a:gd name="T30" fmla="*/ 2147483647 w 29434"/>
                <a:gd name="T31" fmla="*/ 2147483647 h 24718"/>
                <a:gd name="T32" fmla="*/ 2147483647 w 29434"/>
                <a:gd name="T33" fmla="*/ 2147483647 h 24718"/>
                <a:gd name="T34" fmla="*/ 2147483647 w 29434"/>
                <a:gd name="T35" fmla="*/ 2147483647 h 24718"/>
                <a:gd name="T36" fmla="*/ 2147483647 w 29434"/>
                <a:gd name="T37" fmla="*/ 2147483647 h 24718"/>
                <a:gd name="T38" fmla="*/ 2147483647 w 29434"/>
                <a:gd name="T39" fmla="*/ 2147483647 h 24718"/>
                <a:gd name="T40" fmla="*/ 2147483647 w 29434"/>
                <a:gd name="T41" fmla="*/ 2147483647 h 24718"/>
                <a:gd name="T42" fmla="*/ 2147483647 w 29434"/>
                <a:gd name="T43" fmla="*/ 2147483647 h 24718"/>
                <a:gd name="T44" fmla="*/ 2147483647 w 29434"/>
                <a:gd name="T45" fmla="*/ 2147483647 h 24718"/>
                <a:gd name="T46" fmla="*/ 2147483647 w 29434"/>
                <a:gd name="T47" fmla="*/ 2147483647 h 24718"/>
                <a:gd name="T48" fmla="*/ 2147483647 w 29434"/>
                <a:gd name="T49" fmla="*/ 2147483647 h 24718"/>
                <a:gd name="T50" fmla="*/ 2147483647 w 29434"/>
                <a:gd name="T51" fmla="*/ 2147483647 h 24718"/>
                <a:gd name="T52" fmla="*/ 2147483647 w 29434"/>
                <a:gd name="T53" fmla="*/ 2147483647 h 24718"/>
                <a:gd name="T54" fmla="*/ 2147483647 w 29434"/>
                <a:gd name="T55" fmla="*/ 2147483647 h 24718"/>
                <a:gd name="T56" fmla="*/ 2147483647 w 29434"/>
                <a:gd name="T57" fmla="*/ 2147483647 h 24718"/>
                <a:gd name="T58" fmla="*/ 2147483647 w 29434"/>
                <a:gd name="T59" fmla="*/ 2147483647 h 24718"/>
                <a:gd name="T60" fmla="*/ 2147483647 w 29434"/>
                <a:gd name="T61" fmla="*/ 2147483647 h 24718"/>
                <a:gd name="T62" fmla="*/ 2147483647 w 29434"/>
                <a:gd name="T63" fmla="*/ 2147483647 h 24718"/>
                <a:gd name="T64" fmla="*/ 2147483647 w 29434"/>
                <a:gd name="T65" fmla="*/ 2147483647 h 24718"/>
                <a:gd name="T66" fmla="*/ 884765765 w 29434"/>
                <a:gd name="T67" fmla="*/ 2147483647 h 24718"/>
                <a:gd name="T68" fmla="*/ 294921822 w 29434"/>
                <a:gd name="T69" fmla="*/ 2147483647 h 24718"/>
                <a:gd name="T70" fmla="*/ 37109378 w 29434"/>
                <a:gd name="T71" fmla="*/ 2147483647 h 24718"/>
                <a:gd name="T72" fmla="*/ 294921822 w 29434"/>
                <a:gd name="T73" fmla="*/ 2147483647 h 24718"/>
                <a:gd name="T74" fmla="*/ 589843643 w 29434"/>
                <a:gd name="T75" fmla="*/ 2147483647 h 24718"/>
                <a:gd name="T76" fmla="*/ 1179296887 w 29434"/>
                <a:gd name="T77" fmla="*/ 2147483647 h 24718"/>
                <a:gd name="T78" fmla="*/ 1400390428 w 29434"/>
                <a:gd name="T79" fmla="*/ 2147483647 h 24718"/>
                <a:gd name="T80" fmla="*/ 1879686701 w 29434"/>
                <a:gd name="T81" fmla="*/ 2147483647 h 24718"/>
                <a:gd name="T82" fmla="*/ 2100781042 w 29434"/>
                <a:gd name="T83" fmla="*/ 2147483647 h 24718"/>
                <a:gd name="T84" fmla="*/ 2147483647 w 29434"/>
                <a:gd name="T85" fmla="*/ 2147483647 h 24718"/>
                <a:gd name="T86" fmla="*/ 2147483647 w 29434"/>
                <a:gd name="T87" fmla="*/ 2147483647 h 24718"/>
                <a:gd name="T88" fmla="*/ 2147483647 w 29434"/>
                <a:gd name="T89" fmla="*/ 2147483647 h 24718"/>
                <a:gd name="T90" fmla="*/ 2147483647 w 29434"/>
                <a:gd name="T91" fmla="*/ 2147483647 h 24718"/>
                <a:gd name="T92" fmla="*/ 2147483647 w 29434"/>
                <a:gd name="T93" fmla="*/ 2147483647 h 24718"/>
                <a:gd name="T94" fmla="*/ 2147483647 w 29434"/>
                <a:gd name="T95" fmla="*/ 2147483647 h 24718"/>
                <a:gd name="T96" fmla="*/ 2147483647 w 29434"/>
                <a:gd name="T97" fmla="*/ 2147483647 h 24718"/>
                <a:gd name="T98" fmla="*/ 2147483647 w 29434"/>
                <a:gd name="T99" fmla="*/ 2147483647 h 24718"/>
                <a:gd name="T100" fmla="*/ 2147483647 w 29434"/>
                <a:gd name="T101" fmla="*/ 2147483647 h 24718"/>
                <a:gd name="T102" fmla="*/ 2147483647 w 29434"/>
                <a:gd name="T103" fmla="*/ 2147483647 h 24718"/>
                <a:gd name="T104" fmla="*/ 2147483647 w 29434"/>
                <a:gd name="T105" fmla="*/ 2147483647 h 24718"/>
                <a:gd name="T106" fmla="*/ 2147483647 w 29434"/>
                <a:gd name="T107" fmla="*/ 2147483647 h 24718"/>
                <a:gd name="T108" fmla="*/ 2147483647 w 29434"/>
                <a:gd name="T109" fmla="*/ 2147483647 h 24718"/>
                <a:gd name="T110" fmla="*/ 2147483647 w 29434"/>
                <a:gd name="T111" fmla="*/ 2147483647 h 24718"/>
                <a:gd name="T112" fmla="*/ 2147483647 w 29434"/>
                <a:gd name="T113" fmla="*/ 2147483647 h 24718"/>
                <a:gd name="T114" fmla="*/ 2147483647 w 29434"/>
                <a:gd name="T115" fmla="*/ 2147483647 h 24718"/>
                <a:gd name="T116" fmla="*/ 2147483647 w 29434"/>
                <a:gd name="T117" fmla="*/ 1842968218 h 24718"/>
                <a:gd name="T118" fmla="*/ 2147483647 w 29434"/>
                <a:gd name="T119" fmla="*/ 1621874287 h 24718"/>
                <a:gd name="T120" fmla="*/ 2147483647 w 29434"/>
                <a:gd name="T121" fmla="*/ 1400780757 h 24718"/>
                <a:gd name="T122" fmla="*/ 2147483647 w 29434"/>
                <a:gd name="T123" fmla="*/ 1069140062 h 24718"/>
                <a:gd name="T124" fmla="*/ 2147483647 w 29434"/>
                <a:gd name="T125" fmla="*/ 184765592 h 247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434"/>
                <a:gd name="T190" fmla="*/ 0 h 24718"/>
                <a:gd name="T191" fmla="*/ 29434 w 29434"/>
                <a:gd name="T192" fmla="*/ 24718 h 2471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13" name="Shape 53"/>
            <p:cNvSpPr>
              <a:spLocks/>
            </p:cNvSpPr>
            <p:nvPr/>
          </p:nvSpPr>
          <p:spPr bwMode="auto">
            <a:xfrm>
              <a:off x="1745175" y="2199475"/>
              <a:ext cx="169825" cy="162775"/>
            </a:xfrm>
            <a:custGeom>
              <a:avLst/>
              <a:gdLst>
                <a:gd name="T0" fmla="*/ 405468583 w 6793"/>
                <a:gd name="T1" fmla="*/ 2147483647 h 6511"/>
                <a:gd name="T2" fmla="*/ 368359194 w 6793"/>
                <a:gd name="T3" fmla="*/ 2147483647 h 6511"/>
                <a:gd name="T4" fmla="*/ 1031640103 w 6793"/>
                <a:gd name="T5" fmla="*/ 390625 h 6511"/>
                <a:gd name="T6" fmla="*/ 1031640103 w 6793"/>
                <a:gd name="T7" fmla="*/ 184765595 h 6511"/>
                <a:gd name="T8" fmla="*/ 994921714 w 6793"/>
                <a:gd name="T9" fmla="*/ 110937517 h 6511"/>
                <a:gd name="T10" fmla="*/ 958202524 w 6793"/>
                <a:gd name="T11" fmla="*/ 110937517 h 6511"/>
                <a:gd name="T12" fmla="*/ 958202524 w 6793"/>
                <a:gd name="T13" fmla="*/ 258203023 h 6511"/>
                <a:gd name="T14" fmla="*/ 589452831 w 6793"/>
                <a:gd name="T15" fmla="*/ 848046546 h 6511"/>
                <a:gd name="T16" fmla="*/ 147265608 w 6793"/>
                <a:gd name="T17" fmla="*/ 1474218358 h 6511"/>
                <a:gd name="T18" fmla="*/ 184374997 w 6793"/>
                <a:gd name="T19" fmla="*/ 1658593502 h 6511"/>
                <a:gd name="T20" fmla="*/ 147265608 w 6793"/>
                <a:gd name="T21" fmla="*/ 1732421080 h 6511"/>
                <a:gd name="T22" fmla="*/ 221093636 w 6793"/>
                <a:gd name="T23" fmla="*/ 1769139469 h 6511"/>
                <a:gd name="T24" fmla="*/ 221093636 w 6793"/>
                <a:gd name="T25" fmla="*/ 1732421080 h 6511"/>
                <a:gd name="T26" fmla="*/ 221093636 w 6793"/>
                <a:gd name="T27" fmla="*/ 1805859458 h 6511"/>
                <a:gd name="T28" fmla="*/ 147265608 w 6793"/>
                <a:gd name="T29" fmla="*/ 2064062581 h 6511"/>
                <a:gd name="T30" fmla="*/ 73828104 w 6793"/>
                <a:gd name="T31" fmla="*/ 2147483647 h 6511"/>
                <a:gd name="T32" fmla="*/ 221093636 w 6793"/>
                <a:gd name="T33" fmla="*/ 2147483647 h 6511"/>
                <a:gd name="T34" fmla="*/ 405468583 w 6793"/>
                <a:gd name="T35" fmla="*/ 2147483647 h 6511"/>
                <a:gd name="T36" fmla="*/ 410546782 w 6793"/>
                <a:gd name="T37" fmla="*/ 2147483647 h 6511"/>
                <a:gd name="T38" fmla="*/ 442187273 w 6793"/>
                <a:gd name="T39" fmla="*/ 2147483647 h 6511"/>
                <a:gd name="T40" fmla="*/ 417577980 w 6793"/>
                <a:gd name="T41" fmla="*/ 2147483647 h 6511"/>
                <a:gd name="T42" fmla="*/ 478906062 w 6793"/>
                <a:gd name="T43" fmla="*/ 2147483647 h 6511"/>
                <a:gd name="T44" fmla="*/ 405468583 w 6793"/>
                <a:gd name="T45" fmla="*/ 2147483647 h 6511"/>
                <a:gd name="T46" fmla="*/ 516015652 w 6793"/>
                <a:gd name="T47" fmla="*/ 2147483647 h 6511"/>
                <a:gd name="T48" fmla="*/ 626562420 w 6793"/>
                <a:gd name="T49" fmla="*/ 2147483647 h 6511"/>
                <a:gd name="T50" fmla="*/ 405468583 w 6793"/>
                <a:gd name="T51" fmla="*/ 2026952192 h 6511"/>
                <a:gd name="T52" fmla="*/ 626562420 w 6793"/>
                <a:gd name="T53" fmla="*/ 2100780970 h 6511"/>
                <a:gd name="T54" fmla="*/ 1179296861 w 6793"/>
                <a:gd name="T55" fmla="*/ 626952812 h 6511"/>
                <a:gd name="T56" fmla="*/ 1216015250 w 6793"/>
                <a:gd name="T57" fmla="*/ 663671601 h 6511"/>
                <a:gd name="T58" fmla="*/ 1289843229 w 6793"/>
                <a:gd name="T59" fmla="*/ 663671601 h 6511"/>
                <a:gd name="T60" fmla="*/ 1289843229 w 6793"/>
                <a:gd name="T61" fmla="*/ 774218368 h 6511"/>
                <a:gd name="T62" fmla="*/ 1547655955 w 6793"/>
                <a:gd name="T63" fmla="*/ 848046546 h 6511"/>
                <a:gd name="T64" fmla="*/ 1621483934 w 6793"/>
                <a:gd name="T65" fmla="*/ 848046546 h 6511"/>
                <a:gd name="T66" fmla="*/ 1621483934 w 6793"/>
                <a:gd name="T67" fmla="*/ 958593712 h 6511"/>
                <a:gd name="T68" fmla="*/ 1805859481 w 6793"/>
                <a:gd name="T69" fmla="*/ 995312101 h 6511"/>
                <a:gd name="T70" fmla="*/ 1953125038 w 6793"/>
                <a:gd name="T71" fmla="*/ 1032031290 h 6511"/>
                <a:gd name="T72" fmla="*/ 2147483647 w 6793"/>
                <a:gd name="T73" fmla="*/ 1253124824 h 6511"/>
                <a:gd name="T74" fmla="*/ 2147483647 w 6793"/>
                <a:gd name="T75" fmla="*/ 1326952802 h 6511"/>
                <a:gd name="T76" fmla="*/ 2147483647 w 6793"/>
                <a:gd name="T77" fmla="*/ 1437499969 h 6511"/>
                <a:gd name="T78" fmla="*/ 2147483647 w 6793"/>
                <a:gd name="T79" fmla="*/ 1400780780 h 6511"/>
                <a:gd name="T80" fmla="*/ 2147483647 w 6793"/>
                <a:gd name="T81" fmla="*/ 1548046336 h 6511"/>
                <a:gd name="T82" fmla="*/ 2147483647 w 6793"/>
                <a:gd name="T83" fmla="*/ 1511327947 h 6511"/>
                <a:gd name="T84" fmla="*/ 2147483647 w 6793"/>
                <a:gd name="T85" fmla="*/ 1326952802 h 6511"/>
                <a:gd name="T86" fmla="*/ 2147483647 w 6793"/>
                <a:gd name="T87" fmla="*/ 1400780780 h 6511"/>
                <a:gd name="T88" fmla="*/ 2147483647 w 6793"/>
                <a:gd name="T89" fmla="*/ 1216405635 h 6511"/>
                <a:gd name="T90" fmla="*/ 2147483647 w 6793"/>
                <a:gd name="T91" fmla="*/ 1179687246 h 6511"/>
                <a:gd name="T92" fmla="*/ 2147483647 w 6793"/>
                <a:gd name="T93" fmla="*/ 1216405635 h 6511"/>
                <a:gd name="T94" fmla="*/ 2147483647 w 6793"/>
                <a:gd name="T95" fmla="*/ 1142577657 h 6511"/>
                <a:gd name="T96" fmla="*/ 2147483647 w 6793"/>
                <a:gd name="T97" fmla="*/ 921484124 h 6511"/>
                <a:gd name="T98" fmla="*/ 1916405049 w 6793"/>
                <a:gd name="T99" fmla="*/ 848046546 h 6511"/>
                <a:gd name="T100" fmla="*/ 1989843428 w 6793"/>
                <a:gd name="T101" fmla="*/ 516406045 h 6511"/>
                <a:gd name="T102" fmla="*/ 1879296260 w 6793"/>
                <a:gd name="T103" fmla="*/ 516406045 h 6511"/>
                <a:gd name="T104" fmla="*/ 1842577870 w 6793"/>
                <a:gd name="T105" fmla="*/ 553124834 h 6511"/>
                <a:gd name="T106" fmla="*/ 1805859481 w 6793"/>
                <a:gd name="T107" fmla="*/ 516406045 h 6511"/>
                <a:gd name="T108" fmla="*/ 1768749091 w 6793"/>
                <a:gd name="T109" fmla="*/ 442578067 h 6511"/>
                <a:gd name="T110" fmla="*/ 1695312313 w 6793"/>
                <a:gd name="T111" fmla="*/ 589843623 h 6511"/>
                <a:gd name="T112" fmla="*/ 1621483934 w 6793"/>
                <a:gd name="T113" fmla="*/ 479296856 h 6511"/>
                <a:gd name="T114" fmla="*/ 1253124840 w 6793"/>
                <a:gd name="T115" fmla="*/ 221484234 h 6511"/>
                <a:gd name="T116" fmla="*/ 1068749693 w 6793"/>
                <a:gd name="T117" fmla="*/ 390625 h 65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793"/>
                <a:gd name="T178" fmla="*/ 0 h 6511"/>
                <a:gd name="T179" fmla="*/ 6793 w 6793"/>
                <a:gd name="T180" fmla="*/ 6511 h 65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793" h="6511" extrusionOk="0">
                  <a:moveTo>
                    <a:pt x="1038" y="6416"/>
                  </a:moveTo>
                  <a:lnTo>
                    <a:pt x="1038" y="6463"/>
                  </a:lnTo>
                  <a:lnTo>
                    <a:pt x="943" y="6416"/>
                  </a:lnTo>
                  <a:lnTo>
                    <a:pt x="1038"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510"/>
                  </a:lnTo>
                  <a:lnTo>
                    <a:pt x="1051" y="6497"/>
                  </a:lnTo>
                  <a:lnTo>
                    <a:pt x="1132" y="6510"/>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792" y="3869"/>
                  </a:lnTo>
                  <a:lnTo>
                    <a:pt x="6792" y="3491"/>
                  </a:lnTo>
                  <a:lnTo>
                    <a:pt x="6698" y="3397"/>
                  </a:lnTo>
                  <a:lnTo>
                    <a:pt x="6509" y="3586"/>
                  </a:lnTo>
                  <a:lnTo>
                    <a:pt x="6604" y="3303"/>
                  </a:lnTo>
                  <a:lnTo>
                    <a:pt x="6604" y="3114"/>
                  </a:lnTo>
                  <a:lnTo>
                    <a:pt x="6509" y="3020"/>
                  </a:lnTo>
                  <a:lnTo>
                    <a:pt x="6226" y="3020"/>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lnTo>
                    <a:pt x="264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4101" name="Shape 54"/>
          <p:cNvSpPr>
            <a:spLocks/>
          </p:cNvSpPr>
          <p:nvPr/>
        </p:nvSpPr>
        <p:spPr bwMode="auto">
          <a:xfrm>
            <a:off x="2497138" y="2497138"/>
            <a:ext cx="1443037" cy="103187"/>
          </a:xfrm>
          <a:custGeom>
            <a:avLst/>
            <a:gdLst>
              <a:gd name="T0" fmla="*/ 2147483647 w 27831"/>
              <a:gd name="T1" fmla="*/ 1952092961 h 2831"/>
              <a:gd name="T2" fmla="*/ 2147483647 w 27831"/>
              <a:gd name="T3" fmla="*/ 1666152442 h 2831"/>
              <a:gd name="T4" fmla="*/ 2147483647 w 27831"/>
              <a:gd name="T5" fmla="*/ 2147483647 h 2831"/>
              <a:gd name="T6" fmla="*/ 2147483647 w 27831"/>
              <a:gd name="T7" fmla="*/ 501279576 h 2831"/>
              <a:gd name="T8" fmla="*/ 2147483647 w 27831"/>
              <a:gd name="T9" fmla="*/ 335331901 h 2831"/>
              <a:gd name="T10" fmla="*/ 2147483647 w 27831"/>
              <a:gd name="T11" fmla="*/ 167690590 h 2831"/>
              <a:gd name="T12" fmla="*/ 2147483647 w 27831"/>
              <a:gd name="T13" fmla="*/ 501279576 h 2831"/>
              <a:gd name="T14" fmla="*/ 2147483647 w 27831"/>
              <a:gd name="T15" fmla="*/ 1000767030 h 2831"/>
              <a:gd name="T16" fmla="*/ 2147483647 w 27831"/>
              <a:gd name="T17" fmla="*/ 834819355 h 2831"/>
              <a:gd name="T18" fmla="*/ 2147483647 w 27831"/>
              <a:gd name="T19" fmla="*/ 834819355 h 2831"/>
              <a:gd name="T20" fmla="*/ 2147483647 w 27831"/>
              <a:gd name="T21" fmla="*/ 667178117 h 2831"/>
              <a:gd name="T22" fmla="*/ 2147483647 w 27831"/>
              <a:gd name="T23" fmla="*/ 1166665134 h 2831"/>
              <a:gd name="T24" fmla="*/ 2147483647 w 27831"/>
              <a:gd name="T25" fmla="*/ 335331901 h 2831"/>
              <a:gd name="T26" fmla="*/ 2147483647 w 27831"/>
              <a:gd name="T27" fmla="*/ 834819355 h 2831"/>
              <a:gd name="T28" fmla="*/ 2147483647 w 27831"/>
              <a:gd name="T29" fmla="*/ 1000767030 h 2831"/>
              <a:gd name="T30" fmla="*/ 2147483647 w 27831"/>
              <a:gd name="T31" fmla="*/ 1166665134 h 2831"/>
              <a:gd name="T32" fmla="*/ 2147483647 w 27831"/>
              <a:gd name="T33" fmla="*/ 1334306081 h 2831"/>
              <a:gd name="T34" fmla="*/ 2147483647 w 27831"/>
              <a:gd name="T35" fmla="*/ 1833794264 h 2831"/>
              <a:gd name="T36" fmla="*/ 2147483647 w 27831"/>
              <a:gd name="T37" fmla="*/ 1833794264 h 2831"/>
              <a:gd name="T38" fmla="*/ 2147483647 w 27831"/>
              <a:gd name="T39" fmla="*/ 1999741355 h 2831"/>
              <a:gd name="T40" fmla="*/ 2147483647 w 27831"/>
              <a:gd name="T41" fmla="*/ 2147483647 h 2831"/>
              <a:gd name="T42" fmla="*/ 2147483647 w 27831"/>
              <a:gd name="T43" fmla="*/ 2147483647 h 2831"/>
              <a:gd name="T44" fmla="*/ 2147483647 w 27831"/>
              <a:gd name="T45" fmla="*/ 2147483647 h 2831"/>
              <a:gd name="T46" fmla="*/ 2052584461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99741355 h 2831"/>
              <a:gd name="T90" fmla="*/ 2147483647 w 27831"/>
              <a:gd name="T91" fmla="*/ 1999741355 h 2831"/>
              <a:gd name="T92" fmla="*/ 2147483647 w 27831"/>
              <a:gd name="T93" fmla="*/ 1833794264 h 2831"/>
              <a:gd name="T94" fmla="*/ 2147483647 w 27831"/>
              <a:gd name="T95" fmla="*/ 1833794264 h 2831"/>
              <a:gd name="T96" fmla="*/ 2147483647 w 27831"/>
              <a:gd name="T97" fmla="*/ 1666152442 h 2831"/>
              <a:gd name="T98" fmla="*/ 2147483647 w 27831"/>
              <a:gd name="T99" fmla="*/ 1500254338 h 2831"/>
              <a:gd name="T100" fmla="*/ 2147483647 w 27831"/>
              <a:gd name="T101" fmla="*/ 1166665134 h 2831"/>
              <a:gd name="T102" fmla="*/ 2147483647 w 27831"/>
              <a:gd name="T103" fmla="*/ 1000767030 h 2831"/>
              <a:gd name="T104" fmla="*/ 2147483647 w 27831"/>
              <a:gd name="T105" fmla="*/ 834819355 h 2831"/>
              <a:gd name="T106" fmla="*/ 2147483647 w 27831"/>
              <a:gd name="T107" fmla="*/ 1166665134 h 2831"/>
              <a:gd name="T108" fmla="*/ 2147483647 w 27831"/>
              <a:gd name="T109" fmla="*/ 501279576 h 2831"/>
              <a:gd name="T110" fmla="*/ 2147483647 w 27831"/>
              <a:gd name="T111" fmla="*/ 335331901 h 2831"/>
              <a:gd name="T112" fmla="*/ 2147483647 w 27831"/>
              <a:gd name="T113" fmla="*/ 501279576 h 2831"/>
              <a:gd name="T114" fmla="*/ 2147483647 w 27831"/>
              <a:gd name="T115" fmla="*/ 66717811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02" name="Shape 55"/>
          <p:cNvSpPr>
            <a:spLocks/>
          </p:cNvSpPr>
          <p:nvPr/>
        </p:nvSpPr>
        <p:spPr bwMode="auto">
          <a:xfrm>
            <a:off x="6424613" y="3362325"/>
            <a:ext cx="2220912" cy="1016000"/>
          </a:xfrm>
          <a:custGeom>
            <a:avLst/>
            <a:gdLst>
              <a:gd name="T0" fmla="*/ 2147483647 w 65189"/>
              <a:gd name="T1" fmla="*/ 166238335 h 62358"/>
              <a:gd name="T2" fmla="*/ 2147483647 w 65189"/>
              <a:gd name="T3" fmla="*/ 963962206 h 62358"/>
              <a:gd name="T4" fmla="*/ 2147483647 w 65189"/>
              <a:gd name="T5" fmla="*/ 2147483647 h 62358"/>
              <a:gd name="T6" fmla="*/ 2147483647 w 65189"/>
              <a:gd name="T7" fmla="*/ 2147483647 h 62358"/>
              <a:gd name="T8" fmla="*/ 2147483647 w 65189"/>
              <a:gd name="T9" fmla="*/ 33260583 h 62358"/>
              <a:gd name="T10" fmla="*/ 2147483647 w 65189"/>
              <a:gd name="T11" fmla="*/ 19943406 h 62358"/>
              <a:gd name="T12" fmla="*/ 2147483647 w 65189"/>
              <a:gd name="T13" fmla="*/ 39886780 h 62358"/>
              <a:gd name="T14" fmla="*/ 2147483647 w 65189"/>
              <a:gd name="T15" fmla="*/ 73147648 h 62358"/>
              <a:gd name="T16" fmla="*/ 2147483647 w 65189"/>
              <a:gd name="T17" fmla="*/ 126351571 h 62358"/>
              <a:gd name="T18" fmla="*/ 2147483647 w 65189"/>
              <a:gd name="T19" fmla="*/ 119660617 h 62358"/>
              <a:gd name="T20" fmla="*/ 2147483647 w 65189"/>
              <a:gd name="T21" fmla="*/ 179486510 h 62358"/>
              <a:gd name="T22" fmla="*/ 2147483647 w 65189"/>
              <a:gd name="T23" fmla="*/ 146295035 h 62358"/>
              <a:gd name="T24" fmla="*/ 2147483647 w 65189"/>
              <a:gd name="T25" fmla="*/ 106408206 h 62358"/>
              <a:gd name="T26" fmla="*/ 2147483647 w 65189"/>
              <a:gd name="T27" fmla="*/ 106408206 h 62358"/>
              <a:gd name="T28" fmla="*/ 2147483647 w 65189"/>
              <a:gd name="T29" fmla="*/ 79773560 h 62358"/>
              <a:gd name="T30" fmla="*/ 2147483647 w 65189"/>
              <a:gd name="T31" fmla="*/ 93091013 h 62358"/>
              <a:gd name="T32" fmla="*/ 2147483647 w 65189"/>
              <a:gd name="T33" fmla="*/ 93091013 h 62358"/>
              <a:gd name="T34" fmla="*/ 2147483647 w 65189"/>
              <a:gd name="T35" fmla="*/ 86469076 h 62358"/>
              <a:gd name="T36" fmla="*/ 2147483647 w 65189"/>
              <a:gd name="T37" fmla="*/ 319090330 h 62358"/>
              <a:gd name="T38" fmla="*/ 2147483647 w 65189"/>
              <a:gd name="T39" fmla="*/ 2147483647 h 62358"/>
              <a:gd name="T40" fmla="*/ 2147483647 w 65189"/>
              <a:gd name="T41" fmla="*/ 2147483647 h 62358"/>
              <a:gd name="T42" fmla="*/ 2147483647 w 65189"/>
              <a:gd name="T43" fmla="*/ 2147483647 h 62358"/>
              <a:gd name="T44" fmla="*/ 2147483647 w 65189"/>
              <a:gd name="T45" fmla="*/ 2147483647 h 62358"/>
              <a:gd name="T46" fmla="*/ 2147483647 w 65189"/>
              <a:gd name="T47" fmla="*/ 2147483647 h 62358"/>
              <a:gd name="T48" fmla="*/ 2147483647 w 65189"/>
              <a:gd name="T49" fmla="*/ 2147483647 h 62358"/>
              <a:gd name="T50" fmla="*/ 2147483647 w 65189"/>
              <a:gd name="T51" fmla="*/ 2147483647 h 62358"/>
              <a:gd name="T52" fmla="*/ 2147483647 w 65189"/>
              <a:gd name="T53" fmla="*/ 2147483647 h 62358"/>
              <a:gd name="T54" fmla="*/ 2147483647 w 65189"/>
              <a:gd name="T55" fmla="*/ 2147483647 h 62358"/>
              <a:gd name="T56" fmla="*/ 2147483647 w 65189"/>
              <a:gd name="T57" fmla="*/ 2147483647 h 62358"/>
              <a:gd name="T58" fmla="*/ 2147483647 w 65189"/>
              <a:gd name="T59" fmla="*/ 2147483647 h 62358"/>
              <a:gd name="T60" fmla="*/ 2147483647 w 65189"/>
              <a:gd name="T61" fmla="*/ 2147483647 h 62358"/>
              <a:gd name="T62" fmla="*/ 2147483647 w 65189"/>
              <a:gd name="T63" fmla="*/ 2147483647 h 62358"/>
              <a:gd name="T64" fmla="*/ 2147483647 w 65189"/>
              <a:gd name="T65" fmla="*/ 2147483647 h 62358"/>
              <a:gd name="T66" fmla="*/ 2147483647 w 65189"/>
              <a:gd name="T67" fmla="*/ 2147483647 h 62358"/>
              <a:gd name="T68" fmla="*/ 1017128052 w 65189"/>
              <a:gd name="T69" fmla="*/ 2147483647 h 62358"/>
              <a:gd name="T70" fmla="*/ 2147483647 w 65189"/>
              <a:gd name="T71" fmla="*/ 2147483647 h 62358"/>
              <a:gd name="T72" fmla="*/ 2147483647 w 65189"/>
              <a:gd name="T73" fmla="*/ 1974437447 h 62358"/>
              <a:gd name="T74" fmla="*/ 2147483647 w 65189"/>
              <a:gd name="T75" fmla="*/ 1376143387 h 62358"/>
              <a:gd name="T76" fmla="*/ 2147483647 w 65189"/>
              <a:gd name="T77" fmla="*/ 784475761 h 62358"/>
              <a:gd name="T78" fmla="*/ 2147483647 w 65189"/>
              <a:gd name="T79" fmla="*/ 159543210 h 62358"/>
              <a:gd name="T80" fmla="*/ 2147483647 w 65189"/>
              <a:gd name="T81" fmla="*/ 1515747142 h 62358"/>
              <a:gd name="T82" fmla="*/ 635853948 w 65189"/>
              <a:gd name="T83" fmla="*/ 2147483647 h 62358"/>
              <a:gd name="T84" fmla="*/ 509236136 w 65189"/>
              <a:gd name="T85" fmla="*/ 2147483647 h 62358"/>
              <a:gd name="T86" fmla="*/ 2147483647 w 65189"/>
              <a:gd name="T87" fmla="*/ 2147483647 h 62358"/>
              <a:gd name="T88" fmla="*/ 2147483647 w 65189"/>
              <a:gd name="T89" fmla="*/ 2147483647 h 62358"/>
              <a:gd name="T90" fmla="*/ 2147483647 w 65189"/>
              <a:gd name="T91" fmla="*/ 2147483647 h 62358"/>
              <a:gd name="T92" fmla="*/ 2147483647 w 65189"/>
              <a:gd name="T93" fmla="*/ 2147483647 h 62358"/>
              <a:gd name="T94" fmla="*/ 2147483647 w 65189"/>
              <a:gd name="T95" fmla="*/ 2147483647 h 62358"/>
              <a:gd name="T96" fmla="*/ 2147483647 w 65189"/>
              <a:gd name="T97" fmla="*/ 2147483647 h 62358"/>
              <a:gd name="T98" fmla="*/ 2147483647 w 65189"/>
              <a:gd name="T99" fmla="*/ 1994381138 h 62358"/>
              <a:gd name="T100" fmla="*/ 2147483647 w 65189"/>
              <a:gd name="T101" fmla="*/ 1223222635 h 62358"/>
              <a:gd name="T102" fmla="*/ 2147483647 w 65189"/>
              <a:gd name="T103" fmla="*/ 983905897 h 62358"/>
              <a:gd name="T104" fmla="*/ 2147483647 w 65189"/>
              <a:gd name="T105" fmla="*/ 744588899 h 62358"/>
              <a:gd name="T106" fmla="*/ 2147483647 w 65189"/>
              <a:gd name="T107" fmla="*/ 824362622 h 62358"/>
              <a:gd name="T108" fmla="*/ 2147483647 w 65189"/>
              <a:gd name="T109" fmla="*/ 558476281 h 62358"/>
              <a:gd name="T110" fmla="*/ 2147483647 w 65189"/>
              <a:gd name="T111" fmla="*/ 6695486 h 623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189"/>
              <a:gd name="T169" fmla="*/ 0 h 62358"/>
              <a:gd name="T170" fmla="*/ 65189 w 65189"/>
              <a:gd name="T171" fmla="*/ 62358 h 623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189" h="62358" extrusionOk="0">
                <a:moveTo>
                  <a:pt x="40283" y="1525"/>
                </a:move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lnTo>
                  <a:pt x="22547" y="1793"/>
                </a:lnTo>
                <a:close/>
                <a:moveTo>
                  <a:pt x="64528" y="13585"/>
                </a:moveTo>
                <a:lnTo>
                  <a:pt x="64528" y="13679"/>
                </a:lnTo>
                <a:lnTo>
                  <a:pt x="64551" y="13679"/>
                </a:lnTo>
                <a:lnTo>
                  <a:pt x="64528" y="13585"/>
                </a:lnTo>
                <a:close/>
                <a:moveTo>
                  <a:pt x="33868" y="58678"/>
                </a:moveTo>
                <a:lnTo>
                  <a:pt x="34057" y="58772"/>
                </a:lnTo>
                <a:lnTo>
                  <a:pt x="33962" y="58678"/>
                </a:lnTo>
                <a:lnTo>
                  <a:pt x="33868"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94" y="1510"/>
                </a:lnTo>
                <a:lnTo>
                  <a:pt x="40377" y="1510"/>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03" name="Shape 54"/>
          <p:cNvSpPr>
            <a:spLocks/>
          </p:cNvSpPr>
          <p:nvPr/>
        </p:nvSpPr>
        <p:spPr bwMode="auto">
          <a:xfrm flipV="1">
            <a:off x="3675063" y="2101850"/>
            <a:ext cx="1443037" cy="44450"/>
          </a:xfrm>
          <a:custGeom>
            <a:avLst/>
            <a:gdLst>
              <a:gd name="T0" fmla="*/ 2147483647 w 27831"/>
              <a:gd name="T1" fmla="*/ 67215694 h 2831"/>
              <a:gd name="T2" fmla="*/ 2147483647 w 27831"/>
              <a:gd name="T3" fmla="*/ 57372401 h 2831"/>
              <a:gd name="T4" fmla="*/ 2147483647 w 27831"/>
              <a:gd name="T5" fmla="*/ 80345192 h 2831"/>
              <a:gd name="T6" fmla="*/ 2147483647 w 27831"/>
              <a:gd name="T7" fmla="*/ 17259571 h 2831"/>
              <a:gd name="T8" fmla="*/ 2147483647 w 27831"/>
              <a:gd name="T9" fmla="*/ 11546559 h 2831"/>
              <a:gd name="T10" fmla="*/ 2147483647 w 27831"/>
              <a:gd name="T11" fmla="*/ 5775140 h 2831"/>
              <a:gd name="T12" fmla="*/ 2147483647 w 27831"/>
              <a:gd name="T13" fmla="*/ 17259571 h 2831"/>
              <a:gd name="T14" fmla="*/ 2147483647 w 27831"/>
              <a:gd name="T15" fmla="*/ 34461205 h 2831"/>
              <a:gd name="T16" fmla="*/ 2147483647 w 27831"/>
              <a:gd name="T17" fmla="*/ 28748204 h 2831"/>
              <a:gd name="T18" fmla="*/ 2147483647 w 27831"/>
              <a:gd name="T19" fmla="*/ 28748204 h 2831"/>
              <a:gd name="T20" fmla="*/ 2147483647 w 27831"/>
              <a:gd name="T21" fmla="*/ 22972831 h 2831"/>
              <a:gd name="T22" fmla="*/ 2147483647 w 27831"/>
              <a:gd name="T23" fmla="*/ 40170775 h 2831"/>
              <a:gd name="T24" fmla="*/ 2147483647 w 27831"/>
              <a:gd name="T25" fmla="*/ 11546559 h 2831"/>
              <a:gd name="T26" fmla="*/ 2147483647 w 27831"/>
              <a:gd name="T27" fmla="*/ 28748204 h 2831"/>
              <a:gd name="T28" fmla="*/ 2147483647 w 27831"/>
              <a:gd name="T29" fmla="*/ 34461205 h 2831"/>
              <a:gd name="T30" fmla="*/ 2147483647 w 27831"/>
              <a:gd name="T31" fmla="*/ 40170775 h 2831"/>
              <a:gd name="T32" fmla="*/ 2147483647 w 27831"/>
              <a:gd name="T33" fmla="*/ 45945881 h 2831"/>
              <a:gd name="T34" fmla="*/ 2147483647 w 27831"/>
              <a:gd name="T35" fmla="*/ 63147539 h 2831"/>
              <a:gd name="T36" fmla="*/ 2147483647 w 27831"/>
              <a:gd name="T37" fmla="*/ 63147539 h 2831"/>
              <a:gd name="T38" fmla="*/ 2147483647 w 27831"/>
              <a:gd name="T39" fmla="*/ 68856842 h 2831"/>
              <a:gd name="T40" fmla="*/ 2147483647 w 27831"/>
              <a:gd name="T41" fmla="*/ 86058468 h 2831"/>
              <a:gd name="T42" fmla="*/ 2147483647 w 27831"/>
              <a:gd name="T43" fmla="*/ 91771743 h 2831"/>
              <a:gd name="T44" fmla="*/ 2147483647 w 27831"/>
              <a:gd name="T45" fmla="*/ 114744550 h 2831"/>
              <a:gd name="T46" fmla="*/ 2052584461 w 27831"/>
              <a:gd name="T47" fmla="*/ 166341797 h 2831"/>
              <a:gd name="T48" fmla="*/ 2147483647 w 27831"/>
              <a:gd name="T49" fmla="*/ 154857341 h 2831"/>
              <a:gd name="T50" fmla="*/ 2147483647 w 27831"/>
              <a:gd name="T51" fmla="*/ 166341797 h 2831"/>
              <a:gd name="T52" fmla="*/ 2147483647 w 27831"/>
              <a:gd name="T53" fmla="*/ 149144128 h 2831"/>
              <a:gd name="T54" fmla="*/ 2147483647 w 27831"/>
              <a:gd name="T55" fmla="*/ 149144128 h 2831"/>
              <a:gd name="T56" fmla="*/ 2147483647 w 27831"/>
              <a:gd name="T57" fmla="*/ 126171038 h 2831"/>
              <a:gd name="T58" fmla="*/ 2147483647 w 27831"/>
              <a:gd name="T59" fmla="*/ 149144128 h 2831"/>
              <a:gd name="T60" fmla="*/ 2147483647 w 27831"/>
              <a:gd name="T61" fmla="*/ 137655777 h 2831"/>
              <a:gd name="T62" fmla="*/ 2147483647 w 27831"/>
              <a:gd name="T63" fmla="*/ 120457826 h 2831"/>
              <a:gd name="T64" fmla="*/ 2147483647 w 27831"/>
              <a:gd name="T65" fmla="*/ 120457826 h 2831"/>
              <a:gd name="T66" fmla="*/ 2147483647 w 27831"/>
              <a:gd name="T67" fmla="*/ 108969412 h 2831"/>
              <a:gd name="T68" fmla="*/ 2147483647 w 27831"/>
              <a:gd name="T69" fmla="*/ 108969412 h 2831"/>
              <a:gd name="T70" fmla="*/ 2147483647 w 27831"/>
              <a:gd name="T71" fmla="*/ 97542924 h 2831"/>
              <a:gd name="T72" fmla="*/ 2147483647 w 27831"/>
              <a:gd name="T73" fmla="*/ 91771743 h 2831"/>
              <a:gd name="T74" fmla="*/ 2147483647 w 27831"/>
              <a:gd name="T75" fmla="*/ 91771743 h 2831"/>
              <a:gd name="T76" fmla="*/ 2147483647 w 27831"/>
              <a:gd name="T77" fmla="*/ 97542924 h 2831"/>
              <a:gd name="T78" fmla="*/ 2147483647 w 27831"/>
              <a:gd name="T79" fmla="*/ 91771743 h 2831"/>
              <a:gd name="T80" fmla="*/ 2147483647 w 27831"/>
              <a:gd name="T81" fmla="*/ 86058468 h 2831"/>
              <a:gd name="T82" fmla="*/ 2147483647 w 27831"/>
              <a:gd name="T83" fmla="*/ 86058468 h 2831"/>
              <a:gd name="T84" fmla="*/ 2147483647 w 27831"/>
              <a:gd name="T85" fmla="*/ 74570117 h 2831"/>
              <a:gd name="T86" fmla="*/ 2147483647 w 27831"/>
              <a:gd name="T87" fmla="*/ 80345192 h 2831"/>
              <a:gd name="T88" fmla="*/ 2147483647 w 27831"/>
              <a:gd name="T89" fmla="*/ 68856842 h 2831"/>
              <a:gd name="T90" fmla="*/ 2147483647 w 27831"/>
              <a:gd name="T91" fmla="*/ 68856842 h 2831"/>
              <a:gd name="T92" fmla="*/ 2147483647 w 27831"/>
              <a:gd name="T93" fmla="*/ 63147539 h 2831"/>
              <a:gd name="T94" fmla="*/ 2147483647 w 27831"/>
              <a:gd name="T95" fmla="*/ 63147539 h 2831"/>
              <a:gd name="T96" fmla="*/ 2147483647 w 27831"/>
              <a:gd name="T97" fmla="*/ 57372401 h 2831"/>
              <a:gd name="T98" fmla="*/ 2147483647 w 27831"/>
              <a:gd name="T99" fmla="*/ 51659157 h 2831"/>
              <a:gd name="T100" fmla="*/ 2147483647 w 27831"/>
              <a:gd name="T101" fmla="*/ 40170775 h 2831"/>
              <a:gd name="T102" fmla="*/ 2147483647 w 27831"/>
              <a:gd name="T103" fmla="*/ 34461205 h 2831"/>
              <a:gd name="T104" fmla="*/ 2147483647 w 27831"/>
              <a:gd name="T105" fmla="*/ 28748204 h 2831"/>
              <a:gd name="T106" fmla="*/ 2147483647 w 27831"/>
              <a:gd name="T107" fmla="*/ 40170775 h 2831"/>
              <a:gd name="T108" fmla="*/ 2147483647 w 27831"/>
              <a:gd name="T109" fmla="*/ 17259571 h 2831"/>
              <a:gd name="T110" fmla="*/ 2147483647 w 27831"/>
              <a:gd name="T111" fmla="*/ 11546559 h 2831"/>
              <a:gd name="T112" fmla="*/ 2147483647 w 27831"/>
              <a:gd name="T113" fmla="*/ 17259571 h 2831"/>
              <a:gd name="T114" fmla="*/ 2147483647 w 27831"/>
              <a:gd name="T115" fmla="*/ 22972831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04" name="Shape 47"/>
          <p:cNvSpPr txBox="1">
            <a:spLocks/>
          </p:cNvSpPr>
          <p:nvPr/>
        </p:nvSpPr>
        <p:spPr bwMode="auto">
          <a:xfrm>
            <a:off x="1179513" y="3289300"/>
            <a:ext cx="52451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a:buClr>
                <a:srgbClr val="FFFFFF"/>
              </a:buClr>
              <a:buSzPts val="6000"/>
              <a:buFont typeface="Walter Turncoat" charset="-95"/>
              <a:buNone/>
            </a:pPr>
            <a:r>
              <a:rPr lang="en-US" altLang="en-US" sz="1600" b="1" dirty="0" err="1">
                <a:solidFill>
                  <a:srgbClr val="FFFFFF"/>
                </a:solidFill>
                <a:latin typeface="Walter Turncoat" charset="-95"/>
                <a:ea typeface="Walter Turncoat" charset="-95"/>
                <a:cs typeface="Walter Turncoat" charset="-95"/>
                <a:sym typeface="Walter Turncoat" charset="-95"/>
              </a:rPr>
              <a:t>Karafoti</a:t>
            </a:r>
            <a:r>
              <a:rPr lang="en-US" altLang="en-US" sz="1600" b="1" dirty="0">
                <a:solidFill>
                  <a:srgbClr val="FFFFFF"/>
                </a:solidFill>
                <a:latin typeface="Walter Turncoat" charset="-95"/>
                <a:ea typeface="Walter Turncoat" charset="-95"/>
                <a:cs typeface="Walter Turncoat" charset="-95"/>
                <a:sym typeface="Walter Turncoat" charset="-95"/>
              </a:rPr>
              <a:t> Eleni (</a:t>
            </a:r>
            <a:r>
              <a:rPr lang="en-US" altLang="en-US" sz="1600" b="1" dirty="0" err="1">
                <a:solidFill>
                  <a:srgbClr val="FFFFFF"/>
                </a:solidFill>
                <a:latin typeface="Walter Turncoat" charset="-95"/>
                <a:ea typeface="Walter Turncoat" charset="-95"/>
                <a:cs typeface="Walter Turncoat" charset="-95"/>
                <a:sym typeface="Walter Turncoat" charset="-95"/>
              </a:rPr>
              <a:t>elkarafoti@enl.uoa.gr</a:t>
            </a:r>
            <a:r>
              <a:rPr lang="en-US" altLang="en-US" sz="1600" b="1" dirty="0">
                <a:solidFill>
                  <a:srgbClr val="FFFFFF"/>
                </a:solidFill>
                <a:latin typeface="Walter Turncoat" charset="-95"/>
                <a:ea typeface="Walter Turncoat" charset="-95"/>
                <a:cs typeface="Walter Turncoat" charset="-95"/>
                <a:sym typeface="Walter Turncoat" charset="-95"/>
              </a:rPr>
              <a:t>)</a:t>
            </a:r>
            <a:endParaRPr lang="en-US" altLang="en-US" sz="1600" dirty="0">
              <a:solidFill>
                <a:srgbClr val="FFFFFF"/>
              </a:solidFill>
              <a:latin typeface="Walter Turncoat" charset="-95"/>
              <a:ea typeface="Walter Turncoat" charset="-95"/>
              <a:cs typeface="Walter Turncoat" charset="-95"/>
              <a:sym typeface="Walter Turncoat" charset="-95"/>
            </a:endParaRPr>
          </a:p>
          <a:p>
            <a:pPr algn="ctr" eaLnBrk="1">
              <a:buClr>
                <a:srgbClr val="FFFFFF"/>
              </a:buClr>
              <a:buSzPts val="6000"/>
              <a:buFont typeface="Walter Turncoat" charset="-95"/>
              <a:buNone/>
            </a:pPr>
            <a:r>
              <a:rPr lang="en-US" altLang="en-US" sz="1600" b="1" dirty="0">
                <a:solidFill>
                  <a:srgbClr val="FFFFFF"/>
                </a:solidFill>
                <a:latin typeface="Walter Turncoat" charset="-95"/>
                <a:ea typeface="Walter Turncoat" charset="-95"/>
                <a:cs typeface="Walter Turncoat" charset="-95"/>
                <a:sym typeface="Walter Turncoat" charset="-95"/>
              </a:rPr>
              <a:t>Post- doc researcher</a:t>
            </a:r>
            <a:endParaRPr lang="en-US" altLang="en-US" sz="1600" dirty="0">
              <a:solidFill>
                <a:srgbClr val="FFFFFF"/>
              </a:solidFill>
              <a:latin typeface="Walter Turncoat" charset="-95"/>
              <a:ea typeface="Walter Turncoat" charset="-95"/>
              <a:cs typeface="Walter Turncoat" charset="-95"/>
              <a:sym typeface="Walter Turncoat" charset="-95"/>
            </a:endParaRPr>
          </a:p>
          <a:p>
            <a:pPr algn="ctr" eaLnBrk="1">
              <a:buClr>
                <a:srgbClr val="FFFFFF"/>
              </a:buClr>
              <a:buSzPts val="6000"/>
              <a:buFont typeface="Walter Turncoat" charset="-95"/>
              <a:buNone/>
            </a:pPr>
            <a:r>
              <a:rPr lang="en-US" altLang="en-US" sz="1600" b="1" dirty="0">
                <a:solidFill>
                  <a:srgbClr val="FFFFFF"/>
                </a:solidFill>
                <a:latin typeface="Walter Turncoat" charset="-95"/>
                <a:ea typeface="Walter Turncoat" charset="-95"/>
                <a:cs typeface="Walter Turncoat" charset="-95"/>
                <a:sym typeface="Walter Turncoat" charset="-95"/>
              </a:rPr>
              <a:t>National and </a:t>
            </a:r>
            <a:r>
              <a:rPr lang="en-US" altLang="en-US" sz="1600" b="1" dirty="0" err="1">
                <a:solidFill>
                  <a:srgbClr val="FFFFFF"/>
                </a:solidFill>
                <a:latin typeface="Walter Turncoat" charset="-95"/>
                <a:ea typeface="Walter Turncoat" charset="-95"/>
                <a:cs typeface="Walter Turncoat" charset="-95"/>
                <a:sym typeface="Walter Turncoat" charset="-95"/>
              </a:rPr>
              <a:t>Kapodistrian</a:t>
            </a:r>
            <a:r>
              <a:rPr lang="en-US" altLang="en-US" sz="1600" b="1" dirty="0">
                <a:solidFill>
                  <a:srgbClr val="FFFFFF"/>
                </a:solidFill>
                <a:latin typeface="Walter Turncoat" charset="-95"/>
                <a:ea typeface="Walter Turncoat" charset="-95"/>
                <a:cs typeface="Walter Turncoat" charset="-95"/>
                <a:sym typeface="Walter Turncoat" charset="-95"/>
              </a:rPr>
              <a:t> University of Athens</a:t>
            </a:r>
            <a:endParaRPr lang="en-US" altLang="en-US" sz="1600" dirty="0">
              <a:solidFill>
                <a:srgbClr val="FFFFFF"/>
              </a:solidFill>
              <a:latin typeface="Walter Turncoat" charset="-95"/>
              <a:ea typeface="Walter Turncoat" charset="-95"/>
              <a:cs typeface="Walter Turncoat" charset="-95"/>
              <a:sym typeface="Walter Turncoat" charset="-95"/>
            </a:endParaRPr>
          </a:p>
        </p:txBody>
      </p:sp>
      <p:sp>
        <p:nvSpPr>
          <p:cNvPr id="4105" name="Shape 47"/>
          <p:cNvSpPr txBox="1">
            <a:spLocks/>
          </p:cNvSpPr>
          <p:nvPr/>
        </p:nvSpPr>
        <p:spPr bwMode="auto">
          <a:xfrm>
            <a:off x="6424613" y="3533775"/>
            <a:ext cx="225425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a:buClr>
                <a:srgbClr val="FFFFFF"/>
              </a:buClr>
              <a:buSzPts val="6000"/>
              <a:buFont typeface="Walter Turncoat" charset="-95"/>
              <a:buNone/>
            </a:pPr>
            <a:r>
              <a:rPr lang="en-US" altLang="en-US" sz="800">
                <a:solidFill>
                  <a:srgbClr val="712627"/>
                </a:solidFill>
                <a:latin typeface="Walter Turncoat" charset="-95"/>
                <a:ea typeface="Walter Turncoat" charset="-95"/>
                <a:cs typeface="Walter Turncoat" charset="-95"/>
                <a:sym typeface="Walter Turncoat" charset="-95"/>
              </a:rPr>
              <a:t>IM/POLITENESS ACROSS DISCIPLINES</a:t>
            </a:r>
          </a:p>
          <a:p>
            <a:pPr algn="ctr" eaLnBrk="1">
              <a:buClr>
                <a:srgbClr val="FFFFFF"/>
              </a:buClr>
              <a:buSzPts val="6000"/>
              <a:buFont typeface="Walter Turncoat" charset="-95"/>
              <a:buNone/>
            </a:pPr>
            <a:r>
              <a:rPr lang="en-US" altLang="en-US" sz="800" b="1">
                <a:solidFill>
                  <a:srgbClr val="712627"/>
                </a:solidFill>
                <a:latin typeface="Walter Turncoat" charset="-95"/>
                <a:ea typeface="Walter Turncoat" charset="-95"/>
                <a:cs typeface="Walter Turncoat" charset="-95"/>
                <a:sym typeface="Walter Turncoat" charset="-95"/>
              </a:rPr>
              <a:t>11th International Conference on Im/Politeness, </a:t>
            </a:r>
          </a:p>
          <a:p>
            <a:pPr algn="ctr" eaLnBrk="1">
              <a:buClr>
                <a:srgbClr val="FFFFFF"/>
              </a:buClr>
              <a:buSzPts val="6000"/>
              <a:buFont typeface="Walter Turncoat" charset="-95"/>
              <a:buNone/>
            </a:pPr>
            <a:r>
              <a:rPr lang="es-ES_tradnl" altLang="en-US" sz="800">
                <a:solidFill>
                  <a:srgbClr val="712627"/>
                </a:solidFill>
                <a:latin typeface="Walter Turncoat" charset="-95"/>
                <a:ea typeface="Walter Turncoat" charset="-95"/>
                <a:cs typeface="Walter Turncoat" charset="-95"/>
                <a:sym typeface="Walter Turncoat" charset="-95"/>
              </a:rPr>
              <a:t>4 - 6 July 2018</a:t>
            </a:r>
            <a:br>
              <a:rPr lang="es-ES_tradnl" altLang="en-US" sz="800">
                <a:solidFill>
                  <a:srgbClr val="712627"/>
                </a:solidFill>
                <a:latin typeface="Walter Turncoat" charset="-95"/>
                <a:ea typeface="Walter Turncoat" charset="-95"/>
                <a:cs typeface="Walter Turncoat" charset="-95"/>
                <a:sym typeface="Walter Turncoat" charset="-95"/>
              </a:rPr>
            </a:br>
            <a:r>
              <a:rPr lang="es-ES_tradnl" altLang="en-US" sz="800">
                <a:solidFill>
                  <a:srgbClr val="712627"/>
                </a:solidFill>
                <a:latin typeface="Walter Turncoat" charset="-95"/>
                <a:ea typeface="Walter Turncoat" charset="-95"/>
                <a:cs typeface="Walter Turncoat" charset="-95"/>
                <a:sym typeface="Walter Turncoat" charset="-95"/>
              </a:rPr>
              <a:t>Valencia</a:t>
            </a:r>
            <a:endParaRPr lang="en-US" altLang="en-US" sz="800">
              <a:solidFill>
                <a:srgbClr val="712627"/>
              </a:solidFill>
              <a:latin typeface="Walter Turncoat" charset="-95"/>
              <a:ea typeface="Walter Turncoat" charset="-95"/>
              <a:cs typeface="Walter Turncoat" charset="-95"/>
              <a:sym typeface="Walter Turncoat" charset="-95"/>
            </a:endParaRPr>
          </a:p>
        </p:txBody>
      </p:sp>
      <p:pic>
        <p:nvPicPr>
          <p:cNvPr id="410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29388" y="4305300"/>
            <a:ext cx="261461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7" name="Shape 51"/>
          <p:cNvGrpSpPr>
            <a:grpSpLocks/>
          </p:cNvGrpSpPr>
          <p:nvPr/>
        </p:nvGrpSpPr>
        <p:grpSpPr bwMode="auto">
          <a:xfrm rot="8412713" flipH="1">
            <a:off x="6369050" y="1184275"/>
            <a:ext cx="750888" cy="665163"/>
            <a:chOff x="1113100" y="2199475"/>
            <a:chExt cx="801900" cy="709925"/>
          </a:xfrm>
        </p:grpSpPr>
        <p:sp>
          <p:nvSpPr>
            <p:cNvPr id="4110" name="Shape 52"/>
            <p:cNvSpPr>
              <a:spLocks/>
            </p:cNvSpPr>
            <p:nvPr/>
          </p:nvSpPr>
          <p:spPr bwMode="auto">
            <a:xfrm>
              <a:off x="1113100" y="2291450"/>
              <a:ext cx="735850" cy="617950"/>
            </a:xfrm>
            <a:custGeom>
              <a:avLst/>
              <a:gdLst>
                <a:gd name="T0" fmla="*/ 2147483647 w 29434"/>
                <a:gd name="T1" fmla="*/ 2147483647 h 24718"/>
                <a:gd name="T2" fmla="*/ 2147483647 w 29434"/>
                <a:gd name="T3" fmla="*/ 221484230 h 24718"/>
                <a:gd name="T4" fmla="*/ 2147483647 w 29434"/>
                <a:gd name="T5" fmla="*/ 553124825 h 24718"/>
                <a:gd name="T6" fmla="*/ 2147483647 w 29434"/>
                <a:gd name="T7" fmla="*/ 921484109 h 24718"/>
                <a:gd name="T8" fmla="*/ 2147483647 w 29434"/>
                <a:gd name="T9" fmla="*/ 1290233592 h 24718"/>
                <a:gd name="T10" fmla="*/ 2147483647 w 29434"/>
                <a:gd name="T11" fmla="*/ 1732421052 h 24718"/>
                <a:gd name="T12" fmla="*/ 2147483647 w 29434"/>
                <a:gd name="T13" fmla="*/ 1953515383 h 24718"/>
                <a:gd name="T14" fmla="*/ 2147483647 w 29434"/>
                <a:gd name="T15" fmla="*/ 2147483647 h 24718"/>
                <a:gd name="T16" fmla="*/ 2147483647 w 29434"/>
                <a:gd name="T17" fmla="*/ 2147483647 h 24718"/>
                <a:gd name="T18" fmla="*/ 2147483647 w 29434"/>
                <a:gd name="T19" fmla="*/ 2147483647 h 24718"/>
                <a:gd name="T20" fmla="*/ 2147483647 w 29434"/>
                <a:gd name="T21" fmla="*/ 2147483647 h 24718"/>
                <a:gd name="T22" fmla="*/ 2147483647 w 29434"/>
                <a:gd name="T23" fmla="*/ 2147483647 h 24718"/>
                <a:gd name="T24" fmla="*/ 2147483647 w 29434"/>
                <a:gd name="T25" fmla="*/ 2147483647 h 24718"/>
                <a:gd name="T26" fmla="*/ 2147483647 w 29434"/>
                <a:gd name="T27" fmla="*/ 2147483647 h 24718"/>
                <a:gd name="T28" fmla="*/ 2147483647 w 29434"/>
                <a:gd name="T29" fmla="*/ 2147483647 h 24718"/>
                <a:gd name="T30" fmla="*/ 2147483647 w 29434"/>
                <a:gd name="T31" fmla="*/ 2147483647 h 24718"/>
                <a:gd name="T32" fmla="*/ 2147483647 w 29434"/>
                <a:gd name="T33" fmla="*/ 2147483647 h 24718"/>
                <a:gd name="T34" fmla="*/ 2147483647 w 29434"/>
                <a:gd name="T35" fmla="*/ 2147483647 h 24718"/>
                <a:gd name="T36" fmla="*/ 2147483647 w 29434"/>
                <a:gd name="T37" fmla="*/ 2147483647 h 24718"/>
                <a:gd name="T38" fmla="*/ 2147483647 w 29434"/>
                <a:gd name="T39" fmla="*/ 2147483647 h 24718"/>
                <a:gd name="T40" fmla="*/ 2147483647 w 29434"/>
                <a:gd name="T41" fmla="*/ 2147483647 h 24718"/>
                <a:gd name="T42" fmla="*/ 2147483647 w 29434"/>
                <a:gd name="T43" fmla="*/ 2147483647 h 24718"/>
                <a:gd name="T44" fmla="*/ 2147483647 w 29434"/>
                <a:gd name="T45" fmla="*/ 2147483647 h 24718"/>
                <a:gd name="T46" fmla="*/ 2147483647 w 29434"/>
                <a:gd name="T47" fmla="*/ 2147483647 h 24718"/>
                <a:gd name="T48" fmla="*/ 2147483647 w 29434"/>
                <a:gd name="T49" fmla="*/ 2147483647 h 24718"/>
                <a:gd name="T50" fmla="*/ 2147483647 w 29434"/>
                <a:gd name="T51" fmla="*/ 2147483647 h 24718"/>
                <a:gd name="T52" fmla="*/ 2147483647 w 29434"/>
                <a:gd name="T53" fmla="*/ 2147483647 h 24718"/>
                <a:gd name="T54" fmla="*/ 2147483647 w 29434"/>
                <a:gd name="T55" fmla="*/ 2147483647 h 24718"/>
                <a:gd name="T56" fmla="*/ 2147483647 w 29434"/>
                <a:gd name="T57" fmla="*/ 2147483647 h 24718"/>
                <a:gd name="T58" fmla="*/ 2147483647 w 29434"/>
                <a:gd name="T59" fmla="*/ 2147483647 h 24718"/>
                <a:gd name="T60" fmla="*/ 2147483647 w 29434"/>
                <a:gd name="T61" fmla="*/ 2147483647 h 24718"/>
                <a:gd name="T62" fmla="*/ 2147483647 w 29434"/>
                <a:gd name="T63" fmla="*/ 2147483647 h 24718"/>
                <a:gd name="T64" fmla="*/ 2147483647 w 29434"/>
                <a:gd name="T65" fmla="*/ 2147483647 h 24718"/>
                <a:gd name="T66" fmla="*/ 884765765 w 29434"/>
                <a:gd name="T67" fmla="*/ 2147483647 h 24718"/>
                <a:gd name="T68" fmla="*/ 294921822 w 29434"/>
                <a:gd name="T69" fmla="*/ 2147483647 h 24718"/>
                <a:gd name="T70" fmla="*/ 37109378 w 29434"/>
                <a:gd name="T71" fmla="*/ 2147483647 h 24718"/>
                <a:gd name="T72" fmla="*/ 294921822 w 29434"/>
                <a:gd name="T73" fmla="*/ 2147483647 h 24718"/>
                <a:gd name="T74" fmla="*/ 589843643 w 29434"/>
                <a:gd name="T75" fmla="*/ 2147483647 h 24718"/>
                <a:gd name="T76" fmla="*/ 1179296887 w 29434"/>
                <a:gd name="T77" fmla="*/ 2147483647 h 24718"/>
                <a:gd name="T78" fmla="*/ 1400390428 w 29434"/>
                <a:gd name="T79" fmla="*/ 2147483647 h 24718"/>
                <a:gd name="T80" fmla="*/ 1879686701 w 29434"/>
                <a:gd name="T81" fmla="*/ 2147483647 h 24718"/>
                <a:gd name="T82" fmla="*/ 2100781042 w 29434"/>
                <a:gd name="T83" fmla="*/ 2147483647 h 24718"/>
                <a:gd name="T84" fmla="*/ 2147483647 w 29434"/>
                <a:gd name="T85" fmla="*/ 2147483647 h 24718"/>
                <a:gd name="T86" fmla="*/ 2147483647 w 29434"/>
                <a:gd name="T87" fmla="*/ 2147483647 h 24718"/>
                <a:gd name="T88" fmla="*/ 2147483647 w 29434"/>
                <a:gd name="T89" fmla="*/ 2147483647 h 24718"/>
                <a:gd name="T90" fmla="*/ 2147483647 w 29434"/>
                <a:gd name="T91" fmla="*/ 2147483647 h 24718"/>
                <a:gd name="T92" fmla="*/ 2147483647 w 29434"/>
                <a:gd name="T93" fmla="*/ 2147483647 h 24718"/>
                <a:gd name="T94" fmla="*/ 2147483647 w 29434"/>
                <a:gd name="T95" fmla="*/ 2147483647 h 24718"/>
                <a:gd name="T96" fmla="*/ 2147483647 w 29434"/>
                <a:gd name="T97" fmla="*/ 2147483647 h 24718"/>
                <a:gd name="T98" fmla="*/ 2147483647 w 29434"/>
                <a:gd name="T99" fmla="*/ 2147483647 h 24718"/>
                <a:gd name="T100" fmla="*/ 2147483647 w 29434"/>
                <a:gd name="T101" fmla="*/ 2147483647 h 24718"/>
                <a:gd name="T102" fmla="*/ 2147483647 w 29434"/>
                <a:gd name="T103" fmla="*/ 2147483647 h 24718"/>
                <a:gd name="T104" fmla="*/ 2147483647 w 29434"/>
                <a:gd name="T105" fmla="*/ 2147483647 h 24718"/>
                <a:gd name="T106" fmla="*/ 2147483647 w 29434"/>
                <a:gd name="T107" fmla="*/ 2147483647 h 24718"/>
                <a:gd name="T108" fmla="*/ 2147483647 w 29434"/>
                <a:gd name="T109" fmla="*/ 2147483647 h 24718"/>
                <a:gd name="T110" fmla="*/ 2147483647 w 29434"/>
                <a:gd name="T111" fmla="*/ 2147483647 h 24718"/>
                <a:gd name="T112" fmla="*/ 2147483647 w 29434"/>
                <a:gd name="T113" fmla="*/ 2147483647 h 24718"/>
                <a:gd name="T114" fmla="*/ 2147483647 w 29434"/>
                <a:gd name="T115" fmla="*/ 2147483647 h 24718"/>
                <a:gd name="T116" fmla="*/ 2147483647 w 29434"/>
                <a:gd name="T117" fmla="*/ 1842968218 h 24718"/>
                <a:gd name="T118" fmla="*/ 2147483647 w 29434"/>
                <a:gd name="T119" fmla="*/ 1621874287 h 24718"/>
                <a:gd name="T120" fmla="*/ 2147483647 w 29434"/>
                <a:gd name="T121" fmla="*/ 1400780757 h 24718"/>
                <a:gd name="T122" fmla="*/ 2147483647 w 29434"/>
                <a:gd name="T123" fmla="*/ 1069140062 h 24718"/>
                <a:gd name="T124" fmla="*/ 2147483647 w 29434"/>
                <a:gd name="T125" fmla="*/ 184765592 h 247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434"/>
                <a:gd name="T190" fmla="*/ 0 h 24718"/>
                <a:gd name="T191" fmla="*/ 29434 w 29434"/>
                <a:gd name="T192" fmla="*/ 24718 h 2471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11" name="Shape 53"/>
            <p:cNvSpPr>
              <a:spLocks/>
            </p:cNvSpPr>
            <p:nvPr/>
          </p:nvSpPr>
          <p:spPr bwMode="auto">
            <a:xfrm>
              <a:off x="1745175" y="2199475"/>
              <a:ext cx="169825" cy="162775"/>
            </a:xfrm>
            <a:custGeom>
              <a:avLst/>
              <a:gdLst>
                <a:gd name="T0" fmla="*/ 405468583 w 6793"/>
                <a:gd name="T1" fmla="*/ 2147483647 h 6511"/>
                <a:gd name="T2" fmla="*/ 368359194 w 6793"/>
                <a:gd name="T3" fmla="*/ 2147483647 h 6511"/>
                <a:gd name="T4" fmla="*/ 1031640103 w 6793"/>
                <a:gd name="T5" fmla="*/ 390625 h 6511"/>
                <a:gd name="T6" fmla="*/ 1031640103 w 6793"/>
                <a:gd name="T7" fmla="*/ 184765595 h 6511"/>
                <a:gd name="T8" fmla="*/ 994921714 w 6793"/>
                <a:gd name="T9" fmla="*/ 110937517 h 6511"/>
                <a:gd name="T10" fmla="*/ 958202524 w 6793"/>
                <a:gd name="T11" fmla="*/ 110937517 h 6511"/>
                <a:gd name="T12" fmla="*/ 958202524 w 6793"/>
                <a:gd name="T13" fmla="*/ 258203023 h 6511"/>
                <a:gd name="T14" fmla="*/ 589452831 w 6793"/>
                <a:gd name="T15" fmla="*/ 848046546 h 6511"/>
                <a:gd name="T16" fmla="*/ 147265608 w 6793"/>
                <a:gd name="T17" fmla="*/ 1474218358 h 6511"/>
                <a:gd name="T18" fmla="*/ 184374997 w 6793"/>
                <a:gd name="T19" fmla="*/ 1658593502 h 6511"/>
                <a:gd name="T20" fmla="*/ 147265608 w 6793"/>
                <a:gd name="T21" fmla="*/ 1732421080 h 6511"/>
                <a:gd name="T22" fmla="*/ 221093636 w 6793"/>
                <a:gd name="T23" fmla="*/ 1769139469 h 6511"/>
                <a:gd name="T24" fmla="*/ 221093636 w 6793"/>
                <a:gd name="T25" fmla="*/ 1732421080 h 6511"/>
                <a:gd name="T26" fmla="*/ 221093636 w 6793"/>
                <a:gd name="T27" fmla="*/ 1805859458 h 6511"/>
                <a:gd name="T28" fmla="*/ 147265608 w 6793"/>
                <a:gd name="T29" fmla="*/ 2064062581 h 6511"/>
                <a:gd name="T30" fmla="*/ 73828104 w 6793"/>
                <a:gd name="T31" fmla="*/ 2147483647 h 6511"/>
                <a:gd name="T32" fmla="*/ 221093636 w 6793"/>
                <a:gd name="T33" fmla="*/ 2147483647 h 6511"/>
                <a:gd name="T34" fmla="*/ 405468583 w 6793"/>
                <a:gd name="T35" fmla="*/ 2147483647 h 6511"/>
                <a:gd name="T36" fmla="*/ 410546782 w 6793"/>
                <a:gd name="T37" fmla="*/ 2147483647 h 6511"/>
                <a:gd name="T38" fmla="*/ 442187273 w 6793"/>
                <a:gd name="T39" fmla="*/ 2147483647 h 6511"/>
                <a:gd name="T40" fmla="*/ 417577980 w 6793"/>
                <a:gd name="T41" fmla="*/ 2147483647 h 6511"/>
                <a:gd name="T42" fmla="*/ 478906062 w 6793"/>
                <a:gd name="T43" fmla="*/ 2147483647 h 6511"/>
                <a:gd name="T44" fmla="*/ 405468583 w 6793"/>
                <a:gd name="T45" fmla="*/ 2147483647 h 6511"/>
                <a:gd name="T46" fmla="*/ 516015652 w 6793"/>
                <a:gd name="T47" fmla="*/ 2147483647 h 6511"/>
                <a:gd name="T48" fmla="*/ 626562420 w 6793"/>
                <a:gd name="T49" fmla="*/ 2147483647 h 6511"/>
                <a:gd name="T50" fmla="*/ 405468583 w 6793"/>
                <a:gd name="T51" fmla="*/ 2026952192 h 6511"/>
                <a:gd name="T52" fmla="*/ 626562420 w 6793"/>
                <a:gd name="T53" fmla="*/ 2100780970 h 6511"/>
                <a:gd name="T54" fmla="*/ 1179296861 w 6793"/>
                <a:gd name="T55" fmla="*/ 626952812 h 6511"/>
                <a:gd name="T56" fmla="*/ 1216015250 w 6793"/>
                <a:gd name="T57" fmla="*/ 663671601 h 6511"/>
                <a:gd name="T58" fmla="*/ 1289843229 w 6793"/>
                <a:gd name="T59" fmla="*/ 663671601 h 6511"/>
                <a:gd name="T60" fmla="*/ 1289843229 w 6793"/>
                <a:gd name="T61" fmla="*/ 774218368 h 6511"/>
                <a:gd name="T62" fmla="*/ 1547655955 w 6793"/>
                <a:gd name="T63" fmla="*/ 848046546 h 6511"/>
                <a:gd name="T64" fmla="*/ 1621483934 w 6793"/>
                <a:gd name="T65" fmla="*/ 848046546 h 6511"/>
                <a:gd name="T66" fmla="*/ 1621483934 w 6793"/>
                <a:gd name="T67" fmla="*/ 958593712 h 6511"/>
                <a:gd name="T68" fmla="*/ 1805859481 w 6793"/>
                <a:gd name="T69" fmla="*/ 995312101 h 6511"/>
                <a:gd name="T70" fmla="*/ 1953125038 w 6793"/>
                <a:gd name="T71" fmla="*/ 1032031290 h 6511"/>
                <a:gd name="T72" fmla="*/ 2147483647 w 6793"/>
                <a:gd name="T73" fmla="*/ 1253124824 h 6511"/>
                <a:gd name="T74" fmla="*/ 2147483647 w 6793"/>
                <a:gd name="T75" fmla="*/ 1326952802 h 6511"/>
                <a:gd name="T76" fmla="*/ 2147483647 w 6793"/>
                <a:gd name="T77" fmla="*/ 1437499969 h 6511"/>
                <a:gd name="T78" fmla="*/ 2147483647 w 6793"/>
                <a:gd name="T79" fmla="*/ 1400780780 h 6511"/>
                <a:gd name="T80" fmla="*/ 2147483647 w 6793"/>
                <a:gd name="T81" fmla="*/ 1548046336 h 6511"/>
                <a:gd name="T82" fmla="*/ 2147483647 w 6793"/>
                <a:gd name="T83" fmla="*/ 1511327947 h 6511"/>
                <a:gd name="T84" fmla="*/ 2147483647 w 6793"/>
                <a:gd name="T85" fmla="*/ 1326952802 h 6511"/>
                <a:gd name="T86" fmla="*/ 2147483647 w 6793"/>
                <a:gd name="T87" fmla="*/ 1400780780 h 6511"/>
                <a:gd name="T88" fmla="*/ 2147483647 w 6793"/>
                <a:gd name="T89" fmla="*/ 1216405635 h 6511"/>
                <a:gd name="T90" fmla="*/ 2147483647 w 6793"/>
                <a:gd name="T91" fmla="*/ 1179687246 h 6511"/>
                <a:gd name="T92" fmla="*/ 2147483647 w 6793"/>
                <a:gd name="T93" fmla="*/ 1216405635 h 6511"/>
                <a:gd name="T94" fmla="*/ 2147483647 w 6793"/>
                <a:gd name="T95" fmla="*/ 1142577657 h 6511"/>
                <a:gd name="T96" fmla="*/ 2147483647 w 6793"/>
                <a:gd name="T97" fmla="*/ 921484124 h 6511"/>
                <a:gd name="T98" fmla="*/ 1916405049 w 6793"/>
                <a:gd name="T99" fmla="*/ 848046546 h 6511"/>
                <a:gd name="T100" fmla="*/ 1989843428 w 6793"/>
                <a:gd name="T101" fmla="*/ 516406045 h 6511"/>
                <a:gd name="T102" fmla="*/ 1879296260 w 6793"/>
                <a:gd name="T103" fmla="*/ 516406045 h 6511"/>
                <a:gd name="T104" fmla="*/ 1842577870 w 6793"/>
                <a:gd name="T105" fmla="*/ 553124834 h 6511"/>
                <a:gd name="T106" fmla="*/ 1805859481 w 6793"/>
                <a:gd name="T107" fmla="*/ 516406045 h 6511"/>
                <a:gd name="T108" fmla="*/ 1768749091 w 6793"/>
                <a:gd name="T109" fmla="*/ 442578067 h 6511"/>
                <a:gd name="T110" fmla="*/ 1695312313 w 6793"/>
                <a:gd name="T111" fmla="*/ 589843623 h 6511"/>
                <a:gd name="T112" fmla="*/ 1621483934 w 6793"/>
                <a:gd name="T113" fmla="*/ 479296856 h 6511"/>
                <a:gd name="T114" fmla="*/ 1253124840 w 6793"/>
                <a:gd name="T115" fmla="*/ 221484234 h 6511"/>
                <a:gd name="T116" fmla="*/ 1068749693 w 6793"/>
                <a:gd name="T117" fmla="*/ 390625 h 65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793"/>
                <a:gd name="T178" fmla="*/ 0 h 6511"/>
                <a:gd name="T179" fmla="*/ 6793 w 6793"/>
                <a:gd name="T180" fmla="*/ 6511 h 65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793" h="6511" extrusionOk="0">
                  <a:moveTo>
                    <a:pt x="1038" y="6416"/>
                  </a:moveTo>
                  <a:lnTo>
                    <a:pt x="1038" y="6463"/>
                  </a:lnTo>
                  <a:lnTo>
                    <a:pt x="943" y="6416"/>
                  </a:lnTo>
                  <a:lnTo>
                    <a:pt x="1038"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510"/>
                  </a:lnTo>
                  <a:lnTo>
                    <a:pt x="1051" y="6497"/>
                  </a:lnTo>
                  <a:lnTo>
                    <a:pt x="1132" y="6510"/>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792" y="3869"/>
                  </a:lnTo>
                  <a:lnTo>
                    <a:pt x="6792" y="3491"/>
                  </a:lnTo>
                  <a:lnTo>
                    <a:pt x="6698" y="3397"/>
                  </a:lnTo>
                  <a:lnTo>
                    <a:pt x="6509" y="3586"/>
                  </a:lnTo>
                  <a:lnTo>
                    <a:pt x="6604" y="3303"/>
                  </a:lnTo>
                  <a:lnTo>
                    <a:pt x="6604" y="3114"/>
                  </a:lnTo>
                  <a:lnTo>
                    <a:pt x="6509" y="3020"/>
                  </a:lnTo>
                  <a:lnTo>
                    <a:pt x="6226" y="3020"/>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lnTo>
                    <a:pt x="264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4108" name="TextBox 1"/>
          <p:cNvSpPr txBox="1">
            <a:spLocks noChangeArrowheads="1"/>
          </p:cNvSpPr>
          <p:nvPr/>
        </p:nvSpPr>
        <p:spPr bwMode="auto">
          <a:xfrm>
            <a:off x="3178175" y="4670425"/>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endParaRPr lang="en-US" altLang="en-US"/>
          </a:p>
        </p:txBody>
      </p:sp>
      <p:sp>
        <p:nvSpPr>
          <p:cNvPr id="4109" name="Shape 121"/>
          <p:cNvSpPr txBox="1">
            <a:spLocks/>
          </p:cNvSpPr>
          <p:nvPr/>
        </p:nvSpPr>
        <p:spPr bwMode="auto">
          <a:xfrm>
            <a:off x="2736850" y="-30163"/>
            <a:ext cx="6407150" cy="37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FFFFFF"/>
              </a:buClr>
              <a:buSzPts val="2000"/>
              <a:buFont typeface="Arial" charset="-95"/>
              <a:buNone/>
            </a:pPr>
            <a:r>
              <a:rPr lang="en-US" altLang="en-US" sz="800" i="1" dirty="0">
                <a:solidFill>
                  <a:srgbClr val="A6A6A6"/>
                </a:solidFill>
                <a:latin typeface="Sniglet" charset="-95"/>
                <a:ea typeface="Sniglet" charset="-95"/>
                <a:cs typeface="Sniglet" charset="-95"/>
                <a:sym typeface="Sniglet" charset="-95"/>
              </a:rPr>
              <a:t>«This research is implemented through  IKY scholarships </a:t>
            </a:r>
            <a:r>
              <a:rPr lang="en-US" altLang="en-US" sz="800" i="1" dirty="0" err="1">
                <a:solidFill>
                  <a:srgbClr val="A6A6A6"/>
                </a:solidFill>
                <a:latin typeface="Sniglet" charset="-95"/>
                <a:ea typeface="Sniglet" charset="-95"/>
                <a:cs typeface="Sniglet" charset="-95"/>
                <a:sym typeface="Sniglet" charset="-95"/>
              </a:rPr>
              <a:t>programme</a:t>
            </a:r>
            <a:r>
              <a:rPr lang="en-US" altLang="en-US" sz="800" i="1" dirty="0">
                <a:solidFill>
                  <a:srgbClr val="A6A6A6"/>
                </a:solidFill>
                <a:latin typeface="Sniglet" charset="-95"/>
                <a:ea typeface="Sniglet" charset="-95"/>
                <a:cs typeface="Sniglet" charset="-95"/>
                <a:sym typeface="Sniglet" charset="-95"/>
              </a:rPr>
              <a:t> and co-financed by the European Union (European Social Fund - ESF) and Greek national funds through the action entitled ”Reinforcement of Postdoctoral Researchers”, in the framework of the Operational </a:t>
            </a:r>
            <a:r>
              <a:rPr lang="en-US" altLang="en-US" sz="800" i="1" dirty="0" err="1">
                <a:solidFill>
                  <a:srgbClr val="A6A6A6"/>
                </a:solidFill>
                <a:latin typeface="Sniglet" charset="-95"/>
                <a:ea typeface="Sniglet" charset="-95"/>
                <a:cs typeface="Sniglet" charset="-95"/>
                <a:sym typeface="Sniglet" charset="-95"/>
              </a:rPr>
              <a:t>Programme</a:t>
            </a:r>
            <a:r>
              <a:rPr lang="en-US" altLang="en-US" sz="800" i="1" dirty="0">
                <a:solidFill>
                  <a:srgbClr val="A6A6A6"/>
                </a:solidFill>
                <a:latin typeface="Sniglet" charset="-95"/>
                <a:ea typeface="Sniglet" charset="-95"/>
                <a:cs typeface="Sniglet" charset="-95"/>
                <a:sym typeface="Sniglet" charset="-95"/>
              </a:rPr>
              <a:t> ”Human Resources Development Program, Education and Lifelong Learning” of the National Strategic Reference Framework (NSRF) 2014 – 2020».</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95"/>
          <p:cNvSpPr txBox="1">
            <a:spLocks noGrp="1"/>
          </p:cNvSpPr>
          <p:nvPr>
            <p:ph type="title"/>
          </p:nvPr>
        </p:nvSpPr>
        <p:spPr>
          <a:xfrm>
            <a:off x="-752475" y="141288"/>
            <a:ext cx="9155113" cy="314325"/>
          </a:xfrm>
        </p:spPr>
        <p:txBody>
          <a:bodyPr/>
          <a:lstStyle/>
          <a:p>
            <a:pPr algn="ctr" eaLnBrk="1" hangingPunct="1">
              <a:spcBef>
                <a:spcPct val="0"/>
              </a:spcBef>
              <a:spcAft>
                <a:spcPct val="0"/>
              </a:spcAft>
              <a:buClr>
                <a:srgbClr val="FFFFFF"/>
              </a:buClr>
              <a:buFont typeface="Walter Turncoat" charset="-95"/>
              <a:buNone/>
            </a:pPr>
            <a:r>
              <a:rPr lang="en-US" altLang="en-US" sz="1600" i="1" dirty="0">
                <a:solidFill>
                  <a:srgbClr val="FFFFFF"/>
                </a:solidFill>
                <a:latin typeface="Walter Turncoat" charset="-95"/>
                <a:ea typeface="Walter Turncoat" charset="-95"/>
                <a:cs typeface="Walter Turncoat" charset="-95"/>
                <a:sym typeface="Walter Turncoat" charset="-95"/>
              </a:rPr>
              <a:t>1. </a:t>
            </a:r>
            <a:r>
              <a:rPr lang="en-US" altLang="en-US" sz="1600" i="1" dirty="0" err="1">
                <a:solidFill>
                  <a:srgbClr val="FFFFFF"/>
                </a:solidFill>
                <a:latin typeface="Walter Turncoat" charset="-95"/>
                <a:ea typeface="Walter Turncoat" charset="-95"/>
                <a:cs typeface="Walter Turncoat" charset="-95"/>
                <a:sym typeface="Walter Turncoat" charset="-95"/>
              </a:rPr>
              <a:t>Noticings</a:t>
            </a:r>
            <a:r>
              <a:rPr lang="en-US" altLang="en-US" sz="1600" i="1" dirty="0">
                <a:solidFill>
                  <a:srgbClr val="FFFFFF"/>
                </a:solidFill>
                <a:latin typeface="Walter Turncoat" charset="-95"/>
                <a:ea typeface="Walter Turncoat" charset="-95"/>
                <a:cs typeface="Walter Turncoat" charset="-95"/>
                <a:sym typeface="Walter Turncoat" charset="-95"/>
              </a:rPr>
              <a:t> as a vehicle for a complaint</a:t>
            </a:r>
          </a:p>
        </p:txBody>
      </p:sp>
      <p:sp>
        <p:nvSpPr>
          <p:cNvPr id="13315" name="Shape 96"/>
          <p:cNvSpPr txBox="1">
            <a:spLocks noGrp="1"/>
          </p:cNvSpPr>
          <p:nvPr>
            <p:ph type="body" idx="1"/>
          </p:nvPr>
        </p:nvSpPr>
        <p:spPr>
          <a:xfrm>
            <a:off x="457200" y="1563688"/>
            <a:ext cx="8229600" cy="2503487"/>
          </a:xfrm>
        </p:spPr>
        <p:txBody>
          <a:bodyPr/>
          <a:lstStyle/>
          <a:p>
            <a:pPr marL="0" indent="0" eaLnBrk="1" hangingPunct="1">
              <a:spcAft>
                <a:spcPct val="0"/>
              </a:spcAft>
              <a:buClr>
                <a:srgbClr val="FFFFFF"/>
              </a:buClr>
              <a:buFont typeface="Sniglet" charset="-95"/>
              <a:buNone/>
            </a:pPr>
            <a:endParaRPr lang="en-US" altLang="en-US" sz="200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Font typeface="Sniglet" charset="-95"/>
              <a:buNone/>
            </a:pPr>
            <a:r>
              <a:rPr lang="en-US" altLang="en-US" sz="2000">
                <a:solidFill>
                  <a:srgbClr val="FFFFFF"/>
                </a:solidFill>
                <a:latin typeface="Sniglet" charset="-95"/>
                <a:ea typeface="Sniglet" charset="-95"/>
                <a:cs typeface="Sniglet" charset="-95"/>
                <a:sym typeface="Sniglet" charset="-95"/>
              </a:rPr>
              <a:t> </a:t>
            </a:r>
          </a:p>
        </p:txBody>
      </p:sp>
      <p:sp>
        <p:nvSpPr>
          <p:cNvPr id="13316"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8BE75F29-16FD-6D4F-A3D3-6BFFE3E7C59A}" type="slidenum">
              <a:rPr lang="en-US" altLang="en-US" sz="1000">
                <a:solidFill>
                  <a:srgbClr val="FFFFFF"/>
                </a:solidFill>
                <a:latin typeface="Sniglet" charset="-95"/>
                <a:ea typeface="Sniglet" charset="-95"/>
                <a:cs typeface="Sniglet" charset="-95"/>
                <a:sym typeface="Sniglet" charset="-95"/>
              </a:rPr>
              <a:pPr/>
              <a:t>10</a:t>
            </a:fld>
            <a:endParaRPr lang="en-US" altLang="en-US" sz="1000">
              <a:solidFill>
                <a:srgbClr val="FFFFFF"/>
              </a:solidFill>
              <a:latin typeface="Sniglet" charset="-95"/>
              <a:ea typeface="Sniglet" charset="-95"/>
              <a:cs typeface="Sniglet" charset="-95"/>
              <a:sym typeface="Sniglet" charset="-95"/>
            </a:endParaRPr>
          </a:p>
        </p:txBody>
      </p:sp>
      <p:graphicFrame>
        <p:nvGraphicFramePr>
          <p:cNvPr id="9" name="Table 8"/>
          <p:cNvGraphicFramePr>
            <a:graphicFrameLocks noGrp="1"/>
          </p:cNvGraphicFramePr>
          <p:nvPr/>
        </p:nvGraphicFramePr>
        <p:xfrm>
          <a:off x="950913" y="928688"/>
          <a:ext cx="6931025" cy="3771901"/>
        </p:xfrm>
        <a:graphic>
          <a:graphicData uri="http://schemas.openxmlformats.org/drawingml/2006/table">
            <a:tbl>
              <a:tblPr/>
              <a:tblGrid>
                <a:gridCol w="582612"/>
                <a:gridCol w="179388"/>
                <a:gridCol w="906462"/>
                <a:gridCol w="5262563"/>
              </a:tblGrid>
              <a:tr h="17462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endParaRPr kumimoji="0" lang="en-US" altLang="en-US" sz="10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Vera</a:t>
                      </a:r>
                      <a:endParaRPr kumimoji="0" lang="en-US" altLang="en-US" sz="10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’ντάξ’. θα δεις κα: κά:ποιες ας πούμε, (.) αλλά:: μ: επειδή, </a:t>
                      </a:r>
                      <a:endParaRPr kumimoji="0" lang="en-US" altLang="en-US" sz="10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38113">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FF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000000"/>
                          </a:solidFill>
                          <a:effectLst/>
                          <a:latin typeface="Arial" charset="-95"/>
                          <a:ea typeface="Arial" charset="-95"/>
                          <a:cs typeface="Arial" charset="-95"/>
                          <a:sym typeface="Symbol" charset="2"/>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okay. you will see some let’s say, (.) but m: because </a:t>
                      </a:r>
                      <a:endParaRPr kumimoji="0" lang="en-US" altLang="en-US" sz="1000" b="0" i="0" u="none" strike="noStrike" cap="none" normalizeH="0" baseline="0">
                        <a:ln>
                          <a:noFill/>
                        </a:ln>
                        <a:solidFill>
                          <a:srgbClr val="FFFF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2</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είναι απομακρυσμένη:: πολύ η Αμερική. είναι μακριά από δω.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00013">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FF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America </a:t>
                      </a:r>
                      <a:r>
                        <a:rPr kumimoji="0" lang="el-GR" altLang="en-US" sz="1000" b="0" i="0" u="none" strike="noStrike" cap="none" normalizeH="0" baseline="0">
                          <a:ln>
                            <a:noFill/>
                          </a:ln>
                          <a:solidFill>
                            <a:srgbClr val="FFFF00"/>
                          </a:solidFill>
                          <a:effectLst/>
                          <a:latin typeface="Arial" charset="-95"/>
                          <a:ea typeface="Arial" charset="-95"/>
                          <a:cs typeface="Arial" charset="-95"/>
                          <a:sym typeface="Symbol" charset="2"/>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is very remote. it is far away from here. </a:t>
                      </a:r>
                      <a:endParaRPr kumimoji="0" lang="en-US" altLang="en-US" sz="1000" b="0" i="0" u="none" strike="noStrike" cap="none" normalizeH="0" baseline="0">
                        <a:ln>
                          <a:noFill/>
                        </a:ln>
                        <a:solidFill>
                          <a:srgbClr val="FFFF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3</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.hh (.) αλλά:: &gt;τώρα έτσι μ’ αυτή την^ νταχύτητα&lt; των</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4922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hh (.) but &gt;now with that speed&lt; of </a:t>
                      </a: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4</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πληροφοριών, (.) δε νομίζω να δεις μεγάλες διαφορέ:ς.</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3652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information, (.) I don’t think you will see a huge difference. </a:t>
                      </a:r>
                    </a:p>
                  </a:txBody>
                  <a:tcPr marL="68580" marR="68580" marT="0" marB="0" anchor="ctr" horzOverflow="overflow">
                    <a:lnL>
                      <a:noFill/>
                    </a:lnL>
                    <a:lnR>
                      <a:noFill/>
                    </a:lnR>
                    <a:lnT>
                      <a:noFill/>
                    </a:lnT>
                    <a:lnB>
                      <a:noFill/>
                    </a:lnB>
                    <a:lnTlToBr>
                      <a:noFill/>
                    </a:lnTlToBr>
                    <a:lnBlToTr>
                      <a:noFill/>
                    </a:lnBlToTr>
                    <a:noFill/>
                  </a:tcPr>
                </a:tc>
              </a:tr>
              <a:tr h="182563">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5</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10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10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(1.5)</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6</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Sotiris</a:t>
                      </a: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Τι γνώμη έχετε για το ί:ντερνετ.</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What’s your opinion on the Internet.</a:t>
                      </a:r>
                    </a:p>
                  </a:txBody>
                  <a:tcPr marL="68580" marR="68580" marT="0" marB="0" anchor="ctr"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0" i="0" u="none" strike="noStrike" cap="none" normalizeH="0" baseline="0">
                          <a:ln>
                            <a:noFill/>
                          </a:ln>
                          <a:solidFill>
                            <a:schemeClr val="bg1"/>
                          </a:solidFill>
                          <a:effectLst/>
                          <a:latin typeface="Trebuchet MS" charset="-95"/>
                          <a:ea typeface="Arial" charset="-95"/>
                          <a:cs typeface="Arial" charset="-95"/>
                          <a:sym typeface="Arial" charset="-95"/>
                        </a:rPr>
                        <a:t>7</a:t>
                      </a: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dirty="0">
                          <a:ln>
                            <a:noFill/>
                          </a:ln>
                          <a:solidFill>
                            <a:srgbClr val="FFFF00"/>
                          </a:solidFill>
                          <a:effectLst/>
                          <a:latin typeface="Arial" charset="-95"/>
                          <a:ea typeface="Arial" charset="-95"/>
                          <a:cs typeface="Arial" charset="-95"/>
                          <a:sym typeface="Arial" charset="-95"/>
                        </a:rPr>
                        <a:t>(0.8)</a:t>
                      </a:r>
                      <a:endParaRPr kumimoji="0" lang="en-US" altLang="en-US" sz="1000" b="0" i="0" u="none" strike="noStrike" cap="none" normalizeH="0" baseline="0" dirty="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412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8</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Petros</a:t>
                      </a: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Ά:κουσες [πληροφορία και:]</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06363">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You heard [information and] </a:t>
                      </a:r>
                    </a:p>
                  </a:txBody>
                  <a:tcPr marL="68580" marR="68580" marT="0" marB="0" anchor="ctr"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9</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Wingdings" charset="2"/>
                        </a:rPr>
                        <a:t></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Vera</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Πώς το::] π- πώς σου ήρθε αυτό τώρα?</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412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a:t>
                      </a:r>
                      <a:r>
                        <a:rPr kumimoji="0" lang="el-GR" altLang="en-US" sz="1000" b="0" i="0" u="none" strike="noStrike" cap="none" normalizeH="0" baseline="0">
                          <a:ln>
                            <a:noFill/>
                          </a:ln>
                          <a:solidFill>
                            <a:srgbClr val="FFFF00"/>
                          </a:solidFill>
                          <a:effectLst/>
                          <a:latin typeface="Arial" charset="-95"/>
                          <a:ea typeface="Arial" charset="-95"/>
                          <a:cs typeface="Arial" charset="-95"/>
                          <a:sym typeface="Symbol" charset="2"/>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How did-] how did this occur to you? </a:t>
                      </a:r>
                    </a:p>
                  </a:txBody>
                  <a:tcPr marL="68580" marR="68580" marT="0" marB="0" anchor="ctr" horzOverflow="overflow">
                    <a:lnL>
                      <a:noFill/>
                    </a:lnL>
                    <a:lnR>
                      <a:noFill/>
                    </a:lnR>
                    <a:lnT>
                      <a:noFill/>
                    </a:lnT>
                    <a:lnB>
                      <a:noFill/>
                    </a:lnB>
                    <a:lnTlToBr>
                      <a:noFill/>
                    </a:lnTlToBr>
                    <a:lnBlToTr>
                      <a:noFill/>
                    </a:lnBlToTr>
                    <a:noFill/>
                  </a:tcPr>
                </a:tc>
              </a:tr>
              <a:tr h="10953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000000"/>
                          </a:solidFill>
                          <a:effectLst/>
                          <a:latin typeface="Arial" charset="-95"/>
                          <a:ea typeface="Arial" charset="-95"/>
                          <a:cs typeface="Arial" charset="-95"/>
                          <a:sym typeface="Arial" charset="-95"/>
                        </a:rPr>
                        <a:t>                                         </a:t>
                      </a: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laughingly</a:t>
                      </a: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a:t>
                      </a:r>
                    </a:p>
                  </a:txBody>
                  <a:tcPr marL="68580" marR="68580" marT="0" marB="0" anchor="ctr" horzOverflow="overflow">
                    <a:lnL>
                      <a:noFill/>
                    </a:lnL>
                    <a:lnR>
                      <a:noFill/>
                    </a:lnR>
                    <a:lnT>
                      <a:noFill/>
                    </a:lnT>
                    <a:lnB>
                      <a:noFill/>
                    </a:lnB>
                    <a:lnTlToBr>
                      <a:noFill/>
                    </a:lnTlToBr>
                    <a:lnBlToTr>
                      <a:noFill/>
                    </a:lnBlToTr>
                    <a:noFill/>
                  </a:tcPr>
                </a:tc>
              </a:tr>
              <a:tr h="136525">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1</a:t>
                      </a: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0</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a:t>
                      </a: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a:t>
                      </a:r>
                    </a:p>
                  </a:txBody>
                  <a:tcPr marL="68580" marR="68580" marT="0" marB="0" anchor="ctr" horzOverflow="overflow">
                    <a:lnL>
                      <a:noFill/>
                    </a:lnL>
                    <a:lnR>
                      <a:noFill/>
                    </a:lnR>
                    <a:lnT>
                      <a:noFill/>
                    </a:lnT>
                    <a:lnB>
                      <a:noFill/>
                    </a:lnB>
                    <a:lnTlToBr>
                      <a:noFill/>
                    </a:lnTlToBr>
                    <a:lnBlToTr>
                      <a:noFill/>
                    </a:lnBlToTr>
                    <a:noFill/>
                  </a:tcPr>
                </a:tc>
              </a:tr>
              <a:tr h="17303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Petros</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Πιάστ’κε απ’ την^ μπληροφορία. ((γελάκι))</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He picked up on that comment about information. ((giggle)) </a:t>
                      </a:r>
                    </a:p>
                  </a:txBody>
                  <a:tcPr marL="68580" marR="68580"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2</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Sotiris</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Ε η ροή τ’ς πληροφορίας.</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Uh the information flow. </a:t>
                      </a:r>
                    </a:p>
                  </a:txBody>
                  <a:tcPr marL="68580" marR="68580"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1</a:t>
                      </a: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3</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 </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 </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dirty="0">
                          <a:ln>
                            <a:noFill/>
                          </a:ln>
                          <a:solidFill>
                            <a:srgbClr val="FFFF00"/>
                          </a:solidFill>
                          <a:effectLst/>
                          <a:latin typeface="Arial" charset="-95"/>
                          <a:ea typeface="Arial" charset="-95"/>
                          <a:cs typeface="Arial" charset="-95"/>
                          <a:sym typeface="Arial" charset="-95"/>
                        </a:rPr>
                        <a:t>(1.5)</a:t>
                      </a:r>
                      <a:endParaRPr kumimoji="0" lang="en-US" altLang="en-US" sz="1000" b="0" i="0" u="none" strike="noStrike" cap="none" normalizeH="0" baseline="0" dirty="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bl>
          </a:graphicData>
        </a:graphic>
      </p:graphicFrame>
      <p:grpSp>
        <p:nvGrpSpPr>
          <p:cNvPr id="2" name="Shape 233"/>
          <p:cNvGrpSpPr>
            <a:grpSpLocks/>
          </p:cNvGrpSpPr>
          <p:nvPr/>
        </p:nvGrpSpPr>
        <p:grpSpPr bwMode="auto">
          <a:xfrm flipH="1">
            <a:off x="5253038" y="2413000"/>
            <a:ext cx="1790700" cy="233363"/>
            <a:chOff x="2266178" y="2764475"/>
            <a:chExt cx="1792245" cy="232966"/>
          </a:xfrm>
        </p:grpSpPr>
        <p:sp>
          <p:nvSpPr>
            <p:cNvPr id="13421"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422"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233"/>
          <p:cNvGrpSpPr>
            <a:grpSpLocks/>
          </p:cNvGrpSpPr>
          <p:nvPr/>
        </p:nvGrpSpPr>
        <p:grpSpPr bwMode="auto">
          <a:xfrm flipH="1">
            <a:off x="4846638" y="2943225"/>
            <a:ext cx="1790700" cy="233363"/>
            <a:chOff x="2266178" y="2764475"/>
            <a:chExt cx="1792245" cy="232966"/>
          </a:xfrm>
        </p:grpSpPr>
        <p:sp>
          <p:nvSpPr>
            <p:cNvPr id="13419"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420"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3" name="Shape 431"/>
          <p:cNvSpPr>
            <a:spLocks/>
          </p:cNvSpPr>
          <p:nvPr/>
        </p:nvSpPr>
        <p:spPr bwMode="auto">
          <a:xfrm>
            <a:off x="2185988" y="2039938"/>
            <a:ext cx="1533525"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4" name="Shape 233"/>
          <p:cNvGrpSpPr>
            <a:grpSpLocks/>
          </p:cNvGrpSpPr>
          <p:nvPr/>
        </p:nvGrpSpPr>
        <p:grpSpPr bwMode="auto">
          <a:xfrm flipH="1">
            <a:off x="5126038" y="3432175"/>
            <a:ext cx="1790700" cy="233363"/>
            <a:chOff x="2266178" y="2764475"/>
            <a:chExt cx="1792245" cy="232966"/>
          </a:xfrm>
        </p:grpSpPr>
        <p:sp>
          <p:nvSpPr>
            <p:cNvPr id="13417"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418"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7" name="Shape 431"/>
          <p:cNvSpPr>
            <a:spLocks/>
          </p:cNvSpPr>
          <p:nvPr/>
        </p:nvSpPr>
        <p:spPr bwMode="auto">
          <a:xfrm>
            <a:off x="2600325" y="3052763"/>
            <a:ext cx="1533525" cy="214312"/>
          </a:xfrm>
          <a:custGeom>
            <a:avLst/>
            <a:gdLst>
              <a:gd name="T0" fmla="*/ 2147483647 w 67641"/>
              <a:gd name="T1" fmla="*/ 8823 h 69056"/>
              <a:gd name="T2" fmla="*/ 2147483647 w 67641"/>
              <a:gd name="T3" fmla="*/ 122493 h 69056"/>
              <a:gd name="T4" fmla="*/ 2147483647 w 67641"/>
              <a:gd name="T5" fmla="*/ 848440 h 69056"/>
              <a:gd name="T6" fmla="*/ 1894273338 w 67641"/>
              <a:gd name="T7" fmla="*/ 1653138 h 69056"/>
              <a:gd name="T8" fmla="*/ 348999486 w 67641"/>
              <a:gd name="T9" fmla="*/ 2982609 h 69056"/>
              <a:gd name="T10" fmla="*/ 274232803 w 67641"/>
              <a:gd name="T11" fmla="*/ 3245075 h 69056"/>
              <a:gd name="T12" fmla="*/ 74766706 w 67641"/>
              <a:gd name="T13" fmla="*/ 4084733 h 69056"/>
              <a:gd name="T14" fmla="*/ 1395741121 w 67641"/>
              <a:gd name="T15" fmla="*/ 5282994 h 69056"/>
              <a:gd name="T16" fmla="*/ 2147483647 w 67641"/>
              <a:gd name="T17" fmla="*/ 6131437 h 69056"/>
              <a:gd name="T18" fmla="*/ 2147483647 w 67641"/>
              <a:gd name="T19" fmla="*/ 6332627 h 69056"/>
              <a:gd name="T20" fmla="*/ 2147483647 w 67641"/>
              <a:gd name="T21" fmla="*/ 6044000 h 69056"/>
              <a:gd name="T22" fmla="*/ 2147483647 w 67641"/>
              <a:gd name="T23" fmla="*/ 5562884 h 69056"/>
              <a:gd name="T24" fmla="*/ 2147483647 w 67641"/>
              <a:gd name="T25" fmla="*/ 5090617 h 69056"/>
              <a:gd name="T26" fmla="*/ 2147483647 w 67641"/>
              <a:gd name="T27" fmla="*/ 5160590 h 69056"/>
              <a:gd name="T28" fmla="*/ 2147483647 w 67641"/>
              <a:gd name="T29" fmla="*/ 4906936 h 69056"/>
              <a:gd name="T30" fmla="*/ 2147483647 w 67641"/>
              <a:gd name="T31" fmla="*/ 4801993 h 69056"/>
              <a:gd name="T32" fmla="*/ 2147483647 w 67641"/>
              <a:gd name="T33" fmla="*/ 4539584 h 69056"/>
              <a:gd name="T34" fmla="*/ 2147483647 w 67641"/>
              <a:gd name="T35" fmla="*/ 3612437 h 69056"/>
              <a:gd name="T36" fmla="*/ 2147483647 w 67641"/>
              <a:gd name="T37" fmla="*/ 3385001 h 69056"/>
              <a:gd name="T38" fmla="*/ 2147483647 w 67641"/>
              <a:gd name="T39" fmla="*/ 2484059 h 69056"/>
              <a:gd name="T40" fmla="*/ 2147483647 w 67641"/>
              <a:gd name="T41" fmla="*/ 1959271 h 69056"/>
              <a:gd name="T42" fmla="*/ 2147483647 w 67641"/>
              <a:gd name="T43" fmla="*/ 1714412 h 69056"/>
              <a:gd name="T44" fmla="*/ 2147483647 w 67641"/>
              <a:gd name="T45" fmla="*/ 1382020 h 69056"/>
              <a:gd name="T46" fmla="*/ 2147483647 w 67641"/>
              <a:gd name="T47" fmla="*/ 1215802 h 69056"/>
              <a:gd name="T48" fmla="*/ 2147483647 w 67641"/>
              <a:gd name="T49" fmla="*/ 1574428 h 69056"/>
              <a:gd name="T50" fmla="*/ 2147483647 w 67641"/>
              <a:gd name="T51" fmla="*/ 2003064 h 69056"/>
              <a:gd name="T52" fmla="*/ 2147483647 w 67641"/>
              <a:gd name="T53" fmla="*/ 2099187 h 69056"/>
              <a:gd name="T54" fmla="*/ 2147483647 w 67641"/>
              <a:gd name="T55" fmla="*/ 2685259 h 69056"/>
              <a:gd name="T56" fmla="*/ 2147483647 w 67641"/>
              <a:gd name="T57" fmla="*/ 2798929 h 69056"/>
              <a:gd name="T58" fmla="*/ 2147483647 w 67641"/>
              <a:gd name="T59" fmla="*/ 3218829 h 69056"/>
              <a:gd name="T60" fmla="*/ 2147483647 w 67641"/>
              <a:gd name="T61" fmla="*/ 3752322 h 69056"/>
              <a:gd name="T62" fmla="*/ 2147483647 w 67641"/>
              <a:gd name="T63" fmla="*/ 4723255 h 69056"/>
              <a:gd name="T64" fmla="*/ 2147483647 w 67641"/>
              <a:gd name="T65" fmla="*/ 6052736 h 69056"/>
              <a:gd name="T66" fmla="*/ 2147483647 w 67641"/>
              <a:gd name="T67" fmla="*/ 6087681 h 69056"/>
              <a:gd name="T68" fmla="*/ 2147483647 w 67641"/>
              <a:gd name="T69" fmla="*/ 6245104 h 69056"/>
              <a:gd name="T70" fmla="*/ 2147483647 w 67641"/>
              <a:gd name="T71" fmla="*/ 6210171 h 69056"/>
              <a:gd name="T72" fmla="*/ 2147483647 w 67641"/>
              <a:gd name="T73" fmla="*/ 6131437 h 69056"/>
              <a:gd name="T74" fmla="*/ 2147483647 w 67641"/>
              <a:gd name="T75" fmla="*/ 6008971 h 69056"/>
              <a:gd name="T76" fmla="*/ 2147483647 w 67641"/>
              <a:gd name="T77" fmla="*/ 5982726 h 69056"/>
              <a:gd name="T78" fmla="*/ 2147483647 w 67641"/>
              <a:gd name="T79" fmla="*/ 5799054 h 69056"/>
              <a:gd name="T80" fmla="*/ 2147483647 w 67641"/>
              <a:gd name="T81" fmla="*/ 5492911 h 69056"/>
              <a:gd name="T82" fmla="*/ 1595208057 w 67641"/>
              <a:gd name="T83" fmla="*/ 5090617 h 69056"/>
              <a:gd name="T84" fmla="*/ 1644873558 w 67641"/>
              <a:gd name="T85" fmla="*/ 5213079 h 69056"/>
              <a:gd name="T86" fmla="*/ 1196274548 w 67641"/>
              <a:gd name="T87" fmla="*/ 4968124 h 69056"/>
              <a:gd name="T88" fmla="*/ 897208541 w 67641"/>
              <a:gd name="T89" fmla="*/ 4697009 h 69056"/>
              <a:gd name="T90" fmla="*/ 1021897548 w 67641"/>
              <a:gd name="T91" fmla="*/ 4775747 h 69056"/>
              <a:gd name="T92" fmla="*/ 1071830755 w 67641"/>
              <a:gd name="T93" fmla="*/ 4627008 h 69056"/>
              <a:gd name="T94" fmla="*/ 523365150 w 67641"/>
              <a:gd name="T95" fmla="*/ 3892325 h 69056"/>
              <a:gd name="T96" fmla="*/ 747664111 w 67641"/>
              <a:gd name="T97" fmla="*/ 3043884 h 69056"/>
              <a:gd name="T98" fmla="*/ 1470507078 w 67641"/>
              <a:gd name="T99" fmla="*/ 2116706 h 69056"/>
              <a:gd name="T100" fmla="*/ 2147483647 w 67641"/>
              <a:gd name="T101" fmla="*/ 804685 h 69056"/>
              <a:gd name="T102" fmla="*/ 2147483647 w 67641"/>
              <a:gd name="T103" fmla="*/ 384871 h 69056"/>
              <a:gd name="T104" fmla="*/ 2147483647 w 67641"/>
              <a:gd name="T105" fmla="*/ 253682 h 69056"/>
              <a:gd name="T106" fmla="*/ 2147483647 w 67641"/>
              <a:gd name="T107" fmla="*/ 104943 h 69056"/>
              <a:gd name="T108" fmla="*/ 2147483647 w 67641"/>
              <a:gd name="T109" fmla="*/ 113766 h 69056"/>
              <a:gd name="T110" fmla="*/ 2147483647 w 67641"/>
              <a:gd name="T111" fmla="*/ 7000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 name="Shape 431"/>
          <p:cNvSpPr>
            <a:spLocks/>
          </p:cNvSpPr>
          <p:nvPr/>
        </p:nvSpPr>
        <p:spPr bwMode="auto">
          <a:xfrm>
            <a:off x="2600325" y="4051300"/>
            <a:ext cx="2840038" cy="309563"/>
          </a:xfrm>
          <a:custGeom>
            <a:avLst/>
            <a:gdLst>
              <a:gd name="T0" fmla="*/ 2147483647 w 67641"/>
              <a:gd name="T1" fmla="*/ 38462 h 69056"/>
              <a:gd name="T2" fmla="*/ 2147483647 w 67641"/>
              <a:gd name="T3" fmla="*/ 535361 h 69056"/>
              <a:gd name="T4" fmla="*/ 2147483647 w 67641"/>
              <a:gd name="T5" fmla="*/ 3708453 h 69056"/>
              <a:gd name="T6" fmla="*/ 2147483647 w 67641"/>
              <a:gd name="T7" fmla="*/ 7225639 h 69056"/>
              <a:gd name="T8" fmla="*/ 2147483647 w 67641"/>
              <a:gd name="T9" fmla="*/ 13036628 h 69056"/>
              <a:gd name="T10" fmla="*/ 2147483647 w 67641"/>
              <a:gd name="T11" fmla="*/ 14183825 h 69056"/>
              <a:gd name="T12" fmla="*/ 879640242 w 67641"/>
              <a:gd name="T13" fmla="*/ 17853815 h 69056"/>
              <a:gd name="T14" fmla="*/ 2147483647 w 67641"/>
              <a:gd name="T15" fmla="*/ 23091329 h 69056"/>
              <a:gd name="T16" fmla="*/ 2147483647 w 67641"/>
              <a:gd name="T17" fmla="*/ 26799772 h 69056"/>
              <a:gd name="T18" fmla="*/ 2147483647 w 67641"/>
              <a:gd name="T19" fmla="*/ 27679257 h 69056"/>
              <a:gd name="T20" fmla="*/ 2147483647 w 67641"/>
              <a:gd name="T21" fmla="*/ 26417642 h 69056"/>
              <a:gd name="T22" fmla="*/ 2147483647 w 67641"/>
              <a:gd name="T23" fmla="*/ 24314841 h 69056"/>
              <a:gd name="T24" fmla="*/ 2147483647 w 67641"/>
              <a:gd name="T25" fmla="*/ 22250413 h 69056"/>
              <a:gd name="T26" fmla="*/ 2147483647 w 67641"/>
              <a:gd name="T27" fmla="*/ 22556426 h 69056"/>
              <a:gd name="T28" fmla="*/ 2147483647 w 67641"/>
              <a:gd name="T29" fmla="*/ 21447583 h 69056"/>
              <a:gd name="T30" fmla="*/ 2147483647 w 67641"/>
              <a:gd name="T31" fmla="*/ 20988887 h 69056"/>
              <a:gd name="T32" fmla="*/ 2147483647 w 67641"/>
              <a:gd name="T33" fmla="*/ 19842049 h 69056"/>
              <a:gd name="T34" fmla="*/ 2147483647 w 67641"/>
              <a:gd name="T35" fmla="*/ 15789486 h 69056"/>
              <a:gd name="T36" fmla="*/ 2147483647 w 67641"/>
              <a:gd name="T37" fmla="*/ 14795411 h 69056"/>
              <a:gd name="T38" fmla="*/ 2147483647 w 67641"/>
              <a:gd name="T39" fmla="*/ 10857531 h 69056"/>
              <a:gd name="T40" fmla="*/ 2147483647 w 67641"/>
              <a:gd name="T41" fmla="*/ 8563825 h 69056"/>
              <a:gd name="T42" fmla="*/ 2147483647 w 67641"/>
              <a:gd name="T43" fmla="*/ 7493547 h 69056"/>
              <a:gd name="T44" fmla="*/ 2147483647 w 67641"/>
              <a:gd name="T45" fmla="*/ 6040696 h 69056"/>
              <a:gd name="T46" fmla="*/ 2147483647 w 67641"/>
              <a:gd name="T47" fmla="*/ 5314091 h 69056"/>
              <a:gd name="T48" fmla="*/ 2147483647 w 67641"/>
              <a:gd name="T49" fmla="*/ 6881626 h 69056"/>
              <a:gd name="T50" fmla="*/ 2147483647 w 67641"/>
              <a:gd name="T51" fmla="*/ 8755073 h 69056"/>
              <a:gd name="T52" fmla="*/ 2147483647 w 67641"/>
              <a:gd name="T53" fmla="*/ 9175307 h 69056"/>
              <a:gd name="T54" fmla="*/ 2147483647 w 67641"/>
              <a:gd name="T55" fmla="*/ 11736918 h 69056"/>
              <a:gd name="T56" fmla="*/ 2147483647 w 67641"/>
              <a:gd name="T57" fmla="*/ 12233816 h 69056"/>
              <a:gd name="T58" fmla="*/ 2147483647 w 67641"/>
              <a:gd name="T59" fmla="*/ 14069165 h 69056"/>
              <a:gd name="T60" fmla="*/ 2147483647 w 67641"/>
              <a:gd name="T61" fmla="*/ 16401044 h 69056"/>
              <a:gd name="T62" fmla="*/ 2147483647 w 67641"/>
              <a:gd name="T63" fmla="*/ 20644861 h 69056"/>
              <a:gd name="T64" fmla="*/ 2147483647 w 67641"/>
              <a:gd name="T65" fmla="*/ 26455745 h 69056"/>
              <a:gd name="T66" fmla="*/ 2147483647 w 67641"/>
              <a:gd name="T67" fmla="*/ 26608518 h 69056"/>
              <a:gd name="T68" fmla="*/ 2147483647 w 67641"/>
              <a:gd name="T69" fmla="*/ 27296661 h 69056"/>
              <a:gd name="T70" fmla="*/ 2147483647 w 67641"/>
              <a:gd name="T71" fmla="*/ 27143888 h 69056"/>
              <a:gd name="T72" fmla="*/ 2147483647 w 67641"/>
              <a:gd name="T73" fmla="*/ 26799772 h 69056"/>
              <a:gd name="T74" fmla="*/ 2147483647 w 67641"/>
              <a:gd name="T75" fmla="*/ 26264492 h 69056"/>
              <a:gd name="T76" fmla="*/ 2147483647 w 67641"/>
              <a:gd name="T77" fmla="*/ 26149822 h 69056"/>
              <a:gd name="T78" fmla="*/ 2147483647 w 67641"/>
              <a:gd name="T79" fmla="*/ 25346992 h 69056"/>
              <a:gd name="T80" fmla="*/ 2147483647 w 67641"/>
              <a:gd name="T81" fmla="*/ 24008829 h 69056"/>
              <a:gd name="T82" fmla="*/ 2147483647 w 67641"/>
              <a:gd name="T83" fmla="*/ 22250413 h 69056"/>
              <a:gd name="T84" fmla="*/ 2147483647 w 67641"/>
              <a:gd name="T85" fmla="*/ 22785765 h 69056"/>
              <a:gd name="T86" fmla="*/ 2147483647 w 67641"/>
              <a:gd name="T87" fmla="*/ 21715134 h 69056"/>
              <a:gd name="T88" fmla="*/ 2147483647 w 67641"/>
              <a:gd name="T89" fmla="*/ 20530173 h 69056"/>
              <a:gd name="T90" fmla="*/ 2147483647 w 67641"/>
              <a:gd name="T91" fmla="*/ 20874200 h 69056"/>
              <a:gd name="T92" fmla="*/ 2147483647 w 67641"/>
              <a:gd name="T93" fmla="*/ 20224161 h 69056"/>
              <a:gd name="T94" fmla="*/ 2147483647 w 67641"/>
              <a:gd name="T95" fmla="*/ 17012989 h 69056"/>
              <a:gd name="T96" fmla="*/ 2147483647 w 67641"/>
              <a:gd name="T97" fmla="*/ 13304456 h 69056"/>
              <a:gd name="T98" fmla="*/ 2147483647 w 67641"/>
              <a:gd name="T99" fmla="*/ 9251972 h 69056"/>
              <a:gd name="T100" fmla="*/ 2147483647 w 67641"/>
              <a:gd name="T101" fmla="*/ 3517204 h 69056"/>
              <a:gd name="T102" fmla="*/ 2147483647 w 67641"/>
              <a:gd name="T103" fmla="*/ 1682200 h 69056"/>
              <a:gd name="T104" fmla="*/ 2147483647 w 67641"/>
              <a:gd name="T105" fmla="*/ 1108740 h 69056"/>
              <a:gd name="T106" fmla="*/ 2147483647 w 67641"/>
              <a:gd name="T107" fmla="*/ 458696 h 69056"/>
              <a:gd name="T108" fmla="*/ 2147483647 w 67641"/>
              <a:gd name="T109" fmla="*/ 497257 h 69056"/>
              <a:gd name="T110" fmla="*/ 2147483647 w 67641"/>
              <a:gd name="T111" fmla="*/ 305932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9" name="Shape 431"/>
          <p:cNvSpPr>
            <a:spLocks/>
          </p:cNvSpPr>
          <p:nvPr/>
        </p:nvSpPr>
        <p:spPr bwMode="auto">
          <a:xfrm>
            <a:off x="2600325" y="4367213"/>
            <a:ext cx="1533525" cy="212725"/>
          </a:xfrm>
          <a:custGeom>
            <a:avLst/>
            <a:gdLst>
              <a:gd name="T0" fmla="*/ 2147483647 w 67641"/>
              <a:gd name="T1" fmla="*/ 8625 h 69056"/>
              <a:gd name="T2" fmla="*/ 2147483647 w 67641"/>
              <a:gd name="T3" fmla="*/ 119793 h 69056"/>
              <a:gd name="T4" fmla="*/ 2147483647 w 67641"/>
              <a:gd name="T5" fmla="*/ 829734 h 69056"/>
              <a:gd name="T6" fmla="*/ 1894273338 w 67641"/>
              <a:gd name="T7" fmla="*/ 1616684 h 69056"/>
              <a:gd name="T8" fmla="*/ 348999486 w 67641"/>
              <a:gd name="T9" fmla="*/ 2916839 h 69056"/>
              <a:gd name="T10" fmla="*/ 274232803 w 67641"/>
              <a:gd name="T11" fmla="*/ 3173516 h 69056"/>
              <a:gd name="T12" fmla="*/ 74766706 w 67641"/>
              <a:gd name="T13" fmla="*/ 3994662 h 69056"/>
              <a:gd name="T14" fmla="*/ 1395741121 w 67641"/>
              <a:gd name="T15" fmla="*/ 5166497 h 69056"/>
              <a:gd name="T16" fmla="*/ 2147483647 w 67641"/>
              <a:gd name="T17" fmla="*/ 5996231 h 69056"/>
              <a:gd name="T18" fmla="*/ 2147483647 w 67641"/>
              <a:gd name="T19" fmla="*/ 6192993 h 69056"/>
              <a:gd name="T20" fmla="*/ 2147483647 w 67641"/>
              <a:gd name="T21" fmla="*/ 5910733 h 69056"/>
              <a:gd name="T22" fmla="*/ 2147483647 w 67641"/>
              <a:gd name="T23" fmla="*/ 5440215 h 69056"/>
              <a:gd name="T24" fmla="*/ 2147483647 w 67641"/>
              <a:gd name="T25" fmla="*/ 4978361 h 69056"/>
              <a:gd name="T26" fmla="*/ 2147483647 w 67641"/>
              <a:gd name="T27" fmla="*/ 5046790 h 69056"/>
              <a:gd name="T28" fmla="*/ 2147483647 w 67641"/>
              <a:gd name="T29" fmla="*/ 4798729 h 69056"/>
              <a:gd name="T30" fmla="*/ 2147483647 w 67641"/>
              <a:gd name="T31" fmla="*/ 4696103 h 69056"/>
              <a:gd name="T32" fmla="*/ 2147483647 w 67641"/>
              <a:gd name="T33" fmla="*/ 4439476 h 69056"/>
              <a:gd name="T34" fmla="*/ 2147483647 w 67641"/>
              <a:gd name="T35" fmla="*/ 3532773 h 69056"/>
              <a:gd name="T36" fmla="*/ 2147483647 w 67641"/>
              <a:gd name="T37" fmla="*/ 3310351 h 69056"/>
              <a:gd name="T38" fmla="*/ 2147483647 w 67641"/>
              <a:gd name="T39" fmla="*/ 2429290 h 69056"/>
              <a:gd name="T40" fmla="*/ 2147483647 w 67641"/>
              <a:gd name="T41" fmla="*/ 1916071 h 69056"/>
              <a:gd name="T42" fmla="*/ 2147483647 w 67641"/>
              <a:gd name="T43" fmla="*/ 1676599 h 69056"/>
              <a:gd name="T44" fmla="*/ 2147483647 w 67641"/>
              <a:gd name="T45" fmla="*/ 1351550 h 69056"/>
              <a:gd name="T46" fmla="*/ 2147483647 w 67641"/>
              <a:gd name="T47" fmla="*/ 1188991 h 69056"/>
              <a:gd name="T48" fmla="*/ 2147483647 w 67641"/>
              <a:gd name="T49" fmla="*/ 1539715 h 69056"/>
              <a:gd name="T50" fmla="*/ 2147483647 w 67641"/>
              <a:gd name="T51" fmla="*/ 1958896 h 69056"/>
              <a:gd name="T52" fmla="*/ 2147483647 w 67641"/>
              <a:gd name="T53" fmla="*/ 2052897 h 69056"/>
              <a:gd name="T54" fmla="*/ 2147483647 w 67641"/>
              <a:gd name="T55" fmla="*/ 2626039 h 69056"/>
              <a:gd name="T56" fmla="*/ 2147483647 w 67641"/>
              <a:gd name="T57" fmla="*/ 2737207 h 69056"/>
              <a:gd name="T58" fmla="*/ 2147483647 w 67641"/>
              <a:gd name="T59" fmla="*/ 3147856 h 69056"/>
              <a:gd name="T60" fmla="*/ 2147483647 w 67641"/>
              <a:gd name="T61" fmla="*/ 3669580 h 69056"/>
              <a:gd name="T62" fmla="*/ 2147483647 w 67641"/>
              <a:gd name="T63" fmla="*/ 4619107 h 69056"/>
              <a:gd name="T64" fmla="*/ 2147483647 w 67641"/>
              <a:gd name="T65" fmla="*/ 5919262 h 69056"/>
              <a:gd name="T66" fmla="*/ 2147483647 w 67641"/>
              <a:gd name="T67" fmla="*/ 5953434 h 69056"/>
              <a:gd name="T68" fmla="*/ 2147483647 w 67641"/>
              <a:gd name="T69" fmla="*/ 6107399 h 69056"/>
              <a:gd name="T70" fmla="*/ 2147483647 w 67641"/>
              <a:gd name="T71" fmla="*/ 6073227 h 69056"/>
              <a:gd name="T72" fmla="*/ 2147483647 w 67641"/>
              <a:gd name="T73" fmla="*/ 5996231 h 69056"/>
              <a:gd name="T74" fmla="*/ 2147483647 w 67641"/>
              <a:gd name="T75" fmla="*/ 5876465 h 69056"/>
              <a:gd name="T76" fmla="*/ 2147483647 w 67641"/>
              <a:gd name="T77" fmla="*/ 5850808 h 69056"/>
              <a:gd name="T78" fmla="*/ 2147483647 w 67641"/>
              <a:gd name="T79" fmla="*/ 5671177 h 69056"/>
              <a:gd name="T80" fmla="*/ 2147483647 w 67641"/>
              <a:gd name="T81" fmla="*/ 5371789 h 69056"/>
              <a:gd name="T82" fmla="*/ 1595208057 w 67641"/>
              <a:gd name="T83" fmla="*/ 4978361 h 69056"/>
              <a:gd name="T84" fmla="*/ 1644873558 w 67641"/>
              <a:gd name="T85" fmla="*/ 5098126 h 69056"/>
              <a:gd name="T86" fmla="*/ 1196274548 w 67641"/>
              <a:gd name="T87" fmla="*/ 4858570 h 69056"/>
              <a:gd name="T88" fmla="*/ 897208541 w 67641"/>
              <a:gd name="T89" fmla="*/ 4593438 h 69056"/>
              <a:gd name="T90" fmla="*/ 1021897548 w 67641"/>
              <a:gd name="T91" fmla="*/ 4670434 h 69056"/>
              <a:gd name="T92" fmla="*/ 1071830755 w 67641"/>
              <a:gd name="T93" fmla="*/ 4524983 h 69056"/>
              <a:gd name="T94" fmla="*/ 523365150 w 67641"/>
              <a:gd name="T95" fmla="*/ 3806501 h 69056"/>
              <a:gd name="T96" fmla="*/ 747664111 w 67641"/>
              <a:gd name="T97" fmla="*/ 2976763 h 69056"/>
              <a:gd name="T98" fmla="*/ 1470507078 w 67641"/>
              <a:gd name="T99" fmla="*/ 2070033 h 69056"/>
              <a:gd name="T100" fmla="*/ 2147483647 w 67641"/>
              <a:gd name="T101" fmla="*/ 786937 h 69056"/>
              <a:gd name="T102" fmla="*/ 2147483647 w 67641"/>
              <a:gd name="T103" fmla="*/ 376384 h 69056"/>
              <a:gd name="T104" fmla="*/ 2147483647 w 67641"/>
              <a:gd name="T105" fmla="*/ 248089 h 69056"/>
              <a:gd name="T106" fmla="*/ 2147483647 w 67641"/>
              <a:gd name="T107" fmla="*/ 102635 h 69056"/>
              <a:gd name="T108" fmla="*/ 2147483647 w 67641"/>
              <a:gd name="T109" fmla="*/ 111251 h 69056"/>
              <a:gd name="T110" fmla="*/ 2147483647 w 67641"/>
              <a:gd name="T111" fmla="*/ 68457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3"/>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nodeType="clickEffect">
                                  <p:stCondLst>
                                    <p:cond delay="0"/>
                                  </p:stCondLst>
                                  <p:childTnLst>
                                    <p:set>
                                      <p:cBhvr>
                                        <p:cTn id="40" dur="1" fill="hold">
                                          <p:stCondLst>
                                            <p:cond delay="0"/>
                                          </p:stCondLst>
                                        </p:cTn>
                                        <p:tgtEl>
                                          <p:spTgt spid="4"/>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7"/>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8"/>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7" grpId="0" animBg="1"/>
      <p:bldP spid="17" grpId="1" animBg="1"/>
      <p:bldP spid="18" grpId="0" animBg="1"/>
      <p:bldP spid="18" grpId="1" animBg="1"/>
      <p:bldP spid="19" grpId="0" animBg="1"/>
      <p:bldP spid="1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hape 95"/>
          <p:cNvSpPr txBox="1">
            <a:spLocks noGrp="1"/>
          </p:cNvSpPr>
          <p:nvPr>
            <p:ph type="title"/>
          </p:nvPr>
        </p:nvSpPr>
        <p:spPr>
          <a:xfrm>
            <a:off x="-366713" y="341313"/>
            <a:ext cx="9155113" cy="314325"/>
          </a:xfrm>
        </p:spPr>
        <p:txBody>
          <a:bodyPr/>
          <a:lstStyle/>
          <a:p>
            <a:pPr algn="ctr" eaLnBrk="1" hangingPunct="1">
              <a:spcBef>
                <a:spcPct val="0"/>
              </a:spcBef>
              <a:spcAft>
                <a:spcPct val="0"/>
              </a:spcAft>
              <a:buClr>
                <a:srgbClr val="FFFFFF"/>
              </a:buClr>
              <a:buFont typeface="Walter Turncoat" charset="-95"/>
              <a:buNone/>
            </a:pPr>
            <a:r>
              <a:rPr lang="en-US" altLang="en-US" sz="1600" i="1">
                <a:solidFill>
                  <a:srgbClr val="FFFFFF"/>
                </a:solidFill>
                <a:latin typeface="Walter Turncoat" charset="-95"/>
                <a:ea typeface="Walter Turncoat" charset="-95"/>
                <a:cs typeface="Walter Turncoat" charset="-95"/>
                <a:sym typeface="Walter Turncoat" charset="-95"/>
              </a:rPr>
              <a:t>1.Noticings as a vehicle for a complaint</a:t>
            </a:r>
          </a:p>
        </p:txBody>
      </p:sp>
      <p:sp>
        <p:nvSpPr>
          <p:cNvPr id="14339" name="Shape 96"/>
          <p:cNvSpPr txBox="1">
            <a:spLocks noGrp="1"/>
          </p:cNvSpPr>
          <p:nvPr>
            <p:ph type="body" idx="1"/>
          </p:nvPr>
        </p:nvSpPr>
        <p:spPr>
          <a:xfrm>
            <a:off x="330200" y="1416050"/>
            <a:ext cx="8229600" cy="2503488"/>
          </a:xfrm>
        </p:spPr>
        <p:txBody>
          <a:bodyPr/>
          <a:lstStyle/>
          <a:p>
            <a:pPr marL="0" indent="0" eaLnBrk="1" hangingPunct="1">
              <a:spcAft>
                <a:spcPct val="0"/>
              </a:spcAft>
              <a:buClr>
                <a:srgbClr val="FFFFFF"/>
              </a:buClr>
              <a:buFont typeface="Sniglet" charset="-95"/>
              <a:buNone/>
            </a:pPr>
            <a:endParaRPr lang="en-US" altLang="en-US" sz="200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Font typeface="Sniglet" charset="-95"/>
              <a:buNone/>
            </a:pPr>
            <a:r>
              <a:rPr lang="en-US" altLang="en-US" sz="2000">
                <a:solidFill>
                  <a:srgbClr val="FFFFFF"/>
                </a:solidFill>
                <a:latin typeface="Sniglet" charset="-95"/>
                <a:ea typeface="Sniglet" charset="-95"/>
                <a:cs typeface="Sniglet" charset="-95"/>
                <a:sym typeface="Sniglet" charset="-95"/>
              </a:rPr>
              <a:t> </a:t>
            </a:r>
          </a:p>
        </p:txBody>
      </p:sp>
      <p:sp>
        <p:nvSpPr>
          <p:cNvPr id="14340"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3ED20F0B-8E31-DA41-8563-6FBA4ADAC25D}" type="slidenum">
              <a:rPr lang="en-US" altLang="en-US" sz="1000">
                <a:solidFill>
                  <a:srgbClr val="FFFFFF"/>
                </a:solidFill>
                <a:latin typeface="Sniglet" charset="-95"/>
                <a:ea typeface="Sniglet" charset="-95"/>
                <a:cs typeface="Sniglet" charset="-95"/>
                <a:sym typeface="Sniglet" charset="-95"/>
              </a:rPr>
              <a:pPr/>
              <a:t>11</a:t>
            </a:fld>
            <a:endParaRPr lang="en-US" altLang="en-US" sz="1000">
              <a:solidFill>
                <a:srgbClr val="FFFFFF"/>
              </a:solidFill>
              <a:latin typeface="Sniglet" charset="-95"/>
              <a:ea typeface="Sniglet" charset="-95"/>
              <a:cs typeface="Sniglet" charset="-95"/>
              <a:sym typeface="Sniglet" charset="-95"/>
            </a:endParaRPr>
          </a:p>
        </p:txBody>
      </p:sp>
      <p:graphicFrame>
        <p:nvGraphicFramePr>
          <p:cNvPr id="9" name="Table 8"/>
          <p:cNvGraphicFramePr>
            <a:graphicFrameLocks noGrp="1"/>
          </p:cNvGraphicFramePr>
          <p:nvPr/>
        </p:nvGraphicFramePr>
        <p:xfrm>
          <a:off x="1271588" y="1263650"/>
          <a:ext cx="6931025" cy="1555750"/>
        </p:xfrm>
        <a:graphic>
          <a:graphicData uri="http://schemas.openxmlformats.org/drawingml/2006/table">
            <a:tbl>
              <a:tblPr/>
              <a:tblGrid>
                <a:gridCol w="582612"/>
                <a:gridCol w="179388"/>
                <a:gridCol w="906462"/>
                <a:gridCol w="5262563"/>
              </a:tblGrid>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4</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Wingdings" charset="2"/>
                        </a:rPr>
                        <a:t></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Vera </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Γι’ </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άλλο συζη&gt;τούσαμε, εμένα δε μ’ άφησες&lt; ν’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We were discussing something else, you didn’t let me </a:t>
                      </a:r>
                    </a:p>
                  </a:txBody>
                  <a:tcPr marL="68580" marR="68580"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5</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ολοκληρώσω για την Αμερική που ήθε[λα:.]</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finish about America that  I  wanted [to.] </a:t>
                      </a:r>
                    </a:p>
                  </a:txBody>
                  <a:tcPr marL="68580" marR="68580"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6</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Wingdings" charset="2"/>
                        </a:rPr>
                        <a:t></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Petros</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[Ε άντε] πες για την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Okay tell us about </a:t>
                      </a:r>
                    </a:p>
                  </a:txBody>
                  <a:tcPr marL="68580" marR="68580"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17</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Αμερική, και μετά: θα πούμε για το ίντερνετ.</a:t>
                      </a: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p>
                  </a:txBody>
                  <a:tcPr marL="68580" marR="68580"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America, and we ’ll talk about the Internet afterwards. </a:t>
                      </a:r>
                    </a:p>
                  </a:txBody>
                  <a:tcPr marL="68580" marR="68580"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8</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Vera </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Ε: ότι τους έχω πολύ άχτι:, (0.6) ότι δεν^ ντους: συμπαθώ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dirty="0">
                          <a:ln>
                            <a:noFill/>
                          </a:ln>
                          <a:solidFill>
                            <a:srgbClr val="FFFF00"/>
                          </a:solidFill>
                          <a:effectLst/>
                          <a:latin typeface="Arial" charset="-95"/>
                          <a:ea typeface="Arial" charset="-95"/>
                          <a:cs typeface="Arial" charset="-95"/>
                          <a:sym typeface="Arial" charset="-95"/>
                        </a:rPr>
                        <a:t>Uh that I hold it against them, (0.6) that I don’t like them </a:t>
                      </a:r>
                    </a:p>
                  </a:txBody>
                  <a:tcPr marL="68580" marR="68580" marT="0" marB="0" anchor="ctr" horzOverflow="overflow">
                    <a:lnL>
                      <a:noFill/>
                    </a:lnL>
                    <a:lnR>
                      <a:noFill/>
                    </a:lnR>
                    <a:lnT>
                      <a:noFill/>
                    </a:lnT>
                    <a:lnB>
                      <a:noFill/>
                    </a:lnB>
                    <a:lnTlToBr>
                      <a:noFill/>
                    </a:lnTlToBr>
                    <a:lnBlToTr>
                      <a:noFill/>
                    </a:lnBlToTr>
                    <a:noFill/>
                  </a:tcPr>
                </a:tc>
              </a:tr>
            </a:tbl>
          </a:graphicData>
        </a:graphic>
      </p:graphicFrame>
      <p:grpSp>
        <p:nvGrpSpPr>
          <p:cNvPr id="2" name="Shape 233"/>
          <p:cNvGrpSpPr>
            <a:grpSpLocks/>
          </p:cNvGrpSpPr>
          <p:nvPr/>
        </p:nvGrpSpPr>
        <p:grpSpPr bwMode="auto">
          <a:xfrm flipH="1">
            <a:off x="6264275" y="1243013"/>
            <a:ext cx="1790700" cy="233362"/>
            <a:chOff x="2266178" y="2764475"/>
            <a:chExt cx="1792245" cy="232966"/>
          </a:xfrm>
        </p:grpSpPr>
        <p:sp>
          <p:nvSpPr>
            <p:cNvPr id="14389"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4390"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0" name="Shape 431"/>
          <p:cNvSpPr>
            <a:spLocks/>
          </p:cNvSpPr>
          <p:nvPr/>
        </p:nvSpPr>
        <p:spPr bwMode="auto">
          <a:xfrm>
            <a:off x="2763838" y="1416050"/>
            <a:ext cx="2201862" cy="150813"/>
          </a:xfrm>
          <a:custGeom>
            <a:avLst/>
            <a:gdLst>
              <a:gd name="T0" fmla="*/ 2147483647 w 67641"/>
              <a:gd name="T1" fmla="*/ 2156 h 69056"/>
              <a:gd name="T2" fmla="*/ 2147483647 w 67641"/>
              <a:gd name="T3" fmla="*/ 30029 h 69056"/>
              <a:gd name="T4" fmla="*/ 2147483647 w 67641"/>
              <a:gd name="T5" fmla="*/ 208003 h 69056"/>
              <a:gd name="T6" fmla="*/ 2147483647 w 67641"/>
              <a:gd name="T7" fmla="*/ 405266 h 69056"/>
              <a:gd name="T8" fmla="*/ 1483092777 w 67641"/>
              <a:gd name="T9" fmla="*/ 731182 h 69056"/>
              <a:gd name="T10" fmla="*/ 1165370106 w 67641"/>
              <a:gd name="T11" fmla="*/ 795531 h 69056"/>
              <a:gd name="T12" fmla="*/ 317721499 w 67641"/>
              <a:gd name="T13" fmla="*/ 1001366 h 69056"/>
              <a:gd name="T14" fmla="*/ 2147483647 w 67641"/>
              <a:gd name="T15" fmla="*/ 1295125 h 69056"/>
              <a:gd name="T16" fmla="*/ 2147483647 w 67641"/>
              <a:gd name="T17" fmla="*/ 1503120 h 69056"/>
              <a:gd name="T18" fmla="*/ 2147483647 w 67641"/>
              <a:gd name="T19" fmla="*/ 1552450 h 69056"/>
              <a:gd name="T20" fmla="*/ 2147483647 w 67641"/>
              <a:gd name="T21" fmla="*/ 1481693 h 69056"/>
              <a:gd name="T22" fmla="*/ 2147483647 w 67641"/>
              <a:gd name="T23" fmla="*/ 1363749 h 69056"/>
              <a:gd name="T24" fmla="*/ 2147483647 w 67641"/>
              <a:gd name="T25" fmla="*/ 1247964 h 69056"/>
              <a:gd name="T26" fmla="*/ 2147483647 w 67641"/>
              <a:gd name="T27" fmla="*/ 1265120 h 69056"/>
              <a:gd name="T28" fmla="*/ 2147483647 w 67641"/>
              <a:gd name="T29" fmla="*/ 1202935 h 69056"/>
              <a:gd name="T30" fmla="*/ 2147483647 w 67641"/>
              <a:gd name="T31" fmla="*/ 1177204 h 69056"/>
              <a:gd name="T32" fmla="*/ 2147483647 w 67641"/>
              <a:gd name="T33" fmla="*/ 1112886 h 69056"/>
              <a:gd name="T34" fmla="*/ 2147483647 w 67641"/>
              <a:gd name="T35" fmla="*/ 885581 h 69056"/>
              <a:gd name="T36" fmla="*/ 2147483647 w 67641"/>
              <a:gd name="T37" fmla="*/ 829834 h 69056"/>
              <a:gd name="T38" fmla="*/ 2147483647 w 67641"/>
              <a:gd name="T39" fmla="*/ 608967 h 69056"/>
              <a:gd name="T40" fmla="*/ 2147483647 w 67641"/>
              <a:gd name="T41" fmla="*/ 480315 h 69056"/>
              <a:gd name="T42" fmla="*/ 2147483647 w 67641"/>
              <a:gd name="T43" fmla="*/ 420285 h 69056"/>
              <a:gd name="T44" fmla="*/ 2147483647 w 67641"/>
              <a:gd name="T45" fmla="*/ 338807 h 69056"/>
              <a:gd name="T46" fmla="*/ 2147483647 w 67641"/>
              <a:gd name="T47" fmla="*/ 298053 h 69056"/>
              <a:gd name="T48" fmla="*/ 2147483647 w 67641"/>
              <a:gd name="T49" fmla="*/ 385965 h 69056"/>
              <a:gd name="T50" fmla="*/ 2147483647 w 67641"/>
              <a:gd name="T51" fmla="*/ 491046 h 69056"/>
              <a:gd name="T52" fmla="*/ 2147483647 w 67641"/>
              <a:gd name="T53" fmla="*/ 514617 h 69056"/>
              <a:gd name="T54" fmla="*/ 2147483647 w 67641"/>
              <a:gd name="T55" fmla="*/ 658289 h 69056"/>
              <a:gd name="T56" fmla="*/ 2147483647 w 67641"/>
              <a:gd name="T57" fmla="*/ 686162 h 69056"/>
              <a:gd name="T58" fmla="*/ 2147483647 w 67641"/>
              <a:gd name="T59" fmla="*/ 789093 h 69056"/>
              <a:gd name="T60" fmla="*/ 2147483647 w 67641"/>
              <a:gd name="T61" fmla="*/ 919884 h 69056"/>
              <a:gd name="T62" fmla="*/ 2147483647 w 67641"/>
              <a:gd name="T63" fmla="*/ 1157901 h 69056"/>
              <a:gd name="T64" fmla="*/ 2147483647 w 67641"/>
              <a:gd name="T65" fmla="*/ 1483827 h 69056"/>
              <a:gd name="T66" fmla="*/ 2147483647 w 67641"/>
              <a:gd name="T67" fmla="*/ 1492393 h 69056"/>
              <a:gd name="T68" fmla="*/ 2147483647 w 67641"/>
              <a:gd name="T69" fmla="*/ 1530991 h 69056"/>
              <a:gd name="T70" fmla="*/ 2147483647 w 67641"/>
              <a:gd name="T71" fmla="*/ 1522421 h 69056"/>
              <a:gd name="T72" fmla="*/ 2147483647 w 67641"/>
              <a:gd name="T73" fmla="*/ 1503120 h 69056"/>
              <a:gd name="T74" fmla="*/ 2147483647 w 67641"/>
              <a:gd name="T75" fmla="*/ 1473100 h 69056"/>
              <a:gd name="T76" fmla="*/ 2147483647 w 67641"/>
              <a:gd name="T77" fmla="*/ 1466662 h 69056"/>
              <a:gd name="T78" fmla="*/ 2147483647 w 67641"/>
              <a:gd name="T79" fmla="*/ 1421631 h 69056"/>
              <a:gd name="T80" fmla="*/ 2147483647 w 67641"/>
              <a:gd name="T81" fmla="*/ 1346583 h 69056"/>
              <a:gd name="T82" fmla="*/ 2147483647 w 67641"/>
              <a:gd name="T83" fmla="*/ 1247964 h 69056"/>
              <a:gd name="T84" fmla="*/ 2147483647 w 67641"/>
              <a:gd name="T85" fmla="*/ 1277984 h 69056"/>
              <a:gd name="T86" fmla="*/ 2147483647 w 67641"/>
              <a:gd name="T87" fmla="*/ 1217930 h 69056"/>
              <a:gd name="T88" fmla="*/ 2147483647 w 67641"/>
              <a:gd name="T89" fmla="*/ 1151476 h 69056"/>
              <a:gd name="T90" fmla="*/ 2147483647 w 67641"/>
              <a:gd name="T91" fmla="*/ 1170768 h 69056"/>
              <a:gd name="T92" fmla="*/ 2147483647 w 67641"/>
              <a:gd name="T93" fmla="*/ 1134312 h 69056"/>
              <a:gd name="T94" fmla="*/ 2147483647 w 67641"/>
              <a:gd name="T95" fmla="*/ 954204 h 69056"/>
              <a:gd name="T96" fmla="*/ 2147483647 w 67641"/>
              <a:gd name="T97" fmla="*/ 746212 h 69056"/>
              <a:gd name="T98" fmla="*/ 2147483647 w 67641"/>
              <a:gd name="T99" fmla="*/ 518920 h 69056"/>
              <a:gd name="T100" fmla="*/ 2147483647 w 67641"/>
              <a:gd name="T101" fmla="*/ 197272 h 69056"/>
              <a:gd name="T102" fmla="*/ 2147483647 w 67641"/>
              <a:gd name="T103" fmla="*/ 94350 h 69056"/>
              <a:gd name="T104" fmla="*/ 2147483647 w 67641"/>
              <a:gd name="T105" fmla="*/ 62185 h 69056"/>
              <a:gd name="T106" fmla="*/ 2147483647 w 67641"/>
              <a:gd name="T107" fmla="*/ 25727 h 69056"/>
              <a:gd name="T108" fmla="*/ 2147483647 w 67641"/>
              <a:gd name="T109" fmla="*/ 27882 h 69056"/>
              <a:gd name="T110" fmla="*/ 2147483647 w 67641"/>
              <a:gd name="T111" fmla="*/ 17157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1" name="Shape 431"/>
          <p:cNvSpPr>
            <a:spLocks/>
          </p:cNvSpPr>
          <p:nvPr/>
        </p:nvSpPr>
        <p:spPr bwMode="auto">
          <a:xfrm>
            <a:off x="5030788" y="1412875"/>
            <a:ext cx="1195387" cy="153988"/>
          </a:xfrm>
          <a:custGeom>
            <a:avLst/>
            <a:gdLst>
              <a:gd name="T0" fmla="*/ 2147483647 w 67641"/>
              <a:gd name="T1" fmla="*/ 2361 h 69056"/>
              <a:gd name="T2" fmla="*/ 2147483647 w 67641"/>
              <a:gd name="T3" fmla="*/ 32797 h 69056"/>
              <a:gd name="T4" fmla="*/ 1407430448 w 67641"/>
              <a:gd name="T5" fmla="*/ 227216 h 69056"/>
              <a:gd name="T6" fmla="*/ 699131115 w 67641"/>
              <a:gd name="T7" fmla="*/ 442702 h 69056"/>
              <a:gd name="T8" fmla="*/ 128807418 w 67641"/>
              <a:gd name="T9" fmla="*/ 798741 h 69056"/>
              <a:gd name="T10" fmla="*/ 101215677 w 67641"/>
              <a:gd name="T11" fmla="*/ 869026 h 69056"/>
              <a:gd name="T12" fmla="*/ 27597352 w 67641"/>
              <a:gd name="T13" fmla="*/ 1093886 h 69056"/>
              <a:gd name="T14" fmla="*/ 515135231 w 67641"/>
              <a:gd name="T15" fmla="*/ 1414774 h 69056"/>
              <a:gd name="T16" fmla="*/ 1619024435 w 67641"/>
              <a:gd name="T17" fmla="*/ 1641989 h 69056"/>
              <a:gd name="T18" fmla="*/ 2147483647 w 67641"/>
              <a:gd name="T19" fmla="*/ 1695866 h 69056"/>
              <a:gd name="T20" fmla="*/ 2147483647 w 67641"/>
              <a:gd name="T21" fmla="*/ 1618569 h 69056"/>
              <a:gd name="T22" fmla="*/ 2147483647 w 67641"/>
              <a:gd name="T23" fmla="*/ 1489738 h 69056"/>
              <a:gd name="T24" fmla="*/ 2147483647 w 67641"/>
              <a:gd name="T25" fmla="*/ 1363258 h 69056"/>
              <a:gd name="T26" fmla="*/ 2147483647 w 67641"/>
              <a:gd name="T27" fmla="*/ 1382010 h 69056"/>
              <a:gd name="T28" fmla="*/ 2147483647 w 67641"/>
              <a:gd name="T29" fmla="*/ 1314071 h 69056"/>
              <a:gd name="T30" fmla="*/ 2147483647 w 67641"/>
              <a:gd name="T31" fmla="*/ 1285961 h 69056"/>
              <a:gd name="T32" fmla="*/ 2147483647 w 67641"/>
              <a:gd name="T33" fmla="*/ 1215695 h 69056"/>
              <a:gd name="T34" fmla="*/ 2147483647 w 67641"/>
              <a:gd name="T35" fmla="*/ 967402 h 69056"/>
              <a:gd name="T36" fmla="*/ 2147483647 w 67641"/>
              <a:gd name="T37" fmla="*/ 906495 h 69056"/>
              <a:gd name="T38" fmla="*/ 2147483647 w 67641"/>
              <a:gd name="T39" fmla="*/ 665231 h 69056"/>
              <a:gd name="T40" fmla="*/ 2147483647 w 67641"/>
              <a:gd name="T41" fmla="*/ 524698 h 69056"/>
              <a:gd name="T42" fmla="*/ 2147483647 w 67641"/>
              <a:gd name="T43" fmla="*/ 459121 h 69056"/>
              <a:gd name="T44" fmla="*/ 2147483647 w 67641"/>
              <a:gd name="T45" fmla="*/ 370110 h 69056"/>
              <a:gd name="T46" fmla="*/ 2147483647 w 67641"/>
              <a:gd name="T47" fmla="*/ 325592 h 69056"/>
              <a:gd name="T48" fmla="*/ 2147483647 w 67641"/>
              <a:gd name="T49" fmla="*/ 421625 h 69056"/>
              <a:gd name="T50" fmla="*/ 2147483647 w 67641"/>
              <a:gd name="T51" fmla="*/ 536409 h 69056"/>
              <a:gd name="T52" fmla="*/ 2147483647 w 67641"/>
              <a:gd name="T53" fmla="*/ 562167 h 69056"/>
              <a:gd name="T54" fmla="*/ 2147483647 w 67641"/>
              <a:gd name="T55" fmla="*/ 719107 h 69056"/>
              <a:gd name="T56" fmla="*/ 2147483647 w 67641"/>
              <a:gd name="T57" fmla="*/ 749552 h 69056"/>
              <a:gd name="T58" fmla="*/ 2147483647 w 67641"/>
              <a:gd name="T59" fmla="*/ 861999 h 69056"/>
              <a:gd name="T60" fmla="*/ 2147483647 w 67641"/>
              <a:gd name="T61" fmla="*/ 1004869 h 69056"/>
              <a:gd name="T62" fmla="*/ 2147483647 w 67641"/>
              <a:gd name="T63" fmla="*/ 1264884 h 69056"/>
              <a:gd name="T64" fmla="*/ 2147483647 w 67641"/>
              <a:gd name="T65" fmla="*/ 1620910 h 69056"/>
              <a:gd name="T66" fmla="*/ 2147483647 w 67641"/>
              <a:gd name="T67" fmla="*/ 1630269 h 69056"/>
              <a:gd name="T68" fmla="*/ 2147483647 w 67641"/>
              <a:gd name="T69" fmla="*/ 1672425 h 69056"/>
              <a:gd name="T70" fmla="*/ 2147483647 w 67641"/>
              <a:gd name="T71" fmla="*/ 1663068 h 69056"/>
              <a:gd name="T72" fmla="*/ 2147483647 w 67641"/>
              <a:gd name="T73" fmla="*/ 1641989 h 69056"/>
              <a:gd name="T74" fmla="*/ 1858109500 w 67641"/>
              <a:gd name="T75" fmla="*/ 1609192 h 69056"/>
              <a:gd name="T76" fmla="*/ 1683375003 w 67641"/>
              <a:gd name="T77" fmla="*/ 1602161 h 69056"/>
              <a:gd name="T78" fmla="*/ 1342980348 w 67641"/>
              <a:gd name="T79" fmla="*/ 1552972 h 69056"/>
              <a:gd name="T80" fmla="*/ 965913674 w 67641"/>
              <a:gd name="T81" fmla="*/ 1470992 h 69056"/>
              <a:gd name="T82" fmla="*/ 588753548 w 67641"/>
              <a:gd name="T83" fmla="*/ 1363258 h 69056"/>
              <a:gd name="T84" fmla="*/ 607083620 w 67641"/>
              <a:gd name="T85" fmla="*/ 1396056 h 69056"/>
              <a:gd name="T86" fmla="*/ 441516915 w 67641"/>
              <a:gd name="T87" fmla="*/ 1330461 h 69056"/>
              <a:gd name="T88" fmla="*/ 331139206 w 67641"/>
              <a:gd name="T89" fmla="*/ 1257853 h 69056"/>
              <a:gd name="T90" fmla="*/ 377160126 w 67641"/>
              <a:gd name="T91" fmla="*/ 1278930 h 69056"/>
              <a:gd name="T92" fmla="*/ 395589588 w 67641"/>
              <a:gd name="T93" fmla="*/ 1239107 h 69056"/>
              <a:gd name="T94" fmla="*/ 193163889 w 67641"/>
              <a:gd name="T95" fmla="*/ 1042356 h 69056"/>
              <a:gd name="T96" fmla="*/ 275949998 w 67641"/>
              <a:gd name="T97" fmla="*/ 815149 h 69056"/>
              <a:gd name="T98" fmla="*/ 542726972 w 67641"/>
              <a:gd name="T99" fmla="*/ 566854 h 69056"/>
              <a:gd name="T100" fmla="*/ 1674212441 w 67641"/>
              <a:gd name="T101" fmla="*/ 215495 h 69056"/>
              <a:gd name="T102" fmla="*/ 2147483647 w 67641"/>
              <a:gd name="T103" fmla="*/ 103064 h 69056"/>
              <a:gd name="T104" fmla="*/ 2147483647 w 67641"/>
              <a:gd name="T105" fmla="*/ 67938 h 69056"/>
              <a:gd name="T106" fmla="*/ 2147483647 w 67641"/>
              <a:gd name="T107" fmla="*/ 28110 h 69056"/>
              <a:gd name="T108" fmla="*/ 2147483647 w 67641"/>
              <a:gd name="T109" fmla="*/ 30472 h 69056"/>
              <a:gd name="T110" fmla="*/ 2147483647 w 67641"/>
              <a:gd name="T111" fmla="*/ 1875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2" name="Shape 431"/>
          <p:cNvSpPr>
            <a:spLocks/>
          </p:cNvSpPr>
          <p:nvPr/>
        </p:nvSpPr>
        <p:spPr bwMode="auto">
          <a:xfrm>
            <a:off x="2536825" y="1720850"/>
            <a:ext cx="2725738" cy="150813"/>
          </a:xfrm>
          <a:custGeom>
            <a:avLst/>
            <a:gdLst>
              <a:gd name="T0" fmla="*/ 2147483647 w 67641"/>
              <a:gd name="T1" fmla="*/ 2156 h 69056"/>
              <a:gd name="T2" fmla="*/ 2147483647 w 67641"/>
              <a:gd name="T3" fmla="*/ 29992 h 69056"/>
              <a:gd name="T4" fmla="*/ 2147483647 w 67641"/>
              <a:gd name="T5" fmla="*/ 207713 h 69056"/>
              <a:gd name="T6" fmla="*/ 2147483647 w 67641"/>
              <a:gd name="T7" fmla="*/ 404703 h 69056"/>
              <a:gd name="T8" fmla="*/ 2147483647 w 67641"/>
              <a:gd name="T9" fmla="*/ 730179 h 69056"/>
              <a:gd name="T10" fmla="*/ 2147483647 w 67641"/>
              <a:gd name="T11" fmla="*/ 794439 h 69056"/>
              <a:gd name="T12" fmla="*/ 746175762 w 67641"/>
              <a:gd name="T13" fmla="*/ 999983 h 69056"/>
              <a:gd name="T14" fmla="*/ 2147483647 w 67641"/>
              <a:gd name="T15" fmla="*/ 1293337 h 69056"/>
              <a:gd name="T16" fmla="*/ 2147483647 w 67641"/>
              <a:gd name="T17" fmla="*/ 1501045 h 69056"/>
              <a:gd name="T18" fmla="*/ 2147483647 w 67641"/>
              <a:gd name="T19" fmla="*/ 1550304 h 69056"/>
              <a:gd name="T20" fmla="*/ 2147483647 w 67641"/>
              <a:gd name="T21" fmla="*/ 1479638 h 69056"/>
              <a:gd name="T22" fmla="*/ 2147483647 w 67641"/>
              <a:gd name="T23" fmla="*/ 1361866 h 69056"/>
              <a:gd name="T24" fmla="*/ 2147483647 w 67641"/>
              <a:gd name="T25" fmla="*/ 1246243 h 69056"/>
              <a:gd name="T26" fmla="*/ 2147483647 w 67641"/>
              <a:gd name="T27" fmla="*/ 1263380 h 69056"/>
              <a:gd name="T28" fmla="*/ 2147483647 w 67641"/>
              <a:gd name="T29" fmla="*/ 1201276 h 69056"/>
              <a:gd name="T30" fmla="*/ 2147483647 w 67641"/>
              <a:gd name="T31" fmla="*/ 1175582 h 69056"/>
              <a:gd name="T32" fmla="*/ 2147483647 w 67641"/>
              <a:gd name="T33" fmla="*/ 1111342 h 69056"/>
              <a:gd name="T34" fmla="*/ 2147483647 w 67641"/>
              <a:gd name="T35" fmla="*/ 884360 h 69056"/>
              <a:gd name="T36" fmla="*/ 2147483647 w 67641"/>
              <a:gd name="T37" fmla="*/ 828685 h 69056"/>
              <a:gd name="T38" fmla="*/ 2147483647 w 67641"/>
              <a:gd name="T39" fmla="*/ 608124 h 69056"/>
              <a:gd name="T40" fmla="*/ 2147483647 w 67641"/>
              <a:gd name="T41" fmla="*/ 479657 h 69056"/>
              <a:gd name="T42" fmla="*/ 2147483647 w 67641"/>
              <a:gd name="T43" fmla="*/ 419713 h 69056"/>
              <a:gd name="T44" fmla="*/ 2147483647 w 67641"/>
              <a:gd name="T45" fmla="*/ 338340 h 69056"/>
              <a:gd name="T46" fmla="*/ 2147483647 w 67641"/>
              <a:gd name="T47" fmla="*/ 297647 h 69056"/>
              <a:gd name="T48" fmla="*/ 2147483647 w 67641"/>
              <a:gd name="T49" fmla="*/ 385434 h 69056"/>
              <a:gd name="T50" fmla="*/ 2147483647 w 67641"/>
              <a:gd name="T51" fmla="*/ 490369 h 69056"/>
              <a:gd name="T52" fmla="*/ 2147483647 w 67641"/>
              <a:gd name="T53" fmla="*/ 513905 h 69056"/>
              <a:gd name="T54" fmla="*/ 2147483647 w 67641"/>
              <a:gd name="T55" fmla="*/ 657383 h 69056"/>
              <a:gd name="T56" fmla="*/ 2147483647 w 67641"/>
              <a:gd name="T57" fmla="*/ 685212 h 69056"/>
              <a:gd name="T58" fmla="*/ 2147483647 w 67641"/>
              <a:gd name="T59" fmla="*/ 788010 h 69056"/>
              <a:gd name="T60" fmla="*/ 2147483647 w 67641"/>
              <a:gd name="T61" fmla="*/ 918610 h 69056"/>
              <a:gd name="T62" fmla="*/ 2147483647 w 67641"/>
              <a:gd name="T63" fmla="*/ 1156309 h 69056"/>
              <a:gd name="T64" fmla="*/ 2147483647 w 67641"/>
              <a:gd name="T65" fmla="*/ 1481776 h 69056"/>
              <a:gd name="T66" fmla="*/ 2147483647 w 67641"/>
              <a:gd name="T67" fmla="*/ 1490337 h 69056"/>
              <a:gd name="T68" fmla="*/ 2147483647 w 67641"/>
              <a:gd name="T69" fmla="*/ 1528879 h 69056"/>
              <a:gd name="T70" fmla="*/ 2147483647 w 67641"/>
              <a:gd name="T71" fmla="*/ 1520318 h 69056"/>
              <a:gd name="T72" fmla="*/ 2147483647 w 67641"/>
              <a:gd name="T73" fmla="*/ 1501045 h 69056"/>
              <a:gd name="T74" fmla="*/ 2147483647 w 67641"/>
              <a:gd name="T75" fmla="*/ 1471069 h 69056"/>
              <a:gd name="T76" fmla="*/ 2147483647 w 67641"/>
              <a:gd name="T77" fmla="*/ 1464644 h 69056"/>
              <a:gd name="T78" fmla="*/ 2147483647 w 67641"/>
              <a:gd name="T79" fmla="*/ 1419677 h 69056"/>
              <a:gd name="T80" fmla="*/ 2147483647 w 67641"/>
              <a:gd name="T81" fmla="*/ 1344729 h 69056"/>
              <a:gd name="T82" fmla="*/ 2147483647 w 67641"/>
              <a:gd name="T83" fmla="*/ 1246243 h 69056"/>
              <a:gd name="T84" fmla="*/ 2147483647 w 67641"/>
              <a:gd name="T85" fmla="*/ 1276224 h 69056"/>
              <a:gd name="T86" fmla="*/ 2147483647 w 67641"/>
              <a:gd name="T87" fmla="*/ 1216257 h 69056"/>
              <a:gd name="T88" fmla="*/ 2147483647 w 67641"/>
              <a:gd name="T89" fmla="*/ 1149884 h 69056"/>
              <a:gd name="T90" fmla="*/ 2147483647 w 67641"/>
              <a:gd name="T91" fmla="*/ 1169152 h 69056"/>
              <a:gd name="T92" fmla="*/ 2147483647 w 67641"/>
              <a:gd name="T93" fmla="*/ 1132746 h 69056"/>
              <a:gd name="T94" fmla="*/ 2147483647 w 67641"/>
              <a:gd name="T95" fmla="*/ 952887 h 69056"/>
              <a:gd name="T96" fmla="*/ 2147483647 w 67641"/>
              <a:gd name="T97" fmla="*/ 745181 h 69056"/>
              <a:gd name="T98" fmla="*/ 2147483647 w 67641"/>
              <a:gd name="T99" fmla="*/ 518199 h 69056"/>
              <a:gd name="T100" fmla="*/ 2147483647 w 67641"/>
              <a:gd name="T101" fmla="*/ 196990 h 69056"/>
              <a:gd name="T102" fmla="*/ 2147483647 w 67641"/>
              <a:gd name="T103" fmla="*/ 94217 h 69056"/>
              <a:gd name="T104" fmla="*/ 2147483647 w 67641"/>
              <a:gd name="T105" fmla="*/ 62104 h 69056"/>
              <a:gd name="T106" fmla="*/ 2147483647 w 67641"/>
              <a:gd name="T107" fmla="*/ 25698 h 69056"/>
              <a:gd name="T108" fmla="*/ 2147483647 w 67641"/>
              <a:gd name="T109" fmla="*/ 27854 h 69056"/>
              <a:gd name="T110" fmla="*/ 2147483647 w 67641"/>
              <a:gd name="T111" fmla="*/ 17137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3" name="Shape 233"/>
          <p:cNvGrpSpPr>
            <a:grpSpLocks/>
          </p:cNvGrpSpPr>
          <p:nvPr/>
        </p:nvGrpSpPr>
        <p:grpSpPr bwMode="auto">
          <a:xfrm flipH="1">
            <a:off x="6226175" y="2028825"/>
            <a:ext cx="1790700" cy="233363"/>
            <a:chOff x="2266178" y="2764475"/>
            <a:chExt cx="1792245" cy="232966"/>
          </a:xfrm>
        </p:grpSpPr>
        <p:sp>
          <p:nvSpPr>
            <p:cNvPr id="14387"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4388"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1"/>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2"/>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P spid="1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hape 95"/>
          <p:cNvSpPr txBox="1">
            <a:spLocks noGrp="1"/>
          </p:cNvSpPr>
          <p:nvPr>
            <p:ph type="title"/>
          </p:nvPr>
        </p:nvSpPr>
        <p:spPr>
          <a:xfrm>
            <a:off x="-366713" y="341313"/>
            <a:ext cx="9155113" cy="314325"/>
          </a:xfrm>
        </p:spPr>
        <p:txBody>
          <a:bodyPr/>
          <a:lstStyle/>
          <a:p>
            <a:pPr algn="ctr" eaLnBrk="1" hangingPunct="1">
              <a:spcBef>
                <a:spcPct val="0"/>
              </a:spcBef>
              <a:spcAft>
                <a:spcPct val="0"/>
              </a:spcAft>
              <a:buClr>
                <a:srgbClr val="FFFFFF"/>
              </a:buClr>
              <a:buFont typeface="Walter Turncoat" charset="-95"/>
              <a:buNone/>
            </a:pPr>
            <a:r>
              <a:rPr lang="en-US" altLang="en-US" sz="1600" i="1">
                <a:solidFill>
                  <a:srgbClr val="FFFFFF"/>
                </a:solidFill>
                <a:latin typeface="Walter Turncoat" charset="-95"/>
                <a:ea typeface="Walter Turncoat" charset="-95"/>
                <a:cs typeface="Walter Turncoat" charset="-95"/>
                <a:sym typeface="Walter Turncoat" charset="-95"/>
              </a:rPr>
              <a:t>1.Noticings as a vehicle for a complaint</a:t>
            </a:r>
          </a:p>
        </p:txBody>
      </p:sp>
      <p:sp>
        <p:nvSpPr>
          <p:cNvPr id="15363"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B7F317AD-6392-B743-AB6B-36010FCEEFAF}" type="slidenum">
              <a:rPr lang="en-US" altLang="en-US" sz="1000">
                <a:solidFill>
                  <a:srgbClr val="FFFFFF"/>
                </a:solidFill>
                <a:latin typeface="Sniglet" charset="-95"/>
                <a:ea typeface="Sniglet" charset="-95"/>
                <a:cs typeface="Sniglet" charset="-95"/>
                <a:sym typeface="Sniglet" charset="-95"/>
              </a:rPr>
              <a:pPr/>
              <a:t>12</a:t>
            </a:fld>
            <a:endParaRPr lang="en-US" altLang="en-US" sz="1000">
              <a:solidFill>
                <a:srgbClr val="FFFFFF"/>
              </a:solidFill>
              <a:latin typeface="Sniglet" charset="-95"/>
              <a:ea typeface="Sniglet" charset="-95"/>
              <a:cs typeface="Sniglet" charset="-95"/>
              <a:sym typeface="Sniglet" charset="-95"/>
            </a:endParaRPr>
          </a:p>
        </p:txBody>
      </p:sp>
      <p:graphicFrame>
        <p:nvGraphicFramePr>
          <p:cNvPr id="9" name="Table 8"/>
          <p:cNvGraphicFramePr>
            <a:graphicFrameLocks noGrp="1"/>
          </p:cNvGraphicFramePr>
          <p:nvPr/>
        </p:nvGraphicFramePr>
        <p:xfrm>
          <a:off x="5097463" y="1412875"/>
          <a:ext cx="4306887" cy="1704975"/>
        </p:xfrm>
        <a:graphic>
          <a:graphicData uri="http://schemas.openxmlformats.org/drawingml/2006/table">
            <a:tbl>
              <a:tblPr/>
              <a:tblGrid>
                <a:gridCol w="314325"/>
                <a:gridCol w="439737"/>
                <a:gridCol w="3552825"/>
              </a:tblGrid>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4</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Vera </a:t>
                      </a: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Γι’ </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άλλο συζη&gt;τούσαμε, εμένα δε μ’ άφησες&lt; ν’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We were discussing something else, you didn’t let me </a:t>
                      </a:r>
                    </a:p>
                  </a:txBody>
                  <a:tcPr marL="68595" marR="68595"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5</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ολοκληρώσω για την Αμερική που ήθε[λα:.]</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finish about America that  I  wanted [to.] </a:t>
                      </a:r>
                    </a:p>
                  </a:txBody>
                  <a:tcPr marL="68595" marR="68595"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6</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Petros</a:t>
                      </a: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[Ε άντε] πες για την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Okay tell us about </a:t>
                      </a:r>
                    </a:p>
                  </a:txBody>
                  <a:tcPr marL="68595" marR="68595"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17</a:t>
                      </a: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Αμερική, και μετά: θα πούμε για το ίντερνετ.</a:t>
                      </a: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p>
                  </a:txBody>
                  <a:tcPr marL="68595" marR="68595"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America, and we ’ll talk about the Internet afterwards. </a:t>
                      </a:r>
                    </a:p>
                  </a:txBody>
                  <a:tcPr marL="68595" marR="68595"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8</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Vera </a:t>
                      </a:r>
                    </a:p>
                  </a:txBody>
                  <a:tcPr marL="68595" marR="68595"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Ε: ότι τους έχω πολύ άχτι:, (0.6) ότι δεν^ ντους: συμπαθώ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95" marR="68595"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95" marR="68595"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Uh that I hold it against them, (0.6) that I don’t like them </a:t>
                      </a:r>
                    </a:p>
                  </a:txBody>
                  <a:tcPr marL="68595" marR="68595" marT="0" marB="0" anchor="ctr" horzOverflow="overflow">
                    <a:lnL>
                      <a:noFill/>
                    </a:lnL>
                    <a:lnR>
                      <a:noFill/>
                    </a:lnR>
                    <a:lnT>
                      <a:noFill/>
                    </a:lnT>
                    <a:lnB>
                      <a:noFill/>
                    </a:lnB>
                    <a:lnTlToBr>
                      <a:noFill/>
                    </a:lnTlToBr>
                    <a:lnBlToTr>
                      <a:noFill/>
                    </a:lnBlToTr>
                    <a:noFill/>
                  </a:tcPr>
                </a:tc>
              </a:tr>
            </a:tbl>
          </a:graphicData>
        </a:graphic>
      </p:graphicFrame>
      <p:sp>
        <p:nvSpPr>
          <p:cNvPr id="10" name="Shape 431"/>
          <p:cNvSpPr>
            <a:spLocks/>
          </p:cNvSpPr>
          <p:nvPr/>
        </p:nvSpPr>
        <p:spPr bwMode="auto">
          <a:xfrm>
            <a:off x="5572125" y="1060450"/>
            <a:ext cx="3357563" cy="1087438"/>
          </a:xfrm>
          <a:custGeom>
            <a:avLst/>
            <a:gdLst>
              <a:gd name="T0" fmla="*/ 2147483647 w 67641"/>
              <a:gd name="T1" fmla="*/ 5841766 h 69056"/>
              <a:gd name="T2" fmla="*/ 2147483647 w 67641"/>
              <a:gd name="T3" fmla="*/ 81221863 h 69056"/>
              <a:gd name="T4" fmla="*/ 2147483647 w 67641"/>
              <a:gd name="T5" fmla="*/ 562647876 h 69056"/>
              <a:gd name="T6" fmla="*/ 2147483647 w 67641"/>
              <a:gd name="T7" fmla="*/ 1096274575 h 69056"/>
              <a:gd name="T8" fmla="*/ 2147483647 w 67641"/>
              <a:gd name="T9" fmla="*/ 1977906220 h 69056"/>
              <a:gd name="T10" fmla="*/ 2147483647 w 67641"/>
              <a:gd name="T11" fmla="*/ 2147483647 h 69056"/>
              <a:gd name="T12" fmla="*/ 1717644271 w 67641"/>
              <a:gd name="T13" fmla="*/ 2147483647 h 69056"/>
              <a:gd name="T14" fmla="*/ 2147483647 w 67641"/>
              <a:gd name="T15" fmla="*/ 2147483647 h 69056"/>
              <a:gd name="T16" fmla="*/ 2147483647 w 67641"/>
              <a:gd name="T17" fmla="*/ 2147483647 h 69056"/>
              <a:gd name="T18" fmla="*/ 2147483647 w 67641"/>
              <a:gd name="T19" fmla="*/ 2147483647 h 69056"/>
              <a:gd name="T20" fmla="*/ 2147483647 w 67641"/>
              <a:gd name="T21" fmla="*/ 2147483647 h 69056"/>
              <a:gd name="T22" fmla="*/ 2147483647 w 67641"/>
              <a:gd name="T23" fmla="*/ 2147483647 h 69056"/>
              <a:gd name="T24" fmla="*/ 2147483647 w 67641"/>
              <a:gd name="T25" fmla="*/ 2147483647 h 69056"/>
              <a:gd name="T26" fmla="*/ 2147483647 w 67641"/>
              <a:gd name="T27" fmla="*/ 2147483647 h 69056"/>
              <a:gd name="T28" fmla="*/ 2147483647 w 67641"/>
              <a:gd name="T29" fmla="*/ 2147483647 h 69056"/>
              <a:gd name="T30" fmla="*/ 2147483647 w 67641"/>
              <a:gd name="T31" fmla="*/ 2147483647 h 69056"/>
              <a:gd name="T32" fmla="*/ 2147483647 w 67641"/>
              <a:gd name="T33" fmla="*/ 2147483647 h 69056"/>
              <a:gd name="T34" fmla="*/ 2147483647 w 67641"/>
              <a:gd name="T35" fmla="*/ 2147483647 h 69056"/>
              <a:gd name="T36" fmla="*/ 2147483647 w 67641"/>
              <a:gd name="T37" fmla="*/ 2147483647 h 69056"/>
              <a:gd name="T38" fmla="*/ 2147483647 w 67641"/>
              <a:gd name="T39" fmla="*/ 1647302038 h 69056"/>
              <a:gd name="T40" fmla="*/ 2147483647 w 67641"/>
              <a:gd name="T41" fmla="*/ 1299297848 h 69056"/>
              <a:gd name="T42" fmla="*/ 2147483647 w 67641"/>
              <a:gd name="T43" fmla="*/ 1136916922 h 69056"/>
              <a:gd name="T44" fmla="*/ 2147483647 w 67641"/>
              <a:gd name="T45" fmla="*/ 916493894 h 69056"/>
              <a:gd name="T46" fmla="*/ 2147483647 w 67641"/>
              <a:gd name="T47" fmla="*/ 806251011 h 69056"/>
              <a:gd name="T48" fmla="*/ 2147483647 w 67641"/>
              <a:gd name="T49" fmla="*/ 1044074300 h 69056"/>
              <a:gd name="T50" fmla="*/ 2147483647 w 67641"/>
              <a:gd name="T51" fmla="*/ 1328319025 h 69056"/>
              <a:gd name="T52" fmla="*/ 2147483647 w 67641"/>
              <a:gd name="T53" fmla="*/ 1392078742 h 69056"/>
              <a:gd name="T54" fmla="*/ 2147483647 w 67641"/>
              <a:gd name="T55" fmla="*/ 1780724271 h 69056"/>
              <a:gd name="T56" fmla="*/ 2147483647 w 67641"/>
              <a:gd name="T57" fmla="*/ 1856105157 h 69056"/>
              <a:gd name="T58" fmla="*/ 2147483647 w 67641"/>
              <a:gd name="T59" fmla="*/ 2134569281 h 69056"/>
              <a:gd name="T60" fmla="*/ 2147483647 w 67641"/>
              <a:gd name="T61" fmla="*/ 2147483647 h 69056"/>
              <a:gd name="T62" fmla="*/ 2147483647 w 67641"/>
              <a:gd name="T63" fmla="*/ 2147483647 h 69056"/>
              <a:gd name="T64" fmla="*/ 2147483647 w 67641"/>
              <a:gd name="T65" fmla="*/ 2147483647 h 69056"/>
              <a:gd name="T66" fmla="*/ 2147483647 w 67641"/>
              <a:gd name="T67" fmla="*/ 2147483647 h 69056"/>
              <a:gd name="T68" fmla="*/ 2147483647 w 67641"/>
              <a:gd name="T69" fmla="*/ 2147483647 h 69056"/>
              <a:gd name="T70" fmla="*/ 2147483647 w 67641"/>
              <a:gd name="T71" fmla="*/ 2147483647 h 69056"/>
              <a:gd name="T72" fmla="*/ 2147483647 w 67641"/>
              <a:gd name="T73" fmla="*/ 2147483647 h 69056"/>
              <a:gd name="T74" fmla="*/ 2147483647 w 67641"/>
              <a:gd name="T75" fmla="*/ 2147483647 h 69056"/>
              <a:gd name="T76" fmla="*/ 2147483647 w 67641"/>
              <a:gd name="T77" fmla="*/ 2147483647 h 69056"/>
              <a:gd name="T78" fmla="*/ 2147483647 w 67641"/>
              <a:gd name="T79" fmla="*/ 2147483647 h 69056"/>
              <a:gd name="T80" fmla="*/ 2147483647 w 67641"/>
              <a:gd name="T81" fmla="*/ 2147483647 h 69056"/>
              <a:gd name="T82" fmla="*/ 2147483647 w 67641"/>
              <a:gd name="T83" fmla="*/ 2147483647 h 69056"/>
              <a:gd name="T84" fmla="*/ 2147483647 w 67641"/>
              <a:gd name="T85" fmla="*/ 2147483647 h 69056"/>
              <a:gd name="T86" fmla="*/ 2147483647 w 67641"/>
              <a:gd name="T87" fmla="*/ 2147483647 h 69056"/>
              <a:gd name="T88" fmla="*/ 2147483647 w 67641"/>
              <a:gd name="T89" fmla="*/ 2147483647 h 69056"/>
              <a:gd name="T90" fmla="*/ 2147483647 w 67641"/>
              <a:gd name="T91" fmla="*/ 2147483647 h 69056"/>
              <a:gd name="T92" fmla="*/ 2147483647 w 67641"/>
              <a:gd name="T93" fmla="*/ 2147483647 h 69056"/>
              <a:gd name="T94" fmla="*/ 2147483647 w 67641"/>
              <a:gd name="T95" fmla="*/ 2147483647 h 69056"/>
              <a:gd name="T96" fmla="*/ 2147483647 w 67641"/>
              <a:gd name="T97" fmla="*/ 2018548567 h 69056"/>
              <a:gd name="T98" fmla="*/ 2147483647 w 67641"/>
              <a:gd name="T99" fmla="*/ 1403699911 h 69056"/>
              <a:gd name="T100" fmla="*/ 2147483647 w 67641"/>
              <a:gd name="T101" fmla="*/ 533627203 h 69056"/>
              <a:gd name="T102" fmla="*/ 2147483647 w 67641"/>
              <a:gd name="T103" fmla="*/ 255223737 h 69056"/>
              <a:gd name="T104" fmla="*/ 2147483647 w 67641"/>
              <a:gd name="T105" fmla="*/ 168222816 h 69056"/>
              <a:gd name="T106" fmla="*/ 2147483647 w 67641"/>
              <a:gd name="T107" fmla="*/ 69600819 h 69056"/>
              <a:gd name="T108" fmla="*/ 2147483647 w 67641"/>
              <a:gd name="T109" fmla="*/ 75442583 h 69056"/>
              <a:gd name="T110" fmla="*/ 2147483647 w 67641"/>
              <a:gd name="T111" fmla="*/ 46421453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1" name="Shape 431"/>
          <p:cNvSpPr>
            <a:spLocks/>
          </p:cNvSpPr>
          <p:nvPr/>
        </p:nvSpPr>
        <p:spPr bwMode="auto">
          <a:xfrm>
            <a:off x="1017588" y="3506788"/>
            <a:ext cx="2497137" cy="352425"/>
          </a:xfrm>
          <a:custGeom>
            <a:avLst/>
            <a:gdLst>
              <a:gd name="T0" fmla="*/ 2147483647 w 67641"/>
              <a:gd name="T1" fmla="*/ 64462 h 69056"/>
              <a:gd name="T2" fmla="*/ 2147483647 w 67641"/>
              <a:gd name="T3" fmla="*/ 895750 h 69056"/>
              <a:gd name="T4" fmla="*/ 2147483647 w 67641"/>
              <a:gd name="T5" fmla="*/ 6205570 h 69056"/>
              <a:gd name="T6" fmla="*/ 2147483647 w 67641"/>
              <a:gd name="T7" fmla="*/ 12091092 h 69056"/>
              <a:gd name="T8" fmla="*/ 2147483647 w 67641"/>
              <a:gd name="T9" fmla="*/ 21814851 h 69056"/>
              <a:gd name="T10" fmla="*/ 1928017319 w 67641"/>
              <a:gd name="T11" fmla="*/ 23734611 h 69056"/>
              <a:gd name="T12" fmla="*/ 525639915 w 67641"/>
              <a:gd name="T13" fmla="*/ 29875732 h 69056"/>
              <a:gd name="T14" fmla="*/ 2147483647 w 67641"/>
              <a:gd name="T15" fmla="*/ 38639911 h 69056"/>
              <a:gd name="T16" fmla="*/ 2147483647 w 67641"/>
              <a:gd name="T17" fmla="*/ 44845387 h 69056"/>
              <a:gd name="T18" fmla="*/ 2147483647 w 67641"/>
              <a:gd name="T19" fmla="*/ 46316941 h 69056"/>
              <a:gd name="T20" fmla="*/ 2147483647 w 67641"/>
              <a:gd name="T21" fmla="*/ 44206025 h 69056"/>
              <a:gd name="T22" fmla="*/ 2147483647 w 67641"/>
              <a:gd name="T23" fmla="*/ 40687176 h 69056"/>
              <a:gd name="T24" fmla="*/ 2147483647 w 67641"/>
              <a:gd name="T25" fmla="*/ 37232682 h 69056"/>
              <a:gd name="T26" fmla="*/ 2147483647 w 67641"/>
              <a:gd name="T27" fmla="*/ 37744702 h 69056"/>
              <a:gd name="T28" fmla="*/ 2147483647 w 67641"/>
              <a:gd name="T29" fmla="*/ 35889369 h 69056"/>
              <a:gd name="T30" fmla="*/ 2147483647 w 67641"/>
              <a:gd name="T31" fmla="*/ 35121746 h 69056"/>
              <a:gd name="T32" fmla="*/ 2147483647 w 67641"/>
              <a:gd name="T33" fmla="*/ 33202619 h 69056"/>
              <a:gd name="T34" fmla="*/ 2147483647 w 67641"/>
              <a:gd name="T35" fmla="*/ 26421381 h 69056"/>
              <a:gd name="T36" fmla="*/ 2147483647 w 67641"/>
              <a:gd name="T37" fmla="*/ 24757855 h 69056"/>
              <a:gd name="T38" fmla="*/ 2147483647 w 67641"/>
              <a:gd name="T39" fmla="*/ 18168522 h 69056"/>
              <a:gd name="T40" fmla="*/ 2147483647 w 67641"/>
              <a:gd name="T41" fmla="*/ 14330288 h 69056"/>
              <a:gd name="T42" fmla="*/ 2147483647 w 67641"/>
              <a:gd name="T43" fmla="*/ 12539309 h 69056"/>
              <a:gd name="T44" fmla="*/ 2147483647 w 67641"/>
              <a:gd name="T45" fmla="*/ 10108154 h 69056"/>
              <a:gd name="T46" fmla="*/ 2147483647 w 67641"/>
              <a:gd name="T47" fmla="*/ 8892330 h 69056"/>
              <a:gd name="T48" fmla="*/ 2147483647 w 67641"/>
              <a:gd name="T49" fmla="*/ 11515279 h 69056"/>
              <a:gd name="T50" fmla="*/ 2147483647 w 67641"/>
              <a:gd name="T51" fmla="*/ 14650357 h 69056"/>
              <a:gd name="T52" fmla="*/ 2147483647 w 67641"/>
              <a:gd name="T53" fmla="*/ 15353512 h 69056"/>
              <a:gd name="T54" fmla="*/ 2147483647 w 67641"/>
              <a:gd name="T55" fmla="*/ 19639974 h 69056"/>
              <a:gd name="T56" fmla="*/ 2147483647 w 67641"/>
              <a:gd name="T57" fmla="*/ 20471399 h 69056"/>
              <a:gd name="T58" fmla="*/ 2147483647 w 67641"/>
              <a:gd name="T59" fmla="*/ 23542700 h 69056"/>
              <a:gd name="T60" fmla="*/ 2147483647 w 67641"/>
              <a:gd name="T61" fmla="*/ 27444605 h 69056"/>
              <a:gd name="T62" fmla="*/ 2147483647 w 67641"/>
              <a:gd name="T63" fmla="*/ 34545953 h 69056"/>
              <a:gd name="T64" fmla="*/ 2147483647 w 67641"/>
              <a:gd name="T65" fmla="*/ 44269676 h 69056"/>
              <a:gd name="T66" fmla="*/ 2147483647 w 67641"/>
              <a:gd name="T67" fmla="*/ 44525298 h 69056"/>
              <a:gd name="T68" fmla="*/ 2147483647 w 67641"/>
              <a:gd name="T69" fmla="*/ 45676803 h 69056"/>
              <a:gd name="T70" fmla="*/ 2147483647 w 67641"/>
              <a:gd name="T71" fmla="*/ 45421181 h 69056"/>
              <a:gd name="T72" fmla="*/ 2147483647 w 67641"/>
              <a:gd name="T73" fmla="*/ 44845387 h 69056"/>
              <a:gd name="T74" fmla="*/ 2147483647 w 67641"/>
              <a:gd name="T75" fmla="*/ 43949627 h 69056"/>
              <a:gd name="T76" fmla="*/ 2147483647 w 67641"/>
              <a:gd name="T77" fmla="*/ 43757655 h 69056"/>
              <a:gd name="T78" fmla="*/ 2147483647 w 67641"/>
              <a:gd name="T79" fmla="*/ 42414372 h 69056"/>
              <a:gd name="T80" fmla="*/ 2147483647 w 67641"/>
              <a:gd name="T81" fmla="*/ 40175176 h 69056"/>
              <a:gd name="T82" fmla="*/ 2147483647 w 67641"/>
              <a:gd name="T83" fmla="*/ 37232682 h 69056"/>
              <a:gd name="T84" fmla="*/ 2147483647 w 67641"/>
              <a:gd name="T85" fmla="*/ 38128565 h 69056"/>
              <a:gd name="T86" fmla="*/ 2147483647 w 67641"/>
              <a:gd name="T87" fmla="*/ 36336922 h 69056"/>
              <a:gd name="T88" fmla="*/ 2147483647 w 67641"/>
              <a:gd name="T89" fmla="*/ 34354124 h 69056"/>
              <a:gd name="T90" fmla="*/ 2147483647 w 67641"/>
              <a:gd name="T91" fmla="*/ 34929836 h 69056"/>
              <a:gd name="T92" fmla="*/ 2147483647 w 67641"/>
              <a:gd name="T93" fmla="*/ 33842124 h 69056"/>
              <a:gd name="T94" fmla="*/ 2147483647 w 67641"/>
              <a:gd name="T95" fmla="*/ 28468625 h 69056"/>
              <a:gd name="T96" fmla="*/ 2147483647 w 67641"/>
              <a:gd name="T97" fmla="*/ 22263057 h 69056"/>
              <a:gd name="T98" fmla="*/ 2147483647 w 67641"/>
              <a:gd name="T99" fmla="*/ 15481650 h 69056"/>
              <a:gd name="T100" fmla="*/ 2147483647 w 67641"/>
              <a:gd name="T101" fmla="*/ 5885496 h 69056"/>
              <a:gd name="T102" fmla="*/ 2147483647 w 67641"/>
              <a:gd name="T103" fmla="*/ 2814878 h 69056"/>
              <a:gd name="T104" fmla="*/ 2147483647 w 67641"/>
              <a:gd name="T105" fmla="*/ 1855314 h 69056"/>
              <a:gd name="T106" fmla="*/ 2147483647 w 67641"/>
              <a:gd name="T107" fmla="*/ 767633 h 69056"/>
              <a:gd name="T108" fmla="*/ 2147483647 w 67641"/>
              <a:gd name="T109" fmla="*/ 832100 h 69056"/>
              <a:gd name="T110" fmla="*/ 2147483647 w 67641"/>
              <a:gd name="T111" fmla="*/ 512026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2" name="Shape 431"/>
          <p:cNvSpPr>
            <a:spLocks/>
          </p:cNvSpPr>
          <p:nvPr/>
        </p:nvSpPr>
        <p:spPr bwMode="auto">
          <a:xfrm>
            <a:off x="5572125" y="2727325"/>
            <a:ext cx="3516313" cy="438150"/>
          </a:xfrm>
          <a:custGeom>
            <a:avLst/>
            <a:gdLst>
              <a:gd name="T0" fmla="*/ 2147483647 w 67641"/>
              <a:gd name="T1" fmla="*/ 153780 h 69056"/>
              <a:gd name="T2" fmla="*/ 2147483647 w 67641"/>
              <a:gd name="T3" fmla="*/ 2137897 h 69056"/>
              <a:gd name="T4" fmla="*/ 2147483647 w 67641"/>
              <a:gd name="T5" fmla="*/ 14810594 h 69056"/>
              <a:gd name="T6" fmla="*/ 2147483647 w 67641"/>
              <a:gd name="T7" fmla="*/ 28856938 h 69056"/>
              <a:gd name="T8" fmla="*/ 2147483647 w 67641"/>
              <a:gd name="T9" fmla="*/ 52064132 h 69056"/>
              <a:gd name="T10" fmla="*/ 2147483647 w 67641"/>
              <a:gd name="T11" fmla="*/ 56645963 h 69056"/>
              <a:gd name="T12" fmla="*/ 2066684680 w 67641"/>
              <a:gd name="T13" fmla="*/ 71302510 h 69056"/>
              <a:gd name="T14" fmla="*/ 2147483647 w 67641"/>
              <a:gd name="T15" fmla="*/ 92219544 h 69056"/>
              <a:gd name="T16" fmla="*/ 2147483647 w 67641"/>
              <a:gd name="T17" fmla="*/ 107029814 h 69056"/>
              <a:gd name="T18" fmla="*/ 2147483647 w 67641"/>
              <a:gd name="T19" fmla="*/ 110541916 h 69056"/>
              <a:gd name="T20" fmla="*/ 2147483647 w 67641"/>
              <a:gd name="T21" fmla="*/ 105503726 h 69056"/>
              <a:gd name="T22" fmla="*/ 2147483647 w 67641"/>
              <a:gd name="T23" fmla="*/ 97105584 h 69056"/>
              <a:gd name="T24" fmla="*/ 2147483647 w 67641"/>
              <a:gd name="T25" fmla="*/ 88861191 h 69056"/>
              <a:gd name="T26" fmla="*/ 2147483647 w 67641"/>
              <a:gd name="T27" fmla="*/ 90083158 h 69056"/>
              <a:gd name="T28" fmla="*/ 2147483647 w 67641"/>
              <a:gd name="T29" fmla="*/ 85655114 h 69056"/>
              <a:gd name="T30" fmla="*/ 2147483647 w 67641"/>
              <a:gd name="T31" fmla="*/ 83822976 h 69056"/>
              <a:gd name="T32" fmla="*/ 2147483647 w 67641"/>
              <a:gd name="T33" fmla="*/ 79242655 h 69056"/>
              <a:gd name="T34" fmla="*/ 2147483647 w 67641"/>
              <a:gd name="T35" fmla="*/ 63058116 h 69056"/>
              <a:gd name="T36" fmla="*/ 2147483647 w 67641"/>
              <a:gd name="T37" fmla="*/ 59088069 h 69056"/>
              <a:gd name="T38" fmla="*/ 2147483647 w 67641"/>
              <a:gd name="T39" fmla="*/ 43361539 h 69056"/>
              <a:gd name="T40" fmla="*/ 2147483647 w 67641"/>
              <a:gd name="T41" fmla="*/ 34201204 h 69056"/>
              <a:gd name="T42" fmla="*/ 2147483647 w 67641"/>
              <a:gd name="T43" fmla="*/ 29926908 h 69056"/>
              <a:gd name="T44" fmla="*/ 2147483647 w 67641"/>
              <a:gd name="T45" fmla="*/ 24124678 h 69056"/>
              <a:gd name="T46" fmla="*/ 2147483647 w 67641"/>
              <a:gd name="T47" fmla="*/ 21222786 h 69056"/>
              <a:gd name="T48" fmla="*/ 2147483647 w 67641"/>
              <a:gd name="T49" fmla="*/ 27483000 h 69056"/>
              <a:gd name="T50" fmla="*/ 2147483647 w 67641"/>
              <a:gd name="T51" fmla="*/ 34965199 h 69056"/>
              <a:gd name="T52" fmla="*/ 2147483647 w 67641"/>
              <a:gd name="T53" fmla="*/ 36643310 h 69056"/>
              <a:gd name="T54" fmla="*/ 2147483647 w 67641"/>
              <a:gd name="T55" fmla="*/ 46873616 h 69056"/>
              <a:gd name="T56" fmla="*/ 2147483647 w 67641"/>
              <a:gd name="T57" fmla="*/ 48857751 h 69056"/>
              <a:gd name="T58" fmla="*/ 2147483647 w 67641"/>
              <a:gd name="T59" fmla="*/ 56187966 h 69056"/>
              <a:gd name="T60" fmla="*/ 2147483647 w 67641"/>
              <a:gd name="T61" fmla="*/ 65500477 h 69056"/>
              <a:gd name="T62" fmla="*/ 2147483647 w 67641"/>
              <a:gd name="T63" fmla="*/ 82448732 h 69056"/>
              <a:gd name="T64" fmla="*/ 2147483647 w 67641"/>
              <a:gd name="T65" fmla="*/ 105655901 h 69056"/>
              <a:gd name="T66" fmla="*/ 2147483647 w 67641"/>
              <a:gd name="T67" fmla="*/ 106266123 h 69056"/>
              <a:gd name="T68" fmla="*/ 2147483647 w 67641"/>
              <a:gd name="T69" fmla="*/ 109014280 h 69056"/>
              <a:gd name="T70" fmla="*/ 2147483647 w 67641"/>
              <a:gd name="T71" fmla="*/ 108404058 h 69056"/>
              <a:gd name="T72" fmla="*/ 2147483647 w 67641"/>
              <a:gd name="T73" fmla="*/ 107029814 h 69056"/>
              <a:gd name="T74" fmla="*/ 2147483647 w 67641"/>
              <a:gd name="T75" fmla="*/ 104891981 h 69056"/>
              <a:gd name="T76" fmla="*/ 2147483647 w 67641"/>
              <a:gd name="T77" fmla="*/ 104433985 h 69056"/>
              <a:gd name="T78" fmla="*/ 2147483647 w 67641"/>
              <a:gd name="T79" fmla="*/ 101227857 h 69056"/>
              <a:gd name="T80" fmla="*/ 2147483647 w 67641"/>
              <a:gd name="T81" fmla="*/ 95883617 h 69056"/>
              <a:gd name="T82" fmla="*/ 2147483647 w 67641"/>
              <a:gd name="T83" fmla="*/ 88861191 h 69056"/>
              <a:gd name="T84" fmla="*/ 2147483647 w 67641"/>
              <a:gd name="T85" fmla="*/ 90999100 h 69056"/>
              <a:gd name="T86" fmla="*/ 2147483647 w 67641"/>
              <a:gd name="T87" fmla="*/ 86723282 h 69056"/>
              <a:gd name="T88" fmla="*/ 2147483647 w 67641"/>
              <a:gd name="T89" fmla="*/ 81990787 h 69056"/>
              <a:gd name="T90" fmla="*/ 2147483647 w 67641"/>
              <a:gd name="T91" fmla="*/ 83364928 h 69056"/>
              <a:gd name="T92" fmla="*/ 2147483647 w 67641"/>
              <a:gd name="T93" fmla="*/ 80768820 h 69056"/>
              <a:gd name="T94" fmla="*/ 2147483647 w 67641"/>
              <a:gd name="T95" fmla="*/ 67944208 h 69056"/>
              <a:gd name="T96" fmla="*/ 2147483647 w 67641"/>
              <a:gd name="T97" fmla="*/ 53133823 h 69056"/>
              <a:gd name="T98" fmla="*/ 2147483647 w 67641"/>
              <a:gd name="T99" fmla="*/ 36949309 h 69056"/>
              <a:gd name="T100" fmla="*/ 2147483647 w 67641"/>
              <a:gd name="T101" fmla="*/ 14046598 h 69056"/>
              <a:gd name="T102" fmla="*/ 2147483647 w 67641"/>
              <a:gd name="T103" fmla="*/ 6718188 h 69056"/>
              <a:gd name="T104" fmla="*/ 2147483647 w 67641"/>
              <a:gd name="T105" fmla="*/ 4428039 h 69056"/>
              <a:gd name="T106" fmla="*/ 2147483647 w 67641"/>
              <a:gd name="T107" fmla="*/ 1832183 h 69056"/>
              <a:gd name="T108" fmla="*/ 2147483647 w 67641"/>
              <a:gd name="T109" fmla="*/ 1985925 h 69056"/>
              <a:gd name="T110" fmla="*/ 2147483647 w 67641"/>
              <a:gd name="T111" fmla="*/ 1221967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aphicFrame>
        <p:nvGraphicFramePr>
          <p:cNvPr id="19" name="Table 18"/>
          <p:cNvGraphicFramePr>
            <a:graphicFrameLocks noGrp="1"/>
          </p:cNvGraphicFramePr>
          <p:nvPr/>
        </p:nvGraphicFramePr>
        <p:xfrm>
          <a:off x="142875" y="1060450"/>
          <a:ext cx="4535488" cy="3771901"/>
        </p:xfrm>
        <a:graphic>
          <a:graphicData uri="http://schemas.openxmlformats.org/drawingml/2006/table">
            <a:tbl>
              <a:tblPr/>
              <a:tblGrid>
                <a:gridCol w="282575"/>
                <a:gridCol w="638175"/>
                <a:gridCol w="3614738"/>
              </a:tblGrid>
              <a:tr h="17462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endParaRPr kumimoji="0" lang="en-US" altLang="en-US" sz="10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Vera</a:t>
                      </a:r>
                      <a:endParaRPr kumimoji="0" lang="en-US" altLang="en-US" sz="10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’ντάξ’. θα δεις κα: κά:ποιες ας πούμε, (.) αλλά:: μ: επειδή, </a:t>
                      </a:r>
                      <a:endParaRPr kumimoji="0" lang="en-US" altLang="en-US" sz="10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38113">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FF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000000"/>
                          </a:solidFill>
                          <a:effectLst/>
                          <a:latin typeface="Arial" charset="-95"/>
                          <a:ea typeface="Arial" charset="-95"/>
                          <a:cs typeface="Arial" charset="-95"/>
                          <a:sym typeface="Symbol" charset="2"/>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okay. you will see some let’s say, (.) but m: because </a:t>
                      </a:r>
                      <a:endParaRPr kumimoji="0" lang="en-US" altLang="en-US" sz="1000" b="0" i="0" u="none" strike="noStrike" cap="none" normalizeH="0" baseline="0">
                        <a:ln>
                          <a:noFill/>
                        </a:ln>
                        <a:solidFill>
                          <a:srgbClr val="FFFF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2</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είναι απομακρυσμένη:: πολύ η Αμερική. είναι μακριά από δω.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00013">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FF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America </a:t>
                      </a:r>
                      <a:r>
                        <a:rPr kumimoji="0" lang="el-GR" altLang="en-US" sz="1000" b="0" i="0" u="none" strike="noStrike" cap="none" normalizeH="0" baseline="0">
                          <a:ln>
                            <a:noFill/>
                          </a:ln>
                          <a:solidFill>
                            <a:srgbClr val="FFFF00"/>
                          </a:solidFill>
                          <a:effectLst/>
                          <a:latin typeface="Arial" charset="-95"/>
                          <a:ea typeface="Arial" charset="-95"/>
                          <a:cs typeface="Arial" charset="-95"/>
                          <a:sym typeface="Symbol" charset="2"/>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is very remote. it is far away from here. </a:t>
                      </a:r>
                      <a:endParaRPr kumimoji="0" lang="en-US" altLang="en-US" sz="1000" b="0" i="0" u="none" strike="noStrike" cap="none" normalizeH="0" baseline="0">
                        <a:ln>
                          <a:noFill/>
                        </a:ln>
                        <a:solidFill>
                          <a:srgbClr val="FFFF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3</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.hh (.) αλλά:: &gt;τώρα έτσι μ’ αυτή την^ νταχύτητα&lt; των</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4922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hh (.) but &gt;now with that speed&lt; of </a:t>
                      </a: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4</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πληροφοριών, (.) δε νομίζω να δεις μεγάλες διαφορέ:ς.</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3652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information, (.) I don’t think you will see a huge difference. </a:t>
                      </a:r>
                    </a:p>
                  </a:txBody>
                  <a:tcPr marL="68580" marR="68580" marT="0" marB="0" anchor="ctr" horzOverflow="overflow">
                    <a:lnL>
                      <a:noFill/>
                    </a:lnL>
                    <a:lnR>
                      <a:noFill/>
                    </a:lnR>
                    <a:lnT>
                      <a:noFill/>
                    </a:lnT>
                    <a:lnB>
                      <a:noFill/>
                    </a:lnB>
                    <a:lnTlToBr>
                      <a:noFill/>
                    </a:lnTlToBr>
                    <a:lnBlToTr>
                      <a:noFill/>
                    </a:lnBlToTr>
                    <a:noFill/>
                  </a:tcPr>
                </a:tc>
              </a:tr>
              <a:tr h="182563">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5</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10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(1.5)</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6</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Sotiris</a:t>
                      </a: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Τι γνώμη έχετε για το ί:ντερνετ.</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What’s your opinion on the Internet.</a:t>
                      </a:r>
                    </a:p>
                  </a:txBody>
                  <a:tcPr marL="68580" marR="68580" marT="0" marB="0" anchor="ctr"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0" i="0" u="none" strike="noStrike" cap="none" normalizeH="0" baseline="0">
                          <a:ln>
                            <a:noFill/>
                          </a:ln>
                          <a:solidFill>
                            <a:schemeClr val="bg1"/>
                          </a:solidFill>
                          <a:effectLst/>
                          <a:latin typeface="Trebuchet MS" charset="-95"/>
                          <a:ea typeface="Arial" charset="-95"/>
                          <a:cs typeface="Arial" charset="-95"/>
                          <a:sym typeface="Arial" charset="-95"/>
                        </a:rPr>
                        <a:t>7</a:t>
                      </a: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(0.8)</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412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8</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Petros</a:t>
                      </a: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Ά:κουσες [πληροφορία και:]</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r h="106363">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You heard [information and] </a:t>
                      </a:r>
                    </a:p>
                  </a:txBody>
                  <a:tcPr marL="68580" marR="68580" marT="0" marB="0" anchor="ctr"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9</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Vera</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Πώς το::] π- πώς σου ήρθε αυτό τώρα?</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412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a:t>
                      </a:r>
                      <a:r>
                        <a:rPr kumimoji="0" lang="el-GR" altLang="en-US" sz="1000" b="0" i="0" u="none" strike="noStrike" cap="none" normalizeH="0" baseline="0">
                          <a:ln>
                            <a:noFill/>
                          </a:ln>
                          <a:solidFill>
                            <a:srgbClr val="FFFF00"/>
                          </a:solidFill>
                          <a:effectLst/>
                          <a:latin typeface="Arial" charset="-95"/>
                          <a:ea typeface="Arial" charset="-95"/>
                          <a:cs typeface="Arial" charset="-95"/>
                          <a:sym typeface="Symbol" charset="2"/>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How did-] how did this occur to you? </a:t>
                      </a:r>
                    </a:p>
                  </a:txBody>
                  <a:tcPr marL="68580" marR="68580" marT="0" marB="0" anchor="ctr" horzOverflow="overflow">
                    <a:lnL>
                      <a:noFill/>
                    </a:lnL>
                    <a:lnR>
                      <a:noFill/>
                    </a:lnR>
                    <a:lnT>
                      <a:noFill/>
                    </a:lnT>
                    <a:lnB>
                      <a:noFill/>
                    </a:lnB>
                    <a:lnTlToBr>
                      <a:noFill/>
                    </a:lnTlToBr>
                    <a:lnBlToTr>
                      <a:noFill/>
                    </a:lnBlToTr>
                    <a:noFill/>
                  </a:tcPr>
                </a:tc>
              </a:tr>
              <a:tr h="10953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chemeClr val="bg1"/>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000000"/>
                          </a:solidFill>
                          <a:effectLst/>
                          <a:latin typeface="Arial" charset="-95"/>
                          <a:ea typeface="Arial" charset="-95"/>
                          <a:cs typeface="Arial" charset="-95"/>
                          <a:sym typeface="Arial" charset="-95"/>
                        </a:rPr>
                        <a:t>                                         </a:t>
                      </a: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laughingly</a:t>
                      </a: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a:t>
                      </a:r>
                    </a:p>
                  </a:txBody>
                  <a:tcPr marL="68580" marR="68580" marT="0" marB="0" anchor="ctr" horzOverflow="overflow">
                    <a:lnL>
                      <a:noFill/>
                    </a:lnL>
                    <a:lnR>
                      <a:noFill/>
                    </a:lnR>
                    <a:lnT>
                      <a:noFill/>
                    </a:lnT>
                    <a:lnB>
                      <a:noFill/>
                    </a:lnB>
                    <a:lnTlToBr>
                      <a:noFill/>
                    </a:lnTlToBr>
                    <a:lnBlToTr>
                      <a:noFill/>
                    </a:lnBlToTr>
                    <a:noFill/>
                  </a:tcPr>
                </a:tc>
              </a:tr>
              <a:tr h="136525">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1</a:t>
                      </a: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0</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a:t>
                      </a: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a:t>
                      </a: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 </a:t>
                      </a:r>
                    </a:p>
                  </a:txBody>
                  <a:tcPr marL="68580" marR="68580" marT="0" marB="0" anchor="ctr" horzOverflow="overflow">
                    <a:lnL>
                      <a:noFill/>
                    </a:lnL>
                    <a:lnR>
                      <a:noFill/>
                    </a:lnR>
                    <a:lnT>
                      <a:noFill/>
                    </a:lnT>
                    <a:lnB>
                      <a:noFill/>
                    </a:lnB>
                    <a:lnTlToBr>
                      <a:noFill/>
                    </a:lnTlToBr>
                    <a:lnBlToTr>
                      <a:noFill/>
                    </a:lnBlToTr>
                    <a:noFill/>
                  </a:tcPr>
                </a:tc>
              </a:tr>
              <a:tr h="17303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Petros</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Πιάστ’κε απ’ την^ μπληροφορία. ((γελάκι))</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651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He picked up on that comment about information. ((giggle)) </a:t>
                      </a:r>
                    </a:p>
                  </a:txBody>
                  <a:tcPr marL="68580" marR="68580"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2</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Sotiris</a:t>
                      </a:r>
                    </a:p>
                  </a:txBody>
                  <a:tcPr marL="68580" marR="68580" marT="0" marB="0" anchor="b"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just" defTabSz="914400" rtl="0" eaLnBrk="1" fontAlgn="base" latinLnBrk="0" hangingPunct="1">
                        <a:lnSpc>
                          <a:spcPct val="100000"/>
                        </a:lnSpc>
                        <a:spcBef>
                          <a:spcPct val="0"/>
                        </a:spcBef>
                        <a:spcAft>
                          <a:spcPct val="0"/>
                        </a:spcAft>
                        <a:buClr>
                          <a:srgbClr val="000000"/>
                        </a:buClr>
                        <a:buSzTx/>
                        <a:buFont typeface="Arial" charset="-95"/>
                        <a:buNone/>
                        <a:tabLst/>
                      </a:pPr>
                      <a:r>
                        <a:rPr kumimoji="0" lang="el-GR"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Ε η ροή τ’ς πληροφορίας.</a:t>
                      </a:r>
                      <a:endParaRPr kumimoji="0" lang="en-US" altLang="en-US" sz="10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0" marR="68580" marT="0" marB="0" anchor="b"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1000" b="0" i="0" u="none" strike="noStrike" cap="none" normalizeH="0" baseline="0">
                        <a:ln>
                          <a:noFill/>
                        </a:ln>
                        <a:solidFill>
                          <a:srgbClr val="000000"/>
                        </a:solidFill>
                        <a:effectLst/>
                        <a:latin typeface="Trebuchet MS" charset="-95"/>
                        <a:ea typeface="Times New Roman" charset="-95"/>
                        <a:cs typeface="Trebuchet MS"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Uh the information flow. </a:t>
                      </a:r>
                    </a:p>
                  </a:txBody>
                  <a:tcPr marL="68580" marR="68580" marT="0" marB="0" anchor="ctr" horzOverflow="overflow">
                    <a:lnL>
                      <a:noFill/>
                    </a:lnL>
                    <a:lnR>
                      <a:noFill/>
                    </a:lnR>
                    <a:lnT>
                      <a:noFill/>
                    </a:lnT>
                    <a:lnB>
                      <a:noFill/>
                    </a:lnB>
                    <a:lnTlToBr>
                      <a:noFill/>
                    </a:lnTlToBr>
                    <a:lnBlToTr>
                      <a:noFill/>
                    </a:lnBlToTr>
                    <a:noFill/>
                  </a:tcPr>
                </a:tc>
              </a:tr>
              <a:tr h="155575">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rPr>
                        <a:t>1</a:t>
                      </a: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3</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 </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c>
                  <a:txBody>
                    <a:bodyPr/>
                    <a:lstStyle>
                      <a:lvl1pPr>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tabLst>
                          <a:tab pos="158750" algn="l"/>
                          <a:tab pos="317500" algn="l"/>
                          <a:tab pos="658813" algn="l"/>
                          <a:tab pos="5492750" algn="l"/>
                        </a:tabLst>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tab pos="158750" algn="l"/>
                          <a:tab pos="317500" algn="l"/>
                          <a:tab pos="658813" algn="l"/>
                          <a:tab pos="5492750" algn="l"/>
                        </a:tabLst>
                      </a:pPr>
                      <a:r>
                        <a:rPr kumimoji="0" lang="el-GR" altLang="en-US" sz="1000" b="0" i="0" u="none" strike="noStrike" cap="none" normalizeH="0" baseline="0">
                          <a:ln>
                            <a:noFill/>
                          </a:ln>
                          <a:solidFill>
                            <a:srgbClr val="FFFF00"/>
                          </a:solidFill>
                          <a:effectLst/>
                          <a:latin typeface="Arial" charset="-95"/>
                          <a:ea typeface="Arial" charset="-95"/>
                          <a:cs typeface="Arial" charset="-95"/>
                          <a:sym typeface="Arial" charset="-95"/>
                        </a:rPr>
                        <a:t>(1.5)</a:t>
                      </a:r>
                      <a:endParaRPr kumimoji="0" lang="en-US" altLang="en-US" sz="1000" b="0" i="0" u="none" strike="noStrike" cap="none" normalizeH="0" baseline="0">
                        <a:ln>
                          <a:noFill/>
                        </a:ln>
                        <a:solidFill>
                          <a:srgbClr val="FFFF00"/>
                        </a:solidFill>
                        <a:effectLst/>
                        <a:latin typeface="Arial" charset="-95"/>
                        <a:ea typeface="Arial" charset="-95"/>
                        <a:cs typeface="Arial" charset="-95"/>
                        <a:sym typeface="Arial" charset="-95"/>
                      </a:endParaRPr>
                    </a:p>
                  </a:txBody>
                  <a:tcPr marL="68580" marR="68580" marT="0" marB="0"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95"/>
          <p:cNvSpPr txBox="1">
            <a:spLocks noGrp="1"/>
          </p:cNvSpPr>
          <p:nvPr>
            <p:ph type="title"/>
          </p:nvPr>
        </p:nvSpPr>
        <p:spPr>
          <a:xfrm>
            <a:off x="-12700" y="-61913"/>
            <a:ext cx="9156700" cy="312738"/>
          </a:xfrm>
        </p:spPr>
        <p:txBody>
          <a:bodyPr/>
          <a:lstStyle/>
          <a:p>
            <a:pPr algn="ctr" eaLnBrk="1" hangingPunct="1">
              <a:spcBef>
                <a:spcPct val="0"/>
              </a:spcBef>
              <a:spcAft>
                <a:spcPct val="0"/>
              </a:spcAft>
              <a:buClr>
                <a:srgbClr val="FFFFFF"/>
              </a:buClr>
              <a:buFont typeface="Walter Turncoat" charset="-95"/>
              <a:buNone/>
            </a:pPr>
            <a:r>
              <a:rPr lang="en-US" altLang="en-US" sz="1600" i="1" dirty="0">
                <a:solidFill>
                  <a:srgbClr val="FFFFFF"/>
                </a:solidFill>
                <a:latin typeface="Walter Turncoat" charset="-95"/>
                <a:ea typeface="Walter Turncoat" charset="-95"/>
                <a:cs typeface="Walter Turncoat" charset="-95"/>
                <a:sym typeface="Walter Turncoat" charset="-95"/>
              </a:rPr>
              <a:t>2.Beforehand apologies/accounts to withhold a complaint</a:t>
            </a:r>
          </a:p>
        </p:txBody>
      </p:sp>
      <p:sp>
        <p:nvSpPr>
          <p:cNvPr id="16387" name="Shape 96"/>
          <p:cNvSpPr txBox="1">
            <a:spLocks noGrp="1"/>
          </p:cNvSpPr>
          <p:nvPr>
            <p:ph type="body" idx="1"/>
          </p:nvPr>
        </p:nvSpPr>
        <p:spPr>
          <a:xfrm>
            <a:off x="457200" y="1563688"/>
            <a:ext cx="8229600" cy="2503487"/>
          </a:xfrm>
        </p:spPr>
        <p:txBody>
          <a:bodyPr/>
          <a:lstStyle/>
          <a:p>
            <a:pPr marL="0" indent="0" eaLnBrk="1" hangingPunct="1">
              <a:spcAft>
                <a:spcPct val="0"/>
              </a:spcAft>
              <a:buClr>
                <a:srgbClr val="FFFFFF"/>
              </a:buClr>
              <a:buFont typeface="Sniglet" charset="-95"/>
              <a:buNone/>
            </a:pPr>
            <a:endParaRPr lang="en-US" altLang="en-US" sz="200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Font typeface="Sniglet" charset="-95"/>
              <a:buNone/>
            </a:pPr>
            <a:r>
              <a:rPr lang="en-US" altLang="en-US" sz="2000">
                <a:solidFill>
                  <a:srgbClr val="FFFFFF"/>
                </a:solidFill>
                <a:latin typeface="Sniglet" charset="-95"/>
                <a:ea typeface="Sniglet" charset="-95"/>
                <a:cs typeface="Sniglet" charset="-95"/>
                <a:sym typeface="Sniglet" charset="-95"/>
              </a:rPr>
              <a:t> </a:t>
            </a:r>
          </a:p>
        </p:txBody>
      </p:sp>
      <p:sp>
        <p:nvSpPr>
          <p:cNvPr id="16388"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943DE49A-B03A-FB41-B567-55366B5CBB23}" type="slidenum">
              <a:rPr lang="en-US" altLang="en-US" sz="1000">
                <a:solidFill>
                  <a:srgbClr val="FFFFFF"/>
                </a:solidFill>
                <a:latin typeface="Sniglet" charset="-95"/>
                <a:ea typeface="Sniglet" charset="-95"/>
                <a:cs typeface="Sniglet" charset="-95"/>
                <a:sym typeface="Sniglet" charset="-95"/>
              </a:rPr>
              <a:pPr/>
              <a:t>13</a:t>
            </a:fld>
            <a:endParaRPr lang="en-US" altLang="en-US" sz="1000">
              <a:solidFill>
                <a:srgbClr val="FFFFFF"/>
              </a:solidFill>
              <a:latin typeface="Sniglet" charset="-95"/>
              <a:ea typeface="Sniglet" charset="-95"/>
              <a:cs typeface="Sniglet" charset="-95"/>
              <a:sym typeface="Sniglet" charset="-95"/>
            </a:endParaRPr>
          </a:p>
        </p:txBody>
      </p:sp>
      <p:graphicFrame>
        <p:nvGraphicFramePr>
          <p:cNvPr id="9" name="Table 8"/>
          <p:cNvGraphicFramePr>
            <a:graphicFrameLocks noGrp="1"/>
          </p:cNvGraphicFramePr>
          <p:nvPr/>
        </p:nvGraphicFramePr>
        <p:xfrm>
          <a:off x="1641475" y="346075"/>
          <a:ext cx="6297613" cy="4549775"/>
        </p:xfrm>
        <a:graphic>
          <a:graphicData uri="http://schemas.openxmlformats.org/drawingml/2006/table">
            <a:tbl>
              <a:tblPr/>
              <a:tblGrid>
                <a:gridCol w="528638"/>
                <a:gridCol w="171450"/>
                <a:gridCol w="822325"/>
                <a:gridCol w="4775200"/>
              </a:tblGrid>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1</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Marios</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Να κάνω μια ερώτηση? &lt;</a:t>
                      </a:r>
                      <a:r>
                        <a:rPr kumimoji="0" lang="el-GR" altLang="en-US" sz="900" b="1" i="0" u="sng" strike="noStrike" cap="none" normalizeH="0" baseline="0">
                          <a:ln>
                            <a:noFill/>
                          </a:ln>
                          <a:solidFill>
                            <a:srgbClr val="FFFFFF"/>
                          </a:solidFill>
                          <a:effectLst/>
                          <a:latin typeface="Times New Roman" charset="-95"/>
                          <a:ea typeface="MS ??" charset="-95"/>
                          <a:cs typeface="Times New Roman" charset="-95"/>
                          <a:sym typeface="Arial" charset="-95"/>
                        </a:rPr>
                        <a:t>κλ</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ασι</a:t>
                      </a:r>
                      <a:r>
                        <a:rPr kumimoji="0" lang="el-GR" altLang="en-US" sz="900" b="1" i="0" u="sng" strike="noStrike" cap="none" normalizeH="0" baseline="0">
                          <a:ln>
                            <a:noFill/>
                          </a:ln>
                          <a:solidFill>
                            <a:srgbClr val="FFFFFF"/>
                          </a:solidFill>
                          <a:effectLst/>
                          <a:latin typeface="Times New Roman" charset="-95"/>
                          <a:ea typeface="MS ??" charset="-95"/>
                          <a:cs typeface="Times New Roman" charset="-95"/>
                          <a:sym typeface="Arial" charset="-95"/>
                        </a:rPr>
                        <a:t>κή</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&gt; ερώτηση. &gt;(ίσως)/ (εσείς) </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May I ask something? &lt;classic&gt; question. &gt;(maybe)/(you)</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την έχετε ξανακούσει αλλά&lt; (.) (...............). ξέρεις τώρα. εγώ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you may have heard it before but&lt; (.) (……….) you know now. </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3</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είμαι</a:t>
                      </a: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λίγο: κολλημένος. &lt;</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Symbol" charset="2"/>
                        </a:rPr>
                        <a:t></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(λοιπόν.)</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Symbol" charset="2"/>
                        </a:rPr>
                        <a:t></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&gt; (0.9)</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[I am ]a little bit obsessed. &lt;</a:t>
                      </a:r>
                      <a:r>
                        <a:rPr kumimoji="0" lang="el-GR" altLang="en-US" sz="900" b="0" i="0" u="none" strike="noStrike" cap="none" normalizeH="0" baseline="0">
                          <a:ln>
                            <a:noFill/>
                          </a:ln>
                          <a:solidFill>
                            <a:srgbClr val="FFFF00"/>
                          </a:solidFill>
                          <a:effectLst/>
                          <a:latin typeface="Times New Roman" charset="-95"/>
                          <a:ea typeface="MS ??" charset="-95"/>
                          <a:cs typeface="Times New Roman" charset="-95"/>
                          <a:sym typeface="Symbol" charset="2"/>
                        </a:rPr>
                        <a:t></a:t>
                      </a: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(so)</a:t>
                      </a:r>
                      <a:r>
                        <a:rPr kumimoji="0" lang="el-GR" altLang="en-US" sz="900" b="0" i="0" u="none" strike="noStrike" cap="none" normalizeH="0" baseline="0">
                          <a:ln>
                            <a:noFill/>
                          </a:ln>
                          <a:solidFill>
                            <a:srgbClr val="FFFF00"/>
                          </a:solidFill>
                          <a:effectLst/>
                          <a:latin typeface="Times New Roman" charset="-95"/>
                          <a:ea typeface="MS ??" charset="-95"/>
                          <a:cs typeface="Times New Roman" charset="-95"/>
                          <a:sym typeface="Symbol" charset="2"/>
                        </a:rPr>
                        <a:t></a:t>
                      </a: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&gt; (0.9) let’s say,= </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4</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Diogenes</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[°(Ναι.)] </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a:t>
                      </a:r>
                      <a:r>
                        <a:rPr kumimoji="0" lang="en-US" altLang="en-US" sz="900" b="0" i="0" u="none" strike="noStrike" cap="none" normalizeH="0" baseline="0">
                          <a:ln>
                            <a:noFill/>
                          </a:ln>
                          <a:solidFill>
                            <a:srgbClr val="000000"/>
                          </a:solidFill>
                          <a:effectLst/>
                          <a:latin typeface="Symbol" charset="2"/>
                          <a:ea typeface="MS ??" charset="-95"/>
                          <a:cs typeface="Times New Roman" charset="-95"/>
                          <a:sym typeface="Arial" charset="-95"/>
                        </a:rPr>
                        <a:t>°(</a:t>
                      </a: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Yes.)]</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5</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Marios</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Ας</a:t>
                      </a: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υποθέσουµε,= </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let’s say,= </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6</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Diogenes</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=[Κλα]σικ- (.) κλασικά &gt;(ας πούµε&lt; αριστουργήµατα). </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[cla]ssic- (.) classical &gt;(let’s say)&lt; masterpieces </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((12 lines omitted))</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19</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Wingdings" charset="2"/>
                        </a:rPr>
                        <a:t></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Erika</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=Εγώ αυτή την ερώτηση την έχω απαντήσει. δε θα ήθελα.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r>
              <a:tr h="215900">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0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=I have answered this question. I wouldn’t like to answer it again.</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20</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(0.6) </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21</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Marios</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Σοβαρά? °σ’ την έχω κά:νει?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Really? ° have I asked you that?</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22</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(1.2)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23</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Diogenes</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°Είδες τι γίνεται?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a:t>
                      </a: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See what happens?</a:t>
                      </a:r>
                    </a:p>
                  </a:txBody>
                  <a:tcPr marL="73025" marR="73025"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24</a:t>
                      </a: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dirty="0">
                          <a:ln>
                            <a:noFill/>
                          </a:ln>
                          <a:solidFill>
                            <a:srgbClr val="FFFFFF"/>
                          </a:solidFill>
                          <a:effectLst/>
                          <a:latin typeface="Times New Roman" charset="-95"/>
                          <a:ea typeface="MS ??" charset="-95"/>
                          <a:cs typeface="Times New Roman" charset="-95"/>
                          <a:sym typeface="Arial" charset="-95"/>
                        </a:rPr>
                        <a:t>(0.8) </a:t>
                      </a:r>
                      <a:endParaRPr kumimoji="0" lang="en-US" altLang="en-US" sz="900" b="1" i="0" u="none" strike="noStrike" cap="none" normalizeH="0" baseline="0" dirty="0">
                        <a:ln>
                          <a:noFill/>
                        </a:ln>
                        <a:solidFill>
                          <a:srgbClr val="FFFFFF"/>
                        </a:solidFill>
                        <a:effectLst/>
                        <a:latin typeface="Times New Roman" charset="-95"/>
                        <a:ea typeface="MS ??" charset="-95"/>
                        <a:cs typeface="Times New Roman" charset="-95"/>
                        <a:sym typeface="Arial" charset="-95"/>
                      </a:endParaRPr>
                    </a:p>
                  </a:txBody>
                  <a:tcPr marL="73025" marR="73025" marT="0" marB="0" horzOverflow="overflow">
                    <a:lnL>
                      <a:noFill/>
                    </a:lnL>
                    <a:lnR>
                      <a:noFill/>
                    </a:lnR>
                    <a:lnT>
                      <a:noFill/>
                    </a:lnT>
                    <a:lnB>
                      <a:noFill/>
                    </a:lnB>
                    <a:lnTlToBr>
                      <a:noFill/>
                    </a:lnTlToBr>
                    <a:lnBlToTr>
                      <a:noFill/>
                    </a:lnBlToTr>
                    <a:noFill/>
                  </a:tcPr>
                </a:tc>
              </a:tr>
            </a:tbl>
          </a:graphicData>
        </a:graphic>
      </p:graphicFrame>
      <p:grpSp>
        <p:nvGrpSpPr>
          <p:cNvPr id="2" name="Shape 233"/>
          <p:cNvGrpSpPr>
            <a:grpSpLocks/>
          </p:cNvGrpSpPr>
          <p:nvPr/>
        </p:nvGrpSpPr>
        <p:grpSpPr bwMode="auto">
          <a:xfrm flipH="1">
            <a:off x="6400800" y="633413"/>
            <a:ext cx="1790700" cy="233362"/>
            <a:chOff x="2266178" y="2764475"/>
            <a:chExt cx="1792245" cy="232966"/>
          </a:xfrm>
        </p:grpSpPr>
        <p:sp>
          <p:nvSpPr>
            <p:cNvPr id="16489"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6490"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0" name="Shape 431"/>
          <p:cNvSpPr>
            <a:spLocks/>
          </p:cNvSpPr>
          <p:nvPr/>
        </p:nvSpPr>
        <p:spPr bwMode="auto">
          <a:xfrm>
            <a:off x="2814638" y="1250950"/>
            <a:ext cx="3514725" cy="436563"/>
          </a:xfrm>
          <a:custGeom>
            <a:avLst/>
            <a:gdLst>
              <a:gd name="T0" fmla="*/ 2147483647 w 67641"/>
              <a:gd name="T1" fmla="*/ 152110 h 69056"/>
              <a:gd name="T2" fmla="*/ 2147483647 w 67641"/>
              <a:gd name="T3" fmla="*/ 2114760 h 69056"/>
              <a:gd name="T4" fmla="*/ 2147483647 w 67641"/>
              <a:gd name="T5" fmla="*/ 14650224 h 69056"/>
              <a:gd name="T6" fmla="*/ 2147483647 w 67641"/>
              <a:gd name="T7" fmla="*/ 28544478 h 69056"/>
              <a:gd name="T8" fmla="*/ 2147483647 w 67641"/>
              <a:gd name="T9" fmla="*/ 51500439 h 69056"/>
              <a:gd name="T10" fmla="*/ 2147483647 w 67641"/>
              <a:gd name="T11" fmla="*/ 56032649 h 69056"/>
              <a:gd name="T12" fmla="*/ 2063887385 w 67641"/>
              <a:gd name="T13" fmla="*/ 70530509 h 69056"/>
              <a:gd name="T14" fmla="*/ 2147483647 w 67641"/>
              <a:gd name="T15" fmla="*/ 91221118 h 69056"/>
              <a:gd name="T16" fmla="*/ 2147483647 w 67641"/>
              <a:gd name="T17" fmla="*/ 105871107 h 69056"/>
              <a:gd name="T18" fmla="*/ 2147483647 w 67641"/>
              <a:gd name="T19" fmla="*/ 109345175 h 69056"/>
              <a:gd name="T20" fmla="*/ 2147483647 w 67641"/>
              <a:gd name="T21" fmla="*/ 104361395 h 69056"/>
              <a:gd name="T22" fmla="*/ 2147483647 w 67641"/>
              <a:gd name="T23" fmla="*/ 96054260 h 69056"/>
              <a:gd name="T24" fmla="*/ 2147483647 w 67641"/>
              <a:gd name="T25" fmla="*/ 87899154 h 69056"/>
              <a:gd name="T26" fmla="*/ 2147483647 w 67641"/>
              <a:gd name="T27" fmla="*/ 89107844 h 69056"/>
              <a:gd name="T28" fmla="*/ 2147483647 w 67641"/>
              <a:gd name="T29" fmla="*/ 84727752 h 69056"/>
              <a:gd name="T30" fmla="*/ 2147483647 w 67641"/>
              <a:gd name="T31" fmla="*/ 82915399 h 69056"/>
              <a:gd name="T32" fmla="*/ 2147483647 w 67641"/>
              <a:gd name="T33" fmla="*/ 78384694 h 69056"/>
              <a:gd name="T34" fmla="*/ 2147483647 w 67641"/>
              <a:gd name="T35" fmla="*/ 62375402 h 69056"/>
              <a:gd name="T36" fmla="*/ 2147483647 w 67641"/>
              <a:gd name="T37" fmla="*/ 58448360 h 69056"/>
              <a:gd name="T38" fmla="*/ 2147483647 w 67641"/>
              <a:gd name="T39" fmla="*/ 42892055 h 69056"/>
              <a:gd name="T40" fmla="*/ 2147483647 w 67641"/>
              <a:gd name="T41" fmla="*/ 33830924 h 69056"/>
              <a:gd name="T42" fmla="*/ 2147483647 w 67641"/>
              <a:gd name="T43" fmla="*/ 29602910 h 69056"/>
              <a:gd name="T44" fmla="*/ 2147483647 w 67641"/>
              <a:gd name="T45" fmla="*/ 23863471 h 69056"/>
              <a:gd name="T46" fmla="*/ 2147483647 w 67641"/>
              <a:gd name="T47" fmla="*/ 20992990 h 69056"/>
              <a:gd name="T48" fmla="*/ 2147483647 w 67641"/>
              <a:gd name="T49" fmla="*/ 27185454 h 69056"/>
              <a:gd name="T50" fmla="*/ 2147483647 w 67641"/>
              <a:gd name="T51" fmla="*/ 34586640 h 69056"/>
              <a:gd name="T52" fmla="*/ 2147483647 w 67641"/>
              <a:gd name="T53" fmla="*/ 36246585 h 69056"/>
              <a:gd name="T54" fmla="*/ 2147483647 w 67641"/>
              <a:gd name="T55" fmla="*/ 46366123 h 69056"/>
              <a:gd name="T56" fmla="*/ 2147483647 w 67641"/>
              <a:gd name="T57" fmla="*/ 48328784 h 69056"/>
              <a:gd name="T58" fmla="*/ 2147483647 w 67641"/>
              <a:gd name="T59" fmla="*/ 55579598 h 69056"/>
              <a:gd name="T60" fmla="*/ 2147483647 w 67641"/>
              <a:gd name="T61" fmla="*/ 64791367 h 69056"/>
              <a:gd name="T62" fmla="*/ 2147483647 w 67641"/>
              <a:gd name="T63" fmla="*/ 81556097 h 69056"/>
              <a:gd name="T64" fmla="*/ 2147483647 w 67641"/>
              <a:gd name="T65" fmla="*/ 104512007 h 69056"/>
              <a:gd name="T66" fmla="*/ 2147483647 w 67641"/>
              <a:gd name="T67" fmla="*/ 105115619 h 69056"/>
              <a:gd name="T68" fmla="*/ 2147483647 w 67641"/>
              <a:gd name="T69" fmla="*/ 107833996 h 69056"/>
              <a:gd name="T70" fmla="*/ 2147483647 w 67641"/>
              <a:gd name="T71" fmla="*/ 107230334 h 69056"/>
              <a:gd name="T72" fmla="*/ 2147483647 w 67641"/>
              <a:gd name="T73" fmla="*/ 105871107 h 69056"/>
              <a:gd name="T74" fmla="*/ 2147483647 w 67641"/>
              <a:gd name="T75" fmla="*/ 103756316 h 69056"/>
              <a:gd name="T76" fmla="*/ 2147483647 w 67641"/>
              <a:gd name="T77" fmla="*/ 103303266 h 69056"/>
              <a:gd name="T78" fmla="*/ 2147483647 w 67641"/>
              <a:gd name="T79" fmla="*/ 100131864 h 69056"/>
              <a:gd name="T80" fmla="*/ 2147483647 w 67641"/>
              <a:gd name="T81" fmla="*/ 94845519 h 69056"/>
              <a:gd name="T82" fmla="*/ 2147483647 w 67641"/>
              <a:gd name="T83" fmla="*/ 87899154 h 69056"/>
              <a:gd name="T84" fmla="*/ 2147483647 w 67641"/>
              <a:gd name="T85" fmla="*/ 90013894 h 69056"/>
              <a:gd name="T86" fmla="*/ 2147483647 w 67641"/>
              <a:gd name="T87" fmla="*/ 85784363 h 69056"/>
              <a:gd name="T88" fmla="*/ 2147483647 w 67641"/>
              <a:gd name="T89" fmla="*/ 81103097 h 69056"/>
              <a:gd name="T90" fmla="*/ 2147483647 w 67641"/>
              <a:gd name="T91" fmla="*/ 82462399 h 69056"/>
              <a:gd name="T92" fmla="*/ 2147483647 w 67641"/>
              <a:gd name="T93" fmla="*/ 79894356 h 69056"/>
              <a:gd name="T94" fmla="*/ 2147483647 w 67641"/>
              <a:gd name="T95" fmla="*/ 67208545 h 69056"/>
              <a:gd name="T96" fmla="*/ 2147483647 w 67641"/>
              <a:gd name="T97" fmla="*/ 52558593 h 69056"/>
              <a:gd name="T98" fmla="*/ 2147483647 w 67641"/>
              <a:gd name="T99" fmla="*/ 36549276 h 69056"/>
              <a:gd name="T100" fmla="*/ 2147483647 w 67641"/>
              <a:gd name="T101" fmla="*/ 13894546 h 69056"/>
              <a:gd name="T102" fmla="*/ 2147483647 w 67641"/>
              <a:gd name="T103" fmla="*/ 6645473 h 69056"/>
              <a:gd name="T104" fmla="*/ 2147483647 w 67641"/>
              <a:gd name="T105" fmla="*/ 4380119 h 69056"/>
              <a:gd name="T106" fmla="*/ 2147483647 w 67641"/>
              <a:gd name="T107" fmla="*/ 1812341 h 69056"/>
              <a:gd name="T108" fmla="*/ 2147483647 w 67641"/>
              <a:gd name="T109" fmla="*/ 1964451 h 69056"/>
              <a:gd name="T110" fmla="*/ 2147483647 w 67641"/>
              <a:gd name="T111" fmla="*/ 1208735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3" name="Shape 233"/>
          <p:cNvGrpSpPr>
            <a:grpSpLocks/>
          </p:cNvGrpSpPr>
          <p:nvPr/>
        </p:nvGrpSpPr>
        <p:grpSpPr bwMode="auto">
          <a:xfrm flipH="1">
            <a:off x="4538663" y="1665288"/>
            <a:ext cx="1790700" cy="233362"/>
            <a:chOff x="2266178" y="2764475"/>
            <a:chExt cx="1792245" cy="232966"/>
          </a:xfrm>
        </p:grpSpPr>
        <p:sp>
          <p:nvSpPr>
            <p:cNvPr id="16487"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6488"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4" name="Shape 233"/>
          <p:cNvGrpSpPr>
            <a:grpSpLocks/>
          </p:cNvGrpSpPr>
          <p:nvPr/>
        </p:nvGrpSpPr>
        <p:grpSpPr bwMode="auto">
          <a:xfrm flipH="1">
            <a:off x="6375400" y="3124200"/>
            <a:ext cx="1790700" cy="233363"/>
            <a:chOff x="2266178" y="2764475"/>
            <a:chExt cx="1792245" cy="232966"/>
          </a:xfrm>
        </p:grpSpPr>
        <p:sp>
          <p:nvSpPr>
            <p:cNvPr id="16485"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6486"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5" name="Shape 233"/>
          <p:cNvGrpSpPr>
            <a:grpSpLocks/>
          </p:cNvGrpSpPr>
          <p:nvPr/>
        </p:nvGrpSpPr>
        <p:grpSpPr bwMode="auto">
          <a:xfrm flipH="1">
            <a:off x="4846638" y="3729038"/>
            <a:ext cx="1790700" cy="233362"/>
            <a:chOff x="2266178" y="2764475"/>
            <a:chExt cx="1792245" cy="232966"/>
          </a:xfrm>
        </p:grpSpPr>
        <p:sp>
          <p:nvSpPr>
            <p:cNvPr id="16483"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6484"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10"/>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3"/>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nodeType="clickEffect">
                                  <p:stCondLst>
                                    <p:cond delay="0"/>
                                  </p:stCondLst>
                                  <p:childTnLst>
                                    <p:set>
                                      <p:cBhvr>
                                        <p:cTn id="32" dur="1" fill="hold">
                                          <p:stCondLst>
                                            <p:cond delay="0"/>
                                          </p:stCondLst>
                                        </p:cTn>
                                        <p:tgtEl>
                                          <p:spTgt spid="4"/>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nodeType="clickEffect">
                                  <p:stCondLst>
                                    <p:cond delay="0"/>
                                  </p:stCondLst>
                                  <p:childTnLst>
                                    <p:set>
                                      <p:cBhvr>
                                        <p:cTn id="4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95"/>
          <p:cNvSpPr txBox="1">
            <a:spLocks noGrp="1"/>
          </p:cNvSpPr>
          <p:nvPr>
            <p:ph type="title"/>
          </p:nvPr>
        </p:nvSpPr>
        <p:spPr>
          <a:xfrm>
            <a:off x="9525" y="-60325"/>
            <a:ext cx="9155113" cy="314325"/>
          </a:xfrm>
        </p:spPr>
        <p:txBody>
          <a:bodyPr/>
          <a:lstStyle/>
          <a:p>
            <a:pPr algn="ctr" eaLnBrk="1" hangingPunct="1">
              <a:spcBef>
                <a:spcPct val="0"/>
              </a:spcBef>
              <a:spcAft>
                <a:spcPct val="0"/>
              </a:spcAft>
              <a:buClr>
                <a:srgbClr val="FFFFFF"/>
              </a:buClr>
              <a:buFont typeface="Walter Turncoat" charset="-95"/>
              <a:buNone/>
            </a:pPr>
            <a:r>
              <a:rPr lang="en-US" altLang="en-US" sz="1600" i="1">
                <a:solidFill>
                  <a:srgbClr val="FFFFFF"/>
                </a:solidFill>
                <a:latin typeface="Walter Turncoat" charset="-95"/>
                <a:ea typeface="Walter Turncoat" charset="-95"/>
                <a:cs typeface="Walter Turncoat" charset="-95"/>
                <a:sym typeface="Walter Turncoat" charset="-95"/>
              </a:rPr>
              <a:t>2.Beforehand apologies/accounts to withhold a complaint</a:t>
            </a:r>
          </a:p>
        </p:txBody>
      </p:sp>
      <p:sp>
        <p:nvSpPr>
          <p:cNvPr id="17411" name="Shape 96"/>
          <p:cNvSpPr txBox="1">
            <a:spLocks noGrp="1"/>
          </p:cNvSpPr>
          <p:nvPr>
            <p:ph type="body" idx="1"/>
          </p:nvPr>
        </p:nvSpPr>
        <p:spPr>
          <a:xfrm>
            <a:off x="457200" y="1563688"/>
            <a:ext cx="8229600" cy="2503487"/>
          </a:xfrm>
        </p:spPr>
        <p:txBody>
          <a:bodyPr/>
          <a:lstStyle/>
          <a:p>
            <a:pPr marL="0" indent="0" eaLnBrk="1" hangingPunct="1">
              <a:spcAft>
                <a:spcPct val="0"/>
              </a:spcAft>
              <a:buClr>
                <a:srgbClr val="FFFFFF"/>
              </a:buClr>
              <a:buFont typeface="Sniglet" charset="-95"/>
              <a:buNone/>
            </a:pPr>
            <a:endParaRPr lang="en-US" altLang="en-US" sz="200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Font typeface="Sniglet" charset="-95"/>
              <a:buNone/>
            </a:pPr>
            <a:r>
              <a:rPr lang="en-US" altLang="en-US" sz="2000">
                <a:solidFill>
                  <a:srgbClr val="FFFFFF"/>
                </a:solidFill>
                <a:latin typeface="Sniglet" charset="-95"/>
                <a:ea typeface="Sniglet" charset="-95"/>
                <a:cs typeface="Sniglet" charset="-95"/>
                <a:sym typeface="Sniglet" charset="-95"/>
              </a:rPr>
              <a:t> </a:t>
            </a:r>
          </a:p>
        </p:txBody>
      </p:sp>
      <p:sp>
        <p:nvSpPr>
          <p:cNvPr id="17412"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F73371DD-B6FD-E54E-A54C-1350AE51D9C9}" type="slidenum">
              <a:rPr lang="en-US" altLang="en-US" sz="1000">
                <a:solidFill>
                  <a:srgbClr val="FFFFFF"/>
                </a:solidFill>
                <a:latin typeface="Sniglet" charset="-95"/>
                <a:ea typeface="Sniglet" charset="-95"/>
                <a:cs typeface="Sniglet" charset="-95"/>
                <a:sym typeface="Sniglet" charset="-95"/>
              </a:rPr>
              <a:pPr/>
              <a:t>14</a:t>
            </a:fld>
            <a:endParaRPr lang="en-US" altLang="en-US" sz="1000">
              <a:solidFill>
                <a:srgbClr val="FFFFFF"/>
              </a:solidFill>
              <a:latin typeface="Sniglet" charset="-95"/>
              <a:ea typeface="Sniglet" charset="-95"/>
              <a:cs typeface="Sniglet" charset="-95"/>
              <a:sym typeface="Sniglet" charset="-95"/>
            </a:endParaRPr>
          </a:p>
        </p:txBody>
      </p:sp>
      <p:graphicFrame>
        <p:nvGraphicFramePr>
          <p:cNvPr id="9" name="Table 8"/>
          <p:cNvGraphicFramePr>
            <a:graphicFrameLocks noGrp="1"/>
          </p:cNvGraphicFramePr>
          <p:nvPr/>
        </p:nvGraphicFramePr>
        <p:xfrm>
          <a:off x="1550988" y="411163"/>
          <a:ext cx="6297620" cy="4746625"/>
        </p:xfrm>
        <a:graphic>
          <a:graphicData uri="http://schemas.openxmlformats.org/drawingml/2006/table">
            <a:tbl>
              <a:tblPr/>
              <a:tblGrid>
                <a:gridCol w="528637"/>
                <a:gridCol w="171458"/>
                <a:gridCol w="822325"/>
                <a:gridCol w="4775200"/>
              </a:tblGrid>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25</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Maria</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dirty="0">
                          <a:ln>
                            <a:noFill/>
                          </a:ln>
                          <a:solidFill>
                            <a:srgbClr val="FFFFFF"/>
                          </a:solidFill>
                          <a:effectLst/>
                          <a:latin typeface="Times New Roman" charset="-95"/>
                          <a:ea typeface="MS ??" charset="-95"/>
                          <a:cs typeface="Times New Roman" charset="-95"/>
                          <a:sym typeface="Arial" charset="-95"/>
                        </a:rPr>
                        <a:t>°Ν’ απαντήσει η Αθηνά.= </a:t>
                      </a:r>
                      <a:endParaRPr kumimoji="0" lang="en-US" altLang="en-US" sz="900" b="1" i="0" u="none" strike="noStrike" cap="none" normalizeH="0" baseline="0" dirty="0">
                        <a:ln>
                          <a:noFill/>
                        </a:ln>
                        <a:solidFill>
                          <a:srgbClr val="FFFFFF"/>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a:t>
                      </a: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Let Athina answer.=</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26</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Diogenes</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=Αθη[νούσκα.]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=Athi[nouska.]</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27</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Wingdings" charset="2"/>
                        </a:rPr>
                        <a:t></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Erika</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[&lt;Όταν  ]  επαναλαμβάνονται οι άνθρωποι, με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        </a:t>
                      </a: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[&lt;When] people repeat themselves, they make me</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28</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Wingdings" charset="2"/>
                        </a:rPr>
                        <a:t></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κουράζουνε.&gt;=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tired.&gt;=</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29</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Diogenes</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=Μα ναι:, είπα [πριν     απ’     τα κλασι]κά αριστουργήματα.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a:t>
                      </a: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Yes but, I said [previously from classi]cal masterpieces</a:t>
                      </a:r>
                      <a:r>
                        <a:rPr kumimoji="0" lang="en-US"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30</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Athina</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[((γελάκι.....</a:t>
                      </a: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a:t>
                      </a: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                          [((</a:t>
                      </a:r>
                      <a:r>
                        <a:rPr kumimoji="0" lang="en-US" altLang="en-US" sz="900" b="0" i="1" u="none" strike="noStrike" cap="none" normalizeH="0" baseline="0">
                          <a:ln>
                            <a:noFill/>
                          </a:ln>
                          <a:solidFill>
                            <a:srgbClr val="FFFF00"/>
                          </a:solidFill>
                          <a:effectLst/>
                          <a:latin typeface="Times New Roman" charset="-95"/>
                          <a:ea typeface="MS ??" charset="-95"/>
                          <a:cs typeface="Times New Roman" charset="-95"/>
                          <a:sym typeface="Arial" charset="-95"/>
                        </a:rPr>
                        <a:t>giggle……………...</a:t>
                      </a: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31</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Diogenes</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δηλαδή τι:.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namely what</a:t>
                      </a:r>
                      <a:r>
                        <a:rPr kumimoji="0" lang="en-US"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32</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Vangelis</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&lt;Κλασικά εικονογραφημένα.&gt;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&lt;Classics illustrated.&gt;</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33</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(0.8) </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34</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Erika</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Ναι αλλά άμα τα ’χεις διαβάσει και πέντε φορές μετά πλέον¿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Yeah but if you have already read them five times, then </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35</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(0.7)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36</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Marios</a:t>
                      </a: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MS ??" charset="-95"/>
                          <a:cs typeface="Times New Roman" charset="-95"/>
                          <a:sym typeface="Arial" charset="-95"/>
                        </a:rPr>
                        <a:t>Α έτσι ε? τις ταινίες τις βλέπουμε.= </a:t>
                      </a:r>
                      <a:endParaRPr kumimoji="0" lang="en-US" altLang="en-US" sz="900" b="1" i="0" u="none" strike="noStrike" cap="none" normalizeH="0" baseline="0">
                        <a:ln>
                          <a:noFill/>
                        </a:ln>
                        <a:solidFill>
                          <a:srgbClr val="FFFFFF"/>
                        </a:solidFill>
                        <a:effectLst/>
                        <a:latin typeface="Times New Roman"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MS ??" charset="-95"/>
                          <a:cs typeface="Times New Roman" charset="-95"/>
                          <a:sym typeface="Arial" charset="-95"/>
                        </a:rPr>
                        <a:t>Uh really eh?but we don’t have a problem with the films, right.=</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r h="206375">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MS ??"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50000"/>
                        </a:lnSpc>
                        <a:spcBef>
                          <a:spcPct val="0"/>
                        </a:spcBef>
                        <a:spcAft>
                          <a:spcPct val="0"/>
                        </a:spcAft>
                        <a:buClr>
                          <a:srgbClr val="000000"/>
                        </a:buClr>
                        <a:buSzTx/>
                        <a:buFont typeface="Arial" charset="-95"/>
                        <a:buNone/>
                        <a:tabLst/>
                      </a:pPr>
                      <a:r>
                        <a:rPr kumimoji="0" lang="en-US" altLang="en-US" sz="900" b="0" i="0" u="none" strike="noStrike" cap="none" normalizeH="0" baseline="0" dirty="0">
                          <a:ln>
                            <a:noFill/>
                          </a:ln>
                          <a:solidFill>
                            <a:srgbClr val="FFFF00"/>
                          </a:solidFill>
                          <a:effectLst/>
                          <a:latin typeface="Times New Roman" charset="-95"/>
                          <a:ea typeface="MS ??" charset="-95"/>
                          <a:cs typeface="Times New Roman" charset="-95"/>
                          <a:sym typeface="Arial" charset="-95"/>
                        </a:rPr>
                        <a:t>((</a:t>
                      </a:r>
                      <a:r>
                        <a:rPr kumimoji="0" lang="en-US" altLang="en-US" sz="900" b="0" i="1" u="none" strike="noStrike" cap="none" normalizeH="0" baseline="0" dirty="0">
                          <a:ln>
                            <a:noFill/>
                          </a:ln>
                          <a:solidFill>
                            <a:srgbClr val="FFFF00"/>
                          </a:solidFill>
                          <a:effectLst/>
                          <a:latin typeface="Times New Roman" charset="-95"/>
                          <a:ea typeface="MS ??" charset="-95"/>
                          <a:cs typeface="Times New Roman" charset="-95"/>
                          <a:sym typeface="Arial" charset="-95"/>
                        </a:rPr>
                        <a:t>in a laughing way………………….</a:t>
                      </a:r>
                      <a:r>
                        <a:rPr kumimoji="0" lang="en-US" altLang="en-US" sz="900" b="0" i="0" u="none" strike="noStrike" cap="none" normalizeH="0" baseline="0" dirty="0">
                          <a:ln>
                            <a:noFill/>
                          </a:ln>
                          <a:solidFill>
                            <a:srgbClr val="FFFF00"/>
                          </a:solidFill>
                          <a:effectLst/>
                          <a:latin typeface="Times New Roman" charset="-95"/>
                          <a:ea typeface="MS ??" charset="-95"/>
                          <a:cs typeface="Times New Roman" charset="-95"/>
                          <a:sym typeface="Arial" charset="-95"/>
                        </a:rPr>
                        <a:t>))</a:t>
                      </a:r>
                      <a:endParaRPr kumimoji="0" lang="en-US" altLang="en-US" sz="900" b="0" i="0" u="none" strike="noStrike" cap="none" normalizeH="0" baseline="0" dirty="0">
                        <a:ln>
                          <a:noFill/>
                        </a:ln>
                        <a:solidFill>
                          <a:srgbClr val="FFFF00"/>
                        </a:solidFill>
                        <a:effectLst/>
                        <a:latin typeface="Cambria" charset="-95"/>
                        <a:ea typeface="MS ??" charset="-95"/>
                        <a:cs typeface="Times New Roman" charset="-95"/>
                        <a:sym typeface="Arial" charset="-95"/>
                      </a:endParaRPr>
                    </a:p>
                  </a:txBody>
                  <a:tcPr marL="73029" marR="73029" marT="0" marB="0" horzOverflow="overflow">
                    <a:lnL>
                      <a:noFill/>
                    </a:lnL>
                    <a:lnR>
                      <a:noFill/>
                    </a:lnR>
                    <a:lnT>
                      <a:noFill/>
                    </a:lnT>
                    <a:lnB>
                      <a:noFill/>
                    </a:lnB>
                    <a:lnTlToBr>
                      <a:noFill/>
                    </a:lnTlToBr>
                    <a:lnBlToTr>
                      <a:noFill/>
                    </a:lnBlToTr>
                    <a:noFill/>
                  </a:tcPr>
                </a:tc>
              </a:tr>
            </a:tbl>
          </a:graphicData>
        </a:graphic>
      </p:graphicFrame>
      <p:grpSp>
        <p:nvGrpSpPr>
          <p:cNvPr id="2" name="Shape 233"/>
          <p:cNvGrpSpPr>
            <a:grpSpLocks/>
          </p:cNvGrpSpPr>
          <p:nvPr/>
        </p:nvGrpSpPr>
        <p:grpSpPr bwMode="auto">
          <a:xfrm flipH="1">
            <a:off x="5910263" y="1330325"/>
            <a:ext cx="1790700" cy="233363"/>
            <a:chOff x="2266178" y="2764475"/>
            <a:chExt cx="1792245" cy="232966"/>
          </a:xfrm>
        </p:grpSpPr>
        <p:sp>
          <p:nvSpPr>
            <p:cNvPr id="17513"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7514"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233"/>
          <p:cNvGrpSpPr>
            <a:grpSpLocks/>
          </p:cNvGrpSpPr>
          <p:nvPr/>
        </p:nvGrpSpPr>
        <p:grpSpPr bwMode="auto">
          <a:xfrm flipH="1">
            <a:off x="6097588" y="2098675"/>
            <a:ext cx="1790700" cy="233363"/>
            <a:chOff x="2266178" y="2764475"/>
            <a:chExt cx="1792245" cy="232966"/>
          </a:xfrm>
        </p:grpSpPr>
        <p:sp>
          <p:nvSpPr>
            <p:cNvPr id="17511"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7512"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4" name="Shape 233"/>
          <p:cNvGrpSpPr>
            <a:grpSpLocks/>
          </p:cNvGrpSpPr>
          <p:nvPr/>
        </p:nvGrpSpPr>
        <p:grpSpPr bwMode="auto">
          <a:xfrm flipH="1">
            <a:off x="6192838" y="3952875"/>
            <a:ext cx="1790700" cy="233363"/>
            <a:chOff x="2266178" y="2764475"/>
            <a:chExt cx="1792245" cy="232966"/>
          </a:xfrm>
        </p:grpSpPr>
        <p:sp>
          <p:nvSpPr>
            <p:cNvPr id="17509"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7510"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95"/>
          <p:cNvSpPr txBox="1">
            <a:spLocks noGrp="1"/>
          </p:cNvSpPr>
          <p:nvPr>
            <p:ph type="title"/>
          </p:nvPr>
        </p:nvSpPr>
        <p:spPr>
          <a:xfrm>
            <a:off x="9525" y="-60325"/>
            <a:ext cx="9155113" cy="314325"/>
          </a:xfrm>
        </p:spPr>
        <p:txBody>
          <a:bodyPr/>
          <a:lstStyle/>
          <a:p>
            <a:pPr eaLnBrk="1" hangingPunct="1">
              <a:spcBef>
                <a:spcPct val="0"/>
              </a:spcBef>
              <a:spcAft>
                <a:spcPct val="0"/>
              </a:spcAft>
              <a:buClr>
                <a:srgbClr val="FFFFFF"/>
              </a:buClr>
              <a:buFont typeface="Walter Turncoat" charset="-95"/>
              <a:buNone/>
            </a:pPr>
            <a:r>
              <a:rPr lang="en-US" altLang="en-US" sz="1600" i="1" dirty="0">
                <a:solidFill>
                  <a:srgbClr val="FFFFFF"/>
                </a:solidFill>
                <a:latin typeface="Walter Turncoat" charset="-95"/>
                <a:ea typeface="Walter Turncoat" charset="-95"/>
                <a:cs typeface="Walter Turncoat" charset="-95"/>
                <a:sym typeface="Walter Turncoat" charset="-95"/>
              </a:rPr>
              <a:t>3.Noticings to withhold a complaint</a:t>
            </a:r>
          </a:p>
        </p:txBody>
      </p:sp>
      <p:sp>
        <p:nvSpPr>
          <p:cNvPr id="18435" name="Shape 96"/>
          <p:cNvSpPr txBox="1">
            <a:spLocks noGrp="1"/>
          </p:cNvSpPr>
          <p:nvPr>
            <p:ph type="body" idx="1"/>
          </p:nvPr>
        </p:nvSpPr>
        <p:spPr>
          <a:xfrm>
            <a:off x="457200" y="1563688"/>
            <a:ext cx="8229600" cy="2503487"/>
          </a:xfrm>
        </p:spPr>
        <p:txBody>
          <a:bodyPr/>
          <a:lstStyle/>
          <a:p>
            <a:pPr marL="0" indent="0" eaLnBrk="1" hangingPunct="1">
              <a:spcAft>
                <a:spcPct val="0"/>
              </a:spcAft>
              <a:buClr>
                <a:srgbClr val="FFFFFF"/>
              </a:buClr>
              <a:buFont typeface="Sniglet" charset="-95"/>
              <a:buNone/>
            </a:pPr>
            <a:endParaRPr lang="en-US" altLang="en-US" sz="200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Font typeface="Sniglet" charset="-95"/>
              <a:buNone/>
            </a:pPr>
            <a:r>
              <a:rPr lang="en-US" altLang="en-US" sz="2000">
                <a:solidFill>
                  <a:srgbClr val="FFFFFF"/>
                </a:solidFill>
                <a:latin typeface="Sniglet" charset="-95"/>
                <a:ea typeface="Sniglet" charset="-95"/>
                <a:cs typeface="Sniglet" charset="-95"/>
                <a:sym typeface="Sniglet" charset="-95"/>
              </a:rPr>
              <a:t> </a:t>
            </a:r>
          </a:p>
        </p:txBody>
      </p:sp>
      <p:sp>
        <p:nvSpPr>
          <p:cNvPr id="18436"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1BFF0143-A75F-AE42-A075-FE625A401C36}" type="slidenum">
              <a:rPr lang="en-US" altLang="en-US" sz="1000">
                <a:solidFill>
                  <a:srgbClr val="FFFFFF"/>
                </a:solidFill>
                <a:latin typeface="Sniglet" charset="-95"/>
                <a:ea typeface="Sniglet" charset="-95"/>
                <a:cs typeface="Sniglet" charset="-95"/>
                <a:sym typeface="Sniglet" charset="-95"/>
              </a:rPr>
              <a:pPr/>
              <a:t>15</a:t>
            </a:fld>
            <a:endParaRPr lang="en-US" altLang="en-US" sz="1000">
              <a:solidFill>
                <a:srgbClr val="FFFFFF"/>
              </a:solidFill>
              <a:latin typeface="Sniglet" charset="-95"/>
              <a:ea typeface="Sniglet" charset="-95"/>
              <a:cs typeface="Sniglet" charset="-95"/>
              <a:sym typeface="Sniglet" charset="-95"/>
            </a:endParaRPr>
          </a:p>
        </p:txBody>
      </p:sp>
      <p:graphicFrame>
        <p:nvGraphicFramePr>
          <p:cNvPr id="9" name="Table 8"/>
          <p:cNvGraphicFramePr>
            <a:graphicFrameLocks noGrp="1"/>
          </p:cNvGraphicFramePr>
          <p:nvPr/>
        </p:nvGraphicFramePr>
        <p:xfrm>
          <a:off x="1762125" y="361950"/>
          <a:ext cx="6327775" cy="4667264"/>
        </p:xfrm>
        <a:graphic>
          <a:graphicData uri="http://schemas.openxmlformats.org/drawingml/2006/table">
            <a:tbl>
              <a:tblPr/>
              <a:tblGrid>
                <a:gridCol w="531813"/>
                <a:gridCol w="171450"/>
                <a:gridCol w="827087"/>
                <a:gridCol w="4797425"/>
              </a:tblGrid>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Dimitra</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 στην^ </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Γκοζάνη </a:t>
                      </a:r>
                      <a:r>
                        <a:rPr kumimoji="0" lang="el-GR" altLang="en-US" sz="900" b="1" i="0" u="sng" strike="noStrike" cap="none" normalizeH="0" baseline="0">
                          <a:ln>
                            <a:noFill/>
                          </a:ln>
                          <a:solidFill>
                            <a:srgbClr val="FFFFFF"/>
                          </a:solidFill>
                          <a:effectLst/>
                          <a:latin typeface="Times New Roman" charset="-95"/>
                          <a:ea typeface="Arial Unicode MS" charset="-95"/>
                          <a:cs typeface="Times New Roman" charset="-95"/>
                          <a:sym typeface="Arial" charset="-95"/>
                        </a:rPr>
                        <a:t>ή</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ξερες.&lt; θα διανύσεις το </a:t>
                      </a:r>
                      <a:endParaRPr kumimoji="0" lang="en-US" altLang="en-US" sz="900" b="1" i="0" u="none" strike="noStrike" cap="none" normalizeH="0" baseline="0">
                        <a:ln>
                          <a:noFill/>
                        </a:ln>
                        <a:solidFill>
                          <a:srgbClr val="FFFFFF"/>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in </a:t>
                      </a:r>
                      <a:r>
                        <a:rPr kumimoji="0" lang="el-GR" altLang="en-US" sz="900" b="0" i="0" u="none" strike="noStrike" cap="none" normalizeH="0" baseline="0">
                          <a:ln>
                            <a:noFill/>
                          </a:ln>
                          <a:solidFill>
                            <a:srgbClr val="FFFF00"/>
                          </a:solidFill>
                          <a:effectLst/>
                          <a:latin typeface="Times New Roman" charset="-95"/>
                          <a:ea typeface="Arial Unicode MS" charset="-95"/>
                          <a:cs typeface="Times New Roman" charset="-95"/>
                          <a:sym typeface="Symbol" charset="2"/>
                        </a:rPr>
                        <a:t></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Kozani you knew. &lt; the longest distance you</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2</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Wingdings" charset="2"/>
                        </a:rPr>
                        <a:t></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μέγιστο μία απόσταση .</a:t>
                      </a: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h</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δέκα λεπτά- πάει ο χάρακας.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will travel is .h ten minutes- the ruler is dropped down</a:t>
                      </a: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((she plays with a ruler))</a:t>
                      </a: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3</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Wingdings" charset="2"/>
                        </a:rPr>
                        <a:t></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τον έσπασα. .h &lt;κατά λάθος, συγγνώμη,&gt; (.) .h ’ντάξει. Πόσα</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I broke it. .h &lt;by accident, sorry,&gt; (.) </a:t>
                      </a:r>
                      <a:r>
                        <a:rPr kumimoji="0" lang="el-GR"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h okay</a:t>
                      </a:r>
                      <a:r>
                        <a:rPr kumimoji="0" lang="el-GR"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how many</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r>
                        <a:rPr kumimoji="0" lang="en-US" altLang="en-US" sz="900" b="0" i="1" u="none" strike="noStrike" cap="none" normalizeH="0" baseline="0">
                          <a:ln>
                            <a:noFill/>
                          </a:ln>
                          <a:solidFill>
                            <a:srgbClr val="FFFF00"/>
                          </a:solidFill>
                          <a:effectLst/>
                          <a:latin typeface="Times New Roman" charset="-95"/>
                          <a:ea typeface="Arial Unicode MS" charset="-95"/>
                          <a:cs typeface="Times New Roman" charset="-95"/>
                          <a:sym typeface="Arial" charset="-95"/>
                        </a:rPr>
                        <a:t>laughing</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a:t>
                      </a:r>
                      <a:r>
                        <a:rPr kumimoji="0" lang="en-US" altLang="en-US" sz="900" b="0" i="1" u="none" strike="noStrike" cap="none" normalizeH="0" baseline="0">
                          <a:ln>
                            <a:noFill/>
                          </a:ln>
                          <a:solidFill>
                            <a:srgbClr val="FFFF00"/>
                          </a:solidFill>
                          <a:effectLst/>
                          <a:latin typeface="Times New Roman" charset="-95"/>
                          <a:ea typeface="Arial Unicode MS" charset="-95"/>
                          <a:cs typeface="Times New Roman" charset="-95"/>
                          <a:sym typeface="Arial" charset="-95"/>
                        </a:rPr>
                        <a:t>in a laughing way</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a:t>
                      </a:r>
                      <a:r>
                        <a:rPr kumimoji="0" lang="en-US" altLang="en-US" sz="900" b="0" i="1" u="none" strike="noStrike" cap="none" normalizeH="0" baseline="0">
                          <a:ln>
                            <a:noFill/>
                          </a:ln>
                          <a:solidFill>
                            <a:srgbClr val="FFFF00"/>
                          </a:solidFill>
                          <a:effectLst/>
                          <a:latin typeface="Times New Roman" charset="-95"/>
                          <a:ea typeface="Arial Unicode MS" charset="-95"/>
                          <a:cs typeface="Times New Roman" charset="-95"/>
                          <a:sym typeface="Arial" charset="-95"/>
                        </a:rPr>
                        <a:t>in a laughing way</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4</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εκατοστά σου πήρα? </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τέ[σσερα εκατοστά. ((γελά))]=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centimeters did I destroy?  </a:t>
                      </a:r>
                      <a:r>
                        <a:rPr kumimoji="0" lang="el-GR" altLang="en-US" sz="900" b="0" i="0" u="none" strike="noStrike" cap="none" normalizeH="0" baseline="0">
                          <a:ln>
                            <a:noFill/>
                          </a:ln>
                          <a:solidFill>
                            <a:srgbClr val="FFFF00"/>
                          </a:solidFill>
                          <a:effectLst/>
                          <a:latin typeface="Times New Roman" charset="-95"/>
                          <a:ea typeface="Arial Unicode MS" charset="-95"/>
                          <a:cs typeface="Times New Roman" charset="-95"/>
                          <a:sym typeface="Symbol" charset="2"/>
                        </a:rPr>
                        <a:t></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f[our centimeters. ((</a:t>
                      </a:r>
                      <a:r>
                        <a:rPr kumimoji="0" lang="en-US" altLang="en-US" sz="900" b="0" i="1" u="none" strike="noStrike" cap="none" normalizeH="0" baseline="0">
                          <a:ln>
                            <a:noFill/>
                          </a:ln>
                          <a:solidFill>
                            <a:srgbClr val="FFFF00"/>
                          </a:solidFill>
                          <a:effectLst/>
                          <a:latin typeface="Times New Roman" charset="-95"/>
                          <a:ea typeface="Arial Unicode MS" charset="-95"/>
                          <a:cs typeface="Times New Roman" charset="-95"/>
                          <a:sym typeface="Arial" charset="-95"/>
                        </a:rPr>
                        <a:t>she laughs</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5</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Sophia</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[((γελά.............................))]=</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r>
                        <a:rPr kumimoji="0" lang="en-US" altLang="en-US" sz="900" b="0" i="1" u="none" strike="noStrike" cap="none" normalizeH="0" baseline="0">
                          <a:ln>
                            <a:noFill/>
                          </a:ln>
                          <a:solidFill>
                            <a:srgbClr val="FFFF00"/>
                          </a:solidFill>
                          <a:effectLst/>
                          <a:latin typeface="Times New Roman" charset="-95"/>
                          <a:ea typeface="Arial Unicode MS" charset="-95"/>
                          <a:cs typeface="Times New Roman" charset="-95"/>
                          <a:sym typeface="Arial" charset="-95"/>
                        </a:rPr>
                        <a:t>she laughs…………….</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6</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Wingdings" charset="2"/>
                        </a:rPr>
                        <a:t></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Mina </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Δεν έχει σημασία</a:t>
                      </a: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=It doesn’t matter.=</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r>
                        <a:rPr kumimoji="0" lang="en-US" altLang="en-US" sz="900" b="0" i="1" u="none" strike="noStrike" cap="none" normalizeH="0" baseline="0">
                          <a:ln>
                            <a:noFill/>
                          </a:ln>
                          <a:solidFill>
                            <a:srgbClr val="FFFF00"/>
                          </a:solidFill>
                          <a:effectLst/>
                          <a:latin typeface="Times New Roman" charset="-95"/>
                          <a:ea typeface="Arial Unicode MS" charset="-95"/>
                          <a:cs typeface="Times New Roman" charset="-95"/>
                          <a:sym typeface="Arial" charset="-95"/>
                        </a:rPr>
                        <a:t>in a laughing way</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7</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Dimitra</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Ε</a:t>
                      </a: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      </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σό</a:t>
                      </a: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ρι</a:t>
                      </a: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 </a:t>
                      </a: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uh,  [sorry.]</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r>
                        <a:rPr kumimoji="0" lang="en-US" altLang="en-US" sz="900" b="0" i="1" u="none" strike="noStrike" cap="none" normalizeH="0" baseline="0">
                          <a:ln>
                            <a:noFill/>
                          </a:ln>
                          <a:solidFill>
                            <a:srgbClr val="FFFF00"/>
                          </a:solidFill>
                          <a:effectLst/>
                          <a:latin typeface="Times New Roman" charset="-95"/>
                          <a:ea typeface="Arial Unicode MS" charset="-95"/>
                          <a:cs typeface="Times New Roman" charset="-95"/>
                          <a:sym typeface="Arial" charset="-95"/>
                        </a:rPr>
                        <a:t>in a laughing way</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endParaRPr kumimoji="0" lang="en-US" altLang="en-US" sz="900" b="0" i="0" u="none" strike="noStrike" cap="none" normalizeH="0" baseline="0">
                        <a:ln>
                          <a:noFill/>
                        </a:ln>
                        <a:solidFill>
                          <a:srgbClr val="FFFF00"/>
                        </a:solidFill>
                        <a:effectLst/>
                        <a:latin typeface="Cambria" charset="-95"/>
                        <a:ea typeface="MS ??"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8</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Mina</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[Εγώ μ’ αυ]τά τα τέσσερα εκατοστά έγραφα μια σ-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a:t>
                      </a: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With tho]se four centimeters I could write a s-</a:t>
                      </a: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          ((in a laughing way……………………………………..</a:t>
                      </a: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9</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μια- ΜΙΑ </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Symbol" charset="2"/>
                        </a:rPr>
                        <a:t></a:t>
                      </a: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ΛΕ:ξη.</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t>
                      </a:r>
                      <a:endPar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marL="342900" indent="-342900">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342900" marR="0" lvl="0" indent="-34290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a- A WO:rd</a:t>
                      </a: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1</a:t>
                      </a: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0</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Dimitra</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Εντάξει. κράτα το κι αυτό.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0" i="0" u="none" strike="noStrike" cap="none" normalizeH="0" baseline="0">
                          <a:ln>
                            <a:noFill/>
                          </a:ln>
                          <a:solidFill>
                            <a:srgbClr val="000000"/>
                          </a:solidFill>
                          <a:effectLst/>
                          <a:latin typeface="Times New Roman" charset="-95"/>
                          <a:ea typeface="Arial Unicode MS" charset="-95"/>
                          <a:cs typeface="Times New Roman" charset="-95"/>
                          <a:sym typeface="Arial" charset="-95"/>
                        </a:rPr>
                        <a:t> </a:t>
                      </a:r>
                      <a:endParaRPr kumimoji="0" lang="en-US" altLang="en-US" sz="900" b="0" i="0" u="none" strike="noStrike" cap="none" normalizeH="0" baseline="0">
                        <a:ln>
                          <a:noFill/>
                        </a:ln>
                        <a:solidFill>
                          <a:srgbClr val="000000"/>
                        </a:solidFill>
                        <a:effectLst/>
                        <a:latin typeface="Cambria" charset="-95"/>
                        <a:ea typeface="MS ??"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marL="342900" indent="-342900">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342900" marR="0" lvl="0" indent="-34290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n-US" altLang="en-US" sz="900" b="0" i="0" u="none" strike="noStrike" cap="none" normalizeH="0" baseline="0">
                          <a:ln>
                            <a:noFill/>
                          </a:ln>
                          <a:solidFill>
                            <a:srgbClr val="FFFF00"/>
                          </a:solidFill>
                          <a:effectLst/>
                          <a:latin typeface="Times New Roman" charset="-95"/>
                          <a:ea typeface="Arial Unicode MS" charset="-95"/>
                          <a:cs typeface="Times New Roman" charset="-95"/>
                          <a:sym typeface="Arial" charset="-95"/>
                        </a:rPr>
                        <a:t>Okay. keep that as well.</a:t>
                      </a:r>
                    </a:p>
                  </a:txBody>
                  <a:tcPr marL="68582" marR="68582" marT="0" marB="0" anchor="ctr" horzOverflow="overflow">
                    <a:lnL>
                      <a:noFill/>
                    </a:lnL>
                    <a:lnR>
                      <a:noFill/>
                    </a:lnR>
                    <a:lnT>
                      <a:noFill/>
                    </a:lnT>
                    <a:lnB>
                      <a:noFill/>
                    </a:lnB>
                    <a:lnTlToBr>
                      <a:noFill/>
                    </a:lnTlToBr>
                    <a:lnBlToTr>
                      <a:noFill/>
                    </a:lnBlToTr>
                    <a:noFill/>
                  </a:tcPr>
                </a:tc>
              </a:tr>
              <a:tr h="166688">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dirty="0">
                          <a:ln>
                            <a:noFill/>
                          </a:ln>
                          <a:solidFill>
                            <a:srgbClr val="FFFFFF"/>
                          </a:solidFill>
                          <a:effectLst/>
                          <a:latin typeface="Times New Roman" charset="-95"/>
                          <a:ea typeface="Arial Unicode MS" charset="-95"/>
                          <a:cs typeface="Times New Roman" charset="-95"/>
                          <a:sym typeface="Arial" charset="-95"/>
                        </a:rPr>
                        <a:t>1</a:t>
                      </a:r>
                      <a:r>
                        <a:rPr kumimoji="0" lang="en-US" altLang="en-US" sz="900" b="1" i="0" u="none" strike="noStrike" cap="none" normalizeH="0" baseline="0" dirty="0">
                          <a:ln>
                            <a:noFill/>
                          </a:ln>
                          <a:solidFill>
                            <a:srgbClr val="FFFFFF"/>
                          </a:solidFill>
                          <a:effectLst/>
                          <a:latin typeface="Times New Roman" charset="-95"/>
                          <a:ea typeface="Arial Unicode MS" charset="-95"/>
                          <a:cs typeface="Times New Roman" charset="-95"/>
                          <a:sym typeface="Arial" charset="-95"/>
                        </a:rPr>
                        <a:t>1</a:t>
                      </a: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rPr>
                        <a:t> </a:t>
                      </a:r>
                      <a:endParaRPr kumimoji="0" lang="en-US" altLang="en-US" sz="900" b="1" i="0" u="none" strike="noStrike" cap="none" normalizeH="0" baseline="0">
                        <a:ln>
                          <a:noFill/>
                        </a:ln>
                        <a:solidFill>
                          <a:srgbClr val="FFFFFF"/>
                        </a:solidFill>
                        <a:effectLst/>
                        <a:latin typeface="Times New Roman" charset="-95"/>
                        <a:ea typeface="Arial Unicode MS" charset="-95"/>
                        <a:cs typeface="Times New Roman" charset="-95"/>
                        <a:sym typeface="Arial" charset="-95"/>
                      </a:endParaRPr>
                    </a:p>
                  </a:txBody>
                  <a:tcPr marL="68582" marR="68582" marT="0" marB="0" horzOverflow="overflow">
                    <a:lnL>
                      <a:noFill/>
                    </a:lnL>
                    <a:lnR>
                      <a:noFill/>
                    </a:lnR>
                    <a:lnT>
                      <a:noFill/>
                    </a:lnT>
                    <a:lnB>
                      <a:noFill/>
                    </a:lnB>
                    <a:lnTlToBr>
                      <a:noFill/>
                    </a:lnTlToBr>
                    <a:lnBlToTr>
                      <a:noFill/>
                    </a:lnBlToTr>
                    <a:noFill/>
                  </a:tcPr>
                </a:tc>
                <a:tc>
                  <a:txBody>
                    <a:bodyPr/>
                    <a:lstStyle>
                      <a:lvl1pPr>
                        <a:buClr>
                          <a:srgbClr val="000000"/>
                        </a:buClr>
                        <a:buFont typeface="Arial" charset="-95"/>
                        <a:defRPr sz="1200">
                          <a:solidFill>
                            <a:srgbClr val="000000"/>
                          </a:solidFill>
                          <a:latin typeface="Arial" charset="-95"/>
                          <a:ea typeface="Arial" charset="-95"/>
                          <a:cs typeface="Arial" charset="-95"/>
                          <a:sym typeface="Arial" charset="-95"/>
                        </a:defRPr>
                      </a:lvl1pPr>
                      <a:lvl2pPr marL="742950" indent="-285750">
                        <a:buClr>
                          <a:srgbClr val="000000"/>
                        </a:buClr>
                        <a:buFont typeface="Arial" charset="-95"/>
                        <a:defRPr sz="1200">
                          <a:solidFill>
                            <a:srgbClr val="000000"/>
                          </a:solidFill>
                          <a:latin typeface="Arial" charset="-95"/>
                          <a:ea typeface="Arial" charset="-95"/>
                          <a:cs typeface="Arial" charset="-95"/>
                          <a:sym typeface="Arial" charset="-95"/>
                        </a:defRPr>
                      </a:lvl2pPr>
                      <a:lvl3pPr marL="1143000" indent="-228600">
                        <a:buClr>
                          <a:srgbClr val="000000"/>
                        </a:buClr>
                        <a:buFont typeface="Arial" charset="-95"/>
                        <a:defRPr sz="1200">
                          <a:solidFill>
                            <a:srgbClr val="000000"/>
                          </a:solidFill>
                          <a:latin typeface="Arial" charset="-95"/>
                          <a:ea typeface="Arial" charset="-95"/>
                          <a:cs typeface="Arial" charset="-95"/>
                          <a:sym typeface="Arial" charset="-95"/>
                        </a:defRPr>
                      </a:lvl3pPr>
                      <a:lvl4pPr marL="1600200" indent="-228600">
                        <a:buClr>
                          <a:srgbClr val="000000"/>
                        </a:buClr>
                        <a:buFont typeface="Arial" charset="-95"/>
                        <a:defRPr sz="1200">
                          <a:solidFill>
                            <a:srgbClr val="000000"/>
                          </a:solidFill>
                          <a:latin typeface="Arial" charset="-95"/>
                          <a:ea typeface="Arial" charset="-95"/>
                          <a:cs typeface="Arial" charset="-95"/>
                          <a:sym typeface="Arial" charset="-95"/>
                        </a:defRPr>
                      </a:lvl4pPr>
                      <a:lvl5pPr marL="2057400" indent="-228600">
                        <a:buClr>
                          <a:srgbClr val="000000"/>
                        </a:buClr>
                        <a:buFont typeface="Arial" charset="-95"/>
                        <a:defRPr sz="12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buClr>
                          <a:srgbClr val="000000"/>
                        </a:buClr>
                        <a:buFont typeface="Arial" charset="-95"/>
                        <a:defRPr sz="1200">
                          <a:solidFill>
                            <a:srgbClr val="000000"/>
                          </a:solidFill>
                          <a:latin typeface="Arial" charset="-95"/>
                          <a:ea typeface="Arial" charset="-95"/>
                          <a:cs typeface="Arial" charset="-95"/>
                          <a:sym typeface="Arial" charset="-95"/>
                        </a:defRPr>
                      </a:lvl9pPr>
                    </a:lstStyle>
                    <a:p>
                      <a:pPr marL="0" marR="0" lvl="0" indent="0" algn="l" defTabSz="914400" rtl="0" eaLnBrk="1" fontAlgn="base" latinLnBrk="0" hangingPunct="1">
                        <a:lnSpc>
                          <a:spcPct val="115000"/>
                        </a:lnSpc>
                        <a:spcBef>
                          <a:spcPct val="0"/>
                        </a:spcBef>
                        <a:spcAft>
                          <a:spcPct val="0"/>
                        </a:spcAft>
                        <a:buClr>
                          <a:srgbClr val="000000"/>
                        </a:buClr>
                        <a:buSzTx/>
                        <a:buFont typeface="Arial" charset="-95"/>
                        <a:buNone/>
                        <a:tabLst/>
                      </a:pPr>
                      <a:r>
                        <a:rPr kumimoji="0" lang="el-GR" altLang="en-US" sz="900" b="1" i="0" u="none" strike="noStrike" cap="none" normalizeH="0" baseline="0" dirty="0">
                          <a:ln>
                            <a:noFill/>
                          </a:ln>
                          <a:solidFill>
                            <a:srgbClr val="FFFFFF"/>
                          </a:solidFill>
                          <a:effectLst/>
                          <a:latin typeface="Times New Roman" charset="-95"/>
                          <a:ea typeface="Arial Unicode MS" charset="-95"/>
                          <a:cs typeface="Times New Roman" charset="-95"/>
                          <a:sym typeface="Arial" charset="-95"/>
                        </a:rPr>
                        <a:t>(.)</a:t>
                      </a:r>
                      <a:endParaRPr kumimoji="0" lang="en-US" altLang="en-US" sz="900" b="1" i="0" u="none" strike="noStrike" cap="none" normalizeH="0" baseline="0" dirty="0">
                        <a:ln>
                          <a:noFill/>
                        </a:ln>
                        <a:solidFill>
                          <a:srgbClr val="FFFFFF"/>
                        </a:solidFill>
                        <a:effectLst/>
                        <a:latin typeface="Times New Roman" charset="-95"/>
                        <a:ea typeface="Arial Unicode MS" charset="-95"/>
                        <a:cs typeface="Times New Roman" charset="-95"/>
                        <a:sym typeface="Arial" charset="-95"/>
                      </a:endParaRPr>
                    </a:p>
                  </a:txBody>
                  <a:tcPr marL="68582" marR="68582" marT="0" marB="0" anchor="ctr" horzOverflow="overflow">
                    <a:lnL>
                      <a:noFill/>
                    </a:lnL>
                    <a:lnR>
                      <a:noFill/>
                    </a:lnR>
                    <a:lnT>
                      <a:noFill/>
                    </a:lnT>
                    <a:lnB>
                      <a:noFill/>
                    </a:lnB>
                    <a:lnTlToBr>
                      <a:noFill/>
                    </a:lnTlToBr>
                    <a:lnBlToTr>
                      <a:noFill/>
                    </a:lnBlToTr>
                    <a:noFill/>
                  </a:tcPr>
                </a:tc>
              </a:tr>
            </a:tbl>
          </a:graphicData>
        </a:graphic>
      </p:graphicFrame>
      <p:grpSp>
        <p:nvGrpSpPr>
          <p:cNvPr id="3" name="Shape 233"/>
          <p:cNvGrpSpPr>
            <a:grpSpLocks/>
          </p:cNvGrpSpPr>
          <p:nvPr/>
        </p:nvGrpSpPr>
        <p:grpSpPr bwMode="auto">
          <a:xfrm flipH="1">
            <a:off x="6299200" y="681038"/>
            <a:ext cx="1790700" cy="234950"/>
            <a:chOff x="2266178" y="2764475"/>
            <a:chExt cx="1792245" cy="232966"/>
          </a:xfrm>
        </p:grpSpPr>
        <p:sp>
          <p:nvSpPr>
            <p:cNvPr id="18569"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570"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10" name="Shape 431"/>
          <p:cNvSpPr>
            <a:spLocks/>
          </p:cNvSpPr>
          <p:nvPr/>
        </p:nvSpPr>
        <p:spPr bwMode="auto">
          <a:xfrm>
            <a:off x="5114925" y="584200"/>
            <a:ext cx="998538" cy="436563"/>
          </a:xfrm>
          <a:custGeom>
            <a:avLst/>
            <a:gdLst>
              <a:gd name="T0" fmla="*/ 2147483647 w 67641"/>
              <a:gd name="T1" fmla="*/ 152110 h 69056"/>
              <a:gd name="T2" fmla="*/ 2147483647 w 67641"/>
              <a:gd name="T3" fmla="*/ 2114760 h 69056"/>
              <a:gd name="T4" fmla="*/ 2147483647 w 67641"/>
              <a:gd name="T5" fmla="*/ 14650224 h 69056"/>
              <a:gd name="T6" fmla="*/ 1200176902 w 67641"/>
              <a:gd name="T7" fmla="*/ 28544478 h 69056"/>
              <a:gd name="T8" fmla="*/ 221121895 w 67641"/>
              <a:gd name="T9" fmla="*/ 51500439 h 69056"/>
              <a:gd name="T10" fmla="*/ 173748218 w 67641"/>
              <a:gd name="T11" fmla="*/ 56032649 h 69056"/>
              <a:gd name="T12" fmla="*/ 47370355 w 67641"/>
              <a:gd name="T13" fmla="*/ 70530509 h 69056"/>
              <a:gd name="T14" fmla="*/ 884313737 w 67641"/>
              <a:gd name="T15" fmla="*/ 91221118 h 69056"/>
              <a:gd name="T16" fmla="*/ 2147483647 w 67641"/>
              <a:gd name="T17" fmla="*/ 105871107 h 69056"/>
              <a:gd name="T18" fmla="*/ 2147483647 w 67641"/>
              <a:gd name="T19" fmla="*/ 109345175 h 69056"/>
              <a:gd name="T20" fmla="*/ 2147483647 w 67641"/>
              <a:gd name="T21" fmla="*/ 104361395 h 69056"/>
              <a:gd name="T22" fmla="*/ 2147483647 w 67641"/>
              <a:gd name="T23" fmla="*/ 96054260 h 69056"/>
              <a:gd name="T24" fmla="*/ 2147483647 w 67641"/>
              <a:gd name="T25" fmla="*/ 87899154 h 69056"/>
              <a:gd name="T26" fmla="*/ 2147483647 w 67641"/>
              <a:gd name="T27" fmla="*/ 89107844 h 69056"/>
              <a:gd name="T28" fmla="*/ 2147483647 w 67641"/>
              <a:gd name="T29" fmla="*/ 84727752 h 69056"/>
              <a:gd name="T30" fmla="*/ 2147483647 w 67641"/>
              <a:gd name="T31" fmla="*/ 82915399 h 69056"/>
              <a:gd name="T32" fmla="*/ 2147483647 w 67641"/>
              <a:gd name="T33" fmla="*/ 78384694 h 69056"/>
              <a:gd name="T34" fmla="*/ 2147483647 w 67641"/>
              <a:gd name="T35" fmla="*/ 62375402 h 69056"/>
              <a:gd name="T36" fmla="*/ 2147483647 w 67641"/>
              <a:gd name="T37" fmla="*/ 58448360 h 69056"/>
              <a:gd name="T38" fmla="*/ 2147483647 w 67641"/>
              <a:gd name="T39" fmla="*/ 42892055 h 69056"/>
              <a:gd name="T40" fmla="*/ 2147483647 w 67641"/>
              <a:gd name="T41" fmla="*/ 33830924 h 69056"/>
              <a:gd name="T42" fmla="*/ 2147483647 w 67641"/>
              <a:gd name="T43" fmla="*/ 29602910 h 69056"/>
              <a:gd name="T44" fmla="*/ 2147483647 w 67641"/>
              <a:gd name="T45" fmla="*/ 23863471 h 69056"/>
              <a:gd name="T46" fmla="*/ 2147483647 w 67641"/>
              <a:gd name="T47" fmla="*/ 20992990 h 69056"/>
              <a:gd name="T48" fmla="*/ 2147483647 w 67641"/>
              <a:gd name="T49" fmla="*/ 27185454 h 69056"/>
              <a:gd name="T50" fmla="*/ 2147483647 w 67641"/>
              <a:gd name="T51" fmla="*/ 34586640 h 69056"/>
              <a:gd name="T52" fmla="*/ 2147483647 w 67641"/>
              <a:gd name="T53" fmla="*/ 36246585 h 69056"/>
              <a:gd name="T54" fmla="*/ 2147483647 w 67641"/>
              <a:gd name="T55" fmla="*/ 46366123 h 69056"/>
              <a:gd name="T56" fmla="*/ 2147483647 w 67641"/>
              <a:gd name="T57" fmla="*/ 48328784 h 69056"/>
              <a:gd name="T58" fmla="*/ 2147483647 w 67641"/>
              <a:gd name="T59" fmla="*/ 55579598 h 69056"/>
              <a:gd name="T60" fmla="*/ 2147483647 w 67641"/>
              <a:gd name="T61" fmla="*/ 64791367 h 69056"/>
              <a:gd name="T62" fmla="*/ 2147483647 w 67641"/>
              <a:gd name="T63" fmla="*/ 81556097 h 69056"/>
              <a:gd name="T64" fmla="*/ 2147483647 w 67641"/>
              <a:gd name="T65" fmla="*/ 104512007 h 69056"/>
              <a:gd name="T66" fmla="*/ 2147483647 w 67641"/>
              <a:gd name="T67" fmla="*/ 105115619 h 69056"/>
              <a:gd name="T68" fmla="*/ 2147483647 w 67641"/>
              <a:gd name="T69" fmla="*/ 107833996 h 69056"/>
              <a:gd name="T70" fmla="*/ 2147483647 w 67641"/>
              <a:gd name="T71" fmla="*/ 107230334 h 69056"/>
              <a:gd name="T72" fmla="*/ 2147483647 w 67641"/>
              <a:gd name="T73" fmla="*/ 105871107 h 69056"/>
              <a:gd name="T74" fmla="*/ 2147483647 w 67641"/>
              <a:gd name="T75" fmla="*/ 103756316 h 69056"/>
              <a:gd name="T76" fmla="*/ 2147483647 w 67641"/>
              <a:gd name="T77" fmla="*/ 103303266 h 69056"/>
              <a:gd name="T78" fmla="*/ 2147483647 w 67641"/>
              <a:gd name="T79" fmla="*/ 100131864 h 69056"/>
              <a:gd name="T80" fmla="*/ 1658153418 w 67641"/>
              <a:gd name="T81" fmla="*/ 94845519 h 69056"/>
              <a:gd name="T82" fmla="*/ 1010694952 w 67641"/>
              <a:gd name="T83" fmla="*/ 87899154 h 69056"/>
              <a:gd name="T84" fmla="*/ 1042161115 w 67641"/>
              <a:gd name="T85" fmla="*/ 90013894 h 69056"/>
              <a:gd name="T86" fmla="*/ 757936065 w 67641"/>
              <a:gd name="T87" fmla="*/ 85784363 h 69056"/>
              <a:gd name="T88" fmla="*/ 568451281 w 67641"/>
              <a:gd name="T89" fmla="*/ 81103097 h 69056"/>
              <a:gd name="T90" fmla="*/ 647458702 w 67641"/>
              <a:gd name="T91" fmla="*/ 82462399 h 69056"/>
              <a:gd name="T92" fmla="*/ 679095872 w 67641"/>
              <a:gd name="T93" fmla="*/ 79894356 h 69056"/>
              <a:gd name="T94" fmla="*/ 331595892 w 67641"/>
              <a:gd name="T95" fmla="*/ 67208545 h 69056"/>
              <a:gd name="T96" fmla="*/ 473710424 w 67641"/>
              <a:gd name="T97" fmla="*/ 52558593 h 69056"/>
              <a:gd name="T98" fmla="*/ 931687295 w 67641"/>
              <a:gd name="T99" fmla="*/ 36549276 h 69056"/>
              <a:gd name="T100" fmla="*/ 2147483647 w 67641"/>
              <a:gd name="T101" fmla="*/ 13894546 h 69056"/>
              <a:gd name="T102" fmla="*/ 2147483647 w 67641"/>
              <a:gd name="T103" fmla="*/ 6645473 h 69056"/>
              <a:gd name="T104" fmla="*/ 2147483647 w 67641"/>
              <a:gd name="T105" fmla="*/ 4380119 h 69056"/>
              <a:gd name="T106" fmla="*/ 2147483647 w 67641"/>
              <a:gd name="T107" fmla="*/ 1812341 h 69056"/>
              <a:gd name="T108" fmla="*/ 2147483647 w 67641"/>
              <a:gd name="T109" fmla="*/ 1964451 h 69056"/>
              <a:gd name="T110" fmla="*/ 2147483647 w 67641"/>
              <a:gd name="T111" fmla="*/ 1208735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1" name="Shape 431"/>
          <p:cNvSpPr>
            <a:spLocks/>
          </p:cNvSpPr>
          <p:nvPr/>
        </p:nvSpPr>
        <p:spPr bwMode="auto">
          <a:xfrm>
            <a:off x="3221038" y="1247775"/>
            <a:ext cx="595312" cy="436563"/>
          </a:xfrm>
          <a:custGeom>
            <a:avLst/>
            <a:gdLst>
              <a:gd name="T0" fmla="*/ 1220452809 w 67641"/>
              <a:gd name="T1" fmla="*/ 152110 h 69056"/>
              <a:gd name="T2" fmla="*/ 932893403 w 67641"/>
              <a:gd name="T3" fmla="*/ 2114760 h 69056"/>
              <a:gd name="T4" fmla="*/ 511602699 w 67641"/>
              <a:gd name="T5" fmla="*/ 14650224 h 69056"/>
              <a:gd name="T6" fmla="*/ 254135205 w 67641"/>
              <a:gd name="T7" fmla="*/ 28544478 h 69056"/>
              <a:gd name="T8" fmla="*/ 46822194 w 67641"/>
              <a:gd name="T9" fmla="*/ 51500439 h 69056"/>
              <a:gd name="T10" fmla="*/ 36790926 w 67641"/>
              <a:gd name="T11" fmla="*/ 56032649 h 69056"/>
              <a:gd name="T12" fmla="*/ 10030568 w 67641"/>
              <a:gd name="T13" fmla="*/ 70530509 h 69056"/>
              <a:gd name="T14" fmla="*/ 187252024 w 67641"/>
              <a:gd name="T15" fmla="*/ 91221118 h 69056"/>
              <a:gd name="T16" fmla="*/ 588516823 w 67641"/>
              <a:gd name="T17" fmla="*/ 105871107 h 69056"/>
              <a:gd name="T18" fmla="*/ 1294034644 w 67641"/>
              <a:gd name="T19" fmla="*/ 109345175 h 69056"/>
              <a:gd name="T20" fmla="*/ 1725356431 w 67641"/>
              <a:gd name="T21" fmla="*/ 104361395 h 69056"/>
              <a:gd name="T22" fmla="*/ 1962762252 w 67641"/>
              <a:gd name="T23" fmla="*/ 96054260 h 69056"/>
              <a:gd name="T24" fmla="*/ 2123289997 w 67641"/>
              <a:gd name="T25" fmla="*/ 87899154 h 69056"/>
              <a:gd name="T26" fmla="*/ 2093198016 w 67641"/>
              <a:gd name="T27" fmla="*/ 89107844 h 69056"/>
              <a:gd name="T28" fmla="*/ 2146682480 w 67641"/>
              <a:gd name="T29" fmla="*/ 84727752 h 69056"/>
              <a:gd name="T30" fmla="*/ 2147483647 w 67641"/>
              <a:gd name="T31" fmla="*/ 82915399 h 69056"/>
              <a:gd name="T32" fmla="*/ 2147483647 w 67641"/>
              <a:gd name="T33" fmla="*/ 78384694 h 69056"/>
              <a:gd name="T34" fmla="*/ 2147483647 w 67641"/>
              <a:gd name="T35" fmla="*/ 62375402 h 69056"/>
              <a:gd name="T36" fmla="*/ 2147483647 w 67641"/>
              <a:gd name="T37" fmla="*/ 58448360 h 69056"/>
              <a:gd name="T38" fmla="*/ 2147483647 w 67641"/>
              <a:gd name="T39" fmla="*/ 42892055 h 69056"/>
              <a:gd name="T40" fmla="*/ 2147483647 w 67641"/>
              <a:gd name="T41" fmla="*/ 33830924 h 69056"/>
              <a:gd name="T42" fmla="*/ 2147483647 w 67641"/>
              <a:gd name="T43" fmla="*/ 29602910 h 69056"/>
              <a:gd name="T44" fmla="*/ 2093198016 w 67641"/>
              <a:gd name="T45" fmla="*/ 23863471 h 69056"/>
              <a:gd name="T46" fmla="*/ 2006252105 w 67641"/>
              <a:gd name="T47" fmla="*/ 20992990 h 69056"/>
              <a:gd name="T48" fmla="*/ 2147483647 w 67641"/>
              <a:gd name="T49" fmla="*/ 27185454 h 69056"/>
              <a:gd name="T50" fmla="*/ 2147483647 w 67641"/>
              <a:gd name="T51" fmla="*/ 34586640 h 69056"/>
              <a:gd name="T52" fmla="*/ 2147483647 w 67641"/>
              <a:gd name="T53" fmla="*/ 36246585 h 69056"/>
              <a:gd name="T54" fmla="*/ 2147483647 w 67641"/>
              <a:gd name="T55" fmla="*/ 46366123 h 69056"/>
              <a:gd name="T56" fmla="*/ 2147483647 w 67641"/>
              <a:gd name="T57" fmla="*/ 48328784 h 69056"/>
              <a:gd name="T58" fmla="*/ 2147483647 w 67641"/>
              <a:gd name="T59" fmla="*/ 55579598 h 69056"/>
              <a:gd name="T60" fmla="*/ 2147483647 w 67641"/>
              <a:gd name="T61" fmla="*/ 64791367 h 69056"/>
              <a:gd name="T62" fmla="*/ 2147483647 w 67641"/>
              <a:gd name="T63" fmla="*/ 81556097 h 69056"/>
              <a:gd name="T64" fmla="*/ 1578262606 w 67641"/>
              <a:gd name="T65" fmla="*/ 104512007 h 69056"/>
              <a:gd name="T66" fmla="*/ 1528109303 w 67641"/>
              <a:gd name="T67" fmla="*/ 105115619 h 69056"/>
              <a:gd name="T68" fmla="*/ 1066660329 w 67641"/>
              <a:gd name="T69" fmla="*/ 107833996 h 69056"/>
              <a:gd name="T70" fmla="*/ 892770761 w 67641"/>
              <a:gd name="T71" fmla="*/ 107230334 h 69056"/>
              <a:gd name="T72" fmla="*/ 869377715 w 67641"/>
              <a:gd name="T73" fmla="*/ 105871107 h 69056"/>
              <a:gd name="T74" fmla="*/ 675426262 w 67641"/>
              <a:gd name="T75" fmla="*/ 103756316 h 69056"/>
              <a:gd name="T76" fmla="*/ 611910010 w 67641"/>
              <a:gd name="T77" fmla="*/ 103303266 h 69056"/>
              <a:gd name="T78" fmla="*/ 488173885 w 67641"/>
              <a:gd name="T79" fmla="*/ 100131864 h 69056"/>
              <a:gd name="T80" fmla="*/ 351111002 w 67641"/>
              <a:gd name="T81" fmla="*/ 94845519 h 69056"/>
              <a:gd name="T82" fmla="*/ 214012985 w 67641"/>
              <a:gd name="T83" fmla="*/ 87899154 h 69056"/>
              <a:gd name="T84" fmla="*/ 220675872 w 67641"/>
              <a:gd name="T85" fmla="*/ 90013894 h 69056"/>
              <a:gd name="T86" fmla="*/ 160491626 w 67641"/>
              <a:gd name="T87" fmla="*/ 85784363 h 69056"/>
              <a:gd name="T88" fmla="*/ 120368597 w 67641"/>
              <a:gd name="T89" fmla="*/ 81103097 h 69056"/>
              <a:gd name="T90" fmla="*/ 137098263 w 67641"/>
              <a:gd name="T91" fmla="*/ 82462399 h 69056"/>
              <a:gd name="T92" fmla="*/ 143797340 w 67641"/>
              <a:gd name="T93" fmla="*/ 79894356 h 69056"/>
              <a:gd name="T94" fmla="*/ 70214889 w 67641"/>
              <a:gd name="T95" fmla="*/ 67208545 h 69056"/>
              <a:gd name="T96" fmla="*/ 100307346 w 67641"/>
              <a:gd name="T97" fmla="*/ 52558593 h 69056"/>
              <a:gd name="T98" fmla="*/ 197283248 w 67641"/>
              <a:gd name="T99" fmla="*/ 36549276 h 69056"/>
              <a:gd name="T100" fmla="*/ 608578848 w 67641"/>
              <a:gd name="T101" fmla="*/ 13894546 h 69056"/>
              <a:gd name="T102" fmla="*/ 879408375 w 67641"/>
              <a:gd name="T103" fmla="*/ 6645473 h 69056"/>
              <a:gd name="T104" fmla="*/ 1049930169 w 67641"/>
              <a:gd name="T105" fmla="*/ 4380119 h 69056"/>
              <a:gd name="T106" fmla="*/ 1310764803 w 67641"/>
              <a:gd name="T107" fmla="*/ 1812341 h 69056"/>
              <a:gd name="T108" fmla="*/ 1528109303 w 67641"/>
              <a:gd name="T109" fmla="*/ 1964451 h 69056"/>
              <a:gd name="T110" fmla="*/ 1514711431 w 67641"/>
              <a:gd name="T111" fmla="*/ 1208735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2" name="Shape 431"/>
          <p:cNvSpPr>
            <a:spLocks/>
          </p:cNvSpPr>
          <p:nvPr/>
        </p:nvSpPr>
        <p:spPr bwMode="auto">
          <a:xfrm>
            <a:off x="3965575" y="1250950"/>
            <a:ext cx="606425" cy="436563"/>
          </a:xfrm>
          <a:custGeom>
            <a:avLst/>
            <a:gdLst>
              <a:gd name="T0" fmla="*/ 1289060157 w 67641"/>
              <a:gd name="T1" fmla="*/ 152110 h 69056"/>
              <a:gd name="T2" fmla="*/ 985335302 w 67641"/>
              <a:gd name="T3" fmla="*/ 2114760 h 69056"/>
              <a:gd name="T4" fmla="*/ 540362125 w 67641"/>
              <a:gd name="T5" fmla="*/ 14650224 h 69056"/>
              <a:gd name="T6" fmla="*/ 268421417 w 67641"/>
              <a:gd name="T7" fmla="*/ 28544478 h 69056"/>
              <a:gd name="T8" fmla="*/ 49454281 w 67641"/>
              <a:gd name="T9" fmla="*/ 51500439 h 69056"/>
              <a:gd name="T10" fmla="*/ 38859111 w 67641"/>
              <a:gd name="T11" fmla="*/ 56032649 h 69056"/>
              <a:gd name="T12" fmla="*/ 10594466 w 67641"/>
              <a:gd name="T13" fmla="*/ 70530509 h 69056"/>
              <a:gd name="T14" fmla="*/ 197778105 w 67641"/>
              <a:gd name="T15" fmla="*/ 91221118 h 69056"/>
              <a:gd name="T16" fmla="*/ 621600032 w 67641"/>
              <a:gd name="T17" fmla="*/ 105871107 h 69056"/>
              <a:gd name="T18" fmla="*/ 1366778916 w 67641"/>
              <a:gd name="T19" fmla="*/ 109345175 h 69056"/>
              <a:gd name="T20" fmla="*/ 1822346833 w 67641"/>
              <a:gd name="T21" fmla="*/ 104361395 h 69056"/>
              <a:gd name="T22" fmla="*/ 2073097560 w 67641"/>
              <a:gd name="T23" fmla="*/ 96054260 h 69056"/>
              <a:gd name="T24" fmla="*/ 2147483647 w 67641"/>
              <a:gd name="T25" fmla="*/ 87899154 h 69056"/>
              <a:gd name="T26" fmla="*/ 2147483647 w 67641"/>
              <a:gd name="T27" fmla="*/ 89107844 h 69056"/>
              <a:gd name="T28" fmla="*/ 2147483647 w 67641"/>
              <a:gd name="T29" fmla="*/ 84727752 h 69056"/>
              <a:gd name="T30" fmla="*/ 2147483647 w 67641"/>
              <a:gd name="T31" fmla="*/ 82915399 h 69056"/>
              <a:gd name="T32" fmla="*/ 2147483647 w 67641"/>
              <a:gd name="T33" fmla="*/ 78384694 h 69056"/>
              <a:gd name="T34" fmla="*/ 2147483647 w 67641"/>
              <a:gd name="T35" fmla="*/ 62375402 h 69056"/>
              <a:gd name="T36" fmla="*/ 2147483647 w 67641"/>
              <a:gd name="T37" fmla="*/ 58448360 h 69056"/>
              <a:gd name="T38" fmla="*/ 2147483647 w 67641"/>
              <a:gd name="T39" fmla="*/ 42892055 h 69056"/>
              <a:gd name="T40" fmla="*/ 2147483647 w 67641"/>
              <a:gd name="T41" fmla="*/ 33830924 h 69056"/>
              <a:gd name="T42" fmla="*/ 2147483647 w 67641"/>
              <a:gd name="T43" fmla="*/ 29602910 h 69056"/>
              <a:gd name="T44" fmla="*/ 2147483647 w 67641"/>
              <a:gd name="T45" fmla="*/ 23863471 h 69056"/>
              <a:gd name="T46" fmla="*/ 2119032245 w 67641"/>
              <a:gd name="T47" fmla="*/ 20992990 h 69056"/>
              <a:gd name="T48" fmla="*/ 2147483647 w 67641"/>
              <a:gd name="T49" fmla="*/ 27185454 h 69056"/>
              <a:gd name="T50" fmla="*/ 2147483647 w 67641"/>
              <a:gd name="T51" fmla="*/ 34586640 h 69056"/>
              <a:gd name="T52" fmla="*/ 2147483647 w 67641"/>
              <a:gd name="T53" fmla="*/ 36246585 h 69056"/>
              <a:gd name="T54" fmla="*/ 2147483647 w 67641"/>
              <a:gd name="T55" fmla="*/ 46366123 h 69056"/>
              <a:gd name="T56" fmla="*/ 2147483647 w 67641"/>
              <a:gd name="T57" fmla="*/ 48328784 h 69056"/>
              <a:gd name="T58" fmla="*/ 2147483647 w 67641"/>
              <a:gd name="T59" fmla="*/ 55579598 h 69056"/>
              <a:gd name="T60" fmla="*/ 2147483647 w 67641"/>
              <a:gd name="T61" fmla="*/ 64791367 h 69056"/>
              <a:gd name="T62" fmla="*/ 2147483647 w 67641"/>
              <a:gd name="T63" fmla="*/ 81556097 h 69056"/>
              <a:gd name="T64" fmla="*/ 1666983906 w 67641"/>
              <a:gd name="T65" fmla="*/ 104512007 h 69056"/>
              <a:gd name="T66" fmla="*/ 1614011213 w 67641"/>
              <a:gd name="T67" fmla="*/ 105115619 h 69056"/>
              <a:gd name="T68" fmla="*/ 1126621638 w 67641"/>
              <a:gd name="T69" fmla="*/ 107833996 h 69056"/>
              <a:gd name="T70" fmla="*/ 942957492 w 67641"/>
              <a:gd name="T71" fmla="*/ 107230334 h 69056"/>
              <a:gd name="T72" fmla="*/ 918249295 w 67641"/>
              <a:gd name="T73" fmla="*/ 105871107 h 69056"/>
              <a:gd name="T74" fmla="*/ 713395383 w 67641"/>
              <a:gd name="T75" fmla="*/ 103756316 h 69056"/>
              <a:gd name="T76" fmla="*/ 646308229 w 67641"/>
              <a:gd name="T77" fmla="*/ 103303266 h 69056"/>
              <a:gd name="T78" fmla="*/ 515616345 w 67641"/>
              <a:gd name="T79" fmla="*/ 100131864 h 69056"/>
              <a:gd name="T80" fmla="*/ 370848588 w 67641"/>
              <a:gd name="T81" fmla="*/ 94845519 h 69056"/>
              <a:gd name="T82" fmla="*/ 226043463 w 67641"/>
              <a:gd name="T83" fmla="*/ 87899154 h 69056"/>
              <a:gd name="T84" fmla="*/ 233081041 w 67641"/>
              <a:gd name="T85" fmla="*/ 90013894 h 69056"/>
              <a:gd name="T86" fmla="*/ 169513465 w 67641"/>
              <a:gd name="T87" fmla="*/ 85784363 h 69056"/>
              <a:gd name="T88" fmla="*/ 127134973 w 67641"/>
              <a:gd name="T89" fmla="*/ 81103097 h 69056"/>
              <a:gd name="T90" fmla="*/ 144805089 w 67641"/>
              <a:gd name="T91" fmla="*/ 82462399 h 69056"/>
              <a:gd name="T92" fmla="*/ 151880860 w 67641"/>
              <a:gd name="T93" fmla="*/ 79894356 h 69056"/>
              <a:gd name="T94" fmla="*/ 74161975 w 67641"/>
              <a:gd name="T95" fmla="*/ 67208545 h 69056"/>
              <a:gd name="T96" fmla="*/ 105946068 w 67641"/>
              <a:gd name="T97" fmla="*/ 52558593 h 69056"/>
              <a:gd name="T98" fmla="*/ 208373419 w 67641"/>
              <a:gd name="T99" fmla="*/ 36549276 h 69056"/>
              <a:gd name="T100" fmla="*/ 642789224 w 67641"/>
              <a:gd name="T101" fmla="*/ 13894546 h 69056"/>
              <a:gd name="T102" fmla="*/ 928843604 w 67641"/>
              <a:gd name="T103" fmla="*/ 6645473 h 69056"/>
              <a:gd name="T104" fmla="*/ 1108951450 w 67641"/>
              <a:gd name="T105" fmla="*/ 4380119 h 69056"/>
              <a:gd name="T106" fmla="*/ 1384449104 w 67641"/>
              <a:gd name="T107" fmla="*/ 1812341 h 69056"/>
              <a:gd name="T108" fmla="*/ 1614011213 w 67641"/>
              <a:gd name="T109" fmla="*/ 1964451 h 69056"/>
              <a:gd name="T110" fmla="*/ 1599860603 w 67641"/>
              <a:gd name="T111" fmla="*/ 1208735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 name="Shape 431"/>
          <p:cNvSpPr>
            <a:spLocks/>
          </p:cNvSpPr>
          <p:nvPr/>
        </p:nvSpPr>
        <p:spPr bwMode="auto">
          <a:xfrm>
            <a:off x="4572000" y="1250950"/>
            <a:ext cx="425450" cy="436563"/>
          </a:xfrm>
          <a:custGeom>
            <a:avLst/>
            <a:gdLst>
              <a:gd name="T0" fmla="*/ 445247897 w 67641"/>
              <a:gd name="T1" fmla="*/ 152110 h 69056"/>
              <a:gd name="T2" fmla="*/ 340339615 w 67641"/>
              <a:gd name="T3" fmla="*/ 2114760 h 69056"/>
              <a:gd name="T4" fmla="*/ 186643805 w 67641"/>
              <a:gd name="T5" fmla="*/ 14650224 h 69056"/>
              <a:gd name="T6" fmla="*/ 92714054 w 67641"/>
              <a:gd name="T7" fmla="*/ 28544478 h 69056"/>
              <a:gd name="T8" fmla="*/ 17081752 w 67641"/>
              <a:gd name="T9" fmla="*/ 51500439 h 69056"/>
              <a:gd name="T10" fmla="*/ 13422120 w 67641"/>
              <a:gd name="T11" fmla="*/ 56032649 h 69056"/>
              <a:gd name="T12" fmla="*/ 3659394 w 67641"/>
              <a:gd name="T13" fmla="*/ 70530509 h 69056"/>
              <a:gd name="T14" fmla="*/ 68313523 w 67641"/>
              <a:gd name="T15" fmla="*/ 91221118 h 69056"/>
              <a:gd name="T16" fmla="*/ 214703604 w 67641"/>
              <a:gd name="T17" fmla="*/ 105871107 h 69056"/>
              <a:gd name="T18" fmla="*/ 472091848 w 67641"/>
              <a:gd name="T19" fmla="*/ 109345175 h 69056"/>
              <a:gd name="T20" fmla="*/ 629447679 w 67641"/>
              <a:gd name="T21" fmla="*/ 104361395 h 69056"/>
              <a:gd name="T22" fmla="*/ 716058418 w 67641"/>
              <a:gd name="T23" fmla="*/ 96054260 h 69056"/>
              <a:gd name="T24" fmla="*/ 774621988 w 67641"/>
              <a:gd name="T25" fmla="*/ 87899154 h 69056"/>
              <a:gd name="T26" fmla="*/ 763644086 w 67641"/>
              <a:gd name="T27" fmla="*/ 89107844 h 69056"/>
              <a:gd name="T28" fmla="*/ 783156420 w 67641"/>
              <a:gd name="T29" fmla="*/ 84727752 h 69056"/>
              <a:gd name="T30" fmla="*/ 801453460 w 67641"/>
              <a:gd name="T31" fmla="*/ 82915399 h 69056"/>
              <a:gd name="T32" fmla="*/ 803897735 w 67641"/>
              <a:gd name="T33" fmla="*/ 78384694 h 69056"/>
              <a:gd name="T34" fmla="*/ 863663516 w 67641"/>
              <a:gd name="T35" fmla="*/ 62375402 h 69056"/>
              <a:gd name="T36" fmla="*/ 872211232 w 67641"/>
              <a:gd name="T37" fmla="*/ 58448360 h 69056"/>
              <a:gd name="T38" fmla="*/ 867323488 w 67641"/>
              <a:gd name="T39" fmla="*/ 42892055 h 69056"/>
              <a:gd name="T40" fmla="*/ 834388373 w 67641"/>
              <a:gd name="T41" fmla="*/ 33830924 h 69056"/>
              <a:gd name="T42" fmla="*/ 813647461 w 67641"/>
              <a:gd name="T43" fmla="*/ 29602910 h 69056"/>
              <a:gd name="T44" fmla="*/ 763644086 w 67641"/>
              <a:gd name="T45" fmla="*/ 23863471 h 69056"/>
              <a:gd name="T46" fmla="*/ 731924467 w 67641"/>
              <a:gd name="T47" fmla="*/ 20992990 h 69056"/>
              <a:gd name="T48" fmla="*/ 784371714 w 67641"/>
              <a:gd name="T49" fmla="*/ 27185454 h 69056"/>
              <a:gd name="T50" fmla="*/ 823410069 w 67641"/>
              <a:gd name="T51" fmla="*/ 34586640 h 69056"/>
              <a:gd name="T52" fmla="*/ 840491814 w 67641"/>
              <a:gd name="T53" fmla="*/ 36246585 h 69056"/>
              <a:gd name="T54" fmla="*/ 864892094 w 67641"/>
              <a:gd name="T55" fmla="*/ 46366123 h 69056"/>
              <a:gd name="T56" fmla="*/ 861232928 w 67641"/>
              <a:gd name="T57" fmla="*/ 48328784 h 69056"/>
              <a:gd name="T58" fmla="*/ 861232928 w 67641"/>
              <a:gd name="T59" fmla="*/ 55579598 h 69056"/>
              <a:gd name="T60" fmla="*/ 846595457 w 67641"/>
              <a:gd name="T61" fmla="*/ 64791367 h 69056"/>
              <a:gd name="T62" fmla="*/ 784371714 w 67641"/>
              <a:gd name="T63" fmla="*/ 81556097 h 69056"/>
              <a:gd name="T64" fmla="*/ 575784332 w 67641"/>
              <a:gd name="T65" fmla="*/ 104512007 h 69056"/>
              <a:gd name="T66" fmla="*/ 557487292 w 67641"/>
              <a:gd name="T67" fmla="*/ 105115619 h 69056"/>
              <a:gd name="T68" fmla="*/ 389140778 w 67641"/>
              <a:gd name="T69" fmla="*/ 107833996 h 69056"/>
              <a:gd name="T70" fmla="*/ 325702144 w 67641"/>
              <a:gd name="T71" fmla="*/ 107230334 h 69056"/>
              <a:gd name="T72" fmla="*/ 317167712 w 67641"/>
              <a:gd name="T73" fmla="*/ 105871107 h 69056"/>
              <a:gd name="T74" fmla="*/ 246410342 w 67641"/>
              <a:gd name="T75" fmla="*/ 103756316 h 69056"/>
              <a:gd name="T76" fmla="*/ 223238036 w 67641"/>
              <a:gd name="T77" fmla="*/ 103303266 h 69056"/>
              <a:gd name="T78" fmla="*/ 178096391 w 67641"/>
              <a:gd name="T79" fmla="*/ 100131864 h 69056"/>
              <a:gd name="T80" fmla="*/ 128092916 w 67641"/>
              <a:gd name="T81" fmla="*/ 94845519 h 69056"/>
              <a:gd name="T82" fmla="*/ 78076533 w 67641"/>
              <a:gd name="T83" fmla="*/ 87899154 h 69056"/>
              <a:gd name="T84" fmla="*/ 80507323 w 67641"/>
              <a:gd name="T85" fmla="*/ 90013894 h 69056"/>
              <a:gd name="T86" fmla="*/ 58550814 w 67641"/>
              <a:gd name="T87" fmla="*/ 85784363 h 69056"/>
              <a:gd name="T88" fmla="*/ 43913054 w 67641"/>
              <a:gd name="T89" fmla="*/ 81103097 h 69056"/>
              <a:gd name="T90" fmla="*/ 50016420 w 67641"/>
              <a:gd name="T91" fmla="*/ 82462399 h 69056"/>
              <a:gd name="T92" fmla="*/ 52460393 w 67641"/>
              <a:gd name="T93" fmla="*/ 79894356 h 69056"/>
              <a:gd name="T94" fmla="*/ 25615920 w 67641"/>
              <a:gd name="T95" fmla="*/ 67208545 h 69056"/>
              <a:gd name="T96" fmla="*/ 36594294 w 67641"/>
              <a:gd name="T97" fmla="*/ 52558593 h 69056"/>
              <a:gd name="T98" fmla="*/ 71973192 w 67641"/>
              <a:gd name="T99" fmla="*/ 36549276 h 69056"/>
              <a:gd name="T100" fmla="*/ 222022742 w 67641"/>
              <a:gd name="T101" fmla="*/ 13894546 h 69056"/>
              <a:gd name="T102" fmla="*/ 320827079 w 67641"/>
              <a:gd name="T103" fmla="*/ 6645473 h 69056"/>
              <a:gd name="T104" fmla="*/ 383037337 w 67641"/>
              <a:gd name="T105" fmla="*/ 4380119 h 69056"/>
              <a:gd name="T106" fmla="*/ 478195289 w 67641"/>
              <a:gd name="T107" fmla="*/ 1812341 h 69056"/>
              <a:gd name="T108" fmla="*/ 557487292 w 67641"/>
              <a:gd name="T109" fmla="*/ 1964451 h 69056"/>
              <a:gd name="T110" fmla="*/ 552599548 w 67641"/>
              <a:gd name="T111" fmla="*/ 1208735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4" name="Shape 54"/>
          <p:cNvSpPr>
            <a:spLocks/>
          </p:cNvSpPr>
          <p:nvPr/>
        </p:nvSpPr>
        <p:spPr bwMode="auto">
          <a:xfrm>
            <a:off x="3744913" y="1541463"/>
            <a:ext cx="263525" cy="44450"/>
          </a:xfrm>
          <a:custGeom>
            <a:avLst/>
            <a:gdLst>
              <a:gd name="T0" fmla="*/ 1208565553 w 27831"/>
              <a:gd name="T1" fmla="*/ 160496444 h 2831"/>
              <a:gd name="T2" fmla="*/ 1212142167 w 27831"/>
              <a:gd name="T3" fmla="*/ 136987159 h 2831"/>
              <a:gd name="T4" fmla="*/ 1224637288 w 27831"/>
              <a:gd name="T5" fmla="*/ 191840984 h 2831"/>
              <a:gd name="T6" fmla="*/ 878917128 w 27831"/>
              <a:gd name="T7" fmla="*/ 41214054 h 2831"/>
              <a:gd name="T8" fmla="*/ 858076776 w 27831"/>
              <a:gd name="T9" fmla="*/ 27570303 h 2831"/>
              <a:gd name="T10" fmla="*/ 837280057 w 27831"/>
              <a:gd name="T11" fmla="*/ 13787004 h 2831"/>
              <a:gd name="T12" fmla="*/ 795599354 w 27831"/>
              <a:gd name="T13" fmla="*/ 41214054 h 2831"/>
              <a:gd name="T14" fmla="*/ 737316666 w 27831"/>
              <a:gd name="T15" fmla="*/ 82280706 h 2831"/>
              <a:gd name="T16" fmla="*/ 678990346 w 27831"/>
              <a:gd name="T17" fmla="*/ 68636963 h 2831"/>
              <a:gd name="T18" fmla="*/ 653999498 w 27831"/>
              <a:gd name="T19" fmla="*/ 68636963 h 2831"/>
              <a:gd name="T20" fmla="*/ 616513075 w 27831"/>
              <a:gd name="T21" fmla="*/ 54853872 h 2831"/>
              <a:gd name="T22" fmla="*/ 579027410 w 27831"/>
              <a:gd name="T23" fmla="*/ 95920492 h 2831"/>
              <a:gd name="T24" fmla="*/ 554036562 w 27831"/>
              <a:gd name="T25" fmla="*/ 27570303 h 2831"/>
              <a:gd name="T26" fmla="*/ 470719091 w 27831"/>
              <a:gd name="T27" fmla="*/ 68636963 h 2831"/>
              <a:gd name="T28" fmla="*/ 404091475 w 27831"/>
              <a:gd name="T29" fmla="*/ 82280706 h 2831"/>
              <a:gd name="T30" fmla="*/ 349915349 w 27831"/>
              <a:gd name="T31" fmla="*/ 95920492 h 2831"/>
              <a:gd name="T32" fmla="*/ 291588498 w 27831"/>
              <a:gd name="T33" fmla="*/ 109703598 h 2831"/>
              <a:gd name="T34" fmla="*/ 254102833 w 27831"/>
              <a:gd name="T35" fmla="*/ 150770140 h 2831"/>
              <a:gd name="T36" fmla="*/ 216616258 w 27831"/>
              <a:gd name="T37" fmla="*/ 150770140 h 2831"/>
              <a:gd name="T38" fmla="*/ 208315417 w 27831"/>
              <a:gd name="T39" fmla="*/ 164413946 h 2831"/>
              <a:gd name="T40" fmla="*/ 166634866 w 27831"/>
              <a:gd name="T41" fmla="*/ 205480896 h 2831"/>
              <a:gd name="T42" fmla="*/ 79166918 w 27831"/>
              <a:gd name="T43" fmla="*/ 219120682 h 2831"/>
              <a:gd name="T44" fmla="*/ 16689718 w 27831"/>
              <a:gd name="T45" fmla="*/ 273974318 h 2831"/>
              <a:gd name="T46" fmla="*/ 12539212 w 27831"/>
              <a:gd name="T47" fmla="*/ 397174414 h 2831"/>
              <a:gd name="T48" fmla="*/ 54176259 w 27831"/>
              <a:gd name="T49" fmla="*/ 369747628 h 2831"/>
              <a:gd name="T50" fmla="*/ 83317433 w 27831"/>
              <a:gd name="T51" fmla="*/ 397174414 h 2831"/>
              <a:gd name="T52" fmla="*/ 104157633 w 27831"/>
              <a:gd name="T53" fmla="*/ 356107716 h 2831"/>
              <a:gd name="T54" fmla="*/ 124997833 w 27831"/>
              <a:gd name="T55" fmla="*/ 356107716 h 2831"/>
              <a:gd name="T56" fmla="*/ 145839017 w 27831"/>
              <a:gd name="T57" fmla="*/ 301253891 h 2831"/>
              <a:gd name="T58" fmla="*/ 158333911 w 27831"/>
              <a:gd name="T59" fmla="*/ 356107716 h 2831"/>
              <a:gd name="T60" fmla="*/ 233305962 w 27831"/>
              <a:gd name="T61" fmla="*/ 328680678 h 2831"/>
              <a:gd name="T62" fmla="*/ 316579195 w 27831"/>
              <a:gd name="T63" fmla="*/ 287614230 h 2831"/>
              <a:gd name="T64" fmla="*/ 358260579 w 27831"/>
              <a:gd name="T65" fmla="*/ 287614230 h 2831"/>
              <a:gd name="T66" fmla="*/ 387401620 w 27831"/>
              <a:gd name="T67" fmla="*/ 260187255 h 2831"/>
              <a:gd name="T68" fmla="*/ 433232517 w 27831"/>
              <a:gd name="T69" fmla="*/ 260187255 h 2831"/>
              <a:gd name="T70" fmla="*/ 508204757 w 27831"/>
              <a:gd name="T71" fmla="*/ 232907682 h 2831"/>
              <a:gd name="T72" fmla="*/ 583177906 w 27831"/>
              <a:gd name="T73" fmla="*/ 219120682 h 2831"/>
              <a:gd name="T74" fmla="*/ 683140842 w 27831"/>
              <a:gd name="T75" fmla="*/ 219120682 h 2831"/>
              <a:gd name="T76" fmla="*/ 783103627 w 27831"/>
              <a:gd name="T77" fmla="*/ 232907682 h 2831"/>
              <a:gd name="T78" fmla="*/ 853926280 w 27831"/>
              <a:gd name="T79" fmla="*/ 219120682 h 2831"/>
              <a:gd name="T80" fmla="*/ 891411643 w 27831"/>
              <a:gd name="T81" fmla="*/ 205480896 h 2831"/>
              <a:gd name="T82" fmla="*/ 933048714 w 27831"/>
              <a:gd name="T83" fmla="*/ 205480896 h 2831"/>
              <a:gd name="T84" fmla="*/ 966384792 w 27831"/>
              <a:gd name="T85" fmla="*/ 178053732 h 2831"/>
              <a:gd name="T86" fmla="*/ 999719658 w 27831"/>
              <a:gd name="T87" fmla="*/ 191840984 h 2831"/>
              <a:gd name="T88" fmla="*/ 1053851850 w 27831"/>
              <a:gd name="T89" fmla="*/ 164413946 h 2831"/>
              <a:gd name="T90" fmla="*/ 1108028280 w 27831"/>
              <a:gd name="T91" fmla="*/ 164413946 h 2831"/>
              <a:gd name="T92" fmla="*/ 1128824999 w 27831"/>
              <a:gd name="T93" fmla="*/ 150770140 h 2831"/>
              <a:gd name="T94" fmla="*/ 1153815847 w 27831"/>
              <a:gd name="T95" fmla="*/ 150770140 h 2831"/>
              <a:gd name="T96" fmla="*/ 1199646440 w 27831"/>
              <a:gd name="T97" fmla="*/ 136987159 h 2831"/>
              <a:gd name="T98" fmla="*/ 1170505096 w 27831"/>
              <a:gd name="T99" fmla="*/ 123347341 h 2831"/>
              <a:gd name="T100" fmla="*/ 1116329272 w 27831"/>
              <a:gd name="T101" fmla="*/ 95920492 h 2831"/>
              <a:gd name="T102" fmla="*/ 1091338425 w 27831"/>
              <a:gd name="T103" fmla="*/ 82280706 h 2831"/>
              <a:gd name="T104" fmla="*/ 1083037432 w 27831"/>
              <a:gd name="T105" fmla="*/ 68636963 h 2831"/>
              <a:gd name="T106" fmla="*/ 1020561222 w 27831"/>
              <a:gd name="T107" fmla="*/ 95920492 h 2831"/>
              <a:gd name="T108" fmla="*/ 999719658 w 27831"/>
              <a:gd name="T109" fmla="*/ 41214054 h 2831"/>
              <a:gd name="T110" fmla="*/ 966384792 w 27831"/>
              <a:gd name="T111" fmla="*/ 27570303 h 2831"/>
              <a:gd name="T112" fmla="*/ 945543834 w 27831"/>
              <a:gd name="T113" fmla="*/ 41214054 h 2831"/>
              <a:gd name="T114" fmla="*/ 903907370 w 27831"/>
              <a:gd name="T115" fmla="*/ 54853872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5" name="Shape 230"/>
          <p:cNvSpPr>
            <a:spLocks noChangeArrowheads="1"/>
          </p:cNvSpPr>
          <p:nvPr/>
        </p:nvSpPr>
        <p:spPr bwMode="auto">
          <a:xfrm>
            <a:off x="6484938" y="254000"/>
            <a:ext cx="2701925" cy="2965450"/>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marL="342900" indent="-342900">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just" eaLnBrk="1" hangingPunct="1">
              <a:buClr>
                <a:srgbClr val="000000"/>
              </a:buClr>
              <a:buFont typeface="Arial" charset="-95"/>
              <a:buAutoNum type="arabicPeriod"/>
            </a:pPr>
            <a:endParaRPr lang="en-US" altLang="en-US" sz="1200">
              <a:solidFill>
                <a:srgbClr val="FFFFFF"/>
              </a:solidFill>
              <a:latin typeface="Sniglet" charset="-95"/>
              <a:ea typeface="Sniglet" charset="-95"/>
              <a:cs typeface="Sniglet" charset="-95"/>
              <a:sym typeface="Sniglet" charset="-95"/>
            </a:endParaRPr>
          </a:p>
          <a:p>
            <a:pPr algn="just" eaLnBrk="1" hangingPunct="1">
              <a:buClr>
                <a:srgbClr val="000000"/>
              </a:buClr>
              <a:buFont typeface="Arial" charset="-95"/>
              <a:buAutoNum type="arabicPeriod"/>
            </a:pPr>
            <a:endParaRPr lang="en-US" altLang="en-US" sz="1200">
              <a:solidFill>
                <a:srgbClr val="FFFFFF"/>
              </a:solidFill>
              <a:latin typeface="Sniglet" charset="-95"/>
              <a:ea typeface="Sniglet" charset="-95"/>
              <a:cs typeface="Sniglet" charset="-95"/>
              <a:sym typeface="Sniglet" charset="-95"/>
            </a:endParaRPr>
          </a:p>
          <a:p>
            <a:pPr algn="just" eaLnBrk="1" hangingPunct="1">
              <a:buClr>
                <a:srgbClr val="000000"/>
              </a:buClr>
              <a:buFont typeface="Arial" charset="-95"/>
              <a:buAutoNum type="arabicPeriod"/>
            </a:pPr>
            <a:endParaRPr lang="en-US" altLang="en-US" sz="1200">
              <a:solidFill>
                <a:srgbClr val="FFFFFF"/>
              </a:solidFill>
              <a:latin typeface="Sniglet" charset="-95"/>
              <a:ea typeface="Sniglet" charset="-95"/>
              <a:cs typeface="Sniglet" charset="-95"/>
              <a:sym typeface="Sniglet" charset="-95"/>
            </a:endParaRPr>
          </a:p>
          <a:p>
            <a:pPr algn="just" eaLnBrk="1" hangingPunct="1">
              <a:buClr>
                <a:srgbClr val="000000"/>
              </a:buClr>
              <a:buFont typeface="Arial" charset="-95"/>
              <a:buAutoNum type="arabicPeriod"/>
            </a:pPr>
            <a:endParaRPr lang="en-US" altLang="en-US" sz="1200">
              <a:solidFill>
                <a:srgbClr val="FFFFFF"/>
              </a:solidFill>
              <a:latin typeface="Sniglet" charset="-95"/>
              <a:ea typeface="Sniglet" charset="-95"/>
              <a:cs typeface="Sniglet" charset="-95"/>
              <a:sym typeface="Sniglet" charset="-95"/>
            </a:endParaRPr>
          </a:p>
        </p:txBody>
      </p:sp>
      <p:sp>
        <p:nvSpPr>
          <p:cNvPr id="16" name="Shape 54"/>
          <p:cNvSpPr>
            <a:spLocks/>
          </p:cNvSpPr>
          <p:nvPr/>
        </p:nvSpPr>
        <p:spPr bwMode="auto">
          <a:xfrm flipV="1">
            <a:off x="5497513" y="1333500"/>
            <a:ext cx="195262" cy="57150"/>
          </a:xfrm>
          <a:custGeom>
            <a:avLst/>
            <a:gdLst>
              <a:gd name="T0" fmla="*/ 491063214 w 27831"/>
              <a:gd name="T1" fmla="*/ 327966275 h 2831"/>
              <a:gd name="T2" fmla="*/ 492516253 w 27831"/>
              <a:gd name="T3" fmla="*/ 279926215 h 2831"/>
              <a:gd name="T4" fmla="*/ 497593359 w 27831"/>
              <a:gd name="T5" fmla="*/ 392017292 h 2831"/>
              <a:gd name="T6" fmla="*/ 357120606 w 27831"/>
              <a:gd name="T7" fmla="*/ 84218783 h 2831"/>
              <a:gd name="T8" fmla="*/ 348652702 w 27831"/>
              <a:gd name="T9" fmla="*/ 56338475 h 2831"/>
              <a:gd name="T10" fmla="*/ 340202759 w 27831"/>
              <a:gd name="T11" fmla="*/ 28173335 h 2831"/>
              <a:gd name="T12" fmla="*/ 323267176 w 27831"/>
              <a:gd name="T13" fmla="*/ 84218783 h 2831"/>
              <a:gd name="T14" fmla="*/ 299585917 w 27831"/>
              <a:gd name="T15" fmla="*/ 168136453 h 2831"/>
              <a:gd name="T16" fmla="*/ 275886698 w 27831"/>
              <a:gd name="T17" fmla="*/ 140256145 h 2831"/>
              <a:gd name="T18" fmla="*/ 265732487 w 27831"/>
              <a:gd name="T19" fmla="*/ 140256145 h 2831"/>
              <a:gd name="T20" fmla="*/ 250500947 w 27831"/>
              <a:gd name="T21" fmla="*/ 112090955 h 2831"/>
              <a:gd name="T22" fmla="*/ 235269799 w 27831"/>
              <a:gd name="T23" fmla="*/ 196008646 h 2831"/>
              <a:gd name="T24" fmla="*/ 225115589 w 27831"/>
              <a:gd name="T25" fmla="*/ 56338475 h 2831"/>
              <a:gd name="T26" fmla="*/ 191262159 w 27831"/>
              <a:gd name="T27" fmla="*/ 140256145 h 2831"/>
              <a:gd name="T28" fmla="*/ 164189989 w 27831"/>
              <a:gd name="T29" fmla="*/ 168136453 h 2831"/>
              <a:gd name="T30" fmla="*/ 142177188 w 27831"/>
              <a:gd name="T31" fmla="*/ 196008646 h 2831"/>
              <a:gd name="T32" fmla="*/ 118477969 w 27831"/>
              <a:gd name="T33" fmla="*/ 224173836 h 2831"/>
              <a:gd name="T34" fmla="*/ 103246793 w 27831"/>
              <a:gd name="T35" fmla="*/ 308091405 h 2831"/>
              <a:gd name="T36" fmla="*/ 88015365 w 27831"/>
              <a:gd name="T37" fmla="*/ 308091405 h 2831"/>
              <a:gd name="T38" fmla="*/ 84642472 w 27831"/>
              <a:gd name="T39" fmla="*/ 335971713 h 2831"/>
              <a:gd name="T40" fmla="*/ 67706888 w 27831"/>
              <a:gd name="T41" fmla="*/ 419889202 h 2831"/>
              <a:gd name="T42" fmla="*/ 32167025 w 27831"/>
              <a:gd name="T43" fmla="*/ 447761435 h 2831"/>
              <a:gd name="T44" fmla="*/ 6781360 w 27831"/>
              <a:gd name="T45" fmla="*/ 559852431 h 2831"/>
              <a:gd name="T46" fmla="*/ 5094942 w 27831"/>
              <a:gd name="T47" fmla="*/ 811605462 h 2831"/>
              <a:gd name="T48" fmla="*/ 22012822 w 27831"/>
              <a:gd name="T49" fmla="*/ 755559965 h 2831"/>
              <a:gd name="T50" fmla="*/ 33853472 w 27831"/>
              <a:gd name="T51" fmla="*/ 811605462 h 2831"/>
              <a:gd name="T52" fmla="*/ 42321264 w 27831"/>
              <a:gd name="T53" fmla="*/ 727687408 h 2831"/>
              <a:gd name="T54" fmla="*/ 50789027 w 27831"/>
              <a:gd name="T55" fmla="*/ 727687408 h 2831"/>
              <a:gd name="T56" fmla="*/ 59257170 w 27831"/>
              <a:gd name="T57" fmla="*/ 615596897 h 2831"/>
              <a:gd name="T58" fmla="*/ 64334051 w 27831"/>
              <a:gd name="T59" fmla="*/ 727687408 h 2831"/>
              <a:gd name="T60" fmla="*/ 94796682 w 27831"/>
              <a:gd name="T61" fmla="*/ 671642072 h 2831"/>
              <a:gd name="T62" fmla="*/ 128632179 w 27831"/>
              <a:gd name="T63" fmla="*/ 587724664 h 2831"/>
              <a:gd name="T64" fmla="*/ 145568099 w 27831"/>
              <a:gd name="T65" fmla="*/ 587724664 h 2831"/>
              <a:gd name="T66" fmla="*/ 157408616 w 27831"/>
              <a:gd name="T67" fmla="*/ 531679166 h 2831"/>
              <a:gd name="T68" fmla="*/ 176030619 w 27831"/>
              <a:gd name="T69" fmla="*/ 531679166 h 2831"/>
              <a:gd name="T70" fmla="*/ 206493250 w 27831"/>
              <a:gd name="T71" fmla="*/ 475934700 h 2831"/>
              <a:gd name="T72" fmla="*/ 236956162 w 27831"/>
              <a:gd name="T73" fmla="*/ 447761435 h 2831"/>
              <a:gd name="T74" fmla="*/ 277573004 w 27831"/>
              <a:gd name="T75" fmla="*/ 447761435 h 2831"/>
              <a:gd name="T76" fmla="*/ 318189846 w 27831"/>
              <a:gd name="T77" fmla="*/ 475934700 h 2831"/>
              <a:gd name="T78" fmla="*/ 346966396 w 27831"/>
              <a:gd name="T79" fmla="*/ 447761435 h 2831"/>
              <a:gd name="T80" fmla="*/ 362197487 w 27831"/>
              <a:gd name="T81" fmla="*/ 419889202 h 2831"/>
              <a:gd name="T82" fmla="*/ 379115334 w 27831"/>
              <a:gd name="T83" fmla="*/ 419889202 h 2831"/>
              <a:gd name="T84" fmla="*/ 392660343 w 27831"/>
              <a:gd name="T85" fmla="*/ 363843704 h 2831"/>
              <a:gd name="T86" fmla="*/ 406205127 w 27831"/>
              <a:gd name="T87" fmla="*/ 392017292 h 2831"/>
              <a:gd name="T88" fmla="*/ 428200079 w 27831"/>
              <a:gd name="T89" fmla="*/ 335971713 h 2831"/>
              <a:gd name="T90" fmla="*/ 450212768 w 27831"/>
              <a:gd name="T91" fmla="*/ 335971713 h 2831"/>
              <a:gd name="T92" fmla="*/ 458662935 w 27831"/>
              <a:gd name="T93" fmla="*/ 308091405 h 2831"/>
              <a:gd name="T94" fmla="*/ 468817146 w 27831"/>
              <a:gd name="T95" fmla="*/ 308091405 h 2831"/>
              <a:gd name="T96" fmla="*/ 487439148 w 27831"/>
              <a:gd name="T97" fmla="*/ 279926215 h 2831"/>
              <a:gd name="T98" fmla="*/ 475598406 w 27831"/>
              <a:gd name="T99" fmla="*/ 252054144 h 2831"/>
              <a:gd name="T100" fmla="*/ 453585606 w 27831"/>
              <a:gd name="T101" fmla="*/ 196008646 h 2831"/>
              <a:gd name="T102" fmla="*/ 443431395 w 27831"/>
              <a:gd name="T103" fmla="*/ 168136453 h 2831"/>
              <a:gd name="T104" fmla="*/ 440058557 w 27831"/>
              <a:gd name="T105" fmla="*/ 140256145 h 2831"/>
              <a:gd name="T106" fmla="*/ 414673256 w 27831"/>
              <a:gd name="T107" fmla="*/ 196008646 h 2831"/>
              <a:gd name="T108" fmla="*/ 406205127 w 27831"/>
              <a:gd name="T109" fmla="*/ 84218783 h 2831"/>
              <a:gd name="T110" fmla="*/ 392660343 w 27831"/>
              <a:gd name="T111" fmla="*/ 56338475 h 2831"/>
              <a:gd name="T112" fmla="*/ 384192214 w 27831"/>
              <a:gd name="T113" fmla="*/ 84218783 h 2831"/>
              <a:gd name="T114" fmla="*/ 367274816 w 27831"/>
              <a:gd name="T115" fmla="*/ 112090955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4" name="Shape 233"/>
          <p:cNvGrpSpPr>
            <a:grpSpLocks/>
          </p:cNvGrpSpPr>
          <p:nvPr/>
        </p:nvGrpSpPr>
        <p:grpSpPr bwMode="auto">
          <a:xfrm flipH="1">
            <a:off x="4508500" y="2643188"/>
            <a:ext cx="1790700" cy="233362"/>
            <a:chOff x="2266178" y="2764475"/>
            <a:chExt cx="1792245" cy="232966"/>
          </a:xfrm>
        </p:grpSpPr>
        <p:sp>
          <p:nvSpPr>
            <p:cNvPr id="18567"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568"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5" name="Shape 233"/>
          <p:cNvGrpSpPr>
            <a:grpSpLocks/>
          </p:cNvGrpSpPr>
          <p:nvPr/>
        </p:nvGrpSpPr>
        <p:grpSpPr bwMode="auto">
          <a:xfrm flipH="1">
            <a:off x="4268788" y="3025775"/>
            <a:ext cx="1790700" cy="233363"/>
            <a:chOff x="2266178" y="2764475"/>
            <a:chExt cx="1792245" cy="232966"/>
          </a:xfrm>
        </p:grpSpPr>
        <p:sp>
          <p:nvSpPr>
            <p:cNvPr id="18565"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566"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6" name="Shape 233"/>
          <p:cNvGrpSpPr>
            <a:grpSpLocks/>
          </p:cNvGrpSpPr>
          <p:nvPr/>
        </p:nvGrpSpPr>
        <p:grpSpPr bwMode="auto">
          <a:xfrm flipH="1">
            <a:off x="5910263" y="3667125"/>
            <a:ext cx="1790700" cy="233363"/>
            <a:chOff x="2266178" y="2764475"/>
            <a:chExt cx="1792245" cy="232966"/>
          </a:xfrm>
        </p:grpSpPr>
        <p:sp>
          <p:nvSpPr>
            <p:cNvPr id="18563"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564"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2" name="TextBox 1"/>
          <p:cNvSpPr txBox="1">
            <a:spLocks noChangeArrowheads="1"/>
          </p:cNvSpPr>
          <p:nvPr/>
        </p:nvSpPr>
        <p:spPr bwMode="auto">
          <a:xfrm>
            <a:off x="6932613" y="422275"/>
            <a:ext cx="221138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eaLnBrk="1" hangingPunct="1">
              <a:buFontTx/>
              <a:buAutoNum type="arabicPeriod"/>
            </a:pPr>
            <a:r>
              <a:rPr lang="en-US" altLang="en-US" i="1">
                <a:solidFill>
                  <a:srgbClr val="FFFFFF"/>
                </a:solidFill>
                <a:latin typeface="Sniglet" charset="-95"/>
                <a:ea typeface="Sniglet" charset="-95"/>
                <a:cs typeface="Sniglet" charset="-95"/>
                <a:sym typeface="Sniglet" charset="-95"/>
              </a:rPr>
              <a:t>Noticing</a:t>
            </a:r>
          </a:p>
          <a:p>
            <a:pPr eaLnBrk="1" hangingPunct="1">
              <a:buFontTx/>
              <a:buAutoNum type="arabicPeriod"/>
            </a:pPr>
            <a:r>
              <a:rPr lang="en-US" altLang="en-US" i="1">
                <a:solidFill>
                  <a:srgbClr val="FFFFFF"/>
                </a:solidFill>
                <a:latin typeface="Sniglet" charset="-95"/>
                <a:ea typeface="Sniglet" charset="-95"/>
                <a:cs typeface="Sniglet" charset="-95"/>
                <a:sym typeface="Sniglet" charset="-95"/>
              </a:rPr>
              <a:t>Sharing of noticing</a:t>
            </a:r>
          </a:p>
          <a:p>
            <a:pPr eaLnBrk="1" hangingPunct="1">
              <a:buFontTx/>
              <a:buAutoNum type="arabicPeriod"/>
            </a:pPr>
            <a:r>
              <a:rPr lang="en-US" altLang="en-US" i="1">
                <a:solidFill>
                  <a:srgbClr val="FFFFFF"/>
                </a:solidFill>
                <a:latin typeface="Sniglet" charset="-95"/>
                <a:ea typeface="Sniglet" charset="-95"/>
                <a:cs typeface="Sniglet" charset="-95"/>
                <a:sym typeface="Sniglet" charset="-95"/>
              </a:rPr>
              <a:t>Complaint (missing)</a:t>
            </a:r>
          </a:p>
          <a:p>
            <a:pPr eaLnBrk="1" hangingPunct="1">
              <a:buFontTx/>
              <a:buAutoNum type="arabicPeriod"/>
            </a:pPr>
            <a:r>
              <a:rPr lang="en-US" altLang="en-US" i="1">
                <a:solidFill>
                  <a:srgbClr val="FFFFFF"/>
                </a:solidFill>
                <a:latin typeface="Sniglet" charset="-95"/>
                <a:ea typeface="Sniglet" charset="-95"/>
                <a:cs typeface="Sniglet" charset="-95"/>
                <a:sym typeface="Sniglet" charset="-95"/>
              </a:rPr>
              <a:t>Account</a:t>
            </a:r>
          </a:p>
          <a:p>
            <a:pPr eaLnBrk="1" hangingPunct="1">
              <a:buFontTx/>
              <a:buAutoNum type="arabicPeriod"/>
            </a:pPr>
            <a:r>
              <a:rPr lang="en-US" altLang="en-US" i="1">
                <a:solidFill>
                  <a:srgbClr val="FFFFFF"/>
                </a:solidFill>
                <a:latin typeface="Sniglet" charset="-95"/>
                <a:ea typeface="Sniglet" charset="-95"/>
                <a:cs typeface="Sniglet" charset="-95"/>
                <a:sym typeface="Sniglet" charset="-95"/>
              </a:rPr>
              <a:t>Not acceptance of the account (missing)</a:t>
            </a:r>
          </a:p>
          <a:p>
            <a:pPr eaLnBrk="1" hangingPunct="1">
              <a:buFontTx/>
              <a:buAutoNum type="arabicPeriod"/>
            </a:pPr>
            <a:r>
              <a:rPr lang="en-US" altLang="en-US" i="1">
                <a:solidFill>
                  <a:srgbClr val="FFFFFF"/>
                </a:solidFill>
                <a:latin typeface="Sniglet" charset="-95"/>
                <a:ea typeface="Sniglet" charset="-95"/>
                <a:cs typeface="Sniglet" charset="-95"/>
                <a:sym typeface="Sniglet" charset="-95"/>
              </a:rPr>
              <a:t>Apology</a:t>
            </a:r>
          </a:p>
          <a:p>
            <a:pPr eaLnBrk="1" hangingPunct="1">
              <a:buFontTx/>
              <a:buAutoNum type="arabicPeriod"/>
            </a:pPr>
            <a:r>
              <a:rPr lang="en-US" altLang="en-US" i="1">
                <a:solidFill>
                  <a:srgbClr val="FFFFFF"/>
                </a:solidFill>
                <a:latin typeface="Sniglet" charset="-95"/>
                <a:ea typeface="Sniglet" charset="-95"/>
                <a:cs typeface="Sniglet" charset="-95"/>
                <a:sym typeface="Sniglet" charset="-95"/>
              </a:rPr>
              <a:t>Not acceptance of the apology (missing)</a:t>
            </a:r>
          </a:p>
          <a:p>
            <a:pPr eaLnBrk="1" hangingPunct="1">
              <a:buFontTx/>
              <a:buAutoNum type="arabicPeriod"/>
            </a:pPr>
            <a:r>
              <a:rPr lang="en-US" altLang="en-US" i="1">
                <a:solidFill>
                  <a:srgbClr val="FFFFFF"/>
                </a:solidFill>
                <a:latin typeface="Sniglet" charset="-95"/>
                <a:ea typeface="Sniglet" charset="-95"/>
                <a:cs typeface="Sniglet" charset="-95"/>
                <a:sym typeface="Sniglet" charset="-95"/>
              </a:rPr>
              <a:t>Escalate the missing complaint as not serious</a:t>
            </a:r>
          </a:p>
        </p:txBody>
      </p:sp>
      <p:sp>
        <p:nvSpPr>
          <p:cNvPr id="26" name="Shape 431"/>
          <p:cNvSpPr>
            <a:spLocks/>
          </p:cNvSpPr>
          <p:nvPr/>
        </p:nvSpPr>
        <p:spPr bwMode="auto">
          <a:xfrm flipV="1">
            <a:off x="3221038" y="1839913"/>
            <a:ext cx="1928812" cy="430212"/>
          </a:xfrm>
          <a:custGeom>
            <a:avLst/>
            <a:gdLst>
              <a:gd name="T0" fmla="*/ 2147483647 w 67641"/>
              <a:gd name="T1" fmla="*/ 145387 h 69056"/>
              <a:gd name="T2" fmla="*/ 2147483647 w 67641"/>
              <a:gd name="T3" fmla="*/ 2021702 h 69056"/>
              <a:gd name="T4" fmla="*/ 2147483647 w 67641"/>
              <a:gd name="T5" fmla="*/ 14005489 h 69056"/>
              <a:gd name="T6" fmla="*/ 2147483647 w 67641"/>
              <a:gd name="T7" fmla="*/ 27288284 h 69056"/>
              <a:gd name="T8" fmla="*/ 1591593984 w 67641"/>
              <a:gd name="T9" fmla="*/ 49233896 h 69056"/>
              <a:gd name="T10" fmla="*/ 1250607121 w 67641"/>
              <a:gd name="T11" fmla="*/ 53566628 h 69056"/>
              <a:gd name="T12" fmla="*/ 340963024 w 67641"/>
              <a:gd name="T13" fmla="*/ 67426455 h 69056"/>
              <a:gd name="T14" fmla="*/ 2147483647 w 67641"/>
              <a:gd name="T15" fmla="*/ 87206430 h 69056"/>
              <a:gd name="T16" fmla="*/ 2147483647 w 67641"/>
              <a:gd name="T17" fmla="*/ 101211688 h 69056"/>
              <a:gd name="T18" fmla="*/ 2147483647 w 67641"/>
              <a:gd name="T19" fmla="*/ 104532847 h 69056"/>
              <a:gd name="T20" fmla="*/ 2147483647 w 67641"/>
              <a:gd name="T21" fmla="*/ 99768495 h 69056"/>
              <a:gd name="T22" fmla="*/ 2147483647 w 67641"/>
              <a:gd name="T23" fmla="*/ 91826871 h 69056"/>
              <a:gd name="T24" fmla="*/ 2147483647 w 67641"/>
              <a:gd name="T25" fmla="*/ 84030677 h 69056"/>
              <a:gd name="T26" fmla="*/ 2147483647 w 67641"/>
              <a:gd name="T27" fmla="*/ 85186199 h 69056"/>
              <a:gd name="T28" fmla="*/ 2147483647 w 67641"/>
              <a:gd name="T29" fmla="*/ 80998860 h 69056"/>
              <a:gd name="T30" fmla="*/ 2147483647 w 67641"/>
              <a:gd name="T31" fmla="*/ 79266301 h 69056"/>
              <a:gd name="T32" fmla="*/ 2147483647 w 67641"/>
              <a:gd name="T33" fmla="*/ 74934977 h 69056"/>
              <a:gd name="T34" fmla="*/ 2147483647 w 67641"/>
              <a:gd name="T35" fmla="*/ 59630262 h 69056"/>
              <a:gd name="T36" fmla="*/ 2147483647 w 67641"/>
              <a:gd name="T37" fmla="*/ 55875976 h 69056"/>
              <a:gd name="T38" fmla="*/ 2147483647 w 67641"/>
              <a:gd name="T39" fmla="*/ 41004376 h 69056"/>
              <a:gd name="T40" fmla="*/ 2147483647 w 67641"/>
              <a:gd name="T41" fmla="*/ 32342027 h 69056"/>
              <a:gd name="T42" fmla="*/ 2147483647 w 67641"/>
              <a:gd name="T43" fmla="*/ 28300045 h 69056"/>
              <a:gd name="T44" fmla="*/ 2147483647 w 67641"/>
              <a:gd name="T45" fmla="*/ 22813256 h 69056"/>
              <a:gd name="T46" fmla="*/ 2147483647 w 67641"/>
              <a:gd name="T47" fmla="*/ 20069110 h 69056"/>
              <a:gd name="T48" fmla="*/ 2147483647 w 67641"/>
              <a:gd name="T49" fmla="*/ 25989021 h 69056"/>
              <a:gd name="T50" fmla="*/ 2147483647 w 67641"/>
              <a:gd name="T51" fmla="*/ 33064446 h 69056"/>
              <a:gd name="T52" fmla="*/ 2147483647 w 67641"/>
              <a:gd name="T53" fmla="*/ 34651375 h 69056"/>
              <a:gd name="T54" fmla="*/ 2147483647 w 67641"/>
              <a:gd name="T55" fmla="*/ 44325534 h 69056"/>
              <a:gd name="T56" fmla="*/ 2147483647 w 67641"/>
              <a:gd name="T57" fmla="*/ 46201855 h 69056"/>
              <a:gd name="T58" fmla="*/ 2147483647 w 67641"/>
              <a:gd name="T59" fmla="*/ 53133575 h 69056"/>
              <a:gd name="T60" fmla="*/ 2147483647 w 67641"/>
              <a:gd name="T61" fmla="*/ 61939909 h 69056"/>
              <a:gd name="T62" fmla="*/ 2147483647 w 67641"/>
              <a:gd name="T63" fmla="*/ 77966794 h 69056"/>
              <a:gd name="T64" fmla="*/ 2147483647 w 67641"/>
              <a:gd name="T65" fmla="*/ 99912431 h 69056"/>
              <a:gd name="T66" fmla="*/ 2147483647 w 67641"/>
              <a:gd name="T67" fmla="*/ 100489469 h 69056"/>
              <a:gd name="T68" fmla="*/ 2147483647 w 67641"/>
              <a:gd name="T69" fmla="*/ 103088183 h 69056"/>
              <a:gd name="T70" fmla="*/ 2147483647 w 67641"/>
              <a:gd name="T71" fmla="*/ 102511195 h 69056"/>
              <a:gd name="T72" fmla="*/ 2147483647 w 67641"/>
              <a:gd name="T73" fmla="*/ 101211688 h 69056"/>
              <a:gd name="T74" fmla="*/ 2147483647 w 67641"/>
              <a:gd name="T75" fmla="*/ 99189962 h 69056"/>
              <a:gd name="T76" fmla="*/ 2147483647 w 67641"/>
              <a:gd name="T77" fmla="*/ 98756859 h 69056"/>
              <a:gd name="T78" fmla="*/ 2147483647 w 67641"/>
              <a:gd name="T79" fmla="*/ 95725092 h 69056"/>
              <a:gd name="T80" fmla="*/ 2147483647 w 67641"/>
              <a:gd name="T81" fmla="*/ 90671349 h 69056"/>
              <a:gd name="T82" fmla="*/ 2147483647 w 67641"/>
              <a:gd name="T83" fmla="*/ 84030677 h 69056"/>
              <a:gd name="T84" fmla="*/ 2147483647 w 67641"/>
              <a:gd name="T85" fmla="*/ 86052354 h 69056"/>
              <a:gd name="T86" fmla="*/ 2147483647 w 67641"/>
              <a:gd name="T87" fmla="*/ 82008951 h 69056"/>
              <a:gd name="T88" fmla="*/ 2147483647 w 67641"/>
              <a:gd name="T89" fmla="*/ 77533692 h 69056"/>
              <a:gd name="T90" fmla="*/ 2147483647 w 67641"/>
              <a:gd name="T91" fmla="*/ 78833198 h 69056"/>
              <a:gd name="T92" fmla="*/ 2147483647 w 67641"/>
              <a:gd name="T93" fmla="*/ 76378170 h 69056"/>
              <a:gd name="T94" fmla="*/ 2147483647 w 67641"/>
              <a:gd name="T95" fmla="*/ 64250703 h 69056"/>
              <a:gd name="T96" fmla="*/ 2147483647 w 67641"/>
              <a:gd name="T97" fmla="*/ 50245482 h 69056"/>
              <a:gd name="T98" fmla="*/ 2147483647 w 67641"/>
              <a:gd name="T99" fmla="*/ 34940717 h 69056"/>
              <a:gd name="T100" fmla="*/ 2147483647 w 67641"/>
              <a:gd name="T101" fmla="*/ 13283020 h 69056"/>
              <a:gd name="T102" fmla="*/ 2147483647 w 67641"/>
              <a:gd name="T103" fmla="*/ 6353002 h 69056"/>
              <a:gd name="T104" fmla="*/ 2147483647 w 67641"/>
              <a:gd name="T105" fmla="*/ 4187352 h 69056"/>
              <a:gd name="T106" fmla="*/ 2147483647 w 67641"/>
              <a:gd name="T107" fmla="*/ 1732554 h 69056"/>
              <a:gd name="T108" fmla="*/ 2147483647 w 67641"/>
              <a:gd name="T109" fmla="*/ 1877978 h 69056"/>
              <a:gd name="T110" fmla="*/ 2147483647 w 67641"/>
              <a:gd name="T111" fmla="*/ 115554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2"/>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0" end="0"/>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2">
                                            <p:txEl>
                                              <p:pRg st="1" end="1"/>
                                            </p:txEl>
                                          </p:spTgt>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2">
                                            <p:txEl>
                                              <p:pRg st="3" end="3"/>
                                            </p:txEl>
                                          </p:spTgt>
                                        </p:tgtEl>
                                        <p:attrNameLst>
                                          <p:attrName>style.visibility</p:attrName>
                                        </p:attrNameLst>
                                      </p:cBhvr>
                                      <p:to>
                                        <p:strVal val="visible"/>
                                      </p:to>
                                    </p:set>
                                  </p:childTnLst>
                                </p:cTn>
                              </p:par>
                              <p:par>
                                <p:cTn id="71" presetID="1" presetClass="entr" presetSubtype="0" fill="hold" grpId="2" nodeType="withEffect">
                                  <p:stCondLst>
                                    <p:cond delay="0"/>
                                  </p:stCondLst>
                                  <p:childTnLst>
                                    <p:set>
                                      <p:cBhvr>
                                        <p:cTn id="72" dur="1" fill="hold">
                                          <p:stCondLst>
                                            <p:cond delay="0"/>
                                          </p:stCondLst>
                                        </p:cTn>
                                        <p:tgtEl>
                                          <p:spTgt spid="1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2">
                                            <p:txEl>
                                              <p:pRg st="5" end="5"/>
                                            </p:txEl>
                                          </p:spTgt>
                                        </p:tgtEl>
                                        <p:attrNameLst>
                                          <p:attrName>style.visibility</p:attrName>
                                        </p:attrNameLst>
                                      </p:cBhvr>
                                      <p:to>
                                        <p:strVal val="visible"/>
                                      </p:to>
                                    </p:set>
                                  </p:childTnLst>
                                </p:cTn>
                              </p:par>
                              <p:par>
                                <p:cTn id="81" presetID="1" presetClass="entr" presetSubtype="0" fill="hold" grpId="2" nodeType="withEffect">
                                  <p:stCondLst>
                                    <p:cond delay="0"/>
                                  </p:stCondLst>
                                  <p:childTnLst>
                                    <p:set>
                                      <p:cBhvr>
                                        <p:cTn id="82" dur="1" fill="hold">
                                          <p:stCondLst>
                                            <p:cond delay="0"/>
                                          </p:stCondLst>
                                        </p:cTn>
                                        <p:tgtEl>
                                          <p:spTgt spid="13"/>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6"/>
                                        </p:tgtEl>
                                        <p:attrNameLst>
                                          <p:attrName>style.visibility</p:attrName>
                                        </p:attrNameLst>
                                      </p:cBhvr>
                                      <p:to>
                                        <p:strVal val="hidden"/>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2">
                                            <p:txEl>
                                              <p:pRg st="7" end="7"/>
                                            </p:txEl>
                                          </p:spTgt>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6"/>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4"/>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xit" presetSubtype="0" fill="hold" nodeType="clickEffect">
                                  <p:stCondLst>
                                    <p:cond delay="0"/>
                                  </p:stCondLst>
                                  <p:childTnLst>
                                    <p:set>
                                      <p:cBhvr>
                                        <p:cTn id="108" dur="1" fill="hold">
                                          <p:stCondLst>
                                            <p:cond delay="0"/>
                                          </p:stCondLst>
                                        </p:cTn>
                                        <p:tgtEl>
                                          <p:spTgt spid="4"/>
                                        </p:tgtEl>
                                        <p:attrNameLst>
                                          <p:attrName>style.visibility</p:attrName>
                                        </p:attrNameLst>
                                      </p:cBhvr>
                                      <p:to>
                                        <p:strVal val="hidden"/>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nodeType="clickEffect">
                                  <p:stCondLst>
                                    <p:cond delay="0"/>
                                  </p:stCondLst>
                                  <p:childTnLst>
                                    <p:set>
                                      <p:cBhvr>
                                        <p:cTn id="112" dur="1" fill="hold">
                                          <p:stCondLst>
                                            <p:cond delay="0"/>
                                          </p:stCondLst>
                                        </p:cTn>
                                        <p:tgtEl>
                                          <p:spTgt spid="5"/>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xit" presetSubtype="0" fill="hold" nodeType="clickEffect">
                                  <p:stCondLst>
                                    <p:cond delay="0"/>
                                  </p:stCondLst>
                                  <p:childTnLst>
                                    <p:set>
                                      <p:cBhvr>
                                        <p:cTn id="116" dur="1" fill="hold">
                                          <p:stCondLst>
                                            <p:cond delay="0"/>
                                          </p:stCondLst>
                                        </p:cTn>
                                        <p:tgtEl>
                                          <p:spTgt spid="5"/>
                                        </p:tgtEl>
                                        <p:attrNameLst>
                                          <p:attrName>style.visibility</p:attrName>
                                        </p:attrNameLst>
                                      </p:cBhvr>
                                      <p:to>
                                        <p:strVal val="hidden"/>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nodeType="clickEffect">
                                  <p:stCondLst>
                                    <p:cond delay="0"/>
                                  </p:stCondLst>
                                  <p:childTnLst>
                                    <p:set>
                                      <p:cBhvr>
                                        <p:cTn id="120" dur="1" fill="hold">
                                          <p:stCondLst>
                                            <p:cond delay="0"/>
                                          </p:stCondLst>
                                        </p:cTn>
                                        <p:tgtEl>
                                          <p:spTgt spid="6"/>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xit" presetSubtype="0" fill="hold" nodeType="clickEffect">
                                  <p:stCondLst>
                                    <p:cond delay="0"/>
                                  </p:stCondLst>
                                  <p:childTnLst>
                                    <p:set>
                                      <p:cBhvr>
                                        <p:cTn id="12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1" grpId="0" animBg="1"/>
      <p:bldP spid="11" grpId="1" animBg="1"/>
      <p:bldP spid="11" grpId="2" animBg="1"/>
      <p:bldP spid="12" grpId="0" animBg="1"/>
      <p:bldP spid="12" grpId="1" animBg="1"/>
      <p:bldP spid="12" grpId="2" animBg="1"/>
      <p:bldP spid="13" grpId="0" animBg="1"/>
      <p:bldP spid="13" grpId="1" animBg="1"/>
      <p:bldP spid="13" grpId="2" animBg="1"/>
      <p:bldP spid="14" grpId="0" animBg="1"/>
      <p:bldP spid="14" grpId="1" animBg="1"/>
      <p:bldP spid="15" grpId="0" animBg="1"/>
      <p:bldP spid="16" grpId="0" animBg="1"/>
      <p:bldP spid="16" grpId="1" animBg="1"/>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81"/>
          <p:cNvSpPr txBox="1">
            <a:spLocks noGrp="1"/>
          </p:cNvSpPr>
          <p:nvPr>
            <p:ph type="ctrTitle"/>
          </p:nvPr>
        </p:nvSpPr>
        <p:spPr>
          <a:xfrm>
            <a:off x="685800" y="1984375"/>
            <a:ext cx="7772400" cy="1160463"/>
          </a:xfrm>
        </p:spPr>
        <p:txBody>
          <a:bodyPr/>
          <a:lstStyle/>
          <a:p>
            <a:pPr eaLnBrk="1" hangingPunct="1">
              <a:spcBef>
                <a:spcPct val="0"/>
              </a:spcBef>
              <a:spcAft>
                <a:spcPct val="0"/>
              </a:spcAft>
              <a:buClr>
                <a:srgbClr val="FFFFFF"/>
              </a:buClr>
              <a:buFont typeface="Walter Turncoat" charset="-95"/>
              <a:buNone/>
            </a:pPr>
            <a:r>
              <a:rPr lang="en-US" altLang="en-US" sz="6000">
                <a:solidFill>
                  <a:srgbClr val="FFFFFF"/>
                </a:solidFill>
                <a:latin typeface="Walter Turncoat" charset="-95"/>
                <a:ea typeface="Walter Turncoat" charset="-95"/>
                <a:cs typeface="Walter Turncoat" charset="-95"/>
                <a:sym typeface="Walter Turncoat" charset="-95"/>
              </a:rPr>
              <a:t>4</a:t>
            </a:r>
            <a:br>
              <a:rPr lang="en-US" altLang="en-US" sz="6000">
                <a:solidFill>
                  <a:srgbClr val="FFFFFF"/>
                </a:solidFill>
                <a:latin typeface="Walter Turncoat" charset="-95"/>
                <a:ea typeface="Walter Turncoat" charset="-95"/>
                <a:cs typeface="Walter Turncoat" charset="-95"/>
                <a:sym typeface="Walter Turncoat" charset="-95"/>
              </a:rPr>
            </a:b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r>
              <a:rPr lang="en-US" altLang="en-US">
                <a:solidFill>
                  <a:srgbClr val="FFFFFF"/>
                </a:solidFill>
                <a:latin typeface="Walter Turncoat" charset="-95"/>
                <a:ea typeface="Walter Turncoat" charset="-95"/>
                <a:cs typeface="Walter Turncoat" charset="-95"/>
                <a:sym typeface="Walter Turncoat" charset="-95"/>
              </a:rPr>
              <a:t>Discussion &amp; Conclusions</a:t>
            </a:r>
          </a:p>
        </p:txBody>
      </p:sp>
      <p:sp>
        <p:nvSpPr>
          <p:cNvPr id="19459" name="Shape 83"/>
          <p:cNvSpPr>
            <a:spLocks/>
          </p:cNvSpPr>
          <p:nvPr/>
        </p:nvSpPr>
        <p:spPr bwMode="auto">
          <a:xfrm>
            <a:off x="3578225" y="282575"/>
            <a:ext cx="1824038"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4552 w 73112"/>
              <a:gd name="T83" fmla="*/ 2147483647 h 68207"/>
              <a:gd name="T84" fmla="*/ 138888728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605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9460"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48F2665B-0F00-9A42-A3C0-10520FEB3D13}" type="slidenum">
              <a:rPr lang="en-US" altLang="en-US" sz="1000">
                <a:solidFill>
                  <a:srgbClr val="FFFFFF"/>
                </a:solidFill>
                <a:latin typeface="Sniglet" charset="-95"/>
                <a:ea typeface="Sniglet" charset="-95"/>
                <a:cs typeface="Sniglet" charset="-95"/>
                <a:sym typeface="Sniglet" charset="-95"/>
              </a:rPr>
              <a:pPr/>
              <a:t>16</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227"/>
          <p:cNvSpPr txBox="1">
            <a:spLocks noGrp="1"/>
          </p:cNvSpPr>
          <p:nvPr>
            <p:ph type="title"/>
          </p:nvPr>
        </p:nvSpPr>
        <p:spPr>
          <a:xfrm>
            <a:off x="-6350" y="968375"/>
            <a:ext cx="9156700" cy="857250"/>
          </a:xfrm>
        </p:spPr>
        <p:txBody>
          <a:bodyPr/>
          <a:lstStyle/>
          <a:p>
            <a:pPr algn="ctr" eaLnBrk="1" hangingPunct="1">
              <a:spcBef>
                <a:spcPct val="0"/>
              </a:spcBef>
              <a:spcAft>
                <a:spcPct val="0"/>
              </a:spcAft>
              <a:buClr>
                <a:srgbClr val="FFFFFF"/>
              </a:buClr>
              <a:buFont typeface="Walter Turncoat" charset="-95"/>
              <a:buNone/>
            </a:pPr>
            <a:r>
              <a:rPr lang="en-US" altLang="en-US" sz="2600">
                <a:solidFill>
                  <a:srgbClr val="FFFFFF"/>
                </a:solidFill>
                <a:latin typeface="Walter Turncoat" charset="-95"/>
                <a:ea typeface="Walter Turncoat" charset="-95"/>
                <a:cs typeface="Walter Turncoat" charset="-95"/>
                <a:sym typeface="Walter Turncoat" charset="-95"/>
              </a:rPr>
              <a:t>Extract 1: established disagreement/argument environment</a:t>
            </a:r>
          </a:p>
        </p:txBody>
      </p:sp>
      <p:sp>
        <p:nvSpPr>
          <p:cNvPr id="20483" name="Shape 228"/>
          <p:cNvSpPr>
            <a:spLocks/>
          </p:cNvSpPr>
          <p:nvPr/>
        </p:nvSpPr>
        <p:spPr bwMode="auto">
          <a:xfrm>
            <a:off x="4141788" y="280988"/>
            <a:ext cx="788987" cy="804862"/>
          </a:xfrm>
          <a:custGeom>
            <a:avLst/>
            <a:gdLst>
              <a:gd name="T0" fmla="*/ 637402755 w 67641"/>
              <a:gd name="T1" fmla="*/ 1752652 h 69056"/>
              <a:gd name="T2" fmla="*/ 487219619 w 67641"/>
              <a:gd name="T3" fmla="*/ 24377852 h 69056"/>
              <a:gd name="T4" fmla="*/ 267193583 w 67641"/>
              <a:gd name="T5" fmla="*/ 168868633 h 69056"/>
              <a:gd name="T6" fmla="*/ 132726259 w 67641"/>
              <a:gd name="T7" fmla="*/ 329026262 h 69056"/>
              <a:gd name="T8" fmla="*/ 24454264 w 67641"/>
              <a:gd name="T9" fmla="*/ 593631518 h 69056"/>
              <a:gd name="T10" fmla="*/ 19215547 w 67641"/>
              <a:gd name="T11" fmla="*/ 645873677 h 69056"/>
              <a:gd name="T12" fmla="*/ 5238718 w 67641"/>
              <a:gd name="T13" fmla="*/ 812989694 h 69056"/>
              <a:gd name="T14" fmla="*/ 97796247 w 67641"/>
              <a:gd name="T15" fmla="*/ 1051483101 h 69056"/>
              <a:gd name="T16" fmla="*/ 307363840 w 67641"/>
              <a:gd name="T17" fmla="*/ 1220351875 h 69056"/>
              <a:gd name="T18" fmla="*/ 675832321 w 67641"/>
              <a:gd name="T19" fmla="*/ 1260395046 h 69056"/>
              <a:gd name="T20" fmla="*/ 901096946 w 67641"/>
              <a:gd name="T21" fmla="*/ 1202950005 h 69056"/>
              <a:gd name="T22" fmla="*/ 1025086672 w 67641"/>
              <a:gd name="T23" fmla="*/ 1107194594 h 69056"/>
              <a:gd name="T24" fmla="*/ 1108925738 w 67641"/>
              <a:gd name="T25" fmla="*/ 1013191380 h 69056"/>
              <a:gd name="T26" fmla="*/ 1093209319 w 67641"/>
              <a:gd name="T27" fmla="*/ 1027124661 h 69056"/>
              <a:gd name="T28" fmla="*/ 1121142486 w 67641"/>
              <a:gd name="T29" fmla="*/ 976635445 h 69056"/>
              <a:gd name="T30" fmla="*/ 1147335521 w 67641"/>
              <a:gd name="T31" fmla="*/ 955747085 h 69056"/>
              <a:gd name="T32" fmla="*/ 1150835192 w 67641"/>
              <a:gd name="T33" fmla="*/ 903522082 h 69056"/>
              <a:gd name="T34" fmla="*/ 1236394232 w 67641"/>
              <a:gd name="T35" fmla="*/ 718986666 h 69056"/>
              <a:gd name="T36" fmla="*/ 1248629643 w 67641"/>
              <a:gd name="T37" fmla="*/ 673720472 h 69056"/>
              <a:gd name="T38" fmla="*/ 1241632541 w 67641"/>
              <a:gd name="T39" fmla="*/ 494406773 h 69056"/>
              <a:gd name="T40" fmla="*/ 1194484031 w 67641"/>
              <a:gd name="T41" fmla="*/ 389960591 h 69056"/>
              <a:gd name="T42" fmla="*/ 1164792817 w 67641"/>
              <a:gd name="T43" fmla="*/ 341223944 h 69056"/>
              <a:gd name="T44" fmla="*/ 1093209319 w 67641"/>
              <a:gd name="T45" fmla="*/ 275069203 h 69056"/>
              <a:gd name="T46" fmla="*/ 1047800193 w 67641"/>
              <a:gd name="T47" fmla="*/ 241981856 h 69056"/>
              <a:gd name="T48" fmla="*/ 1122883363 w 67641"/>
              <a:gd name="T49" fmla="*/ 313359619 h 69056"/>
              <a:gd name="T50" fmla="*/ 1178768359 w 67641"/>
              <a:gd name="T51" fmla="*/ 398670383 h 69056"/>
              <a:gd name="T52" fmla="*/ 1203222011 w 67641"/>
              <a:gd name="T53" fmla="*/ 417807293 h 69056"/>
              <a:gd name="T54" fmla="*/ 1238152279 w 67641"/>
              <a:gd name="T55" fmla="*/ 534451437 h 69056"/>
              <a:gd name="T56" fmla="*/ 1232913971 w 67641"/>
              <a:gd name="T57" fmla="*/ 557075209 h 69056"/>
              <a:gd name="T58" fmla="*/ 1232913971 w 67641"/>
              <a:gd name="T59" fmla="*/ 640652146 h 69056"/>
              <a:gd name="T60" fmla="*/ 1211958497 w 67641"/>
              <a:gd name="T61" fmla="*/ 746833462 h 69056"/>
              <a:gd name="T62" fmla="*/ 1122883363 w 67641"/>
              <a:gd name="T63" fmla="*/ 940078764 h 69056"/>
              <a:gd name="T64" fmla="*/ 824275139 w 67641"/>
              <a:gd name="T65" fmla="*/ 1204684299 h 69056"/>
              <a:gd name="T66" fmla="*/ 798081357 w 67641"/>
              <a:gd name="T67" fmla="*/ 1211640870 h 69056"/>
              <a:gd name="T68" fmla="*/ 557081277 w 67641"/>
              <a:gd name="T69" fmla="*/ 1242976020 h 69056"/>
              <a:gd name="T70" fmla="*/ 466264892 w 67641"/>
              <a:gd name="T71" fmla="*/ 1236018704 h 69056"/>
              <a:gd name="T72" fmla="*/ 454047771 w 67641"/>
              <a:gd name="T73" fmla="*/ 1220351875 h 69056"/>
              <a:gd name="T74" fmla="*/ 352752249 w 67641"/>
              <a:gd name="T75" fmla="*/ 1195974040 h 69056"/>
              <a:gd name="T76" fmla="*/ 319580587 w 67641"/>
              <a:gd name="T77" fmla="*/ 1190752510 h 69056"/>
              <a:gd name="T78" fmla="*/ 254957798 w 67641"/>
              <a:gd name="T79" fmla="*/ 1154195829 h 69056"/>
              <a:gd name="T80" fmla="*/ 183374067 w 67641"/>
              <a:gd name="T81" fmla="*/ 1093261313 h 69056"/>
              <a:gd name="T82" fmla="*/ 111771439 w 67641"/>
              <a:gd name="T83" fmla="*/ 1013191380 h 69056"/>
              <a:gd name="T84" fmla="*/ 115251700 w 67641"/>
              <a:gd name="T85" fmla="*/ 1037569214 h 69056"/>
              <a:gd name="T86" fmla="*/ 83819399 w 67641"/>
              <a:gd name="T87" fmla="*/ 988815784 h 69056"/>
              <a:gd name="T88" fmla="*/ 62864532 w 67641"/>
              <a:gd name="T89" fmla="*/ 934857233 h 69056"/>
              <a:gd name="T90" fmla="*/ 71602605 w 67641"/>
              <a:gd name="T91" fmla="*/ 950523316 h 69056"/>
              <a:gd name="T92" fmla="*/ 75100363 w 67641"/>
              <a:gd name="T93" fmla="*/ 920923952 h 69056"/>
              <a:gd name="T94" fmla="*/ 36671064 w 67641"/>
              <a:gd name="T95" fmla="*/ 774697786 h 69056"/>
              <a:gd name="T96" fmla="*/ 52387215 w 67641"/>
              <a:gd name="T97" fmla="*/ 605829386 h 69056"/>
              <a:gd name="T98" fmla="*/ 103034952 w 67641"/>
              <a:gd name="T99" fmla="*/ 421293783 h 69056"/>
              <a:gd name="T100" fmla="*/ 317841390 w 67641"/>
              <a:gd name="T101" fmla="*/ 160159027 h 69056"/>
              <a:gd name="T102" fmla="*/ 459286826 w 67641"/>
              <a:gd name="T103" fmla="*/ 76601088 h 69056"/>
              <a:gd name="T104" fmla="*/ 548344790 w 67641"/>
              <a:gd name="T105" fmla="*/ 50489473 h 69056"/>
              <a:gd name="T106" fmla="*/ 684570300 w 67641"/>
              <a:gd name="T107" fmla="*/ 20889928 h 69056"/>
              <a:gd name="T108" fmla="*/ 798081357 w 67641"/>
              <a:gd name="T109" fmla="*/ 22642590 h 69056"/>
              <a:gd name="T110" fmla="*/ 791084254 w 67641"/>
              <a:gd name="T111" fmla="*/ 1393296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0484" name="Shape 229"/>
          <p:cNvSpPr>
            <a:spLocks/>
          </p:cNvSpPr>
          <p:nvPr/>
        </p:nvSpPr>
        <p:spPr bwMode="auto">
          <a:xfrm>
            <a:off x="4275138" y="485775"/>
            <a:ext cx="492125" cy="398463"/>
          </a:xfrm>
          <a:custGeom>
            <a:avLst/>
            <a:gdLst>
              <a:gd name="T0" fmla="*/ 1672138303 w 22532"/>
              <a:gd name="T1" fmla="*/ 2147483647 h 18226"/>
              <a:gd name="T2" fmla="*/ 1600226748 w 22532"/>
              <a:gd name="T3" fmla="*/ 1284101276 h 18226"/>
              <a:gd name="T4" fmla="*/ 1262524452 w 22532"/>
              <a:gd name="T5" fmla="*/ 2095546670 h 18226"/>
              <a:gd name="T6" fmla="*/ 2147483647 w 22532"/>
              <a:gd name="T7" fmla="*/ 1589764985 h 18226"/>
              <a:gd name="T8" fmla="*/ 1738580135 w 22532"/>
              <a:gd name="T9" fmla="*/ 200115790 h 18226"/>
              <a:gd name="T10" fmla="*/ 1877173949 w 22532"/>
              <a:gd name="T11" fmla="*/ 455748955 h 18226"/>
              <a:gd name="T12" fmla="*/ 2147483647 w 22532"/>
              <a:gd name="T13" fmla="*/ 678257805 h 18226"/>
              <a:gd name="T14" fmla="*/ 2147483647 w 22532"/>
              <a:gd name="T15" fmla="*/ 711611675 h 18226"/>
              <a:gd name="T16" fmla="*/ 2147483647 w 22532"/>
              <a:gd name="T17" fmla="*/ 861706366 h 18226"/>
              <a:gd name="T18" fmla="*/ 2147483647 w 22532"/>
              <a:gd name="T19" fmla="*/ 1528772932 h 18226"/>
              <a:gd name="T20" fmla="*/ 2147483647 w 22532"/>
              <a:gd name="T21" fmla="*/ 1962139583 h 18226"/>
              <a:gd name="T22" fmla="*/ 2147483647 w 22532"/>
              <a:gd name="T23" fmla="*/ 2045514465 h 18226"/>
              <a:gd name="T24" fmla="*/ 2147483647 w 22532"/>
              <a:gd name="T25" fmla="*/ 2147483647 h 18226"/>
              <a:gd name="T26" fmla="*/ 2147483647 w 22532"/>
              <a:gd name="T27" fmla="*/ 2147483647 h 18226"/>
              <a:gd name="T28" fmla="*/ 2026676457 w 22532"/>
              <a:gd name="T29" fmla="*/ 2147483647 h 18226"/>
              <a:gd name="T30" fmla="*/ 1888093826 w 22532"/>
              <a:gd name="T31" fmla="*/ 2147483647 h 18226"/>
              <a:gd name="T32" fmla="*/ 1533773734 w 22532"/>
              <a:gd name="T33" fmla="*/ 2147483647 h 18226"/>
              <a:gd name="T34" fmla="*/ 902516575 w 22532"/>
              <a:gd name="T35" fmla="*/ 2147483647 h 18226"/>
              <a:gd name="T36" fmla="*/ 913664997 w 22532"/>
              <a:gd name="T37" fmla="*/ 2147483647 h 18226"/>
              <a:gd name="T38" fmla="*/ 659023902 w 22532"/>
              <a:gd name="T39" fmla="*/ 2147483647 h 18226"/>
              <a:gd name="T40" fmla="*/ 171580375 w 22532"/>
              <a:gd name="T41" fmla="*/ 2006684168 h 18226"/>
              <a:gd name="T42" fmla="*/ 365467903 w 22532"/>
              <a:gd name="T43" fmla="*/ 1467550012 h 18226"/>
              <a:gd name="T44" fmla="*/ 498362488 w 22532"/>
              <a:gd name="T45" fmla="*/ 1628826148 h 18226"/>
              <a:gd name="T46" fmla="*/ 553666730 w 22532"/>
              <a:gd name="T47" fmla="*/ 572489251 h 18226"/>
              <a:gd name="T48" fmla="*/ 708858072 w 22532"/>
              <a:gd name="T49" fmla="*/ 622520756 h 18226"/>
              <a:gd name="T50" fmla="*/ 852682405 w 22532"/>
              <a:gd name="T51" fmla="*/ 717097896 h 18226"/>
              <a:gd name="T52" fmla="*/ 1284592053 w 22532"/>
              <a:gd name="T53" fmla="*/ 639197691 h 18226"/>
              <a:gd name="T54" fmla="*/ 2147483647 w 22532"/>
              <a:gd name="T55" fmla="*/ 2147483647 h 18226"/>
              <a:gd name="T56" fmla="*/ 2147483647 w 22532"/>
              <a:gd name="T57" fmla="*/ 2147483647 h 18226"/>
              <a:gd name="T58" fmla="*/ 847222467 w 22532"/>
              <a:gd name="T59" fmla="*/ 405727944 h 18226"/>
              <a:gd name="T60" fmla="*/ 514980983 w 22532"/>
              <a:gd name="T61" fmla="*/ 1322941367 h 18226"/>
              <a:gd name="T62" fmla="*/ 177269034 w 22532"/>
              <a:gd name="T63" fmla="*/ 2101262357 h 18226"/>
              <a:gd name="T64" fmla="*/ 703169238 w 22532"/>
              <a:gd name="T65" fmla="*/ 2147483647 h 18226"/>
              <a:gd name="T66" fmla="*/ 1478479626 w 22532"/>
              <a:gd name="T67" fmla="*/ 2147483647 h 18226"/>
              <a:gd name="T68" fmla="*/ 2147483647 w 22532"/>
              <a:gd name="T69" fmla="*/ 2147483647 h 18226"/>
              <a:gd name="T70" fmla="*/ 2147483647 w 22532"/>
              <a:gd name="T71" fmla="*/ 2147483647 h 18226"/>
              <a:gd name="T72" fmla="*/ 2147483647 w 22532"/>
              <a:gd name="T73" fmla="*/ 1395355701 h 18226"/>
              <a:gd name="T74" fmla="*/ 2147483647 w 22532"/>
              <a:gd name="T75" fmla="*/ 394755853 h 18226"/>
              <a:gd name="T76" fmla="*/ 2070832626 w 22532"/>
              <a:gd name="T77" fmla="*/ 77900139 h 18226"/>
              <a:gd name="T78" fmla="*/ 2147483647 w 22532"/>
              <a:gd name="T79" fmla="*/ 2147483647 h 18226"/>
              <a:gd name="T80" fmla="*/ 2147483647 w 22532"/>
              <a:gd name="T81" fmla="*/ 2147483647 h 18226"/>
              <a:gd name="T82" fmla="*/ 2147483647 w 22532"/>
              <a:gd name="T83" fmla="*/ 2147483647 h 18226"/>
              <a:gd name="T84" fmla="*/ 2147483647 w 22532"/>
              <a:gd name="T85" fmla="*/ 2147483647 h 18226"/>
              <a:gd name="T86" fmla="*/ 2147483647 w 22532"/>
              <a:gd name="T87" fmla="*/ 2147483647 h 18226"/>
              <a:gd name="T88" fmla="*/ 2147483647 w 22532"/>
              <a:gd name="T89" fmla="*/ 2147483647 h 18226"/>
              <a:gd name="T90" fmla="*/ 2147483647 w 22532"/>
              <a:gd name="T91" fmla="*/ 2147483647 h 18226"/>
              <a:gd name="T92" fmla="*/ 2147483647 w 22532"/>
              <a:gd name="T93" fmla="*/ 2147483647 h 18226"/>
              <a:gd name="T94" fmla="*/ 2147483647 w 22532"/>
              <a:gd name="T95" fmla="*/ 2147483647 h 18226"/>
              <a:gd name="T96" fmla="*/ 2147483647 w 22532"/>
              <a:gd name="T97" fmla="*/ 2147483647 h 18226"/>
              <a:gd name="T98" fmla="*/ 2147483647 w 22532"/>
              <a:gd name="T99" fmla="*/ 2147483647 h 18226"/>
              <a:gd name="T100" fmla="*/ 2147483647 w 22532"/>
              <a:gd name="T101" fmla="*/ 2147483647 h 18226"/>
              <a:gd name="T102" fmla="*/ 2147483647 w 22532"/>
              <a:gd name="T103" fmla="*/ 2147483647 h 18226"/>
              <a:gd name="T104" fmla="*/ 2147483647 w 22532"/>
              <a:gd name="T105" fmla="*/ 2147483647 h 18226"/>
              <a:gd name="T106" fmla="*/ 2147483647 w 22532"/>
              <a:gd name="T107" fmla="*/ 2147483647 h 18226"/>
              <a:gd name="T108" fmla="*/ 2147483647 w 22532"/>
              <a:gd name="T109" fmla="*/ 2147483647 h 18226"/>
              <a:gd name="T110" fmla="*/ 2147483647 w 22532"/>
              <a:gd name="T111" fmla="*/ 2147483647 h 18226"/>
              <a:gd name="T112" fmla="*/ 2147483647 w 22532"/>
              <a:gd name="T113" fmla="*/ 2147483647 h 18226"/>
              <a:gd name="T114" fmla="*/ 2147483647 w 22532"/>
              <a:gd name="T115" fmla="*/ 2147483647 h 18226"/>
              <a:gd name="T116" fmla="*/ 2147483647 w 22532"/>
              <a:gd name="T117" fmla="*/ 2147483647 h 18226"/>
              <a:gd name="T118" fmla="*/ 2147483647 w 22532"/>
              <a:gd name="T119" fmla="*/ 2147483647 h 18226"/>
              <a:gd name="T120" fmla="*/ 2147483647 w 22532"/>
              <a:gd name="T121" fmla="*/ 2147483647 h 18226"/>
              <a:gd name="T122" fmla="*/ 2147483647 w 22532"/>
              <a:gd name="T123" fmla="*/ 2147483647 h 18226"/>
              <a:gd name="T124" fmla="*/ 2147483647 w 22532"/>
              <a:gd name="T125" fmla="*/ 2090070244 h 182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532"/>
              <a:gd name="T190" fmla="*/ 0 h 18226"/>
              <a:gd name="T191" fmla="*/ 22532 w 22532"/>
              <a:gd name="T192" fmla="*/ 18226 h 182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532" h="18226" extrusionOk="0">
                <a:moveTo>
                  <a:pt x="7640" y="5499"/>
                </a:moveTo>
                <a:lnTo>
                  <a:pt x="7859" y="5524"/>
                </a:lnTo>
                <a:lnTo>
                  <a:pt x="8078" y="5572"/>
                </a:lnTo>
                <a:lnTo>
                  <a:pt x="8297" y="5645"/>
                </a:lnTo>
                <a:lnTo>
                  <a:pt x="8492" y="5743"/>
                </a:lnTo>
                <a:lnTo>
                  <a:pt x="8662" y="5840"/>
                </a:lnTo>
                <a:lnTo>
                  <a:pt x="8833" y="5986"/>
                </a:lnTo>
                <a:lnTo>
                  <a:pt x="9003" y="6132"/>
                </a:lnTo>
                <a:lnTo>
                  <a:pt x="9125" y="6302"/>
                </a:lnTo>
                <a:lnTo>
                  <a:pt x="9246" y="6473"/>
                </a:lnTo>
                <a:lnTo>
                  <a:pt x="9344" y="6667"/>
                </a:lnTo>
                <a:lnTo>
                  <a:pt x="9417" y="6862"/>
                </a:lnTo>
                <a:lnTo>
                  <a:pt x="9465" y="7081"/>
                </a:lnTo>
                <a:lnTo>
                  <a:pt x="9490" y="7300"/>
                </a:lnTo>
                <a:lnTo>
                  <a:pt x="9514" y="7543"/>
                </a:lnTo>
                <a:lnTo>
                  <a:pt x="9490" y="7762"/>
                </a:lnTo>
                <a:lnTo>
                  <a:pt x="9441" y="7932"/>
                </a:lnTo>
                <a:lnTo>
                  <a:pt x="9392" y="8103"/>
                </a:lnTo>
                <a:lnTo>
                  <a:pt x="9319" y="8249"/>
                </a:lnTo>
                <a:lnTo>
                  <a:pt x="9246" y="8419"/>
                </a:lnTo>
                <a:lnTo>
                  <a:pt x="9149" y="8541"/>
                </a:lnTo>
                <a:lnTo>
                  <a:pt x="9027" y="8687"/>
                </a:lnTo>
                <a:lnTo>
                  <a:pt x="8784" y="8906"/>
                </a:lnTo>
                <a:lnTo>
                  <a:pt x="8516" y="9100"/>
                </a:lnTo>
                <a:lnTo>
                  <a:pt x="8200" y="9246"/>
                </a:lnTo>
                <a:lnTo>
                  <a:pt x="7884" y="9368"/>
                </a:lnTo>
                <a:lnTo>
                  <a:pt x="7543" y="9417"/>
                </a:lnTo>
                <a:lnTo>
                  <a:pt x="7348" y="9441"/>
                </a:lnTo>
                <a:lnTo>
                  <a:pt x="7178" y="9441"/>
                </a:lnTo>
                <a:lnTo>
                  <a:pt x="6984" y="9417"/>
                </a:lnTo>
                <a:lnTo>
                  <a:pt x="6789" y="9368"/>
                </a:lnTo>
                <a:lnTo>
                  <a:pt x="6619" y="9295"/>
                </a:lnTo>
                <a:lnTo>
                  <a:pt x="6448" y="9222"/>
                </a:lnTo>
                <a:lnTo>
                  <a:pt x="6278" y="9149"/>
                </a:lnTo>
                <a:lnTo>
                  <a:pt x="6132" y="9027"/>
                </a:lnTo>
                <a:lnTo>
                  <a:pt x="5986" y="8930"/>
                </a:lnTo>
                <a:lnTo>
                  <a:pt x="5840" y="8784"/>
                </a:lnTo>
                <a:lnTo>
                  <a:pt x="5718" y="8638"/>
                </a:lnTo>
                <a:lnTo>
                  <a:pt x="5621" y="8492"/>
                </a:lnTo>
                <a:lnTo>
                  <a:pt x="5524" y="8322"/>
                </a:lnTo>
                <a:lnTo>
                  <a:pt x="5451" y="8151"/>
                </a:lnTo>
                <a:lnTo>
                  <a:pt x="5402" y="7981"/>
                </a:lnTo>
                <a:lnTo>
                  <a:pt x="5378" y="7786"/>
                </a:lnTo>
                <a:lnTo>
                  <a:pt x="5378" y="7543"/>
                </a:lnTo>
                <a:lnTo>
                  <a:pt x="5402" y="7324"/>
                </a:lnTo>
                <a:lnTo>
                  <a:pt x="5451" y="7130"/>
                </a:lnTo>
                <a:lnTo>
                  <a:pt x="5524" y="6911"/>
                </a:lnTo>
                <a:lnTo>
                  <a:pt x="5621" y="6716"/>
                </a:lnTo>
                <a:lnTo>
                  <a:pt x="5743" y="6521"/>
                </a:lnTo>
                <a:lnTo>
                  <a:pt x="5889" y="6351"/>
                </a:lnTo>
                <a:lnTo>
                  <a:pt x="6035" y="6181"/>
                </a:lnTo>
                <a:lnTo>
                  <a:pt x="6181" y="6035"/>
                </a:lnTo>
                <a:lnTo>
                  <a:pt x="6351" y="5937"/>
                </a:lnTo>
                <a:lnTo>
                  <a:pt x="6521" y="5840"/>
                </a:lnTo>
                <a:lnTo>
                  <a:pt x="6692" y="5743"/>
                </a:lnTo>
                <a:lnTo>
                  <a:pt x="7032" y="5621"/>
                </a:lnTo>
                <a:lnTo>
                  <a:pt x="7421" y="5499"/>
                </a:lnTo>
                <a:lnTo>
                  <a:pt x="7640" y="5499"/>
                </a:lnTo>
                <a:close/>
                <a:moveTo>
                  <a:pt x="7665" y="4988"/>
                </a:moveTo>
                <a:lnTo>
                  <a:pt x="7373" y="5013"/>
                </a:lnTo>
                <a:lnTo>
                  <a:pt x="7300" y="5013"/>
                </a:lnTo>
                <a:lnTo>
                  <a:pt x="7251" y="5037"/>
                </a:lnTo>
                <a:lnTo>
                  <a:pt x="7178" y="5110"/>
                </a:lnTo>
                <a:lnTo>
                  <a:pt x="6984" y="5159"/>
                </a:lnTo>
                <a:lnTo>
                  <a:pt x="6789" y="5207"/>
                </a:lnTo>
                <a:lnTo>
                  <a:pt x="6619" y="5280"/>
                </a:lnTo>
                <a:lnTo>
                  <a:pt x="6424" y="5353"/>
                </a:lnTo>
                <a:lnTo>
                  <a:pt x="6083" y="5548"/>
                </a:lnTo>
                <a:lnTo>
                  <a:pt x="5791" y="5791"/>
                </a:lnTo>
                <a:lnTo>
                  <a:pt x="5597" y="5962"/>
                </a:lnTo>
                <a:lnTo>
                  <a:pt x="5426" y="6156"/>
                </a:lnTo>
                <a:lnTo>
                  <a:pt x="5280" y="6400"/>
                </a:lnTo>
                <a:lnTo>
                  <a:pt x="5134" y="6619"/>
                </a:lnTo>
                <a:lnTo>
                  <a:pt x="5037" y="6862"/>
                </a:lnTo>
                <a:lnTo>
                  <a:pt x="4964" y="7130"/>
                </a:lnTo>
                <a:lnTo>
                  <a:pt x="4915" y="7397"/>
                </a:lnTo>
                <a:lnTo>
                  <a:pt x="4891" y="7665"/>
                </a:lnTo>
                <a:lnTo>
                  <a:pt x="4915" y="7908"/>
                </a:lnTo>
                <a:lnTo>
                  <a:pt x="4940" y="8151"/>
                </a:lnTo>
                <a:lnTo>
                  <a:pt x="5013" y="8395"/>
                </a:lnTo>
                <a:lnTo>
                  <a:pt x="5110" y="8614"/>
                </a:lnTo>
                <a:lnTo>
                  <a:pt x="5232" y="8808"/>
                </a:lnTo>
                <a:lnTo>
                  <a:pt x="5378" y="9003"/>
                </a:lnTo>
                <a:lnTo>
                  <a:pt x="5548" y="9173"/>
                </a:lnTo>
                <a:lnTo>
                  <a:pt x="5743" y="9344"/>
                </a:lnTo>
                <a:lnTo>
                  <a:pt x="5937" y="9490"/>
                </a:lnTo>
                <a:lnTo>
                  <a:pt x="6132" y="9611"/>
                </a:lnTo>
                <a:lnTo>
                  <a:pt x="6351" y="9709"/>
                </a:lnTo>
                <a:lnTo>
                  <a:pt x="6594" y="9806"/>
                </a:lnTo>
                <a:lnTo>
                  <a:pt x="6838" y="9855"/>
                </a:lnTo>
                <a:lnTo>
                  <a:pt x="7057" y="9903"/>
                </a:lnTo>
                <a:lnTo>
                  <a:pt x="7300" y="9928"/>
                </a:lnTo>
                <a:lnTo>
                  <a:pt x="7543" y="9903"/>
                </a:lnTo>
                <a:lnTo>
                  <a:pt x="7762" y="9879"/>
                </a:lnTo>
                <a:lnTo>
                  <a:pt x="7981" y="9855"/>
                </a:lnTo>
                <a:lnTo>
                  <a:pt x="8176" y="9782"/>
                </a:lnTo>
                <a:lnTo>
                  <a:pt x="8395" y="9709"/>
                </a:lnTo>
                <a:lnTo>
                  <a:pt x="8589" y="9636"/>
                </a:lnTo>
                <a:lnTo>
                  <a:pt x="8784" y="9514"/>
                </a:lnTo>
                <a:lnTo>
                  <a:pt x="8954" y="9392"/>
                </a:lnTo>
                <a:lnTo>
                  <a:pt x="9125" y="9271"/>
                </a:lnTo>
                <a:lnTo>
                  <a:pt x="9295" y="9125"/>
                </a:lnTo>
                <a:lnTo>
                  <a:pt x="9441" y="8979"/>
                </a:lnTo>
                <a:lnTo>
                  <a:pt x="9563" y="8808"/>
                </a:lnTo>
                <a:lnTo>
                  <a:pt x="9684" y="8614"/>
                </a:lnTo>
                <a:lnTo>
                  <a:pt x="9782" y="8419"/>
                </a:lnTo>
                <a:lnTo>
                  <a:pt x="9855" y="8224"/>
                </a:lnTo>
                <a:lnTo>
                  <a:pt x="9928" y="8030"/>
                </a:lnTo>
                <a:lnTo>
                  <a:pt x="9976" y="7811"/>
                </a:lnTo>
                <a:lnTo>
                  <a:pt x="10001" y="7519"/>
                </a:lnTo>
                <a:lnTo>
                  <a:pt x="10001" y="7227"/>
                </a:lnTo>
                <a:lnTo>
                  <a:pt x="9952" y="6959"/>
                </a:lnTo>
                <a:lnTo>
                  <a:pt x="9903" y="6692"/>
                </a:lnTo>
                <a:lnTo>
                  <a:pt x="9806" y="6448"/>
                </a:lnTo>
                <a:lnTo>
                  <a:pt x="9660" y="6205"/>
                </a:lnTo>
                <a:lnTo>
                  <a:pt x="9514" y="5986"/>
                </a:lnTo>
                <a:lnTo>
                  <a:pt x="9344" y="5767"/>
                </a:lnTo>
                <a:lnTo>
                  <a:pt x="9149" y="5597"/>
                </a:lnTo>
                <a:lnTo>
                  <a:pt x="8930" y="5426"/>
                </a:lnTo>
                <a:lnTo>
                  <a:pt x="8711" y="5280"/>
                </a:lnTo>
                <a:lnTo>
                  <a:pt x="8468" y="5159"/>
                </a:lnTo>
                <a:lnTo>
                  <a:pt x="8200" y="5086"/>
                </a:lnTo>
                <a:lnTo>
                  <a:pt x="7932" y="5013"/>
                </a:lnTo>
                <a:lnTo>
                  <a:pt x="7665" y="4988"/>
                </a:lnTo>
                <a:close/>
                <a:moveTo>
                  <a:pt x="6570" y="414"/>
                </a:moveTo>
                <a:lnTo>
                  <a:pt x="6789" y="438"/>
                </a:lnTo>
                <a:lnTo>
                  <a:pt x="7032" y="438"/>
                </a:lnTo>
                <a:lnTo>
                  <a:pt x="7494" y="462"/>
                </a:lnTo>
                <a:lnTo>
                  <a:pt x="8103" y="487"/>
                </a:lnTo>
                <a:lnTo>
                  <a:pt x="8395" y="511"/>
                </a:lnTo>
                <a:lnTo>
                  <a:pt x="8687" y="511"/>
                </a:lnTo>
                <a:lnTo>
                  <a:pt x="8687" y="681"/>
                </a:lnTo>
                <a:lnTo>
                  <a:pt x="8687" y="852"/>
                </a:lnTo>
                <a:lnTo>
                  <a:pt x="8419" y="754"/>
                </a:lnTo>
                <a:lnTo>
                  <a:pt x="8273" y="730"/>
                </a:lnTo>
                <a:lnTo>
                  <a:pt x="8127" y="706"/>
                </a:lnTo>
                <a:lnTo>
                  <a:pt x="8005" y="706"/>
                </a:lnTo>
                <a:lnTo>
                  <a:pt x="7859" y="730"/>
                </a:lnTo>
                <a:lnTo>
                  <a:pt x="7738" y="779"/>
                </a:lnTo>
                <a:lnTo>
                  <a:pt x="7640" y="876"/>
                </a:lnTo>
                <a:lnTo>
                  <a:pt x="7616" y="925"/>
                </a:lnTo>
                <a:lnTo>
                  <a:pt x="7616" y="949"/>
                </a:lnTo>
                <a:lnTo>
                  <a:pt x="7640" y="998"/>
                </a:lnTo>
                <a:lnTo>
                  <a:pt x="7957" y="998"/>
                </a:lnTo>
                <a:lnTo>
                  <a:pt x="8224" y="1022"/>
                </a:lnTo>
                <a:lnTo>
                  <a:pt x="8468" y="1095"/>
                </a:lnTo>
                <a:lnTo>
                  <a:pt x="8735" y="1192"/>
                </a:lnTo>
                <a:lnTo>
                  <a:pt x="8760" y="1338"/>
                </a:lnTo>
                <a:lnTo>
                  <a:pt x="8565" y="1338"/>
                </a:lnTo>
                <a:lnTo>
                  <a:pt x="7932" y="1290"/>
                </a:lnTo>
                <a:lnTo>
                  <a:pt x="7713" y="1265"/>
                </a:lnTo>
                <a:lnTo>
                  <a:pt x="7616" y="1265"/>
                </a:lnTo>
                <a:lnTo>
                  <a:pt x="7494" y="1314"/>
                </a:lnTo>
                <a:lnTo>
                  <a:pt x="7470" y="1363"/>
                </a:lnTo>
                <a:lnTo>
                  <a:pt x="7470" y="1411"/>
                </a:lnTo>
                <a:lnTo>
                  <a:pt x="7519" y="1509"/>
                </a:lnTo>
                <a:lnTo>
                  <a:pt x="7592" y="1582"/>
                </a:lnTo>
                <a:lnTo>
                  <a:pt x="7689" y="1630"/>
                </a:lnTo>
                <a:lnTo>
                  <a:pt x="7786" y="1655"/>
                </a:lnTo>
                <a:lnTo>
                  <a:pt x="8030" y="1679"/>
                </a:lnTo>
                <a:lnTo>
                  <a:pt x="8224" y="1703"/>
                </a:lnTo>
                <a:lnTo>
                  <a:pt x="8516" y="1752"/>
                </a:lnTo>
                <a:lnTo>
                  <a:pt x="8833" y="1776"/>
                </a:lnTo>
                <a:lnTo>
                  <a:pt x="8881" y="2117"/>
                </a:lnTo>
                <a:lnTo>
                  <a:pt x="8857" y="2117"/>
                </a:lnTo>
                <a:lnTo>
                  <a:pt x="8711" y="2068"/>
                </a:lnTo>
                <a:lnTo>
                  <a:pt x="8565" y="2020"/>
                </a:lnTo>
                <a:lnTo>
                  <a:pt x="8249" y="1995"/>
                </a:lnTo>
                <a:lnTo>
                  <a:pt x="8005" y="1947"/>
                </a:lnTo>
                <a:lnTo>
                  <a:pt x="7713" y="1947"/>
                </a:lnTo>
                <a:lnTo>
                  <a:pt x="7713" y="1995"/>
                </a:lnTo>
                <a:lnTo>
                  <a:pt x="7689" y="2044"/>
                </a:lnTo>
                <a:lnTo>
                  <a:pt x="7762" y="2166"/>
                </a:lnTo>
                <a:lnTo>
                  <a:pt x="7835" y="2239"/>
                </a:lnTo>
                <a:lnTo>
                  <a:pt x="7957" y="2287"/>
                </a:lnTo>
                <a:lnTo>
                  <a:pt x="8078" y="2336"/>
                </a:lnTo>
                <a:lnTo>
                  <a:pt x="8419" y="2409"/>
                </a:lnTo>
                <a:lnTo>
                  <a:pt x="8760" y="2458"/>
                </a:lnTo>
                <a:lnTo>
                  <a:pt x="8833" y="2458"/>
                </a:lnTo>
                <a:lnTo>
                  <a:pt x="8881" y="2433"/>
                </a:lnTo>
                <a:lnTo>
                  <a:pt x="8930" y="2409"/>
                </a:lnTo>
                <a:lnTo>
                  <a:pt x="8954" y="2385"/>
                </a:lnTo>
                <a:lnTo>
                  <a:pt x="9027" y="2506"/>
                </a:lnTo>
                <a:lnTo>
                  <a:pt x="9076" y="2579"/>
                </a:lnTo>
                <a:lnTo>
                  <a:pt x="9125" y="2604"/>
                </a:lnTo>
                <a:lnTo>
                  <a:pt x="9198" y="2628"/>
                </a:lnTo>
                <a:lnTo>
                  <a:pt x="9246" y="2628"/>
                </a:lnTo>
                <a:lnTo>
                  <a:pt x="9490" y="2701"/>
                </a:lnTo>
                <a:lnTo>
                  <a:pt x="9733" y="2798"/>
                </a:lnTo>
                <a:lnTo>
                  <a:pt x="9952" y="2920"/>
                </a:lnTo>
                <a:lnTo>
                  <a:pt x="10171" y="3066"/>
                </a:lnTo>
                <a:lnTo>
                  <a:pt x="10220" y="3090"/>
                </a:lnTo>
                <a:lnTo>
                  <a:pt x="10268" y="3115"/>
                </a:lnTo>
                <a:lnTo>
                  <a:pt x="10390" y="3115"/>
                </a:lnTo>
                <a:lnTo>
                  <a:pt x="10463" y="3042"/>
                </a:lnTo>
                <a:lnTo>
                  <a:pt x="10512" y="2969"/>
                </a:lnTo>
                <a:lnTo>
                  <a:pt x="10633" y="2896"/>
                </a:lnTo>
                <a:lnTo>
                  <a:pt x="10755" y="2823"/>
                </a:lnTo>
                <a:lnTo>
                  <a:pt x="10950" y="2652"/>
                </a:lnTo>
                <a:lnTo>
                  <a:pt x="11412" y="2312"/>
                </a:lnTo>
                <a:lnTo>
                  <a:pt x="11655" y="2166"/>
                </a:lnTo>
                <a:lnTo>
                  <a:pt x="11899" y="2044"/>
                </a:lnTo>
                <a:lnTo>
                  <a:pt x="11972" y="1995"/>
                </a:lnTo>
                <a:lnTo>
                  <a:pt x="11996" y="1947"/>
                </a:lnTo>
                <a:lnTo>
                  <a:pt x="12093" y="2020"/>
                </a:lnTo>
                <a:lnTo>
                  <a:pt x="12385" y="2239"/>
                </a:lnTo>
                <a:lnTo>
                  <a:pt x="12653" y="2458"/>
                </a:lnTo>
                <a:lnTo>
                  <a:pt x="12872" y="2701"/>
                </a:lnTo>
                <a:lnTo>
                  <a:pt x="13091" y="2944"/>
                </a:lnTo>
                <a:lnTo>
                  <a:pt x="13188" y="3066"/>
                </a:lnTo>
                <a:lnTo>
                  <a:pt x="13286" y="3188"/>
                </a:lnTo>
                <a:lnTo>
                  <a:pt x="13115" y="3382"/>
                </a:lnTo>
                <a:lnTo>
                  <a:pt x="12896" y="3188"/>
                </a:lnTo>
                <a:lnTo>
                  <a:pt x="12677" y="2993"/>
                </a:lnTo>
                <a:lnTo>
                  <a:pt x="12580" y="2920"/>
                </a:lnTo>
                <a:lnTo>
                  <a:pt x="12458" y="2871"/>
                </a:lnTo>
                <a:lnTo>
                  <a:pt x="12337" y="2823"/>
                </a:lnTo>
                <a:lnTo>
                  <a:pt x="12215" y="2798"/>
                </a:lnTo>
                <a:lnTo>
                  <a:pt x="12166" y="2823"/>
                </a:lnTo>
                <a:lnTo>
                  <a:pt x="12142" y="2847"/>
                </a:lnTo>
                <a:lnTo>
                  <a:pt x="12118" y="2896"/>
                </a:lnTo>
                <a:lnTo>
                  <a:pt x="12142" y="2944"/>
                </a:lnTo>
                <a:lnTo>
                  <a:pt x="12215" y="3042"/>
                </a:lnTo>
                <a:lnTo>
                  <a:pt x="12288" y="3115"/>
                </a:lnTo>
                <a:lnTo>
                  <a:pt x="12458" y="3261"/>
                </a:lnTo>
                <a:lnTo>
                  <a:pt x="12677" y="3480"/>
                </a:lnTo>
                <a:lnTo>
                  <a:pt x="12896" y="3650"/>
                </a:lnTo>
                <a:lnTo>
                  <a:pt x="12921" y="3650"/>
                </a:lnTo>
                <a:lnTo>
                  <a:pt x="12750" y="3869"/>
                </a:lnTo>
                <a:lnTo>
                  <a:pt x="12653" y="3747"/>
                </a:lnTo>
                <a:lnTo>
                  <a:pt x="12531" y="3626"/>
                </a:lnTo>
                <a:lnTo>
                  <a:pt x="12458" y="3528"/>
                </a:lnTo>
                <a:lnTo>
                  <a:pt x="12361" y="3431"/>
                </a:lnTo>
                <a:lnTo>
                  <a:pt x="12264" y="3334"/>
                </a:lnTo>
                <a:lnTo>
                  <a:pt x="12142" y="3285"/>
                </a:lnTo>
                <a:lnTo>
                  <a:pt x="12118" y="3285"/>
                </a:lnTo>
                <a:lnTo>
                  <a:pt x="12069" y="3309"/>
                </a:lnTo>
                <a:lnTo>
                  <a:pt x="12069" y="3334"/>
                </a:lnTo>
                <a:lnTo>
                  <a:pt x="12069" y="3382"/>
                </a:lnTo>
                <a:lnTo>
                  <a:pt x="12093" y="3504"/>
                </a:lnTo>
                <a:lnTo>
                  <a:pt x="12142" y="3626"/>
                </a:lnTo>
                <a:lnTo>
                  <a:pt x="12288" y="3869"/>
                </a:lnTo>
                <a:lnTo>
                  <a:pt x="12385" y="4039"/>
                </a:lnTo>
                <a:lnTo>
                  <a:pt x="12531" y="4210"/>
                </a:lnTo>
                <a:lnTo>
                  <a:pt x="12434" y="4331"/>
                </a:lnTo>
                <a:lnTo>
                  <a:pt x="12312" y="4526"/>
                </a:lnTo>
                <a:lnTo>
                  <a:pt x="12215" y="4356"/>
                </a:lnTo>
                <a:lnTo>
                  <a:pt x="12069" y="4185"/>
                </a:lnTo>
                <a:lnTo>
                  <a:pt x="11947" y="4015"/>
                </a:lnTo>
                <a:lnTo>
                  <a:pt x="11850" y="3845"/>
                </a:lnTo>
                <a:lnTo>
                  <a:pt x="11801" y="3796"/>
                </a:lnTo>
                <a:lnTo>
                  <a:pt x="11753" y="3772"/>
                </a:lnTo>
                <a:lnTo>
                  <a:pt x="11680" y="3772"/>
                </a:lnTo>
                <a:lnTo>
                  <a:pt x="11631" y="3845"/>
                </a:lnTo>
                <a:lnTo>
                  <a:pt x="11631" y="3966"/>
                </a:lnTo>
                <a:lnTo>
                  <a:pt x="11655" y="4064"/>
                </a:lnTo>
                <a:lnTo>
                  <a:pt x="11704" y="4185"/>
                </a:lnTo>
                <a:lnTo>
                  <a:pt x="11753" y="4283"/>
                </a:lnTo>
                <a:lnTo>
                  <a:pt x="12118" y="4842"/>
                </a:lnTo>
                <a:lnTo>
                  <a:pt x="12166" y="4891"/>
                </a:lnTo>
                <a:lnTo>
                  <a:pt x="12239" y="4915"/>
                </a:lnTo>
                <a:lnTo>
                  <a:pt x="12264" y="4940"/>
                </a:lnTo>
                <a:lnTo>
                  <a:pt x="12288" y="4964"/>
                </a:lnTo>
                <a:lnTo>
                  <a:pt x="12410" y="5232"/>
                </a:lnTo>
                <a:lnTo>
                  <a:pt x="12458" y="5524"/>
                </a:lnTo>
                <a:lnTo>
                  <a:pt x="12483" y="5694"/>
                </a:lnTo>
                <a:lnTo>
                  <a:pt x="12507" y="5864"/>
                </a:lnTo>
                <a:lnTo>
                  <a:pt x="12507" y="6035"/>
                </a:lnTo>
                <a:lnTo>
                  <a:pt x="12531" y="6205"/>
                </a:lnTo>
                <a:lnTo>
                  <a:pt x="12580" y="6278"/>
                </a:lnTo>
                <a:lnTo>
                  <a:pt x="12629" y="6302"/>
                </a:lnTo>
                <a:lnTo>
                  <a:pt x="12702" y="6327"/>
                </a:lnTo>
                <a:lnTo>
                  <a:pt x="12775" y="6327"/>
                </a:lnTo>
                <a:lnTo>
                  <a:pt x="12994" y="6400"/>
                </a:lnTo>
                <a:lnTo>
                  <a:pt x="13213" y="6424"/>
                </a:lnTo>
                <a:lnTo>
                  <a:pt x="13651" y="6473"/>
                </a:lnTo>
                <a:lnTo>
                  <a:pt x="13967" y="6521"/>
                </a:lnTo>
                <a:lnTo>
                  <a:pt x="14283" y="6570"/>
                </a:lnTo>
                <a:lnTo>
                  <a:pt x="14502" y="6643"/>
                </a:lnTo>
                <a:lnTo>
                  <a:pt x="14600" y="6692"/>
                </a:lnTo>
                <a:lnTo>
                  <a:pt x="14697" y="6692"/>
                </a:lnTo>
                <a:lnTo>
                  <a:pt x="14673" y="6959"/>
                </a:lnTo>
                <a:lnTo>
                  <a:pt x="14648" y="7227"/>
                </a:lnTo>
                <a:lnTo>
                  <a:pt x="14673" y="7738"/>
                </a:lnTo>
                <a:lnTo>
                  <a:pt x="14648" y="8176"/>
                </a:lnTo>
                <a:lnTo>
                  <a:pt x="14648" y="8395"/>
                </a:lnTo>
                <a:lnTo>
                  <a:pt x="14673" y="8614"/>
                </a:lnTo>
                <a:lnTo>
                  <a:pt x="14454" y="8638"/>
                </a:lnTo>
                <a:lnTo>
                  <a:pt x="14478" y="8541"/>
                </a:lnTo>
                <a:lnTo>
                  <a:pt x="14478" y="8443"/>
                </a:lnTo>
                <a:lnTo>
                  <a:pt x="14454" y="8249"/>
                </a:lnTo>
                <a:lnTo>
                  <a:pt x="14405" y="7981"/>
                </a:lnTo>
                <a:lnTo>
                  <a:pt x="14381" y="7884"/>
                </a:lnTo>
                <a:lnTo>
                  <a:pt x="14332" y="7762"/>
                </a:lnTo>
                <a:lnTo>
                  <a:pt x="14308" y="7738"/>
                </a:lnTo>
                <a:lnTo>
                  <a:pt x="14283" y="7713"/>
                </a:lnTo>
                <a:lnTo>
                  <a:pt x="14235" y="7738"/>
                </a:lnTo>
                <a:lnTo>
                  <a:pt x="14210" y="7762"/>
                </a:lnTo>
                <a:lnTo>
                  <a:pt x="14162" y="7884"/>
                </a:lnTo>
                <a:lnTo>
                  <a:pt x="14137" y="7981"/>
                </a:lnTo>
                <a:lnTo>
                  <a:pt x="14113" y="8249"/>
                </a:lnTo>
                <a:lnTo>
                  <a:pt x="14113" y="8468"/>
                </a:lnTo>
                <a:lnTo>
                  <a:pt x="14137" y="8565"/>
                </a:lnTo>
                <a:lnTo>
                  <a:pt x="14186" y="8662"/>
                </a:lnTo>
                <a:lnTo>
                  <a:pt x="13797" y="8687"/>
                </a:lnTo>
                <a:lnTo>
                  <a:pt x="13699" y="8687"/>
                </a:lnTo>
                <a:lnTo>
                  <a:pt x="13748" y="8589"/>
                </a:lnTo>
                <a:lnTo>
                  <a:pt x="13797" y="8346"/>
                </a:lnTo>
                <a:lnTo>
                  <a:pt x="13845" y="8103"/>
                </a:lnTo>
                <a:lnTo>
                  <a:pt x="13870" y="7835"/>
                </a:lnTo>
                <a:lnTo>
                  <a:pt x="13845" y="7762"/>
                </a:lnTo>
                <a:lnTo>
                  <a:pt x="13772" y="7713"/>
                </a:lnTo>
                <a:lnTo>
                  <a:pt x="13699" y="7713"/>
                </a:lnTo>
                <a:lnTo>
                  <a:pt x="13651" y="7762"/>
                </a:lnTo>
                <a:lnTo>
                  <a:pt x="13626" y="7811"/>
                </a:lnTo>
                <a:lnTo>
                  <a:pt x="13480" y="8273"/>
                </a:lnTo>
                <a:lnTo>
                  <a:pt x="13407" y="8492"/>
                </a:lnTo>
                <a:lnTo>
                  <a:pt x="13407" y="8614"/>
                </a:lnTo>
                <a:lnTo>
                  <a:pt x="13407" y="8662"/>
                </a:lnTo>
                <a:lnTo>
                  <a:pt x="13432" y="8711"/>
                </a:lnTo>
                <a:lnTo>
                  <a:pt x="13237" y="8711"/>
                </a:lnTo>
                <a:lnTo>
                  <a:pt x="13042" y="8735"/>
                </a:lnTo>
                <a:lnTo>
                  <a:pt x="13091" y="8443"/>
                </a:lnTo>
                <a:lnTo>
                  <a:pt x="13115" y="8176"/>
                </a:lnTo>
                <a:lnTo>
                  <a:pt x="13091" y="8030"/>
                </a:lnTo>
                <a:lnTo>
                  <a:pt x="13067" y="7908"/>
                </a:lnTo>
                <a:lnTo>
                  <a:pt x="13042" y="7859"/>
                </a:lnTo>
                <a:lnTo>
                  <a:pt x="13018" y="7835"/>
                </a:lnTo>
                <a:lnTo>
                  <a:pt x="12969" y="7835"/>
                </a:lnTo>
                <a:lnTo>
                  <a:pt x="12921" y="7859"/>
                </a:lnTo>
                <a:lnTo>
                  <a:pt x="12848" y="7957"/>
                </a:lnTo>
                <a:lnTo>
                  <a:pt x="12823" y="8054"/>
                </a:lnTo>
                <a:lnTo>
                  <a:pt x="12750" y="8273"/>
                </a:lnTo>
                <a:lnTo>
                  <a:pt x="12604" y="8906"/>
                </a:lnTo>
                <a:lnTo>
                  <a:pt x="12604" y="8954"/>
                </a:lnTo>
                <a:lnTo>
                  <a:pt x="12629" y="9027"/>
                </a:lnTo>
                <a:lnTo>
                  <a:pt x="12507" y="9271"/>
                </a:lnTo>
                <a:lnTo>
                  <a:pt x="12385" y="9514"/>
                </a:lnTo>
                <a:lnTo>
                  <a:pt x="12288" y="9660"/>
                </a:lnTo>
                <a:lnTo>
                  <a:pt x="12191" y="9806"/>
                </a:lnTo>
                <a:lnTo>
                  <a:pt x="11996" y="10049"/>
                </a:lnTo>
                <a:lnTo>
                  <a:pt x="11947" y="10122"/>
                </a:lnTo>
                <a:lnTo>
                  <a:pt x="11947" y="10171"/>
                </a:lnTo>
                <a:lnTo>
                  <a:pt x="11972" y="10244"/>
                </a:lnTo>
                <a:lnTo>
                  <a:pt x="11996" y="10293"/>
                </a:lnTo>
                <a:lnTo>
                  <a:pt x="12045" y="10341"/>
                </a:lnTo>
                <a:lnTo>
                  <a:pt x="12166" y="10341"/>
                </a:lnTo>
                <a:lnTo>
                  <a:pt x="12239" y="10317"/>
                </a:lnTo>
                <a:lnTo>
                  <a:pt x="12337" y="10487"/>
                </a:lnTo>
                <a:lnTo>
                  <a:pt x="12483" y="10633"/>
                </a:lnTo>
                <a:lnTo>
                  <a:pt x="12726" y="10950"/>
                </a:lnTo>
                <a:lnTo>
                  <a:pt x="12994" y="11339"/>
                </a:lnTo>
                <a:lnTo>
                  <a:pt x="13237" y="11728"/>
                </a:lnTo>
                <a:lnTo>
                  <a:pt x="13067" y="11947"/>
                </a:lnTo>
                <a:lnTo>
                  <a:pt x="12872" y="12166"/>
                </a:lnTo>
                <a:lnTo>
                  <a:pt x="12483" y="12556"/>
                </a:lnTo>
                <a:lnTo>
                  <a:pt x="12191" y="12848"/>
                </a:lnTo>
                <a:lnTo>
                  <a:pt x="12045" y="12994"/>
                </a:lnTo>
                <a:lnTo>
                  <a:pt x="11923" y="13164"/>
                </a:lnTo>
                <a:lnTo>
                  <a:pt x="11704" y="13018"/>
                </a:lnTo>
                <a:lnTo>
                  <a:pt x="11874" y="12945"/>
                </a:lnTo>
                <a:lnTo>
                  <a:pt x="12020" y="12848"/>
                </a:lnTo>
                <a:lnTo>
                  <a:pt x="12288" y="12677"/>
                </a:lnTo>
                <a:lnTo>
                  <a:pt x="12337" y="12629"/>
                </a:lnTo>
                <a:lnTo>
                  <a:pt x="12361" y="12580"/>
                </a:lnTo>
                <a:lnTo>
                  <a:pt x="12361" y="12507"/>
                </a:lnTo>
                <a:lnTo>
                  <a:pt x="12337" y="12458"/>
                </a:lnTo>
                <a:lnTo>
                  <a:pt x="12312" y="12434"/>
                </a:lnTo>
                <a:lnTo>
                  <a:pt x="12264" y="12385"/>
                </a:lnTo>
                <a:lnTo>
                  <a:pt x="12191" y="12385"/>
                </a:lnTo>
                <a:lnTo>
                  <a:pt x="12118" y="12410"/>
                </a:lnTo>
                <a:lnTo>
                  <a:pt x="11899" y="12531"/>
                </a:lnTo>
                <a:lnTo>
                  <a:pt x="11655" y="12677"/>
                </a:lnTo>
                <a:lnTo>
                  <a:pt x="11388" y="12799"/>
                </a:lnTo>
                <a:lnTo>
                  <a:pt x="11266" y="12726"/>
                </a:lnTo>
                <a:lnTo>
                  <a:pt x="11315" y="12702"/>
                </a:lnTo>
                <a:lnTo>
                  <a:pt x="11534" y="12556"/>
                </a:lnTo>
                <a:lnTo>
                  <a:pt x="11631" y="12458"/>
                </a:lnTo>
                <a:lnTo>
                  <a:pt x="11704" y="12337"/>
                </a:lnTo>
                <a:lnTo>
                  <a:pt x="11728" y="12288"/>
                </a:lnTo>
                <a:lnTo>
                  <a:pt x="11728" y="12239"/>
                </a:lnTo>
                <a:lnTo>
                  <a:pt x="11704" y="12166"/>
                </a:lnTo>
                <a:lnTo>
                  <a:pt x="11680" y="12118"/>
                </a:lnTo>
                <a:lnTo>
                  <a:pt x="11631" y="12093"/>
                </a:lnTo>
                <a:lnTo>
                  <a:pt x="11582" y="12069"/>
                </a:lnTo>
                <a:lnTo>
                  <a:pt x="11534" y="12069"/>
                </a:lnTo>
                <a:lnTo>
                  <a:pt x="11461" y="12093"/>
                </a:lnTo>
                <a:lnTo>
                  <a:pt x="11290" y="12264"/>
                </a:lnTo>
                <a:lnTo>
                  <a:pt x="11096" y="12410"/>
                </a:lnTo>
                <a:lnTo>
                  <a:pt x="10974" y="12507"/>
                </a:lnTo>
                <a:lnTo>
                  <a:pt x="10731" y="12288"/>
                </a:lnTo>
                <a:lnTo>
                  <a:pt x="10950" y="12142"/>
                </a:lnTo>
                <a:lnTo>
                  <a:pt x="11071" y="12069"/>
                </a:lnTo>
                <a:lnTo>
                  <a:pt x="11193" y="11996"/>
                </a:lnTo>
                <a:lnTo>
                  <a:pt x="11242" y="11947"/>
                </a:lnTo>
                <a:lnTo>
                  <a:pt x="11266" y="11899"/>
                </a:lnTo>
                <a:lnTo>
                  <a:pt x="11290" y="11826"/>
                </a:lnTo>
                <a:lnTo>
                  <a:pt x="11290" y="11753"/>
                </a:lnTo>
                <a:lnTo>
                  <a:pt x="11266" y="11704"/>
                </a:lnTo>
                <a:lnTo>
                  <a:pt x="11217" y="11680"/>
                </a:lnTo>
                <a:lnTo>
                  <a:pt x="11096" y="11680"/>
                </a:lnTo>
                <a:lnTo>
                  <a:pt x="10974" y="11753"/>
                </a:lnTo>
                <a:lnTo>
                  <a:pt x="10877" y="11801"/>
                </a:lnTo>
                <a:lnTo>
                  <a:pt x="10633" y="11947"/>
                </a:lnTo>
                <a:lnTo>
                  <a:pt x="10390" y="12093"/>
                </a:lnTo>
                <a:lnTo>
                  <a:pt x="10293" y="12069"/>
                </a:lnTo>
                <a:lnTo>
                  <a:pt x="10147" y="12069"/>
                </a:lnTo>
                <a:lnTo>
                  <a:pt x="10098" y="12118"/>
                </a:lnTo>
                <a:lnTo>
                  <a:pt x="9952" y="12118"/>
                </a:lnTo>
                <a:lnTo>
                  <a:pt x="9855" y="12191"/>
                </a:lnTo>
                <a:lnTo>
                  <a:pt x="9733" y="12264"/>
                </a:lnTo>
                <a:lnTo>
                  <a:pt x="9587" y="12312"/>
                </a:lnTo>
                <a:lnTo>
                  <a:pt x="9319" y="12385"/>
                </a:lnTo>
                <a:lnTo>
                  <a:pt x="9198" y="12434"/>
                </a:lnTo>
                <a:lnTo>
                  <a:pt x="9100" y="12507"/>
                </a:lnTo>
                <a:lnTo>
                  <a:pt x="8979" y="12507"/>
                </a:lnTo>
                <a:lnTo>
                  <a:pt x="8930" y="12556"/>
                </a:lnTo>
                <a:lnTo>
                  <a:pt x="8906" y="12604"/>
                </a:lnTo>
                <a:lnTo>
                  <a:pt x="8906" y="12629"/>
                </a:lnTo>
                <a:lnTo>
                  <a:pt x="8857" y="12629"/>
                </a:lnTo>
                <a:lnTo>
                  <a:pt x="8735" y="12677"/>
                </a:lnTo>
                <a:lnTo>
                  <a:pt x="8638" y="12726"/>
                </a:lnTo>
                <a:lnTo>
                  <a:pt x="8419" y="12848"/>
                </a:lnTo>
                <a:lnTo>
                  <a:pt x="8297" y="12872"/>
                </a:lnTo>
                <a:lnTo>
                  <a:pt x="8200" y="12896"/>
                </a:lnTo>
                <a:lnTo>
                  <a:pt x="8103" y="12921"/>
                </a:lnTo>
                <a:lnTo>
                  <a:pt x="8005" y="12945"/>
                </a:lnTo>
                <a:lnTo>
                  <a:pt x="7957" y="13018"/>
                </a:lnTo>
                <a:lnTo>
                  <a:pt x="7981" y="13067"/>
                </a:lnTo>
                <a:lnTo>
                  <a:pt x="8030" y="13140"/>
                </a:lnTo>
                <a:lnTo>
                  <a:pt x="8127" y="13188"/>
                </a:lnTo>
                <a:lnTo>
                  <a:pt x="8224" y="13213"/>
                </a:lnTo>
                <a:lnTo>
                  <a:pt x="8346" y="13188"/>
                </a:lnTo>
                <a:lnTo>
                  <a:pt x="8468" y="13164"/>
                </a:lnTo>
                <a:lnTo>
                  <a:pt x="8589" y="13115"/>
                </a:lnTo>
                <a:lnTo>
                  <a:pt x="8833" y="12994"/>
                </a:lnTo>
                <a:lnTo>
                  <a:pt x="8808" y="13115"/>
                </a:lnTo>
                <a:lnTo>
                  <a:pt x="8638" y="13213"/>
                </a:lnTo>
                <a:lnTo>
                  <a:pt x="8443" y="13310"/>
                </a:lnTo>
                <a:lnTo>
                  <a:pt x="8224" y="13383"/>
                </a:lnTo>
                <a:lnTo>
                  <a:pt x="8127" y="13432"/>
                </a:lnTo>
                <a:lnTo>
                  <a:pt x="8054" y="13480"/>
                </a:lnTo>
                <a:lnTo>
                  <a:pt x="8030" y="13553"/>
                </a:lnTo>
                <a:lnTo>
                  <a:pt x="8054" y="13602"/>
                </a:lnTo>
                <a:lnTo>
                  <a:pt x="8103" y="13651"/>
                </a:lnTo>
                <a:lnTo>
                  <a:pt x="8176" y="13675"/>
                </a:lnTo>
                <a:lnTo>
                  <a:pt x="8297" y="13699"/>
                </a:lnTo>
                <a:lnTo>
                  <a:pt x="8443" y="13651"/>
                </a:lnTo>
                <a:lnTo>
                  <a:pt x="8589" y="13626"/>
                </a:lnTo>
                <a:lnTo>
                  <a:pt x="8760" y="13553"/>
                </a:lnTo>
                <a:lnTo>
                  <a:pt x="8711" y="13797"/>
                </a:lnTo>
                <a:lnTo>
                  <a:pt x="8711" y="13821"/>
                </a:lnTo>
                <a:lnTo>
                  <a:pt x="8662" y="13845"/>
                </a:lnTo>
                <a:lnTo>
                  <a:pt x="8419" y="13918"/>
                </a:lnTo>
                <a:lnTo>
                  <a:pt x="8176" y="13991"/>
                </a:lnTo>
                <a:lnTo>
                  <a:pt x="8030" y="14016"/>
                </a:lnTo>
                <a:lnTo>
                  <a:pt x="7957" y="14040"/>
                </a:lnTo>
                <a:lnTo>
                  <a:pt x="7957" y="14089"/>
                </a:lnTo>
                <a:lnTo>
                  <a:pt x="7932" y="14113"/>
                </a:lnTo>
                <a:lnTo>
                  <a:pt x="7932" y="14162"/>
                </a:lnTo>
                <a:lnTo>
                  <a:pt x="7957" y="14186"/>
                </a:lnTo>
                <a:lnTo>
                  <a:pt x="8030" y="14235"/>
                </a:lnTo>
                <a:lnTo>
                  <a:pt x="8127" y="14259"/>
                </a:lnTo>
                <a:lnTo>
                  <a:pt x="8224" y="14283"/>
                </a:lnTo>
                <a:lnTo>
                  <a:pt x="8322" y="14283"/>
                </a:lnTo>
                <a:lnTo>
                  <a:pt x="8419" y="14259"/>
                </a:lnTo>
                <a:lnTo>
                  <a:pt x="8614" y="14210"/>
                </a:lnTo>
                <a:lnTo>
                  <a:pt x="8589" y="14381"/>
                </a:lnTo>
                <a:lnTo>
                  <a:pt x="8589" y="14575"/>
                </a:lnTo>
                <a:lnTo>
                  <a:pt x="8103" y="14575"/>
                </a:lnTo>
                <a:lnTo>
                  <a:pt x="7616" y="14624"/>
                </a:lnTo>
                <a:lnTo>
                  <a:pt x="6765" y="14624"/>
                </a:lnTo>
                <a:lnTo>
                  <a:pt x="6765" y="14405"/>
                </a:lnTo>
                <a:lnTo>
                  <a:pt x="6740" y="14162"/>
                </a:lnTo>
                <a:lnTo>
                  <a:pt x="6692" y="13748"/>
                </a:lnTo>
                <a:lnTo>
                  <a:pt x="6643" y="13432"/>
                </a:lnTo>
                <a:lnTo>
                  <a:pt x="6570" y="13042"/>
                </a:lnTo>
                <a:lnTo>
                  <a:pt x="6521" y="12848"/>
                </a:lnTo>
                <a:lnTo>
                  <a:pt x="6448" y="12702"/>
                </a:lnTo>
                <a:lnTo>
                  <a:pt x="6351" y="12556"/>
                </a:lnTo>
                <a:lnTo>
                  <a:pt x="6302" y="12531"/>
                </a:lnTo>
                <a:lnTo>
                  <a:pt x="6229" y="12483"/>
                </a:lnTo>
                <a:lnTo>
                  <a:pt x="6156" y="12483"/>
                </a:lnTo>
                <a:lnTo>
                  <a:pt x="6083" y="12507"/>
                </a:lnTo>
                <a:lnTo>
                  <a:pt x="5864" y="12434"/>
                </a:lnTo>
                <a:lnTo>
                  <a:pt x="5670" y="12385"/>
                </a:lnTo>
                <a:lnTo>
                  <a:pt x="5524" y="12312"/>
                </a:lnTo>
                <a:lnTo>
                  <a:pt x="5378" y="12239"/>
                </a:lnTo>
                <a:lnTo>
                  <a:pt x="5232" y="12166"/>
                </a:lnTo>
                <a:lnTo>
                  <a:pt x="5086" y="12118"/>
                </a:lnTo>
                <a:lnTo>
                  <a:pt x="5013" y="12045"/>
                </a:lnTo>
                <a:lnTo>
                  <a:pt x="4940" y="11996"/>
                </a:lnTo>
                <a:lnTo>
                  <a:pt x="4842" y="11996"/>
                </a:lnTo>
                <a:lnTo>
                  <a:pt x="4794" y="12020"/>
                </a:lnTo>
                <a:lnTo>
                  <a:pt x="4745" y="12069"/>
                </a:lnTo>
                <a:lnTo>
                  <a:pt x="4429" y="11923"/>
                </a:lnTo>
                <a:lnTo>
                  <a:pt x="4210" y="11826"/>
                </a:lnTo>
                <a:lnTo>
                  <a:pt x="4112" y="11801"/>
                </a:lnTo>
                <a:lnTo>
                  <a:pt x="4064" y="11801"/>
                </a:lnTo>
                <a:lnTo>
                  <a:pt x="4015" y="11826"/>
                </a:lnTo>
                <a:lnTo>
                  <a:pt x="3966" y="11850"/>
                </a:lnTo>
                <a:lnTo>
                  <a:pt x="3966" y="11899"/>
                </a:lnTo>
                <a:lnTo>
                  <a:pt x="3966" y="11947"/>
                </a:lnTo>
                <a:lnTo>
                  <a:pt x="3991" y="12020"/>
                </a:lnTo>
                <a:lnTo>
                  <a:pt x="4088" y="12093"/>
                </a:lnTo>
                <a:lnTo>
                  <a:pt x="4307" y="12239"/>
                </a:lnTo>
                <a:lnTo>
                  <a:pt x="4477" y="12361"/>
                </a:lnTo>
                <a:lnTo>
                  <a:pt x="4356" y="12507"/>
                </a:lnTo>
                <a:lnTo>
                  <a:pt x="4331" y="12434"/>
                </a:lnTo>
                <a:lnTo>
                  <a:pt x="4283" y="12385"/>
                </a:lnTo>
                <a:lnTo>
                  <a:pt x="4185" y="12337"/>
                </a:lnTo>
                <a:lnTo>
                  <a:pt x="4088" y="12337"/>
                </a:lnTo>
                <a:lnTo>
                  <a:pt x="3942" y="12312"/>
                </a:lnTo>
                <a:lnTo>
                  <a:pt x="3820" y="12264"/>
                </a:lnTo>
                <a:lnTo>
                  <a:pt x="3723" y="12191"/>
                </a:lnTo>
                <a:lnTo>
                  <a:pt x="3601" y="12118"/>
                </a:lnTo>
                <a:lnTo>
                  <a:pt x="3504" y="12045"/>
                </a:lnTo>
                <a:lnTo>
                  <a:pt x="3382" y="11996"/>
                </a:lnTo>
                <a:lnTo>
                  <a:pt x="3334" y="11996"/>
                </a:lnTo>
                <a:lnTo>
                  <a:pt x="3309" y="12020"/>
                </a:lnTo>
                <a:lnTo>
                  <a:pt x="3285" y="12045"/>
                </a:lnTo>
                <a:lnTo>
                  <a:pt x="3285" y="12142"/>
                </a:lnTo>
                <a:lnTo>
                  <a:pt x="3309" y="12215"/>
                </a:lnTo>
                <a:lnTo>
                  <a:pt x="3334" y="12288"/>
                </a:lnTo>
                <a:lnTo>
                  <a:pt x="3382" y="12337"/>
                </a:lnTo>
                <a:lnTo>
                  <a:pt x="3504" y="12458"/>
                </a:lnTo>
                <a:lnTo>
                  <a:pt x="3650" y="12556"/>
                </a:lnTo>
                <a:lnTo>
                  <a:pt x="3747" y="12629"/>
                </a:lnTo>
                <a:lnTo>
                  <a:pt x="3869" y="12677"/>
                </a:lnTo>
                <a:lnTo>
                  <a:pt x="4015" y="12702"/>
                </a:lnTo>
                <a:lnTo>
                  <a:pt x="4137" y="12702"/>
                </a:lnTo>
                <a:lnTo>
                  <a:pt x="3820" y="12969"/>
                </a:lnTo>
                <a:lnTo>
                  <a:pt x="3796" y="12921"/>
                </a:lnTo>
                <a:lnTo>
                  <a:pt x="3772" y="12872"/>
                </a:lnTo>
                <a:lnTo>
                  <a:pt x="3723" y="12848"/>
                </a:lnTo>
                <a:lnTo>
                  <a:pt x="3650" y="12823"/>
                </a:lnTo>
                <a:lnTo>
                  <a:pt x="3553" y="12823"/>
                </a:lnTo>
                <a:lnTo>
                  <a:pt x="3480" y="12799"/>
                </a:lnTo>
                <a:lnTo>
                  <a:pt x="3334" y="12702"/>
                </a:lnTo>
                <a:lnTo>
                  <a:pt x="3188" y="12580"/>
                </a:lnTo>
                <a:lnTo>
                  <a:pt x="3163" y="12556"/>
                </a:lnTo>
                <a:lnTo>
                  <a:pt x="3115" y="12531"/>
                </a:lnTo>
                <a:lnTo>
                  <a:pt x="3066" y="12507"/>
                </a:lnTo>
                <a:lnTo>
                  <a:pt x="3017" y="12483"/>
                </a:lnTo>
                <a:lnTo>
                  <a:pt x="2993" y="12483"/>
                </a:lnTo>
                <a:lnTo>
                  <a:pt x="2969" y="12507"/>
                </a:lnTo>
                <a:lnTo>
                  <a:pt x="2944" y="12604"/>
                </a:lnTo>
                <a:lnTo>
                  <a:pt x="2944" y="12677"/>
                </a:lnTo>
                <a:lnTo>
                  <a:pt x="2944" y="12726"/>
                </a:lnTo>
                <a:lnTo>
                  <a:pt x="2969" y="12799"/>
                </a:lnTo>
                <a:lnTo>
                  <a:pt x="3017" y="12872"/>
                </a:lnTo>
                <a:lnTo>
                  <a:pt x="3115" y="12969"/>
                </a:lnTo>
                <a:lnTo>
                  <a:pt x="3285" y="13115"/>
                </a:lnTo>
                <a:lnTo>
                  <a:pt x="3382" y="13164"/>
                </a:lnTo>
                <a:lnTo>
                  <a:pt x="3504" y="13213"/>
                </a:lnTo>
                <a:lnTo>
                  <a:pt x="3309" y="13310"/>
                </a:lnTo>
                <a:lnTo>
                  <a:pt x="3261" y="13286"/>
                </a:lnTo>
                <a:lnTo>
                  <a:pt x="2896" y="12969"/>
                </a:lnTo>
                <a:lnTo>
                  <a:pt x="2531" y="12629"/>
                </a:lnTo>
                <a:lnTo>
                  <a:pt x="2214" y="12312"/>
                </a:lnTo>
                <a:lnTo>
                  <a:pt x="2068" y="12118"/>
                </a:lnTo>
                <a:lnTo>
                  <a:pt x="1947" y="11947"/>
                </a:lnTo>
                <a:lnTo>
                  <a:pt x="2093" y="11777"/>
                </a:lnTo>
                <a:lnTo>
                  <a:pt x="2214" y="11607"/>
                </a:lnTo>
                <a:lnTo>
                  <a:pt x="2433" y="11242"/>
                </a:lnTo>
                <a:lnTo>
                  <a:pt x="2798" y="10779"/>
                </a:lnTo>
                <a:lnTo>
                  <a:pt x="3139" y="10317"/>
                </a:lnTo>
                <a:lnTo>
                  <a:pt x="3163" y="10293"/>
                </a:lnTo>
                <a:lnTo>
                  <a:pt x="3236" y="10244"/>
                </a:lnTo>
                <a:lnTo>
                  <a:pt x="3285" y="10147"/>
                </a:lnTo>
                <a:lnTo>
                  <a:pt x="3285" y="10074"/>
                </a:lnTo>
                <a:lnTo>
                  <a:pt x="3261" y="10025"/>
                </a:lnTo>
                <a:lnTo>
                  <a:pt x="3212" y="9976"/>
                </a:lnTo>
                <a:lnTo>
                  <a:pt x="3090" y="9855"/>
                </a:lnTo>
                <a:lnTo>
                  <a:pt x="2969" y="9709"/>
                </a:lnTo>
                <a:lnTo>
                  <a:pt x="2750" y="9441"/>
                </a:lnTo>
                <a:lnTo>
                  <a:pt x="2628" y="9246"/>
                </a:lnTo>
                <a:lnTo>
                  <a:pt x="2628" y="9222"/>
                </a:lnTo>
                <a:lnTo>
                  <a:pt x="2628" y="9149"/>
                </a:lnTo>
                <a:lnTo>
                  <a:pt x="2604" y="9076"/>
                </a:lnTo>
                <a:lnTo>
                  <a:pt x="2579" y="9003"/>
                </a:lnTo>
                <a:lnTo>
                  <a:pt x="2506" y="8954"/>
                </a:lnTo>
                <a:lnTo>
                  <a:pt x="2409" y="8930"/>
                </a:lnTo>
                <a:lnTo>
                  <a:pt x="1460" y="8881"/>
                </a:lnTo>
                <a:lnTo>
                  <a:pt x="998" y="8808"/>
                </a:lnTo>
                <a:lnTo>
                  <a:pt x="754" y="8784"/>
                </a:lnTo>
                <a:lnTo>
                  <a:pt x="535" y="8711"/>
                </a:lnTo>
                <a:lnTo>
                  <a:pt x="535" y="8614"/>
                </a:lnTo>
                <a:lnTo>
                  <a:pt x="511" y="8492"/>
                </a:lnTo>
                <a:lnTo>
                  <a:pt x="462" y="8273"/>
                </a:lnTo>
                <a:lnTo>
                  <a:pt x="462" y="7908"/>
                </a:lnTo>
                <a:lnTo>
                  <a:pt x="462" y="7567"/>
                </a:lnTo>
                <a:lnTo>
                  <a:pt x="511" y="7105"/>
                </a:lnTo>
                <a:lnTo>
                  <a:pt x="535" y="6862"/>
                </a:lnTo>
                <a:lnTo>
                  <a:pt x="535" y="6740"/>
                </a:lnTo>
                <a:lnTo>
                  <a:pt x="511" y="6619"/>
                </a:lnTo>
                <a:lnTo>
                  <a:pt x="681" y="6570"/>
                </a:lnTo>
                <a:lnTo>
                  <a:pt x="1046" y="6497"/>
                </a:lnTo>
                <a:lnTo>
                  <a:pt x="949" y="6643"/>
                </a:lnTo>
                <a:lnTo>
                  <a:pt x="876" y="6789"/>
                </a:lnTo>
                <a:lnTo>
                  <a:pt x="754" y="7105"/>
                </a:lnTo>
                <a:lnTo>
                  <a:pt x="754" y="7203"/>
                </a:lnTo>
                <a:lnTo>
                  <a:pt x="779" y="7227"/>
                </a:lnTo>
                <a:lnTo>
                  <a:pt x="803" y="7276"/>
                </a:lnTo>
                <a:lnTo>
                  <a:pt x="876" y="7324"/>
                </a:lnTo>
                <a:lnTo>
                  <a:pt x="973" y="7324"/>
                </a:lnTo>
                <a:lnTo>
                  <a:pt x="1022" y="7300"/>
                </a:lnTo>
                <a:lnTo>
                  <a:pt x="1046" y="7276"/>
                </a:lnTo>
                <a:lnTo>
                  <a:pt x="1095" y="7203"/>
                </a:lnTo>
                <a:lnTo>
                  <a:pt x="1168" y="6984"/>
                </a:lnTo>
                <a:lnTo>
                  <a:pt x="1265" y="6765"/>
                </a:lnTo>
                <a:lnTo>
                  <a:pt x="1338" y="6619"/>
                </a:lnTo>
                <a:lnTo>
                  <a:pt x="1436" y="6448"/>
                </a:lnTo>
                <a:lnTo>
                  <a:pt x="1606" y="6424"/>
                </a:lnTo>
                <a:lnTo>
                  <a:pt x="1509" y="6570"/>
                </a:lnTo>
                <a:lnTo>
                  <a:pt x="1436" y="6740"/>
                </a:lnTo>
                <a:lnTo>
                  <a:pt x="1387" y="6911"/>
                </a:lnTo>
                <a:lnTo>
                  <a:pt x="1338" y="7057"/>
                </a:lnTo>
                <a:lnTo>
                  <a:pt x="1338" y="7105"/>
                </a:lnTo>
                <a:lnTo>
                  <a:pt x="1363" y="7154"/>
                </a:lnTo>
                <a:lnTo>
                  <a:pt x="1387" y="7203"/>
                </a:lnTo>
                <a:lnTo>
                  <a:pt x="1436" y="7251"/>
                </a:lnTo>
                <a:lnTo>
                  <a:pt x="1484" y="7276"/>
                </a:lnTo>
                <a:lnTo>
                  <a:pt x="1557" y="7276"/>
                </a:lnTo>
                <a:lnTo>
                  <a:pt x="1630" y="7227"/>
                </a:lnTo>
                <a:lnTo>
                  <a:pt x="1679" y="7178"/>
                </a:lnTo>
                <a:lnTo>
                  <a:pt x="1679" y="7154"/>
                </a:lnTo>
                <a:lnTo>
                  <a:pt x="1728" y="6935"/>
                </a:lnTo>
                <a:lnTo>
                  <a:pt x="1801" y="6716"/>
                </a:lnTo>
                <a:lnTo>
                  <a:pt x="1898" y="6570"/>
                </a:lnTo>
                <a:lnTo>
                  <a:pt x="1947" y="6424"/>
                </a:lnTo>
                <a:lnTo>
                  <a:pt x="2093" y="6424"/>
                </a:lnTo>
                <a:lnTo>
                  <a:pt x="2044" y="6546"/>
                </a:lnTo>
                <a:lnTo>
                  <a:pt x="1947" y="6813"/>
                </a:lnTo>
                <a:lnTo>
                  <a:pt x="1922" y="6935"/>
                </a:lnTo>
                <a:lnTo>
                  <a:pt x="1898" y="7057"/>
                </a:lnTo>
                <a:lnTo>
                  <a:pt x="1922" y="7105"/>
                </a:lnTo>
                <a:lnTo>
                  <a:pt x="1947" y="7154"/>
                </a:lnTo>
                <a:lnTo>
                  <a:pt x="2020" y="7203"/>
                </a:lnTo>
                <a:lnTo>
                  <a:pt x="2117" y="7203"/>
                </a:lnTo>
                <a:lnTo>
                  <a:pt x="2166" y="7178"/>
                </a:lnTo>
                <a:lnTo>
                  <a:pt x="2190" y="7130"/>
                </a:lnTo>
                <a:lnTo>
                  <a:pt x="2239" y="6935"/>
                </a:lnTo>
                <a:lnTo>
                  <a:pt x="2287" y="6716"/>
                </a:lnTo>
                <a:lnTo>
                  <a:pt x="2336" y="6546"/>
                </a:lnTo>
                <a:lnTo>
                  <a:pt x="2360" y="6400"/>
                </a:lnTo>
                <a:lnTo>
                  <a:pt x="2482" y="6375"/>
                </a:lnTo>
                <a:lnTo>
                  <a:pt x="2531" y="6351"/>
                </a:lnTo>
                <a:lnTo>
                  <a:pt x="2579" y="6302"/>
                </a:lnTo>
                <a:lnTo>
                  <a:pt x="2604" y="6254"/>
                </a:lnTo>
                <a:lnTo>
                  <a:pt x="2604" y="6205"/>
                </a:lnTo>
                <a:lnTo>
                  <a:pt x="2652" y="6132"/>
                </a:lnTo>
                <a:lnTo>
                  <a:pt x="2677" y="6059"/>
                </a:lnTo>
                <a:lnTo>
                  <a:pt x="2677" y="5913"/>
                </a:lnTo>
                <a:lnTo>
                  <a:pt x="2701" y="5767"/>
                </a:lnTo>
                <a:lnTo>
                  <a:pt x="2798" y="5499"/>
                </a:lnTo>
                <a:lnTo>
                  <a:pt x="2993" y="4964"/>
                </a:lnTo>
                <a:lnTo>
                  <a:pt x="3090" y="4891"/>
                </a:lnTo>
                <a:lnTo>
                  <a:pt x="3139" y="4794"/>
                </a:lnTo>
                <a:lnTo>
                  <a:pt x="3139" y="4745"/>
                </a:lnTo>
                <a:lnTo>
                  <a:pt x="3139" y="4696"/>
                </a:lnTo>
                <a:lnTo>
                  <a:pt x="3115" y="4648"/>
                </a:lnTo>
                <a:lnTo>
                  <a:pt x="3066" y="4575"/>
                </a:lnTo>
                <a:lnTo>
                  <a:pt x="2750" y="4234"/>
                </a:lnTo>
                <a:lnTo>
                  <a:pt x="2433" y="3893"/>
                </a:lnTo>
                <a:lnTo>
                  <a:pt x="2117" y="3528"/>
                </a:lnTo>
                <a:lnTo>
                  <a:pt x="1801" y="3188"/>
                </a:lnTo>
                <a:lnTo>
                  <a:pt x="1971" y="3042"/>
                </a:lnTo>
                <a:lnTo>
                  <a:pt x="2141" y="2871"/>
                </a:lnTo>
                <a:lnTo>
                  <a:pt x="2433" y="2506"/>
                </a:lnTo>
                <a:lnTo>
                  <a:pt x="2604" y="2336"/>
                </a:lnTo>
                <a:lnTo>
                  <a:pt x="2774" y="2166"/>
                </a:lnTo>
                <a:lnTo>
                  <a:pt x="2944" y="2044"/>
                </a:lnTo>
                <a:lnTo>
                  <a:pt x="3163" y="1947"/>
                </a:lnTo>
                <a:lnTo>
                  <a:pt x="3236" y="1922"/>
                </a:lnTo>
                <a:lnTo>
                  <a:pt x="3261" y="1922"/>
                </a:lnTo>
                <a:lnTo>
                  <a:pt x="3115" y="2020"/>
                </a:lnTo>
                <a:lnTo>
                  <a:pt x="2993" y="2117"/>
                </a:lnTo>
                <a:lnTo>
                  <a:pt x="2847" y="2263"/>
                </a:lnTo>
                <a:lnTo>
                  <a:pt x="2725" y="2409"/>
                </a:lnTo>
                <a:lnTo>
                  <a:pt x="2701" y="2506"/>
                </a:lnTo>
                <a:lnTo>
                  <a:pt x="2701" y="2579"/>
                </a:lnTo>
                <a:lnTo>
                  <a:pt x="2701" y="2652"/>
                </a:lnTo>
                <a:lnTo>
                  <a:pt x="2750" y="2701"/>
                </a:lnTo>
                <a:lnTo>
                  <a:pt x="2798" y="2725"/>
                </a:lnTo>
                <a:lnTo>
                  <a:pt x="2871" y="2725"/>
                </a:lnTo>
                <a:lnTo>
                  <a:pt x="2944" y="2677"/>
                </a:lnTo>
                <a:lnTo>
                  <a:pt x="2993" y="2628"/>
                </a:lnTo>
                <a:lnTo>
                  <a:pt x="3090" y="2506"/>
                </a:lnTo>
                <a:lnTo>
                  <a:pt x="3212" y="2360"/>
                </a:lnTo>
                <a:lnTo>
                  <a:pt x="3358" y="2239"/>
                </a:lnTo>
                <a:lnTo>
                  <a:pt x="3553" y="2117"/>
                </a:lnTo>
                <a:lnTo>
                  <a:pt x="3626" y="2166"/>
                </a:lnTo>
                <a:lnTo>
                  <a:pt x="3504" y="2263"/>
                </a:lnTo>
                <a:lnTo>
                  <a:pt x="3407" y="2336"/>
                </a:lnTo>
                <a:lnTo>
                  <a:pt x="3285" y="2458"/>
                </a:lnTo>
                <a:lnTo>
                  <a:pt x="3188" y="2579"/>
                </a:lnTo>
                <a:lnTo>
                  <a:pt x="3115" y="2725"/>
                </a:lnTo>
                <a:lnTo>
                  <a:pt x="3090" y="2798"/>
                </a:lnTo>
                <a:lnTo>
                  <a:pt x="3090" y="2871"/>
                </a:lnTo>
                <a:lnTo>
                  <a:pt x="3115" y="2920"/>
                </a:lnTo>
                <a:lnTo>
                  <a:pt x="3139" y="2944"/>
                </a:lnTo>
                <a:lnTo>
                  <a:pt x="3212" y="2969"/>
                </a:lnTo>
                <a:lnTo>
                  <a:pt x="3285" y="2969"/>
                </a:lnTo>
                <a:lnTo>
                  <a:pt x="3358" y="2944"/>
                </a:lnTo>
                <a:lnTo>
                  <a:pt x="3431" y="2847"/>
                </a:lnTo>
                <a:lnTo>
                  <a:pt x="3480" y="2750"/>
                </a:lnTo>
                <a:lnTo>
                  <a:pt x="3577" y="2652"/>
                </a:lnTo>
                <a:lnTo>
                  <a:pt x="3674" y="2555"/>
                </a:lnTo>
                <a:lnTo>
                  <a:pt x="3869" y="2360"/>
                </a:lnTo>
                <a:lnTo>
                  <a:pt x="3966" y="2433"/>
                </a:lnTo>
                <a:lnTo>
                  <a:pt x="4112" y="2506"/>
                </a:lnTo>
                <a:lnTo>
                  <a:pt x="3893" y="2628"/>
                </a:lnTo>
                <a:lnTo>
                  <a:pt x="3699" y="2750"/>
                </a:lnTo>
                <a:lnTo>
                  <a:pt x="3553" y="2871"/>
                </a:lnTo>
                <a:lnTo>
                  <a:pt x="3407" y="3017"/>
                </a:lnTo>
                <a:lnTo>
                  <a:pt x="3334" y="3115"/>
                </a:lnTo>
                <a:lnTo>
                  <a:pt x="3309" y="3188"/>
                </a:lnTo>
                <a:lnTo>
                  <a:pt x="3309" y="3285"/>
                </a:lnTo>
                <a:lnTo>
                  <a:pt x="3334" y="3382"/>
                </a:lnTo>
                <a:lnTo>
                  <a:pt x="3382" y="3431"/>
                </a:lnTo>
                <a:lnTo>
                  <a:pt x="3455" y="3455"/>
                </a:lnTo>
                <a:lnTo>
                  <a:pt x="3528" y="3431"/>
                </a:lnTo>
                <a:lnTo>
                  <a:pt x="3577" y="3382"/>
                </a:lnTo>
                <a:lnTo>
                  <a:pt x="3674" y="3261"/>
                </a:lnTo>
                <a:lnTo>
                  <a:pt x="3747" y="3139"/>
                </a:lnTo>
                <a:lnTo>
                  <a:pt x="3869" y="3042"/>
                </a:lnTo>
                <a:lnTo>
                  <a:pt x="3991" y="2969"/>
                </a:lnTo>
                <a:lnTo>
                  <a:pt x="4185" y="2847"/>
                </a:lnTo>
                <a:lnTo>
                  <a:pt x="4380" y="2701"/>
                </a:lnTo>
                <a:lnTo>
                  <a:pt x="4623" y="2871"/>
                </a:lnTo>
                <a:lnTo>
                  <a:pt x="4356" y="3066"/>
                </a:lnTo>
                <a:lnTo>
                  <a:pt x="4234" y="3139"/>
                </a:lnTo>
                <a:lnTo>
                  <a:pt x="4088" y="3261"/>
                </a:lnTo>
                <a:lnTo>
                  <a:pt x="3966" y="3382"/>
                </a:lnTo>
                <a:lnTo>
                  <a:pt x="3942" y="3455"/>
                </a:lnTo>
                <a:lnTo>
                  <a:pt x="3918" y="3528"/>
                </a:lnTo>
                <a:lnTo>
                  <a:pt x="3942" y="3577"/>
                </a:lnTo>
                <a:lnTo>
                  <a:pt x="3966" y="3601"/>
                </a:lnTo>
                <a:lnTo>
                  <a:pt x="4015" y="3626"/>
                </a:lnTo>
                <a:lnTo>
                  <a:pt x="4064" y="3626"/>
                </a:lnTo>
                <a:lnTo>
                  <a:pt x="4112" y="3601"/>
                </a:lnTo>
                <a:lnTo>
                  <a:pt x="4161" y="3553"/>
                </a:lnTo>
                <a:lnTo>
                  <a:pt x="4258" y="3480"/>
                </a:lnTo>
                <a:lnTo>
                  <a:pt x="4380" y="3358"/>
                </a:lnTo>
                <a:lnTo>
                  <a:pt x="4526" y="3261"/>
                </a:lnTo>
                <a:lnTo>
                  <a:pt x="4842" y="3042"/>
                </a:lnTo>
                <a:lnTo>
                  <a:pt x="4891" y="3066"/>
                </a:lnTo>
                <a:lnTo>
                  <a:pt x="4964" y="3090"/>
                </a:lnTo>
                <a:lnTo>
                  <a:pt x="5037" y="3090"/>
                </a:lnTo>
                <a:lnTo>
                  <a:pt x="5110" y="3042"/>
                </a:lnTo>
                <a:lnTo>
                  <a:pt x="5159" y="2993"/>
                </a:lnTo>
                <a:lnTo>
                  <a:pt x="5378" y="2896"/>
                </a:lnTo>
                <a:lnTo>
                  <a:pt x="5645" y="2798"/>
                </a:lnTo>
                <a:lnTo>
                  <a:pt x="6156" y="2652"/>
                </a:lnTo>
                <a:lnTo>
                  <a:pt x="6229" y="2604"/>
                </a:lnTo>
                <a:lnTo>
                  <a:pt x="6278" y="2531"/>
                </a:lnTo>
                <a:lnTo>
                  <a:pt x="6302" y="2506"/>
                </a:lnTo>
                <a:lnTo>
                  <a:pt x="6351" y="2360"/>
                </a:lnTo>
                <a:lnTo>
                  <a:pt x="6400" y="2214"/>
                </a:lnTo>
                <a:lnTo>
                  <a:pt x="6424" y="1922"/>
                </a:lnTo>
                <a:lnTo>
                  <a:pt x="6473" y="1314"/>
                </a:lnTo>
                <a:lnTo>
                  <a:pt x="6546" y="876"/>
                </a:lnTo>
                <a:lnTo>
                  <a:pt x="6570" y="633"/>
                </a:lnTo>
                <a:lnTo>
                  <a:pt x="6570" y="535"/>
                </a:lnTo>
                <a:lnTo>
                  <a:pt x="6570" y="414"/>
                </a:lnTo>
                <a:close/>
                <a:moveTo>
                  <a:pt x="17519" y="12093"/>
                </a:moveTo>
                <a:lnTo>
                  <a:pt x="17544" y="12142"/>
                </a:lnTo>
                <a:lnTo>
                  <a:pt x="17592" y="12191"/>
                </a:lnTo>
                <a:lnTo>
                  <a:pt x="17665" y="12215"/>
                </a:lnTo>
                <a:lnTo>
                  <a:pt x="17738" y="12215"/>
                </a:lnTo>
                <a:lnTo>
                  <a:pt x="18030" y="12239"/>
                </a:lnTo>
                <a:lnTo>
                  <a:pt x="18322" y="12312"/>
                </a:lnTo>
                <a:lnTo>
                  <a:pt x="18590" y="12434"/>
                </a:lnTo>
                <a:lnTo>
                  <a:pt x="18712" y="12507"/>
                </a:lnTo>
                <a:lnTo>
                  <a:pt x="18809" y="12604"/>
                </a:lnTo>
                <a:lnTo>
                  <a:pt x="18906" y="12702"/>
                </a:lnTo>
                <a:lnTo>
                  <a:pt x="18979" y="12799"/>
                </a:lnTo>
                <a:lnTo>
                  <a:pt x="19052" y="12921"/>
                </a:lnTo>
                <a:lnTo>
                  <a:pt x="19101" y="13042"/>
                </a:lnTo>
                <a:lnTo>
                  <a:pt x="19125" y="13188"/>
                </a:lnTo>
                <a:lnTo>
                  <a:pt x="19150" y="13334"/>
                </a:lnTo>
                <a:lnTo>
                  <a:pt x="19150" y="13480"/>
                </a:lnTo>
                <a:lnTo>
                  <a:pt x="19125" y="13651"/>
                </a:lnTo>
                <a:lnTo>
                  <a:pt x="19052" y="13870"/>
                </a:lnTo>
                <a:lnTo>
                  <a:pt x="18955" y="14089"/>
                </a:lnTo>
                <a:lnTo>
                  <a:pt x="18809" y="14283"/>
                </a:lnTo>
                <a:lnTo>
                  <a:pt x="18663" y="14454"/>
                </a:lnTo>
                <a:lnTo>
                  <a:pt x="18493" y="14624"/>
                </a:lnTo>
                <a:lnTo>
                  <a:pt x="18298" y="14770"/>
                </a:lnTo>
                <a:lnTo>
                  <a:pt x="18103" y="14867"/>
                </a:lnTo>
                <a:lnTo>
                  <a:pt x="17884" y="14965"/>
                </a:lnTo>
                <a:lnTo>
                  <a:pt x="17738" y="14989"/>
                </a:lnTo>
                <a:lnTo>
                  <a:pt x="17446" y="14989"/>
                </a:lnTo>
                <a:lnTo>
                  <a:pt x="17300" y="14965"/>
                </a:lnTo>
                <a:lnTo>
                  <a:pt x="17154" y="14916"/>
                </a:lnTo>
                <a:lnTo>
                  <a:pt x="17033" y="14843"/>
                </a:lnTo>
                <a:lnTo>
                  <a:pt x="16911" y="14746"/>
                </a:lnTo>
                <a:lnTo>
                  <a:pt x="16814" y="14648"/>
                </a:lnTo>
                <a:lnTo>
                  <a:pt x="16619" y="14429"/>
                </a:lnTo>
                <a:lnTo>
                  <a:pt x="16449" y="14186"/>
                </a:lnTo>
                <a:lnTo>
                  <a:pt x="16351" y="13894"/>
                </a:lnTo>
                <a:lnTo>
                  <a:pt x="16303" y="13626"/>
                </a:lnTo>
                <a:lnTo>
                  <a:pt x="16303" y="13456"/>
                </a:lnTo>
                <a:lnTo>
                  <a:pt x="16303" y="13286"/>
                </a:lnTo>
                <a:lnTo>
                  <a:pt x="16351" y="13115"/>
                </a:lnTo>
                <a:lnTo>
                  <a:pt x="16424" y="12969"/>
                </a:lnTo>
                <a:lnTo>
                  <a:pt x="16497" y="12823"/>
                </a:lnTo>
                <a:lnTo>
                  <a:pt x="16595" y="12677"/>
                </a:lnTo>
                <a:lnTo>
                  <a:pt x="16692" y="12556"/>
                </a:lnTo>
                <a:lnTo>
                  <a:pt x="16814" y="12434"/>
                </a:lnTo>
                <a:lnTo>
                  <a:pt x="16960" y="12312"/>
                </a:lnTo>
                <a:lnTo>
                  <a:pt x="17130" y="12215"/>
                </a:lnTo>
                <a:lnTo>
                  <a:pt x="17300" y="12142"/>
                </a:lnTo>
                <a:lnTo>
                  <a:pt x="17495" y="12093"/>
                </a:lnTo>
                <a:lnTo>
                  <a:pt x="17519" y="12093"/>
                </a:lnTo>
                <a:close/>
                <a:moveTo>
                  <a:pt x="7008" y="0"/>
                </a:moveTo>
                <a:lnTo>
                  <a:pt x="6692" y="24"/>
                </a:lnTo>
                <a:lnTo>
                  <a:pt x="6521" y="73"/>
                </a:lnTo>
                <a:lnTo>
                  <a:pt x="6375" y="122"/>
                </a:lnTo>
                <a:lnTo>
                  <a:pt x="6327" y="146"/>
                </a:lnTo>
                <a:lnTo>
                  <a:pt x="6302" y="170"/>
                </a:lnTo>
                <a:lnTo>
                  <a:pt x="6278" y="219"/>
                </a:lnTo>
                <a:lnTo>
                  <a:pt x="6278" y="268"/>
                </a:lnTo>
                <a:lnTo>
                  <a:pt x="6205" y="365"/>
                </a:lnTo>
                <a:lnTo>
                  <a:pt x="6156" y="462"/>
                </a:lnTo>
                <a:lnTo>
                  <a:pt x="6108" y="608"/>
                </a:lnTo>
                <a:lnTo>
                  <a:pt x="6083" y="730"/>
                </a:lnTo>
                <a:lnTo>
                  <a:pt x="6035" y="1265"/>
                </a:lnTo>
                <a:lnTo>
                  <a:pt x="5937" y="1776"/>
                </a:lnTo>
                <a:lnTo>
                  <a:pt x="5913" y="2020"/>
                </a:lnTo>
                <a:lnTo>
                  <a:pt x="5913" y="2287"/>
                </a:lnTo>
                <a:lnTo>
                  <a:pt x="5670" y="2360"/>
                </a:lnTo>
                <a:lnTo>
                  <a:pt x="5451" y="2458"/>
                </a:lnTo>
                <a:lnTo>
                  <a:pt x="4988" y="2677"/>
                </a:lnTo>
                <a:lnTo>
                  <a:pt x="4161" y="2093"/>
                </a:lnTo>
                <a:lnTo>
                  <a:pt x="3966" y="1947"/>
                </a:lnTo>
                <a:lnTo>
                  <a:pt x="3723" y="1776"/>
                </a:lnTo>
                <a:lnTo>
                  <a:pt x="3601" y="1703"/>
                </a:lnTo>
                <a:lnTo>
                  <a:pt x="3480" y="1630"/>
                </a:lnTo>
                <a:lnTo>
                  <a:pt x="3334" y="1606"/>
                </a:lnTo>
                <a:lnTo>
                  <a:pt x="3236" y="1606"/>
                </a:lnTo>
                <a:lnTo>
                  <a:pt x="3163" y="1557"/>
                </a:lnTo>
                <a:lnTo>
                  <a:pt x="3042" y="1557"/>
                </a:lnTo>
                <a:lnTo>
                  <a:pt x="2944" y="1606"/>
                </a:lnTo>
                <a:lnTo>
                  <a:pt x="2823" y="1679"/>
                </a:lnTo>
                <a:lnTo>
                  <a:pt x="2604" y="1825"/>
                </a:lnTo>
                <a:lnTo>
                  <a:pt x="2409" y="1995"/>
                </a:lnTo>
                <a:lnTo>
                  <a:pt x="2239" y="2190"/>
                </a:lnTo>
                <a:lnTo>
                  <a:pt x="1849" y="2604"/>
                </a:lnTo>
                <a:lnTo>
                  <a:pt x="1655" y="2798"/>
                </a:lnTo>
                <a:lnTo>
                  <a:pt x="1484" y="3042"/>
                </a:lnTo>
                <a:lnTo>
                  <a:pt x="1436" y="3066"/>
                </a:lnTo>
                <a:lnTo>
                  <a:pt x="1387" y="3115"/>
                </a:lnTo>
                <a:lnTo>
                  <a:pt x="1363" y="3163"/>
                </a:lnTo>
                <a:lnTo>
                  <a:pt x="1387" y="3236"/>
                </a:lnTo>
                <a:lnTo>
                  <a:pt x="1509" y="3455"/>
                </a:lnTo>
                <a:lnTo>
                  <a:pt x="1655" y="3650"/>
                </a:lnTo>
                <a:lnTo>
                  <a:pt x="1971" y="4039"/>
                </a:lnTo>
                <a:lnTo>
                  <a:pt x="2287" y="4477"/>
                </a:lnTo>
                <a:lnTo>
                  <a:pt x="2482" y="4672"/>
                </a:lnTo>
                <a:lnTo>
                  <a:pt x="2652" y="4867"/>
                </a:lnTo>
                <a:lnTo>
                  <a:pt x="2531" y="5061"/>
                </a:lnTo>
                <a:lnTo>
                  <a:pt x="2433" y="5280"/>
                </a:lnTo>
                <a:lnTo>
                  <a:pt x="2312" y="5597"/>
                </a:lnTo>
                <a:lnTo>
                  <a:pt x="2263" y="5791"/>
                </a:lnTo>
                <a:lnTo>
                  <a:pt x="2263" y="5962"/>
                </a:lnTo>
                <a:lnTo>
                  <a:pt x="1995" y="5962"/>
                </a:lnTo>
                <a:lnTo>
                  <a:pt x="1703" y="5986"/>
                </a:lnTo>
                <a:lnTo>
                  <a:pt x="1192" y="6083"/>
                </a:lnTo>
                <a:lnTo>
                  <a:pt x="973" y="6108"/>
                </a:lnTo>
                <a:lnTo>
                  <a:pt x="706" y="6181"/>
                </a:lnTo>
                <a:lnTo>
                  <a:pt x="584" y="6229"/>
                </a:lnTo>
                <a:lnTo>
                  <a:pt x="462" y="6278"/>
                </a:lnTo>
                <a:lnTo>
                  <a:pt x="365" y="6351"/>
                </a:lnTo>
                <a:lnTo>
                  <a:pt x="292" y="6424"/>
                </a:lnTo>
                <a:lnTo>
                  <a:pt x="243" y="6448"/>
                </a:lnTo>
                <a:lnTo>
                  <a:pt x="195" y="6473"/>
                </a:lnTo>
                <a:lnTo>
                  <a:pt x="146" y="6570"/>
                </a:lnTo>
                <a:lnTo>
                  <a:pt x="97" y="6692"/>
                </a:lnTo>
                <a:lnTo>
                  <a:pt x="73" y="6935"/>
                </a:lnTo>
                <a:lnTo>
                  <a:pt x="0" y="7738"/>
                </a:lnTo>
                <a:lnTo>
                  <a:pt x="0" y="8005"/>
                </a:lnTo>
                <a:lnTo>
                  <a:pt x="0" y="8346"/>
                </a:lnTo>
                <a:lnTo>
                  <a:pt x="24" y="8492"/>
                </a:lnTo>
                <a:lnTo>
                  <a:pt x="73" y="8638"/>
                </a:lnTo>
                <a:lnTo>
                  <a:pt x="122" y="8760"/>
                </a:lnTo>
                <a:lnTo>
                  <a:pt x="243" y="8833"/>
                </a:lnTo>
                <a:lnTo>
                  <a:pt x="219" y="8906"/>
                </a:lnTo>
                <a:lnTo>
                  <a:pt x="243" y="8954"/>
                </a:lnTo>
                <a:lnTo>
                  <a:pt x="268" y="9003"/>
                </a:lnTo>
                <a:lnTo>
                  <a:pt x="316" y="9027"/>
                </a:lnTo>
                <a:lnTo>
                  <a:pt x="560" y="9125"/>
                </a:lnTo>
                <a:lnTo>
                  <a:pt x="779" y="9198"/>
                </a:lnTo>
                <a:lnTo>
                  <a:pt x="1046" y="9246"/>
                </a:lnTo>
                <a:lnTo>
                  <a:pt x="1290" y="9271"/>
                </a:lnTo>
                <a:lnTo>
                  <a:pt x="1801" y="9344"/>
                </a:lnTo>
                <a:lnTo>
                  <a:pt x="2312" y="9368"/>
                </a:lnTo>
                <a:lnTo>
                  <a:pt x="2385" y="9538"/>
                </a:lnTo>
                <a:lnTo>
                  <a:pt x="2458" y="9660"/>
                </a:lnTo>
                <a:lnTo>
                  <a:pt x="2628" y="9952"/>
                </a:lnTo>
                <a:lnTo>
                  <a:pt x="2847" y="10195"/>
                </a:lnTo>
                <a:lnTo>
                  <a:pt x="2652" y="10366"/>
                </a:lnTo>
                <a:lnTo>
                  <a:pt x="2506" y="10560"/>
                </a:lnTo>
                <a:lnTo>
                  <a:pt x="2190" y="10925"/>
                </a:lnTo>
                <a:lnTo>
                  <a:pt x="1849" y="11363"/>
                </a:lnTo>
                <a:lnTo>
                  <a:pt x="1679" y="11558"/>
                </a:lnTo>
                <a:lnTo>
                  <a:pt x="1630" y="11680"/>
                </a:lnTo>
                <a:lnTo>
                  <a:pt x="1582" y="11777"/>
                </a:lnTo>
                <a:lnTo>
                  <a:pt x="1582" y="11850"/>
                </a:lnTo>
                <a:lnTo>
                  <a:pt x="1606" y="11923"/>
                </a:lnTo>
                <a:lnTo>
                  <a:pt x="1606" y="12045"/>
                </a:lnTo>
                <a:lnTo>
                  <a:pt x="1630" y="12166"/>
                </a:lnTo>
                <a:lnTo>
                  <a:pt x="1679" y="12264"/>
                </a:lnTo>
                <a:lnTo>
                  <a:pt x="1752" y="12385"/>
                </a:lnTo>
                <a:lnTo>
                  <a:pt x="1922" y="12604"/>
                </a:lnTo>
                <a:lnTo>
                  <a:pt x="2093" y="12775"/>
                </a:lnTo>
                <a:lnTo>
                  <a:pt x="2312" y="13018"/>
                </a:lnTo>
                <a:lnTo>
                  <a:pt x="2531" y="13237"/>
                </a:lnTo>
                <a:lnTo>
                  <a:pt x="2798" y="13456"/>
                </a:lnTo>
                <a:lnTo>
                  <a:pt x="3042" y="13651"/>
                </a:lnTo>
                <a:lnTo>
                  <a:pt x="3090" y="13699"/>
                </a:lnTo>
                <a:lnTo>
                  <a:pt x="3139" y="13699"/>
                </a:lnTo>
                <a:lnTo>
                  <a:pt x="3236" y="13675"/>
                </a:lnTo>
                <a:lnTo>
                  <a:pt x="3358" y="13699"/>
                </a:lnTo>
                <a:lnTo>
                  <a:pt x="3455" y="13675"/>
                </a:lnTo>
                <a:lnTo>
                  <a:pt x="3577" y="13651"/>
                </a:lnTo>
                <a:lnTo>
                  <a:pt x="3699" y="13602"/>
                </a:lnTo>
                <a:lnTo>
                  <a:pt x="3918" y="13456"/>
                </a:lnTo>
                <a:lnTo>
                  <a:pt x="4088" y="13334"/>
                </a:lnTo>
                <a:lnTo>
                  <a:pt x="4331" y="13140"/>
                </a:lnTo>
                <a:lnTo>
                  <a:pt x="4575" y="12921"/>
                </a:lnTo>
                <a:lnTo>
                  <a:pt x="5013" y="12434"/>
                </a:lnTo>
                <a:lnTo>
                  <a:pt x="5110" y="12531"/>
                </a:lnTo>
                <a:lnTo>
                  <a:pt x="5232" y="12580"/>
                </a:lnTo>
                <a:lnTo>
                  <a:pt x="5451" y="12677"/>
                </a:lnTo>
                <a:lnTo>
                  <a:pt x="5767" y="12823"/>
                </a:lnTo>
                <a:lnTo>
                  <a:pt x="5937" y="12872"/>
                </a:lnTo>
                <a:lnTo>
                  <a:pt x="6108" y="12896"/>
                </a:lnTo>
                <a:lnTo>
                  <a:pt x="6156" y="13091"/>
                </a:lnTo>
                <a:lnTo>
                  <a:pt x="6181" y="13261"/>
                </a:lnTo>
                <a:lnTo>
                  <a:pt x="6254" y="13651"/>
                </a:lnTo>
                <a:lnTo>
                  <a:pt x="6302" y="14040"/>
                </a:lnTo>
                <a:lnTo>
                  <a:pt x="6302" y="14259"/>
                </a:lnTo>
                <a:lnTo>
                  <a:pt x="6302" y="14502"/>
                </a:lnTo>
                <a:lnTo>
                  <a:pt x="6327" y="14600"/>
                </a:lnTo>
                <a:lnTo>
                  <a:pt x="6351" y="14721"/>
                </a:lnTo>
                <a:lnTo>
                  <a:pt x="6400" y="14794"/>
                </a:lnTo>
                <a:lnTo>
                  <a:pt x="6473" y="14867"/>
                </a:lnTo>
                <a:lnTo>
                  <a:pt x="6497" y="14892"/>
                </a:lnTo>
                <a:lnTo>
                  <a:pt x="6521" y="14940"/>
                </a:lnTo>
                <a:lnTo>
                  <a:pt x="6619" y="14989"/>
                </a:lnTo>
                <a:lnTo>
                  <a:pt x="6716" y="15038"/>
                </a:lnTo>
                <a:lnTo>
                  <a:pt x="6838" y="15062"/>
                </a:lnTo>
                <a:lnTo>
                  <a:pt x="6959" y="15086"/>
                </a:lnTo>
                <a:lnTo>
                  <a:pt x="7203" y="15086"/>
                </a:lnTo>
                <a:lnTo>
                  <a:pt x="7421" y="15062"/>
                </a:lnTo>
                <a:lnTo>
                  <a:pt x="8030" y="15038"/>
                </a:lnTo>
                <a:lnTo>
                  <a:pt x="8638" y="15038"/>
                </a:lnTo>
                <a:lnTo>
                  <a:pt x="8735" y="15013"/>
                </a:lnTo>
                <a:lnTo>
                  <a:pt x="8808" y="14965"/>
                </a:lnTo>
                <a:lnTo>
                  <a:pt x="8857" y="14867"/>
                </a:lnTo>
                <a:lnTo>
                  <a:pt x="8881" y="14794"/>
                </a:lnTo>
                <a:lnTo>
                  <a:pt x="8906" y="14770"/>
                </a:lnTo>
                <a:lnTo>
                  <a:pt x="8979" y="14673"/>
                </a:lnTo>
                <a:lnTo>
                  <a:pt x="9027" y="14551"/>
                </a:lnTo>
                <a:lnTo>
                  <a:pt x="9100" y="14283"/>
                </a:lnTo>
                <a:lnTo>
                  <a:pt x="9149" y="13772"/>
                </a:lnTo>
                <a:lnTo>
                  <a:pt x="9222" y="13286"/>
                </a:lnTo>
                <a:lnTo>
                  <a:pt x="9246" y="13042"/>
                </a:lnTo>
                <a:lnTo>
                  <a:pt x="9246" y="12799"/>
                </a:lnTo>
                <a:lnTo>
                  <a:pt x="9514" y="12799"/>
                </a:lnTo>
                <a:lnTo>
                  <a:pt x="9757" y="12726"/>
                </a:lnTo>
                <a:lnTo>
                  <a:pt x="10001" y="12629"/>
                </a:lnTo>
                <a:lnTo>
                  <a:pt x="10122" y="12556"/>
                </a:lnTo>
                <a:lnTo>
                  <a:pt x="10220" y="12483"/>
                </a:lnTo>
                <a:lnTo>
                  <a:pt x="10341" y="12604"/>
                </a:lnTo>
                <a:lnTo>
                  <a:pt x="10487" y="12726"/>
                </a:lnTo>
                <a:lnTo>
                  <a:pt x="10779" y="12945"/>
                </a:lnTo>
                <a:lnTo>
                  <a:pt x="11290" y="13310"/>
                </a:lnTo>
                <a:lnTo>
                  <a:pt x="11826" y="13675"/>
                </a:lnTo>
                <a:lnTo>
                  <a:pt x="11874" y="13699"/>
                </a:lnTo>
                <a:lnTo>
                  <a:pt x="11947" y="13724"/>
                </a:lnTo>
                <a:lnTo>
                  <a:pt x="11996" y="13699"/>
                </a:lnTo>
                <a:lnTo>
                  <a:pt x="12045" y="13675"/>
                </a:lnTo>
                <a:lnTo>
                  <a:pt x="12142" y="13602"/>
                </a:lnTo>
                <a:lnTo>
                  <a:pt x="12166" y="13480"/>
                </a:lnTo>
                <a:lnTo>
                  <a:pt x="12361" y="13334"/>
                </a:lnTo>
                <a:lnTo>
                  <a:pt x="12531" y="13164"/>
                </a:lnTo>
                <a:lnTo>
                  <a:pt x="12872" y="12799"/>
                </a:lnTo>
                <a:lnTo>
                  <a:pt x="13286" y="12385"/>
                </a:lnTo>
                <a:lnTo>
                  <a:pt x="13480" y="12166"/>
                </a:lnTo>
                <a:lnTo>
                  <a:pt x="13675" y="11947"/>
                </a:lnTo>
                <a:lnTo>
                  <a:pt x="13699" y="11874"/>
                </a:lnTo>
                <a:lnTo>
                  <a:pt x="13699" y="11801"/>
                </a:lnTo>
                <a:lnTo>
                  <a:pt x="13724" y="11704"/>
                </a:lnTo>
                <a:lnTo>
                  <a:pt x="13699" y="11607"/>
                </a:lnTo>
                <a:lnTo>
                  <a:pt x="13553" y="11363"/>
                </a:lnTo>
                <a:lnTo>
                  <a:pt x="13407" y="11120"/>
                </a:lnTo>
                <a:lnTo>
                  <a:pt x="13067" y="10682"/>
                </a:lnTo>
                <a:lnTo>
                  <a:pt x="12945" y="10512"/>
                </a:lnTo>
                <a:lnTo>
                  <a:pt x="12799" y="10341"/>
                </a:lnTo>
                <a:lnTo>
                  <a:pt x="12629" y="10195"/>
                </a:lnTo>
                <a:lnTo>
                  <a:pt x="12458" y="10074"/>
                </a:lnTo>
                <a:lnTo>
                  <a:pt x="12604" y="9855"/>
                </a:lnTo>
                <a:lnTo>
                  <a:pt x="12750" y="9611"/>
                </a:lnTo>
                <a:lnTo>
                  <a:pt x="12823" y="9368"/>
                </a:lnTo>
                <a:lnTo>
                  <a:pt x="12872" y="9125"/>
                </a:lnTo>
                <a:lnTo>
                  <a:pt x="12994" y="9149"/>
                </a:lnTo>
                <a:lnTo>
                  <a:pt x="13091" y="9173"/>
                </a:lnTo>
                <a:lnTo>
                  <a:pt x="13334" y="9173"/>
                </a:lnTo>
                <a:lnTo>
                  <a:pt x="13797" y="9149"/>
                </a:lnTo>
                <a:lnTo>
                  <a:pt x="14283" y="9125"/>
                </a:lnTo>
                <a:lnTo>
                  <a:pt x="14794" y="9076"/>
                </a:lnTo>
                <a:lnTo>
                  <a:pt x="14867" y="9052"/>
                </a:lnTo>
                <a:lnTo>
                  <a:pt x="14916" y="9003"/>
                </a:lnTo>
                <a:lnTo>
                  <a:pt x="14940" y="8954"/>
                </a:lnTo>
                <a:lnTo>
                  <a:pt x="14965" y="8906"/>
                </a:lnTo>
                <a:lnTo>
                  <a:pt x="15038" y="8881"/>
                </a:lnTo>
                <a:lnTo>
                  <a:pt x="15086" y="8833"/>
                </a:lnTo>
                <a:lnTo>
                  <a:pt x="15135" y="8760"/>
                </a:lnTo>
                <a:lnTo>
                  <a:pt x="15135" y="8687"/>
                </a:lnTo>
                <a:lnTo>
                  <a:pt x="15135" y="7689"/>
                </a:lnTo>
                <a:lnTo>
                  <a:pt x="15135" y="7203"/>
                </a:lnTo>
                <a:lnTo>
                  <a:pt x="15086" y="6716"/>
                </a:lnTo>
                <a:lnTo>
                  <a:pt x="15062" y="6643"/>
                </a:lnTo>
                <a:lnTo>
                  <a:pt x="15013" y="6570"/>
                </a:lnTo>
                <a:lnTo>
                  <a:pt x="14940" y="6546"/>
                </a:lnTo>
                <a:lnTo>
                  <a:pt x="14867" y="6521"/>
                </a:lnTo>
                <a:lnTo>
                  <a:pt x="14819" y="6400"/>
                </a:lnTo>
                <a:lnTo>
                  <a:pt x="14746" y="6302"/>
                </a:lnTo>
                <a:lnTo>
                  <a:pt x="14648" y="6229"/>
                </a:lnTo>
                <a:lnTo>
                  <a:pt x="14527" y="6181"/>
                </a:lnTo>
                <a:lnTo>
                  <a:pt x="14259" y="6108"/>
                </a:lnTo>
                <a:lnTo>
                  <a:pt x="14016" y="6083"/>
                </a:lnTo>
                <a:lnTo>
                  <a:pt x="13480" y="6010"/>
                </a:lnTo>
                <a:lnTo>
                  <a:pt x="13213" y="5986"/>
                </a:lnTo>
                <a:lnTo>
                  <a:pt x="12921" y="5986"/>
                </a:lnTo>
                <a:lnTo>
                  <a:pt x="12896" y="5694"/>
                </a:lnTo>
                <a:lnTo>
                  <a:pt x="12848" y="5426"/>
                </a:lnTo>
                <a:lnTo>
                  <a:pt x="12823" y="5256"/>
                </a:lnTo>
                <a:lnTo>
                  <a:pt x="12775" y="5086"/>
                </a:lnTo>
                <a:lnTo>
                  <a:pt x="12702" y="4915"/>
                </a:lnTo>
                <a:lnTo>
                  <a:pt x="12629" y="4769"/>
                </a:lnTo>
                <a:lnTo>
                  <a:pt x="12750" y="4599"/>
                </a:lnTo>
                <a:lnTo>
                  <a:pt x="12848" y="4453"/>
                </a:lnTo>
                <a:lnTo>
                  <a:pt x="13213" y="3918"/>
                </a:lnTo>
                <a:lnTo>
                  <a:pt x="13432" y="3650"/>
                </a:lnTo>
                <a:lnTo>
                  <a:pt x="13651" y="3407"/>
                </a:lnTo>
                <a:lnTo>
                  <a:pt x="13699" y="3309"/>
                </a:lnTo>
                <a:lnTo>
                  <a:pt x="13699" y="3261"/>
                </a:lnTo>
                <a:lnTo>
                  <a:pt x="13699" y="3212"/>
                </a:lnTo>
                <a:lnTo>
                  <a:pt x="13675" y="3139"/>
                </a:lnTo>
                <a:lnTo>
                  <a:pt x="13699" y="3090"/>
                </a:lnTo>
                <a:lnTo>
                  <a:pt x="13675" y="3017"/>
                </a:lnTo>
                <a:lnTo>
                  <a:pt x="13675" y="2944"/>
                </a:lnTo>
                <a:lnTo>
                  <a:pt x="13602" y="2847"/>
                </a:lnTo>
                <a:lnTo>
                  <a:pt x="13407" y="2628"/>
                </a:lnTo>
                <a:lnTo>
                  <a:pt x="13164" y="2360"/>
                </a:lnTo>
                <a:lnTo>
                  <a:pt x="12896" y="2093"/>
                </a:lnTo>
                <a:lnTo>
                  <a:pt x="12702" y="1922"/>
                </a:lnTo>
                <a:lnTo>
                  <a:pt x="12434" y="1728"/>
                </a:lnTo>
                <a:lnTo>
                  <a:pt x="12312" y="1655"/>
                </a:lnTo>
                <a:lnTo>
                  <a:pt x="12166" y="1582"/>
                </a:lnTo>
                <a:lnTo>
                  <a:pt x="12020" y="1557"/>
                </a:lnTo>
                <a:lnTo>
                  <a:pt x="11899" y="1582"/>
                </a:lnTo>
                <a:lnTo>
                  <a:pt x="11850" y="1582"/>
                </a:lnTo>
                <a:lnTo>
                  <a:pt x="11777" y="1606"/>
                </a:lnTo>
                <a:lnTo>
                  <a:pt x="11534" y="1728"/>
                </a:lnTo>
                <a:lnTo>
                  <a:pt x="11290" y="1874"/>
                </a:lnTo>
                <a:lnTo>
                  <a:pt x="10828" y="2190"/>
                </a:lnTo>
                <a:lnTo>
                  <a:pt x="10560" y="2385"/>
                </a:lnTo>
                <a:lnTo>
                  <a:pt x="10414" y="2506"/>
                </a:lnTo>
                <a:lnTo>
                  <a:pt x="10293" y="2628"/>
                </a:lnTo>
                <a:lnTo>
                  <a:pt x="10098" y="2506"/>
                </a:lnTo>
                <a:lnTo>
                  <a:pt x="9879" y="2409"/>
                </a:lnTo>
                <a:lnTo>
                  <a:pt x="9636" y="2336"/>
                </a:lnTo>
                <a:lnTo>
                  <a:pt x="9417" y="2312"/>
                </a:lnTo>
                <a:lnTo>
                  <a:pt x="9392" y="2287"/>
                </a:lnTo>
                <a:lnTo>
                  <a:pt x="9295" y="1995"/>
                </a:lnTo>
                <a:lnTo>
                  <a:pt x="9246" y="1703"/>
                </a:lnTo>
                <a:lnTo>
                  <a:pt x="9246" y="1679"/>
                </a:lnTo>
                <a:lnTo>
                  <a:pt x="9271" y="1630"/>
                </a:lnTo>
                <a:lnTo>
                  <a:pt x="9271" y="1606"/>
                </a:lnTo>
                <a:lnTo>
                  <a:pt x="9198" y="1484"/>
                </a:lnTo>
                <a:lnTo>
                  <a:pt x="9149" y="949"/>
                </a:lnTo>
                <a:lnTo>
                  <a:pt x="9125" y="681"/>
                </a:lnTo>
                <a:lnTo>
                  <a:pt x="9052" y="438"/>
                </a:lnTo>
                <a:lnTo>
                  <a:pt x="9100" y="389"/>
                </a:lnTo>
                <a:lnTo>
                  <a:pt x="9100" y="341"/>
                </a:lnTo>
                <a:lnTo>
                  <a:pt x="9125" y="292"/>
                </a:lnTo>
                <a:lnTo>
                  <a:pt x="9100" y="243"/>
                </a:lnTo>
                <a:lnTo>
                  <a:pt x="9076" y="170"/>
                </a:lnTo>
                <a:lnTo>
                  <a:pt x="9052" y="146"/>
                </a:lnTo>
                <a:lnTo>
                  <a:pt x="9003" y="97"/>
                </a:lnTo>
                <a:lnTo>
                  <a:pt x="8930" y="97"/>
                </a:lnTo>
                <a:lnTo>
                  <a:pt x="8614" y="49"/>
                </a:lnTo>
                <a:lnTo>
                  <a:pt x="8297" y="49"/>
                </a:lnTo>
                <a:lnTo>
                  <a:pt x="7665" y="24"/>
                </a:lnTo>
                <a:lnTo>
                  <a:pt x="7348" y="24"/>
                </a:lnTo>
                <a:lnTo>
                  <a:pt x="7008" y="0"/>
                </a:lnTo>
                <a:close/>
                <a:moveTo>
                  <a:pt x="17471" y="11655"/>
                </a:moveTo>
                <a:lnTo>
                  <a:pt x="17300" y="11704"/>
                </a:lnTo>
                <a:lnTo>
                  <a:pt x="16960" y="11801"/>
                </a:lnTo>
                <a:lnTo>
                  <a:pt x="16692" y="11923"/>
                </a:lnTo>
                <a:lnTo>
                  <a:pt x="16522" y="12045"/>
                </a:lnTo>
                <a:lnTo>
                  <a:pt x="16351" y="12191"/>
                </a:lnTo>
                <a:lnTo>
                  <a:pt x="16205" y="12385"/>
                </a:lnTo>
                <a:lnTo>
                  <a:pt x="16084" y="12556"/>
                </a:lnTo>
                <a:lnTo>
                  <a:pt x="15986" y="12750"/>
                </a:lnTo>
                <a:lnTo>
                  <a:pt x="15913" y="12969"/>
                </a:lnTo>
                <a:lnTo>
                  <a:pt x="15865" y="13188"/>
                </a:lnTo>
                <a:lnTo>
                  <a:pt x="15816" y="13407"/>
                </a:lnTo>
                <a:lnTo>
                  <a:pt x="15816" y="13602"/>
                </a:lnTo>
                <a:lnTo>
                  <a:pt x="15816" y="13797"/>
                </a:lnTo>
                <a:lnTo>
                  <a:pt x="15865" y="13991"/>
                </a:lnTo>
                <a:lnTo>
                  <a:pt x="15913" y="14186"/>
                </a:lnTo>
                <a:lnTo>
                  <a:pt x="16011" y="14381"/>
                </a:lnTo>
                <a:lnTo>
                  <a:pt x="16108" y="14551"/>
                </a:lnTo>
                <a:lnTo>
                  <a:pt x="16230" y="14721"/>
                </a:lnTo>
                <a:lnTo>
                  <a:pt x="16351" y="14892"/>
                </a:lnTo>
                <a:lnTo>
                  <a:pt x="16497" y="15038"/>
                </a:lnTo>
                <a:lnTo>
                  <a:pt x="16668" y="15159"/>
                </a:lnTo>
                <a:lnTo>
                  <a:pt x="16838" y="15257"/>
                </a:lnTo>
                <a:lnTo>
                  <a:pt x="17008" y="15354"/>
                </a:lnTo>
                <a:lnTo>
                  <a:pt x="17203" y="15427"/>
                </a:lnTo>
                <a:lnTo>
                  <a:pt x="17398" y="15476"/>
                </a:lnTo>
                <a:lnTo>
                  <a:pt x="17787" y="15476"/>
                </a:lnTo>
                <a:lnTo>
                  <a:pt x="17957" y="15427"/>
                </a:lnTo>
                <a:lnTo>
                  <a:pt x="18128" y="15403"/>
                </a:lnTo>
                <a:lnTo>
                  <a:pt x="18420" y="15257"/>
                </a:lnTo>
                <a:lnTo>
                  <a:pt x="18712" y="15086"/>
                </a:lnTo>
                <a:lnTo>
                  <a:pt x="18955" y="14867"/>
                </a:lnTo>
                <a:lnTo>
                  <a:pt x="19174" y="14600"/>
                </a:lnTo>
                <a:lnTo>
                  <a:pt x="19369" y="14308"/>
                </a:lnTo>
                <a:lnTo>
                  <a:pt x="19515" y="14016"/>
                </a:lnTo>
                <a:lnTo>
                  <a:pt x="19612" y="13699"/>
                </a:lnTo>
                <a:lnTo>
                  <a:pt x="19636" y="13505"/>
                </a:lnTo>
                <a:lnTo>
                  <a:pt x="19661" y="13286"/>
                </a:lnTo>
                <a:lnTo>
                  <a:pt x="19636" y="13115"/>
                </a:lnTo>
                <a:lnTo>
                  <a:pt x="19588" y="12921"/>
                </a:lnTo>
                <a:lnTo>
                  <a:pt x="19539" y="12775"/>
                </a:lnTo>
                <a:lnTo>
                  <a:pt x="19466" y="12604"/>
                </a:lnTo>
                <a:lnTo>
                  <a:pt x="19344" y="12458"/>
                </a:lnTo>
                <a:lnTo>
                  <a:pt x="19247" y="12337"/>
                </a:lnTo>
                <a:lnTo>
                  <a:pt x="19101" y="12215"/>
                </a:lnTo>
                <a:lnTo>
                  <a:pt x="18979" y="12093"/>
                </a:lnTo>
                <a:lnTo>
                  <a:pt x="18809" y="11996"/>
                </a:lnTo>
                <a:lnTo>
                  <a:pt x="18639" y="11923"/>
                </a:lnTo>
                <a:lnTo>
                  <a:pt x="18468" y="11850"/>
                </a:lnTo>
                <a:lnTo>
                  <a:pt x="18298" y="11801"/>
                </a:lnTo>
                <a:lnTo>
                  <a:pt x="18103" y="11753"/>
                </a:lnTo>
                <a:lnTo>
                  <a:pt x="17933" y="11728"/>
                </a:lnTo>
                <a:lnTo>
                  <a:pt x="17787" y="11680"/>
                </a:lnTo>
                <a:lnTo>
                  <a:pt x="17617" y="11655"/>
                </a:lnTo>
                <a:lnTo>
                  <a:pt x="17471" y="11655"/>
                </a:lnTo>
                <a:close/>
                <a:moveTo>
                  <a:pt x="17957" y="9417"/>
                </a:moveTo>
                <a:lnTo>
                  <a:pt x="17860" y="9490"/>
                </a:lnTo>
                <a:lnTo>
                  <a:pt x="17860" y="9514"/>
                </a:lnTo>
                <a:lnTo>
                  <a:pt x="17811" y="9587"/>
                </a:lnTo>
                <a:lnTo>
                  <a:pt x="17836" y="9660"/>
                </a:lnTo>
                <a:lnTo>
                  <a:pt x="17884" y="9709"/>
                </a:lnTo>
                <a:lnTo>
                  <a:pt x="17811" y="9757"/>
                </a:lnTo>
                <a:lnTo>
                  <a:pt x="17763" y="9782"/>
                </a:lnTo>
                <a:lnTo>
                  <a:pt x="17738" y="9830"/>
                </a:lnTo>
                <a:lnTo>
                  <a:pt x="17738" y="9879"/>
                </a:lnTo>
                <a:lnTo>
                  <a:pt x="17738" y="9928"/>
                </a:lnTo>
                <a:lnTo>
                  <a:pt x="17787" y="10001"/>
                </a:lnTo>
                <a:lnTo>
                  <a:pt x="17836" y="10049"/>
                </a:lnTo>
                <a:lnTo>
                  <a:pt x="17884" y="10098"/>
                </a:lnTo>
                <a:lnTo>
                  <a:pt x="17957" y="10122"/>
                </a:lnTo>
                <a:lnTo>
                  <a:pt x="17933" y="10147"/>
                </a:lnTo>
                <a:lnTo>
                  <a:pt x="17884" y="10195"/>
                </a:lnTo>
                <a:lnTo>
                  <a:pt x="17860" y="10244"/>
                </a:lnTo>
                <a:lnTo>
                  <a:pt x="17884" y="10317"/>
                </a:lnTo>
                <a:lnTo>
                  <a:pt x="17933" y="10414"/>
                </a:lnTo>
                <a:lnTo>
                  <a:pt x="18006" y="10487"/>
                </a:lnTo>
                <a:lnTo>
                  <a:pt x="18103" y="10512"/>
                </a:lnTo>
                <a:lnTo>
                  <a:pt x="18176" y="10536"/>
                </a:lnTo>
                <a:lnTo>
                  <a:pt x="18444" y="10585"/>
                </a:lnTo>
                <a:lnTo>
                  <a:pt x="18590" y="10609"/>
                </a:lnTo>
                <a:lnTo>
                  <a:pt x="18639" y="10633"/>
                </a:lnTo>
                <a:lnTo>
                  <a:pt x="18687" y="10609"/>
                </a:lnTo>
                <a:lnTo>
                  <a:pt x="18760" y="10682"/>
                </a:lnTo>
                <a:lnTo>
                  <a:pt x="18858" y="10731"/>
                </a:lnTo>
                <a:lnTo>
                  <a:pt x="18906" y="10731"/>
                </a:lnTo>
                <a:lnTo>
                  <a:pt x="19174" y="10828"/>
                </a:lnTo>
                <a:lnTo>
                  <a:pt x="19296" y="10877"/>
                </a:lnTo>
                <a:lnTo>
                  <a:pt x="19393" y="10950"/>
                </a:lnTo>
                <a:lnTo>
                  <a:pt x="19466" y="10998"/>
                </a:lnTo>
                <a:lnTo>
                  <a:pt x="19539" y="11023"/>
                </a:lnTo>
                <a:lnTo>
                  <a:pt x="19612" y="10998"/>
                </a:lnTo>
                <a:lnTo>
                  <a:pt x="19661" y="10974"/>
                </a:lnTo>
                <a:lnTo>
                  <a:pt x="19709" y="10950"/>
                </a:lnTo>
                <a:lnTo>
                  <a:pt x="19734" y="10901"/>
                </a:lnTo>
                <a:lnTo>
                  <a:pt x="19904" y="10779"/>
                </a:lnTo>
                <a:lnTo>
                  <a:pt x="19977" y="10706"/>
                </a:lnTo>
                <a:lnTo>
                  <a:pt x="20074" y="10658"/>
                </a:lnTo>
                <a:lnTo>
                  <a:pt x="20293" y="10487"/>
                </a:lnTo>
                <a:lnTo>
                  <a:pt x="20537" y="10366"/>
                </a:lnTo>
                <a:lnTo>
                  <a:pt x="20561" y="10341"/>
                </a:lnTo>
                <a:lnTo>
                  <a:pt x="20707" y="10463"/>
                </a:lnTo>
                <a:lnTo>
                  <a:pt x="20877" y="10609"/>
                </a:lnTo>
                <a:lnTo>
                  <a:pt x="21096" y="10828"/>
                </a:lnTo>
                <a:lnTo>
                  <a:pt x="21023" y="10779"/>
                </a:lnTo>
                <a:lnTo>
                  <a:pt x="20877" y="10682"/>
                </a:lnTo>
                <a:lnTo>
                  <a:pt x="20804" y="10658"/>
                </a:lnTo>
                <a:lnTo>
                  <a:pt x="20707" y="10633"/>
                </a:lnTo>
                <a:lnTo>
                  <a:pt x="20683" y="10633"/>
                </a:lnTo>
                <a:lnTo>
                  <a:pt x="20610" y="10658"/>
                </a:lnTo>
                <a:lnTo>
                  <a:pt x="20561" y="10731"/>
                </a:lnTo>
                <a:lnTo>
                  <a:pt x="20537" y="10779"/>
                </a:lnTo>
                <a:lnTo>
                  <a:pt x="20561" y="10852"/>
                </a:lnTo>
                <a:lnTo>
                  <a:pt x="20610" y="10925"/>
                </a:lnTo>
                <a:lnTo>
                  <a:pt x="20537" y="10974"/>
                </a:lnTo>
                <a:lnTo>
                  <a:pt x="20488" y="11023"/>
                </a:lnTo>
                <a:lnTo>
                  <a:pt x="20488" y="11096"/>
                </a:lnTo>
                <a:lnTo>
                  <a:pt x="20561" y="11266"/>
                </a:lnTo>
                <a:lnTo>
                  <a:pt x="20634" y="11436"/>
                </a:lnTo>
                <a:lnTo>
                  <a:pt x="20756" y="11582"/>
                </a:lnTo>
                <a:lnTo>
                  <a:pt x="20707" y="11534"/>
                </a:lnTo>
                <a:lnTo>
                  <a:pt x="20610" y="11412"/>
                </a:lnTo>
                <a:lnTo>
                  <a:pt x="20561" y="11315"/>
                </a:lnTo>
                <a:lnTo>
                  <a:pt x="20537" y="11266"/>
                </a:lnTo>
                <a:lnTo>
                  <a:pt x="20488" y="11242"/>
                </a:lnTo>
                <a:lnTo>
                  <a:pt x="20439" y="11217"/>
                </a:lnTo>
                <a:lnTo>
                  <a:pt x="20342" y="11217"/>
                </a:lnTo>
                <a:lnTo>
                  <a:pt x="20293" y="11242"/>
                </a:lnTo>
                <a:lnTo>
                  <a:pt x="20269" y="11290"/>
                </a:lnTo>
                <a:lnTo>
                  <a:pt x="20245" y="11339"/>
                </a:lnTo>
                <a:lnTo>
                  <a:pt x="20245" y="11436"/>
                </a:lnTo>
                <a:lnTo>
                  <a:pt x="20245" y="11509"/>
                </a:lnTo>
                <a:lnTo>
                  <a:pt x="20318" y="11680"/>
                </a:lnTo>
                <a:lnTo>
                  <a:pt x="20537" y="12020"/>
                </a:lnTo>
                <a:lnTo>
                  <a:pt x="20585" y="12069"/>
                </a:lnTo>
                <a:lnTo>
                  <a:pt x="20658" y="12093"/>
                </a:lnTo>
                <a:lnTo>
                  <a:pt x="20707" y="12239"/>
                </a:lnTo>
                <a:lnTo>
                  <a:pt x="20731" y="12385"/>
                </a:lnTo>
                <a:lnTo>
                  <a:pt x="20756" y="12556"/>
                </a:lnTo>
                <a:lnTo>
                  <a:pt x="20756" y="12677"/>
                </a:lnTo>
                <a:lnTo>
                  <a:pt x="20780" y="12799"/>
                </a:lnTo>
                <a:lnTo>
                  <a:pt x="20804" y="12872"/>
                </a:lnTo>
                <a:lnTo>
                  <a:pt x="20853" y="12921"/>
                </a:lnTo>
                <a:lnTo>
                  <a:pt x="20926" y="12945"/>
                </a:lnTo>
                <a:lnTo>
                  <a:pt x="21023" y="12945"/>
                </a:lnTo>
                <a:lnTo>
                  <a:pt x="21218" y="12994"/>
                </a:lnTo>
                <a:lnTo>
                  <a:pt x="21413" y="13018"/>
                </a:lnTo>
                <a:lnTo>
                  <a:pt x="21534" y="13042"/>
                </a:lnTo>
                <a:lnTo>
                  <a:pt x="21705" y="13067"/>
                </a:lnTo>
                <a:lnTo>
                  <a:pt x="21899" y="13091"/>
                </a:lnTo>
                <a:lnTo>
                  <a:pt x="21997" y="13115"/>
                </a:lnTo>
                <a:lnTo>
                  <a:pt x="22070" y="13164"/>
                </a:lnTo>
                <a:lnTo>
                  <a:pt x="22070" y="13359"/>
                </a:lnTo>
                <a:lnTo>
                  <a:pt x="22070" y="13578"/>
                </a:lnTo>
                <a:lnTo>
                  <a:pt x="22070" y="13699"/>
                </a:lnTo>
                <a:lnTo>
                  <a:pt x="22045" y="13675"/>
                </a:lnTo>
                <a:lnTo>
                  <a:pt x="21997" y="13626"/>
                </a:lnTo>
                <a:lnTo>
                  <a:pt x="21924" y="13602"/>
                </a:lnTo>
                <a:lnTo>
                  <a:pt x="21851" y="13626"/>
                </a:lnTo>
                <a:lnTo>
                  <a:pt x="21802" y="13675"/>
                </a:lnTo>
                <a:lnTo>
                  <a:pt x="21778" y="13724"/>
                </a:lnTo>
                <a:lnTo>
                  <a:pt x="21729" y="13651"/>
                </a:lnTo>
                <a:lnTo>
                  <a:pt x="21680" y="13602"/>
                </a:lnTo>
                <a:lnTo>
                  <a:pt x="21656" y="13602"/>
                </a:lnTo>
                <a:lnTo>
                  <a:pt x="21607" y="13578"/>
                </a:lnTo>
                <a:lnTo>
                  <a:pt x="21534" y="13602"/>
                </a:lnTo>
                <a:lnTo>
                  <a:pt x="21486" y="13651"/>
                </a:lnTo>
                <a:lnTo>
                  <a:pt x="21437" y="13699"/>
                </a:lnTo>
                <a:lnTo>
                  <a:pt x="21388" y="13894"/>
                </a:lnTo>
                <a:lnTo>
                  <a:pt x="21364" y="13991"/>
                </a:lnTo>
                <a:lnTo>
                  <a:pt x="21315" y="14137"/>
                </a:lnTo>
                <a:lnTo>
                  <a:pt x="21315" y="14089"/>
                </a:lnTo>
                <a:lnTo>
                  <a:pt x="21315" y="13918"/>
                </a:lnTo>
                <a:lnTo>
                  <a:pt x="21291" y="13772"/>
                </a:lnTo>
                <a:lnTo>
                  <a:pt x="21267" y="13724"/>
                </a:lnTo>
                <a:lnTo>
                  <a:pt x="21242" y="13699"/>
                </a:lnTo>
                <a:lnTo>
                  <a:pt x="21194" y="13675"/>
                </a:lnTo>
                <a:lnTo>
                  <a:pt x="21145" y="13651"/>
                </a:lnTo>
                <a:lnTo>
                  <a:pt x="21072" y="13675"/>
                </a:lnTo>
                <a:lnTo>
                  <a:pt x="21023" y="13724"/>
                </a:lnTo>
                <a:lnTo>
                  <a:pt x="20999" y="13772"/>
                </a:lnTo>
                <a:lnTo>
                  <a:pt x="20975" y="13845"/>
                </a:lnTo>
                <a:lnTo>
                  <a:pt x="20926" y="13967"/>
                </a:lnTo>
                <a:lnTo>
                  <a:pt x="20926" y="14016"/>
                </a:lnTo>
                <a:lnTo>
                  <a:pt x="20829" y="14381"/>
                </a:lnTo>
                <a:lnTo>
                  <a:pt x="20829" y="14454"/>
                </a:lnTo>
                <a:lnTo>
                  <a:pt x="20756" y="14600"/>
                </a:lnTo>
                <a:lnTo>
                  <a:pt x="20707" y="14721"/>
                </a:lnTo>
                <a:lnTo>
                  <a:pt x="20610" y="14867"/>
                </a:lnTo>
                <a:lnTo>
                  <a:pt x="20512" y="14989"/>
                </a:lnTo>
                <a:lnTo>
                  <a:pt x="20488" y="15038"/>
                </a:lnTo>
                <a:lnTo>
                  <a:pt x="20439" y="15086"/>
                </a:lnTo>
                <a:lnTo>
                  <a:pt x="20439" y="15135"/>
                </a:lnTo>
                <a:lnTo>
                  <a:pt x="20439" y="15184"/>
                </a:lnTo>
                <a:lnTo>
                  <a:pt x="20439" y="15257"/>
                </a:lnTo>
                <a:lnTo>
                  <a:pt x="20488" y="15305"/>
                </a:lnTo>
                <a:lnTo>
                  <a:pt x="20512" y="15330"/>
                </a:lnTo>
                <a:lnTo>
                  <a:pt x="20585" y="15354"/>
                </a:lnTo>
                <a:lnTo>
                  <a:pt x="20634" y="15378"/>
                </a:lnTo>
                <a:lnTo>
                  <a:pt x="20658" y="15378"/>
                </a:lnTo>
                <a:lnTo>
                  <a:pt x="20804" y="15548"/>
                </a:lnTo>
                <a:lnTo>
                  <a:pt x="20926" y="15694"/>
                </a:lnTo>
                <a:lnTo>
                  <a:pt x="21048" y="15889"/>
                </a:lnTo>
                <a:lnTo>
                  <a:pt x="21194" y="16108"/>
                </a:lnTo>
                <a:lnTo>
                  <a:pt x="21048" y="16254"/>
                </a:lnTo>
                <a:lnTo>
                  <a:pt x="20902" y="16424"/>
                </a:lnTo>
                <a:lnTo>
                  <a:pt x="20829" y="16473"/>
                </a:lnTo>
                <a:lnTo>
                  <a:pt x="20756" y="16424"/>
                </a:lnTo>
                <a:lnTo>
                  <a:pt x="20683" y="16400"/>
                </a:lnTo>
                <a:lnTo>
                  <a:pt x="20585" y="16424"/>
                </a:lnTo>
                <a:lnTo>
                  <a:pt x="20488" y="16473"/>
                </a:lnTo>
                <a:lnTo>
                  <a:pt x="20488" y="16376"/>
                </a:lnTo>
                <a:lnTo>
                  <a:pt x="20464" y="16303"/>
                </a:lnTo>
                <a:lnTo>
                  <a:pt x="20391" y="16230"/>
                </a:lnTo>
                <a:lnTo>
                  <a:pt x="20293" y="16205"/>
                </a:lnTo>
                <a:lnTo>
                  <a:pt x="20220" y="16230"/>
                </a:lnTo>
                <a:lnTo>
                  <a:pt x="20220" y="16157"/>
                </a:lnTo>
                <a:lnTo>
                  <a:pt x="20220" y="16108"/>
                </a:lnTo>
                <a:lnTo>
                  <a:pt x="20196" y="16035"/>
                </a:lnTo>
                <a:lnTo>
                  <a:pt x="20172" y="16011"/>
                </a:lnTo>
                <a:lnTo>
                  <a:pt x="20123" y="15986"/>
                </a:lnTo>
                <a:lnTo>
                  <a:pt x="20074" y="15962"/>
                </a:lnTo>
                <a:lnTo>
                  <a:pt x="20001" y="15986"/>
                </a:lnTo>
                <a:lnTo>
                  <a:pt x="19928" y="16011"/>
                </a:lnTo>
                <a:lnTo>
                  <a:pt x="19831" y="16059"/>
                </a:lnTo>
                <a:lnTo>
                  <a:pt x="19636" y="16181"/>
                </a:lnTo>
                <a:lnTo>
                  <a:pt x="19588" y="16230"/>
                </a:lnTo>
                <a:lnTo>
                  <a:pt x="19466" y="16205"/>
                </a:lnTo>
                <a:lnTo>
                  <a:pt x="19417" y="16205"/>
                </a:lnTo>
                <a:lnTo>
                  <a:pt x="19369" y="16230"/>
                </a:lnTo>
                <a:lnTo>
                  <a:pt x="19271" y="16254"/>
                </a:lnTo>
                <a:lnTo>
                  <a:pt x="19198" y="16303"/>
                </a:lnTo>
                <a:lnTo>
                  <a:pt x="19077" y="16376"/>
                </a:lnTo>
                <a:lnTo>
                  <a:pt x="18979" y="16400"/>
                </a:lnTo>
                <a:lnTo>
                  <a:pt x="18882" y="16424"/>
                </a:lnTo>
                <a:lnTo>
                  <a:pt x="18785" y="16473"/>
                </a:lnTo>
                <a:lnTo>
                  <a:pt x="18687" y="16497"/>
                </a:lnTo>
                <a:lnTo>
                  <a:pt x="18614" y="16546"/>
                </a:lnTo>
                <a:lnTo>
                  <a:pt x="18517" y="16595"/>
                </a:lnTo>
                <a:lnTo>
                  <a:pt x="18444" y="16619"/>
                </a:lnTo>
                <a:lnTo>
                  <a:pt x="18371" y="16668"/>
                </a:lnTo>
                <a:lnTo>
                  <a:pt x="18274" y="16692"/>
                </a:lnTo>
                <a:lnTo>
                  <a:pt x="18176" y="16716"/>
                </a:lnTo>
                <a:lnTo>
                  <a:pt x="18079" y="16765"/>
                </a:lnTo>
                <a:lnTo>
                  <a:pt x="18055" y="16814"/>
                </a:lnTo>
                <a:lnTo>
                  <a:pt x="18030" y="16838"/>
                </a:lnTo>
                <a:lnTo>
                  <a:pt x="18030" y="16911"/>
                </a:lnTo>
                <a:lnTo>
                  <a:pt x="18055" y="16960"/>
                </a:lnTo>
                <a:lnTo>
                  <a:pt x="18079" y="17008"/>
                </a:lnTo>
                <a:lnTo>
                  <a:pt x="18152" y="17057"/>
                </a:lnTo>
                <a:lnTo>
                  <a:pt x="18103" y="17106"/>
                </a:lnTo>
                <a:lnTo>
                  <a:pt x="18079" y="17154"/>
                </a:lnTo>
                <a:lnTo>
                  <a:pt x="18055" y="17203"/>
                </a:lnTo>
                <a:lnTo>
                  <a:pt x="18079" y="17252"/>
                </a:lnTo>
                <a:lnTo>
                  <a:pt x="18103" y="17300"/>
                </a:lnTo>
                <a:lnTo>
                  <a:pt x="18152" y="17349"/>
                </a:lnTo>
                <a:lnTo>
                  <a:pt x="18225" y="17373"/>
                </a:lnTo>
                <a:lnTo>
                  <a:pt x="18201" y="17373"/>
                </a:lnTo>
                <a:lnTo>
                  <a:pt x="18103" y="17398"/>
                </a:lnTo>
                <a:lnTo>
                  <a:pt x="18055" y="17446"/>
                </a:lnTo>
                <a:lnTo>
                  <a:pt x="18006" y="17519"/>
                </a:lnTo>
                <a:lnTo>
                  <a:pt x="18030" y="17592"/>
                </a:lnTo>
                <a:lnTo>
                  <a:pt x="18055" y="17641"/>
                </a:lnTo>
                <a:lnTo>
                  <a:pt x="18128" y="17690"/>
                </a:lnTo>
                <a:lnTo>
                  <a:pt x="18225" y="17714"/>
                </a:lnTo>
                <a:lnTo>
                  <a:pt x="17909" y="17738"/>
                </a:lnTo>
                <a:lnTo>
                  <a:pt x="17519" y="17738"/>
                </a:lnTo>
                <a:lnTo>
                  <a:pt x="17495" y="17568"/>
                </a:lnTo>
                <a:lnTo>
                  <a:pt x="17471" y="17398"/>
                </a:lnTo>
                <a:lnTo>
                  <a:pt x="17446" y="17300"/>
                </a:lnTo>
                <a:lnTo>
                  <a:pt x="17446" y="17203"/>
                </a:lnTo>
                <a:lnTo>
                  <a:pt x="17422" y="16984"/>
                </a:lnTo>
                <a:lnTo>
                  <a:pt x="17373" y="16765"/>
                </a:lnTo>
                <a:lnTo>
                  <a:pt x="17325" y="16668"/>
                </a:lnTo>
                <a:lnTo>
                  <a:pt x="17276" y="16595"/>
                </a:lnTo>
                <a:lnTo>
                  <a:pt x="17203" y="16522"/>
                </a:lnTo>
                <a:lnTo>
                  <a:pt x="17106" y="16473"/>
                </a:lnTo>
                <a:lnTo>
                  <a:pt x="17057" y="16449"/>
                </a:lnTo>
                <a:lnTo>
                  <a:pt x="17008" y="16449"/>
                </a:lnTo>
                <a:lnTo>
                  <a:pt x="16862" y="16424"/>
                </a:lnTo>
                <a:lnTo>
                  <a:pt x="16789" y="16400"/>
                </a:lnTo>
                <a:lnTo>
                  <a:pt x="16643" y="16327"/>
                </a:lnTo>
                <a:lnTo>
                  <a:pt x="16449" y="16254"/>
                </a:lnTo>
                <a:lnTo>
                  <a:pt x="16376" y="16181"/>
                </a:lnTo>
                <a:lnTo>
                  <a:pt x="16278" y="16157"/>
                </a:lnTo>
                <a:lnTo>
                  <a:pt x="16181" y="16181"/>
                </a:lnTo>
                <a:lnTo>
                  <a:pt x="16157" y="16181"/>
                </a:lnTo>
                <a:lnTo>
                  <a:pt x="16035" y="16132"/>
                </a:lnTo>
                <a:lnTo>
                  <a:pt x="16011" y="16108"/>
                </a:lnTo>
                <a:lnTo>
                  <a:pt x="15913" y="16059"/>
                </a:lnTo>
                <a:lnTo>
                  <a:pt x="15792" y="16035"/>
                </a:lnTo>
                <a:lnTo>
                  <a:pt x="15694" y="16059"/>
                </a:lnTo>
                <a:lnTo>
                  <a:pt x="15646" y="16132"/>
                </a:lnTo>
                <a:lnTo>
                  <a:pt x="15621" y="16205"/>
                </a:lnTo>
                <a:lnTo>
                  <a:pt x="15646" y="16303"/>
                </a:lnTo>
                <a:lnTo>
                  <a:pt x="15597" y="16278"/>
                </a:lnTo>
                <a:lnTo>
                  <a:pt x="15500" y="16205"/>
                </a:lnTo>
                <a:lnTo>
                  <a:pt x="15402" y="16157"/>
                </a:lnTo>
                <a:lnTo>
                  <a:pt x="15354" y="16157"/>
                </a:lnTo>
                <a:lnTo>
                  <a:pt x="15305" y="16181"/>
                </a:lnTo>
                <a:lnTo>
                  <a:pt x="15256" y="16205"/>
                </a:lnTo>
                <a:lnTo>
                  <a:pt x="15232" y="16230"/>
                </a:lnTo>
                <a:lnTo>
                  <a:pt x="15208" y="16278"/>
                </a:lnTo>
                <a:lnTo>
                  <a:pt x="15232" y="16400"/>
                </a:lnTo>
                <a:lnTo>
                  <a:pt x="15281" y="16497"/>
                </a:lnTo>
                <a:lnTo>
                  <a:pt x="15232" y="16497"/>
                </a:lnTo>
                <a:lnTo>
                  <a:pt x="15183" y="16473"/>
                </a:lnTo>
                <a:lnTo>
                  <a:pt x="15135" y="16449"/>
                </a:lnTo>
                <a:lnTo>
                  <a:pt x="15062" y="16473"/>
                </a:lnTo>
                <a:lnTo>
                  <a:pt x="15038" y="16546"/>
                </a:lnTo>
                <a:lnTo>
                  <a:pt x="15013" y="16570"/>
                </a:lnTo>
                <a:lnTo>
                  <a:pt x="15013" y="16643"/>
                </a:lnTo>
                <a:lnTo>
                  <a:pt x="14916" y="16570"/>
                </a:lnTo>
                <a:lnTo>
                  <a:pt x="14770" y="16424"/>
                </a:lnTo>
                <a:lnTo>
                  <a:pt x="14624" y="16254"/>
                </a:lnTo>
                <a:lnTo>
                  <a:pt x="14721" y="16132"/>
                </a:lnTo>
                <a:lnTo>
                  <a:pt x="14794" y="15986"/>
                </a:lnTo>
                <a:lnTo>
                  <a:pt x="14892" y="15865"/>
                </a:lnTo>
                <a:lnTo>
                  <a:pt x="15062" y="15621"/>
                </a:lnTo>
                <a:lnTo>
                  <a:pt x="15305" y="15305"/>
                </a:lnTo>
                <a:lnTo>
                  <a:pt x="15378" y="15232"/>
                </a:lnTo>
                <a:lnTo>
                  <a:pt x="15402" y="15159"/>
                </a:lnTo>
                <a:lnTo>
                  <a:pt x="15402" y="15062"/>
                </a:lnTo>
                <a:lnTo>
                  <a:pt x="15329" y="14965"/>
                </a:lnTo>
                <a:lnTo>
                  <a:pt x="15183" y="14819"/>
                </a:lnTo>
                <a:lnTo>
                  <a:pt x="15086" y="14673"/>
                </a:lnTo>
                <a:lnTo>
                  <a:pt x="15038" y="14624"/>
                </a:lnTo>
                <a:lnTo>
                  <a:pt x="15013" y="14575"/>
                </a:lnTo>
                <a:lnTo>
                  <a:pt x="15013" y="14551"/>
                </a:lnTo>
                <a:lnTo>
                  <a:pt x="14989" y="14454"/>
                </a:lnTo>
                <a:lnTo>
                  <a:pt x="14940" y="14405"/>
                </a:lnTo>
                <a:lnTo>
                  <a:pt x="14892" y="14356"/>
                </a:lnTo>
                <a:lnTo>
                  <a:pt x="14794" y="14332"/>
                </a:lnTo>
                <a:lnTo>
                  <a:pt x="14478" y="14308"/>
                </a:lnTo>
                <a:lnTo>
                  <a:pt x="14113" y="14283"/>
                </a:lnTo>
                <a:lnTo>
                  <a:pt x="13748" y="14210"/>
                </a:lnTo>
                <a:lnTo>
                  <a:pt x="13724" y="14089"/>
                </a:lnTo>
                <a:lnTo>
                  <a:pt x="13724" y="14016"/>
                </a:lnTo>
                <a:lnTo>
                  <a:pt x="13699" y="13821"/>
                </a:lnTo>
                <a:lnTo>
                  <a:pt x="13724" y="13602"/>
                </a:lnTo>
                <a:lnTo>
                  <a:pt x="13724" y="13456"/>
                </a:lnTo>
                <a:lnTo>
                  <a:pt x="13748" y="13505"/>
                </a:lnTo>
                <a:lnTo>
                  <a:pt x="13821" y="13529"/>
                </a:lnTo>
                <a:lnTo>
                  <a:pt x="13894" y="13553"/>
                </a:lnTo>
                <a:lnTo>
                  <a:pt x="13943" y="13553"/>
                </a:lnTo>
                <a:lnTo>
                  <a:pt x="13991" y="13529"/>
                </a:lnTo>
                <a:lnTo>
                  <a:pt x="14016" y="13505"/>
                </a:lnTo>
                <a:lnTo>
                  <a:pt x="14089" y="13432"/>
                </a:lnTo>
                <a:lnTo>
                  <a:pt x="14137" y="13480"/>
                </a:lnTo>
                <a:lnTo>
                  <a:pt x="14186" y="13505"/>
                </a:lnTo>
                <a:lnTo>
                  <a:pt x="14235" y="13529"/>
                </a:lnTo>
                <a:lnTo>
                  <a:pt x="14308" y="13505"/>
                </a:lnTo>
                <a:lnTo>
                  <a:pt x="14381" y="13480"/>
                </a:lnTo>
                <a:lnTo>
                  <a:pt x="14429" y="13407"/>
                </a:lnTo>
                <a:lnTo>
                  <a:pt x="14502" y="13456"/>
                </a:lnTo>
                <a:lnTo>
                  <a:pt x="14575" y="13480"/>
                </a:lnTo>
                <a:lnTo>
                  <a:pt x="14624" y="13480"/>
                </a:lnTo>
                <a:lnTo>
                  <a:pt x="14673" y="13456"/>
                </a:lnTo>
                <a:lnTo>
                  <a:pt x="14721" y="13432"/>
                </a:lnTo>
                <a:lnTo>
                  <a:pt x="14746" y="13383"/>
                </a:lnTo>
                <a:lnTo>
                  <a:pt x="14770" y="13261"/>
                </a:lnTo>
                <a:lnTo>
                  <a:pt x="14794" y="13164"/>
                </a:lnTo>
                <a:lnTo>
                  <a:pt x="14819" y="13115"/>
                </a:lnTo>
                <a:lnTo>
                  <a:pt x="14819" y="13042"/>
                </a:lnTo>
                <a:lnTo>
                  <a:pt x="14843" y="12969"/>
                </a:lnTo>
                <a:lnTo>
                  <a:pt x="14916" y="12945"/>
                </a:lnTo>
                <a:lnTo>
                  <a:pt x="14965" y="12921"/>
                </a:lnTo>
                <a:lnTo>
                  <a:pt x="14989" y="12872"/>
                </a:lnTo>
                <a:lnTo>
                  <a:pt x="15013" y="12799"/>
                </a:lnTo>
                <a:lnTo>
                  <a:pt x="15038" y="12750"/>
                </a:lnTo>
                <a:lnTo>
                  <a:pt x="15038" y="12702"/>
                </a:lnTo>
                <a:lnTo>
                  <a:pt x="15062" y="12580"/>
                </a:lnTo>
                <a:lnTo>
                  <a:pt x="15086" y="12458"/>
                </a:lnTo>
                <a:lnTo>
                  <a:pt x="15159" y="12239"/>
                </a:lnTo>
                <a:lnTo>
                  <a:pt x="15232" y="12093"/>
                </a:lnTo>
                <a:lnTo>
                  <a:pt x="15281" y="12020"/>
                </a:lnTo>
                <a:lnTo>
                  <a:pt x="15329" y="11923"/>
                </a:lnTo>
                <a:lnTo>
                  <a:pt x="15305" y="11826"/>
                </a:lnTo>
                <a:lnTo>
                  <a:pt x="15256" y="11728"/>
                </a:lnTo>
                <a:lnTo>
                  <a:pt x="15062" y="11534"/>
                </a:lnTo>
                <a:lnTo>
                  <a:pt x="14867" y="11315"/>
                </a:lnTo>
                <a:lnTo>
                  <a:pt x="14575" y="10974"/>
                </a:lnTo>
                <a:lnTo>
                  <a:pt x="14697" y="10828"/>
                </a:lnTo>
                <a:lnTo>
                  <a:pt x="14819" y="10682"/>
                </a:lnTo>
                <a:lnTo>
                  <a:pt x="14867" y="10633"/>
                </a:lnTo>
                <a:lnTo>
                  <a:pt x="14892" y="10706"/>
                </a:lnTo>
                <a:lnTo>
                  <a:pt x="14940" y="10731"/>
                </a:lnTo>
                <a:lnTo>
                  <a:pt x="14989" y="10779"/>
                </a:lnTo>
                <a:lnTo>
                  <a:pt x="15111" y="10779"/>
                </a:lnTo>
                <a:lnTo>
                  <a:pt x="15111" y="10828"/>
                </a:lnTo>
                <a:lnTo>
                  <a:pt x="15159" y="10877"/>
                </a:lnTo>
                <a:lnTo>
                  <a:pt x="15232" y="10925"/>
                </a:lnTo>
                <a:lnTo>
                  <a:pt x="15232" y="11023"/>
                </a:lnTo>
                <a:lnTo>
                  <a:pt x="15256" y="11120"/>
                </a:lnTo>
                <a:lnTo>
                  <a:pt x="15329" y="11193"/>
                </a:lnTo>
                <a:lnTo>
                  <a:pt x="15427" y="11217"/>
                </a:lnTo>
                <a:lnTo>
                  <a:pt x="15524" y="11193"/>
                </a:lnTo>
                <a:lnTo>
                  <a:pt x="15573" y="11120"/>
                </a:lnTo>
                <a:lnTo>
                  <a:pt x="15646" y="11023"/>
                </a:lnTo>
                <a:lnTo>
                  <a:pt x="15621" y="11096"/>
                </a:lnTo>
                <a:lnTo>
                  <a:pt x="15597" y="11169"/>
                </a:lnTo>
                <a:lnTo>
                  <a:pt x="15621" y="11217"/>
                </a:lnTo>
                <a:lnTo>
                  <a:pt x="15646" y="11290"/>
                </a:lnTo>
                <a:lnTo>
                  <a:pt x="15694" y="11315"/>
                </a:lnTo>
                <a:lnTo>
                  <a:pt x="15816" y="11315"/>
                </a:lnTo>
                <a:lnTo>
                  <a:pt x="15889" y="11266"/>
                </a:lnTo>
                <a:lnTo>
                  <a:pt x="15938" y="11217"/>
                </a:lnTo>
                <a:lnTo>
                  <a:pt x="15962" y="11217"/>
                </a:lnTo>
                <a:lnTo>
                  <a:pt x="16108" y="11071"/>
                </a:lnTo>
                <a:lnTo>
                  <a:pt x="16181" y="11047"/>
                </a:lnTo>
                <a:lnTo>
                  <a:pt x="16254" y="10998"/>
                </a:lnTo>
                <a:lnTo>
                  <a:pt x="16327" y="10998"/>
                </a:lnTo>
                <a:lnTo>
                  <a:pt x="16424" y="10974"/>
                </a:lnTo>
                <a:lnTo>
                  <a:pt x="16497" y="10925"/>
                </a:lnTo>
                <a:lnTo>
                  <a:pt x="16765" y="10828"/>
                </a:lnTo>
                <a:lnTo>
                  <a:pt x="17057" y="10731"/>
                </a:lnTo>
                <a:lnTo>
                  <a:pt x="17154" y="10682"/>
                </a:lnTo>
                <a:lnTo>
                  <a:pt x="17203" y="10609"/>
                </a:lnTo>
                <a:lnTo>
                  <a:pt x="17227" y="10585"/>
                </a:lnTo>
                <a:lnTo>
                  <a:pt x="17252" y="10463"/>
                </a:lnTo>
                <a:lnTo>
                  <a:pt x="17300" y="10317"/>
                </a:lnTo>
                <a:lnTo>
                  <a:pt x="17300" y="10049"/>
                </a:lnTo>
                <a:lnTo>
                  <a:pt x="17325" y="9855"/>
                </a:lnTo>
                <a:lnTo>
                  <a:pt x="17349" y="9709"/>
                </a:lnTo>
                <a:lnTo>
                  <a:pt x="17373" y="9563"/>
                </a:lnTo>
                <a:lnTo>
                  <a:pt x="17398" y="9417"/>
                </a:lnTo>
                <a:lnTo>
                  <a:pt x="17957" y="9417"/>
                </a:lnTo>
                <a:close/>
                <a:moveTo>
                  <a:pt x="17568" y="8954"/>
                </a:moveTo>
                <a:lnTo>
                  <a:pt x="17325" y="8979"/>
                </a:lnTo>
                <a:lnTo>
                  <a:pt x="17130" y="9027"/>
                </a:lnTo>
                <a:lnTo>
                  <a:pt x="17057" y="9076"/>
                </a:lnTo>
                <a:lnTo>
                  <a:pt x="17008" y="9173"/>
                </a:lnTo>
                <a:lnTo>
                  <a:pt x="16960" y="9271"/>
                </a:lnTo>
                <a:lnTo>
                  <a:pt x="16911" y="9392"/>
                </a:lnTo>
                <a:lnTo>
                  <a:pt x="16887" y="9660"/>
                </a:lnTo>
                <a:lnTo>
                  <a:pt x="16862" y="9782"/>
                </a:lnTo>
                <a:lnTo>
                  <a:pt x="16838" y="9928"/>
                </a:lnTo>
                <a:lnTo>
                  <a:pt x="16814" y="10147"/>
                </a:lnTo>
                <a:lnTo>
                  <a:pt x="16789" y="10341"/>
                </a:lnTo>
                <a:lnTo>
                  <a:pt x="16570" y="10439"/>
                </a:lnTo>
                <a:lnTo>
                  <a:pt x="16351" y="10536"/>
                </a:lnTo>
                <a:lnTo>
                  <a:pt x="16157" y="10414"/>
                </a:lnTo>
                <a:lnTo>
                  <a:pt x="15889" y="10220"/>
                </a:lnTo>
                <a:lnTo>
                  <a:pt x="15792" y="10147"/>
                </a:lnTo>
                <a:lnTo>
                  <a:pt x="15573" y="10001"/>
                </a:lnTo>
                <a:lnTo>
                  <a:pt x="15451" y="9928"/>
                </a:lnTo>
                <a:lnTo>
                  <a:pt x="15305" y="9903"/>
                </a:lnTo>
                <a:lnTo>
                  <a:pt x="15208" y="9879"/>
                </a:lnTo>
                <a:lnTo>
                  <a:pt x="15135" y="9903"/>
                </a:lnTo>
                <a:lnTo>
                  <a:pt x="14989" y="9976"/>
                </a:lnTo>
                <a:lnTo>
                  <a:pt x="14843" y="10074"/>
                </a:lnTo>
                <a:lnTo>
                  <a:pt x="14624" y="10293"/>
                </a:lnTo>
                <a:lnTo>
                  <a:pt x="14502" y="10414"/>
                </a:lnTo>
                <a:lnTo>
                  <a:pt x="14332" y="10609"/>
                </a:lnTo>
                <a:lnTo>
                  <a:pt x="14162" y="10779"/>
                </a:lnTo>
                <a:lnTo>
                  <a:pt x="14113" y="10828"/>
                </a:lnTo>
                <a:lnTo>
                  <a:pt x="14089" y="10877"/>
                </a:lnTo>
                <a:lnTo>
                  <a:pt x="14064" y="10950"/>
                </a:lnTo>
                <a:lnTo>
                  <a:pt x="14089" y="11023"/>
                </a:lnTo>
                <a:lnTo>
                  <a:pt x="14137" y="11120"/>
                </a:lnTo>
                <a:lnTo>
                  <a:pt x="14186" y="11217"/>
                </a:lnTo>
                <a:lnTo>
                  <a:pt x="14332" y="11412"/>
                </a:lnTo>
                <a:lnTo>
                  <a:pt x="14454" y="11534"/>
                </a:lnTo>
                <a:lnTo>
                  <a:pt x="14478" y="11607"/>
                </a:lnTo>
                <a:lnTo>
                  <a:pt x="14648" y="11801"/>
                </a:lnTo>
                <a:lnTo>
                  <a:pt x="14819" y="11996"/>
                </a:lnTo>
                <a:lnTo>
                  <a:pt x="14721" y="12166"/>
                </a:lnTo>
                <a:lnTo>
                  <a:pt x="14721" y="12191"/>
                </a:lnTo>
                <a:lnTo>
                  <a:pt x="14648" y="12361"/>
                </a:lnTo>
                <a:lnTo>
                  <a:pt x="14600" y="12531"/>
                </a:lnTo>
                <a:lnTo>
                  <a:pt x="14381" y="12556"/>
                </a:lnTo>
                <a:lnTo>
                  <a:pt x="14162" y="12580"/>
                </a:lnTo>
                <a:lnTo>
                  <a:pt x="14040" y="12604"/>
                </a:lnTo>
                <a:lnTo>
                  <a:pt x="13991" y="12604"/>
                </a:lnTo>
                <a:lnTo>
                  <a:pt x="13845" y="12653"/>
                </a:lnTo>
                <a:lnTo>
                  <a:pt x="13675" y="12677"/>
                </a:lnTo>
                <a:lnTo>
                  <a:pt x="13553" y="12750"/>
                </a:lnTo>
                <a:lnTo>
                  <a:pt x="13456" y="12823"/>
                </a:lnTo>
                <a:lnTo>
                  <a:pt x="13407" y="12872"/>
                </a:lnTo>
                <a:lnTo>
                  <a:pt x="13334" y="12945"/>
                </a:lnTo>
                <a:lnTo>
                  <a:pt x="13310" y="13018"/>
                </a:lnTo>
                <a:lnTo>
                  <a:pt x="13286" y="13164"/>
                </a:lnTo>
                <a:lnTo>
                  <a:pt x="13286" y="13213"/>
                </a:lnTo>
                <a:lnTo>
                  <a:pt x="13237" y="13699"/>
                </a:lnTo>
                <a:lnTo>
                  <a:pt x="13237" y="13748"/>
                </a:lnTo>
                <a:lnTo>
                  <a:pt x="13237" y="13918"/>
                </a:lnTo>
                <a:lnTo>
                  <a:pt x="13237" y="14113"/>
                </a:lnTo>
                <a:lnTo>
                  <a:pt x="13286" y="14283"/>
                </a:lnTo>
                <a:lnTo>
                  <a:pt x="13310" y="14356"/>
                </a:lnTo>
                <a:lnTo>
                  <a:pt x="13383" y="14405"/>
                </a:lnTo>
                <a:lnTo>
                  <a:pt x="13407" y="14502"/>
                </a:lnTo>
                <a:lnTo>
                  <a:pt x="13480" y="14551"/>
                </a:lnTo>
                <a:lnTo>
                  <a:pt x="13724" y="14648"/>
                </a:lnTo>
                <a:lnTo>
                  <a:pt x="13991" y="14697"/>
                </a:lnTo>
                <a:lnTo>
                  <a:pt x="14259" y="14746"/>
                </a:lnTo>
                <a:lnTo>
                  <a:pt x="14527" y="14770"/>
                </a:lnTo>
                <a:lnTo>
                  <a:pt x="14673" y="14770"/>
                </a:lnTo>
                <a:lnTo>
                  <a:pt x="14697" y="14867"/>
                </a:lnTo>
                <a:lnTo>
                  <a:pt x="14721" y="14916"/>
                </a:lnTo>
                <a:lnTo>
                  <a:pt x="14819" y="15038"/>
                </a:lnTo>
                <a:lnTo>
                  <a:pt x="14916" y="15184"/>
                </a:lnTo>
                <a:lnTo>
                  <a:pt x="14746" y="15330"/>
                </a:lnTo>
                <a:lnTo>
                  <a:pt x="14624" y="15500"/>
                </a:lnTo>
                <a:lnTo>
                  <a:pt x="14575" y="15573"/>
                </a:lnTo>
                <a:lnTo>
                  <a:pt x="14381" y="15816"/>
                </a:lnTo>
                <a:lnTo>
                  <a:pt x="14332" y="15865"/>
                </a:lnTo>
                <a:lnTo>
                  <a:pt x="14235" y="15986"/>
                </a:lnTo>
                <a:lnTo>
                  <a:pt x="14210" y="16059"/>
                </a:lnTo>
                <a:lnTo>
                  <a:pt x="14186" y="16108"/>
                </a:lnTo>
                <a:lnTo>
                  <a:pt x="14210" y="16230"/>
                </a:lnTo>
                <a:lnTo>
                  <a:pt x="14210" y="16303"/>
                </a:lnTo>
                <a:lnTo>
                  <a:pt x="14235" y="16376"/>
                </a:lnTo>
                <a:lnTo>
                  <a:pt x="14283" y="16522"/>
                </a:lnTo>
                <a:lnTo>
                  <a:pt x="14381" y="16643"/>
                </a:lnTo>
                <a:lnTo>
                  <a:pt x="14478" y="16765"/>
                </a:lnTo>
                <a:lnTo>
                  <a:pt x="14527" y="16789"/>
                </a:lnTo>
                <a:lnTo>
                  <a:pt x="14794" y="17081"/>
                </a:lnTo>
                <a:lnTo>
                  <a:pt x="15111" y="17349"/>
                </a:lnTo>
                <a:lnTo>
                  <a:pt x="15183" y="17373"/>
                </a:lnTo>
                <a:lnTo>
                  <a:pt x="15232" y="17398"/>
                </a:lnTo>
                <a:lnTo>
                  <a:pt x="15305" y="17373"/>
                </a:lnTo>
                <a:lnTo>
                  <a:pt x="15354" y="17373"/>
                </a:lnTo>
                <a:lnTo>
                  <a:pt x="15475" y="17349"/>
                </a:lnTo>
                <a:lnTo>
                  <a:pt x="15621" y="17300"/>
                </a:lnTo>
                <a:lnTo>
                  <a:pt x="15840" y="17154"/>
                </a:lnTo>
                <a:lnTo>
                  <a:pt x="15865" y="17130"/>
                </a:lnTo>
                <a:lnTo>
                  <a:pt x="16132" y="16911"/>
                </a:lnTo>
                <a:lnTo>
                  <a:pt x="16376" y="16668"/>
                </a:lnTo>
                <a:lnTo>
                  <a:pt x="16546" y="16741"/>
                </a:lnTo>
                <a:lnTo>
                  <a:pt x="16570" y="16765"/>
                </a:lnTo>
                <a:lnTo>
                  <a:pt x="16619" y="16789"/>
                </a:lnTo>
                <a:lnTo>
                  <a:pt x="16765" y="16862"/>
                </a:lnTo>
                <a:lnTo>
                  <a:pt x="16935" y="16887"/>
                </a:lnTo>
                <a:lnTo>
                  <a:pt x="16935" y="16960"/>
                </a:lnTo>
                <a:lnTo>
                  <a:pt x="16960" y="17033"/>
                </a:lnTo>
                <a:lnTo>
                  <a:pt x="17008" y="17276"/>
                </a:lnTo>
                <a:lnTo>
                  <a:pt x="17033" y="17495"/>
                </a:lnTo>
                <a:lnTo>
                  <a:pt x="17033" y="17617"/>
                </a:lnTo>
                <a:lnTo>
                  <a:pt x="17033" y="17738"/>
                </a:lnTo>
                <a:lnTo>
                  <a:pt x="17033" y="17860"/>
                </a:lnTo>
                <a:lnTo>
                  <a:pt x="17081" y="17982"/>
                </a:lnTo>
                <a:lnTo>
                  <a:pt x="17179" y="18079"/>
                </a:lnTo>
                <a:lnTo>
                  <a:pt x="17203" y="18103"/>
                </a:lnTo>
                <a:lnTo>
                  <a:pt x="17276" y="18152"/>
                </a:lnTo>
                <a:lnTo>
                  <a:pt x="17398" y="18201"/>
                </a:lnTo>
                <a:lnTo>
                  <a:pt x="17592" y="18225"/>
                </a:lnTo>
                <a:lnTo>
                  <a:pt x="17714" y="18201"/>
                </a:lnTo>
                <a:lnTo>
                  <a:pt x="18152" y="18201"/>
                </a:lnTo>
                <a:lnTo>
                  <a:pt x="18541" y="18176"/>
                </a:lnTo>
                <a:lnTo>
                  <a:pt x="18614" y="18176"/>
                </a:lnTo>
                <a:lnTo>
                  <a:pt x="18687" y="18128"/>
                </a:lnTo>
                <a:lnTo>
                  <a:pt x="18736" y="18055"/>
                </a:lnTo>
                <a:lnTo>
                  <a:pt x="18760" y="17982"/>
                </a:lnTo>
                <a:lnTo>
                  <a:pt x="18833" y="17860"/>
                </a:lnTo>
                <a:lnTo>
                  <a:pt x="18882" y="17738"/>
                </a:lnTo>
                <a:lnTo>
                  <a:pt x="18931" y="17471"/>
                </a:lnTo>
                <a:lnTo>
                  <a:pt x="18931" y="17349"/>
                </a:lnTo>
                <a:lnTo>
                  <a:pt x="18931" y="17325"/>
                </a:lnTo>
                <a:lnTo>
                  <a:pt x="18979" y="17081"/>
                </a:lnTo>
                <a:lnTo>
                  <a:pt x="19004" y="16838"/>
                </a:lnTo>
                <a:lnTo>
                  <a:pt x="19125" y="16814"/>
                </a:lnTo>
                <a:lnTo>
                  <a:pt x="19223" y="16789"/>
                </a:lnTo>
                <a:lnTo>
                  <a:pt x="19369" y="16741"/>
                </a:lnTo>
                <a:lnTo>
                  <a:pt x="19466" y="16692"/>
                </a:lnTo>
                <a:lnTo>
                  <a:pt x="19661" y="16838"/>
                </a:lnTo>
                <a:lnTo>
                  <a:pt x="19758" y="16911"/>
                </a:lnTo>
                <a:lnTo>
                  <a:pt x="20074" y="17130"/>
                </a:lnTo>
                <a:lnTo>
                  <a:pt x="20391" y="17349"/>
                </a:lnTo>
                <a:lnTo>
                  <a:pt x="20464" y="17398"/>
                </a:lnTo>
                <a:lnTo>
                  <a:pt x="20512" y="17398"/>
                </a:lnTo>
                <a:lnTo>
                  <a:pt x="20585" y="17373"/>
                </a:lnTo>
                <a:lnTo>
                  <a:pt x="20658" y="17349"/>
                </a:lnTo>
                <a:lnTo>
                  <a:pt x="20707" y="17276"/>
                </a:lnTo>
                <a:lnTo>
                  <a:pt x="20756" y="17203"/>
                </a:lnTo>
                <a:lnTo>
                  <a:pt x="20999" y="16984"/>
                </a:lnTo>
                <a:lnTo>
                  <a:pt x="21145" y="16814"/>
                </a:lnTo>
                <a:lnTo>
                  <a:pt x="21413" y="16570"/>
                </a:lnTo>
                <a:lnTo>
                  <a:pt x="21632" y="16278"/>
                </a:lnTo>
                <a:lnTo>
                  <a:pt x="21680" y="16230"/>
                </a:lnTo>
                <a:lnTo>
                  <a:pt x="21680" y="16157"/>
                </a:lnTo>
                <a:lnTo>
                  <a:pt x="21680" y="16084"/>
                </a:lnTo>
                <a:lnTo>
                  <a:pt x="21656" y="15986"/>
                </a:lnTo>
                <a:lnTo>
                  <a:pt x="21486" y="15670"/>
                </a:lnTo>
                <a:lnTo>
                  <a:pt x="21267" y="15403"/>
                </a:lnTo>
                <a:lnTo>
                  <a:pt x="21145" y="15232"/>
                </a:lnTo>
                <a:lnTo>
                  <a:pt x="20975" y="15086"/>
                </a:lnTo>
                <a:lnTo>
                  <a:pt x="21096" y="14867"/>
                </a:lnTo>
                <a:lnTo>
                  <a:pt x="21169" y="14648"/>
                </a:lnTo>
                <a:lnTo>
                  <a:pt x="21291" y="14673"/>
                </a:lnTo>
                <a:lnTo>
                  <a:pt x="21510" y="14648"/>
                </a:lnTo>
                <a:lnTo>
                  <a:pt x="21753" y="14648"/>
                </a:lnTo>
                <a:lnTo>
                  <a:pt x="21997" y="14624"/>
                </a:lnTo>
                <a:lnTo>
                  <a:pt x="22264" y="14600"/>
                </a:lnTo>
                <a:lnTo>
                  <a:pt x="22362" y="14551"/>
                </a:lnTo>
                <a:lnTo>
                  <a:pt x="22410" y="14478"/>
                </a:lnTo>
                <a:lnTo>
                  <a:pt x="22459" y="14429"/>
                </a:lnTo>
                <a:lnTo>
                  <a:pt x="22508" y="14381"/>
                </a:lnTo>
                <a:lnTo>
                  <a:pt x="22532" y="14332"/>
                </a:lnTo>
                <a:lnTo>
                  <a:pt x="22532" y="14259"/>
                </a:lnTo>
                <a:lnTo>
                  <a:pt x="22532" y="13845"/>
                </a:lnTo>
                <a:lnTo>
                  <a:pt x="22532" y="13456"/>
                </a:lnTo>
                <a:lnTo>
                  <a:pt x="22508" y="13067"/>
                </a:lnTo>
                <a:lnTo>
                  <a:pt x="22508" y="13018"/>
                </a:lnTo>
                <a:lnTo>
                  <a:pt x="22459" y="12945"/>
                </a:lnTo>
                <a:lnTo>
                  <a:pt x="22410" y="12921"/>
                </a:lnTo>
                <a:lnTo>
                  <a:pt x="22362" y="12896"/>
                </a:lnTo>
                <a:lnTo>
                  <a:pt x="22313" y="12823"/>
                </a:lnTo>
                <a:lnTo>
                  <a:pt x="22264" y="12750"/>
                </a:lnTo>
                <a:lnTo>
                  <a:pt x="22118" y="12677"/>
                </a:lnTo>
                <a:lnTo>
                  <a:pt x="21948" y="12629"/>
                </a:lnTo>
                <a:lnTo>
                  <a:pt x="21802" y="12604"/>
                </a:lnTo>
                <a:lnTo>
                  <a:pt x="21778" y="12604"/>
                </a:lnTo>
                <a:lnTo>
                  <a:pt x="21510" y="12556"/>
                </a:lnTo>
                <a:lnTo>
                  <a:pt x="21218" y="12556"/>
                </a:lnTo>
                <a:lnTo>
                  <a:pt x="21169" y="12337"/>
                </a:lnTo>
                <a:lnTo>
                  <a:pt x="21169" y="12288"/>
                </a:lnTo>
                <a:lnTo>
                  <a:pt x="21121" y="12093"/>
                </a:lnTo>
                <a:lnTo>
                  <a:pt x="21048" y="11923"/>
                </a:lnTo>
                <a:lnTo>
                  <a:pt x="21121" y="11826"/>
                </a:lnTo>
                <a:lnTo>
                  <a:pt x="21145" y="11777"/>
                </a:lnTo>
                <a:lnTo>
                  <a:pt x="21242" y="11655"/>
                </a:lnTo>
                <a:lnTo>
                  <a:pt x="21413" y="11412"/>
                </a:lnTo>
                <a:lnTo>
                  <a:pt x="21607" y="11169"/>
                </a:lnTo>
                <a:lnTo>
                  <a:pt x="21656" y="11120"/>
                </a:lnTo>
                <a:lnTo>
                  <a:pt x="21680" y="11071"/>
                </a:lnTo>
                <a:lnTo>
                  <a:pt x="21680" y="10998"/>
                </a:lnTo>
                <a:lnTo>
                  <a:pt x="21680" y="10950"/>
                </a:lnTo>
                <a:lnTo>
                  <a:pt x="21656" y="10925"/>
                </a:lnTo>
                <a:lnTo>
                  <a:pt x="21680" y="10901"/>
                </a:lnTo>
                <a:lnTo>
                  <a:pt x="21656" y="10804"/>
                </a:lnTo>
                <a:lnTo>
                  <a:pt x="21632" y="10731"/>
                </a:lnTo>
                <a:lnTo>
                  <a:pt x="21510" y="10609"/>
                </a:lnTo>
                <a:lnTo>
                  <a:pt x="21486" y="10560"/>
                </a:lnTo>
                <a:lnTo>
                  <a:pt x="21315" y="10390"/>
                </a:lnTo>
                <a:lnTo>
                  <a:pt x="21145" y="10244"/>
                </a:lnTo>
                <a:lnTo>
                  <a:pt x="21145" y="10220"/>
                </a:lnTo>
                <a:lnTo>
                  <a:pt x="21023" y="10122"/>
                </a:lnTo>
                <a:lnTo>
                  <a:pt x="20877" y="10001"/>
                </a:lnTo>
                <a:lnTo>
                  <a:pt x="20731" y="9928"/>
                </a:lnTo>
                <a:lnTo>
                  <a:pt x="20634" y="9903"/>
                </a:lnTo>
                <a:lnTo>
                  <a:pt x="20561" y="9879"/>
                </a:lnTo>
                <a:lnTo>
                  <a:pt x="20488" y="9903"/>
                </a:lnTo>
                <a:lnTo>
                  <a:pt x="20464" y="9903"/>
                </a:lnTo>
                <a:lnTo>
                  <a:pt x="20391" y="9928"/>
                </a:lnTo>
                <a:lnTo>
                  <a:pt x="20220" y="10001"/>
                </a:lnTo>
                <a:lnTo>
                  <a:pt x="20074" y="10098"/>
                </a:lnTo>
                <a:lnTo>
                  <a:pt x="19807" y="10293"/>
                </a:lnTo>
                <a:lnTo>
                  <a:pt x="19709" y="10341"/>
                </a:lnTo>
                <a:lnTo>
                  <a:pt x="19515" y="10487"/>
                </a:lnTo>
                <a:lnTo>
                  <a:pt x="19296" y="10390"/>
                </a:lnTo>
                <a:lnTo>
                  <a:pt x="19052" y="10341"/>
                </a:lnTo>
                <a:lnTo>
                  <a:pt x="19004" y="10098"/>
                </a:lnTo>
                <a:lnTo>
                  <a:pt x="19028" y="10025"/>
                </a:lnTo>
                <a:lnTo>
                  <a:pt x="19004" y="9976"/>
                </a:lnTo>
                <a:lnTo>
                  <a:pt x="18979" y="9903"/>
                </a:lnTo>
                <a:lnTo>
                  <a:pt x="18955" y="9782"/>
                </a:lnTo>
                <a:lnTo>
                  <a:pt x="18931" y="9563"/>
                </a:lnTo>
                <a:lnTo>
                  <a:pt x="18882" y="9319"/>
                </a:lnTo>
                <a:lnTo>
                  <a:pt x="18906" y="9246"/>
                </a:lnTo>
                <a:lnTo>
                  <a:pt x="18906" y="9149"/>
                </a:lnTo>
                <a:lnTo>
                  <a:pt x="18882" y="9100"/>
                </a:lnTo>
                <a:lnTo>
                  <a:pt x="18833" y="9052"/>
                </a:lnTo>
                <a:lnTo>
                  <a:pt x="18785" y="9027"/>
                </a:lnTo>
                <a:lnTo>
                  <a:pt x="18712" y="9003"/>
                </a:lnTo>
                <a:lnTo>
                  <a:pt x="18444" y="8979"/>
                </a:lnTo>
                <a:lnTo>
                  <a:pt x="17957" y="8979"/>
                </a:lnTo>
                <a:lnTo>
                  <a:pt x="17836" y="8954"/>
                </a:lnTo>
                <a:lnTo>
                  <a:pt x="17568" y="89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892" name="Shape 230"/>
          <p:cNvSpPr>
            <a:spLocks noChangeArrowheads="1"/>
          </p:cNvSpPr>
          <p:nvPr/>
        </p:nvSpPr>
        <p:spPr bwMode="auto">
          <a:xfrm>
            <a:off x="676275" y="2022475"/>
            <a:ext cx="1851025"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600">
                <a:solidFill>
                  <a:srgbClr val="FFFFFF"/>
                </a:solidFill>
                <a:latin typeface="Sniglet" charset="-95"/>
                <a:ea typeface="Sniglet" charset="-95"/>
                <a:cs typeface="Sniglet" charset="-95"/>
                <a:sym typeface="Sniglet" charset="-95"/>
              </a:rPr>
              <a:t>Pre- emptive accounts by  the co-participants</a:t>
            </a:r>
          </a:p>
        </p:txBody>
      </p:sp>
      <p:sp>
        <p:nvSpPr>
          <p:cNvPr id="37893" name="Shape 231"/>
          <p:cNvSpPr>
            <a:spLocks noChangeArrowheads="1"/>
          </p:cNvSpPr>
          <p:nvPr/>
        </p:nvSpPr>
        <p:spPr bwMode="auto">
          <a:xfrm>
            <a:off x="3733800" y="2065338"/>
            <a:ext cx="1682750"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a:solidFill>
                  <a:srgbClr val="FFFFFF"/>
                </a:solidFill>
                <a:latin typeface="Sniglet" charset="-95"/>
                <a:ea typeface="Sniglet" charset="-95"/>
                <a:cs typeface="Sniglet" charset="-95"/>
                <a:sym typeface="Sniglet" charset="-95"/>
              </a:rPr>
              <a:t>Complaint in a noticing format</a:t>
            </a:r>
          </a:p>
        </p:txBody>
      </p:sp>
      <p:sp>
        <p:nvSpPr>
          <p:cNvPr id="37894" name="Shape 232"/>
          <p:cNvSpPr>
            <a:spLocks noChangeArrowheads="1"/>
          </p:cNvSpPr>
          <p:nvPr/>
        </p:nvSpPr>
        <p:spPr bwMode="auto">
          <a:xfrm>
            <a:off x="6623050" y="2079625"/>
            <a:ext cx="1943100"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dirty="0">
                <a:solidFill>
                  <a:srgbClr val="FFFFFF"/>
                </a:solidFill>
                <a:latin typeface="Sniglet" charset="-95"/>
                <a:ea typeface="Sniglet" charset="-95"/>
                <a:cs typeface="Sniglet" charset="-95"/>
                <a:sym typeface="Sniglet" charset="-95"/>
              </a:rPr>
              <a:t>No apology </a:t>
            </a:r>
            <a:r>
              <a:rPr lang="en-US" altLang="en-US" sz="1800" dirty="0" smtClean="0">
                <a:solidFill>
                  <a:srgbClr val="FFFFFF"/>
                </a:solidFill>
                <a:latin typeface="Sniglet" charset="-95"/>
                <a:ea typeface="Sniglet" charset="-95"/>
                <a:cs typeface="Sniglet" charset="-95"/>
                <a:sym typeface="Sniglet" charset="-95"/>
              </a:rPr>
              <a:t>&lt;=no </a:t>
            </a:r>
            <a:r>
              <a:rPr lang="en-US" altLang="en-US" sz="1800" dirty="0">
                <a:solidFill>
                  <a:srgbClr val="FFFFFF"/>
                </a:solidFill>
                <a:latin typeface="Sniglet" charset="-95"/>
                <a:ea typeface="Sniglet" charset="-95"/>
                <a:cs typeface="Sniglet" charset="-95"/>
                <a:sym typeface="Sniglet" charset="-95"/>
              </a:rPr>
              <a:t>grounds for the complaint</a:t>
            </a:r>
          </a:p>
        </p:txBody>
      </p:sp>
      <p:grpSp>
        <p:nvGrpSpPr>
          <p:cNvPr id="2" name="Shape 233"/>
          <p:cNvGrpSpPr>
            <a:grpSpLocks/>
          </p:cNvGrpSpPr>
          <p:nvPr/>
        </p:nvGrpSpPr>
        <p:grpSpPr bwMode="auto">
          <a:xfrm rot="10800000" flipH="1">
            <a:off x="2527300" y="2763838"/>
            <a:ext cx="1454150" cy="260350"/>
            <a:chOff x="2266178" y="2764475"/>
            <a:chExt cx="1792245" cy="232966"/>
          </a:xfrm>
        </p:grpSpPr>
        <p:sp>
          <p:nvSpPr>
            <p:cNvPr id="20493"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0494"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20489" name="Shape 236"/>
          <p:cNvGrpSpPr>
            <a:grpSpLocks/>
          </p:cNvGrpSpPr>
          <p:nvPr/>
        </p:nvGrpSpPr>
        <p:grpSpPr bwMode="auto">
          <a:xfrm>
            <a:off x="5165725" y="2790825"/>
            <a:ext cx="1792288" cy="233363"/>
            <a:chOff x="2266178" y="2764475"/>
            <a:chExt cx="1792245" cy="232966"/>
          </a:xfrm>
        </p:grpSpPr>
        <p:sp>
          <p:nvSpPr>
            <p:cNvPr id="20491" name="Shape 237"/>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0492" name="Shape 238"/>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20490" name="Shape 23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60B0234B-2FAB-974D-BE60-2F6858956E76}" type="slidenum">
              <a:rPr lang="en-US" altLang="en-US" sz="1000">
                <a:solidFill>
                  <a:srgbClr val="FFFFFF"/>
                </a:solidFill>
                <a:latin typeface="Sniglet" charset="-95"/>
                <a:ea typeface="Sniglet" charset="-95"/>
                <a:cs typeface="Sniglet" charset="-95"/>
                <a:sym typeface="Sniglet" charset="-95"/>
              </a:rPr>
              <a:pPr/>
              <a:t>17</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4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P spid="37893" grpId="0" animBg="1"/>
      <p:bldP spid="3789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227"/>
          <p:cNvSpPr txBox="1">
            <a:spLocks noGrp="1"/>
          </p:cNvSpPr>
          <p:nvPr>
            <p:ph type="title"/>
          </p:nvPr>
        </p:nvSpPr>
        <p:spPr>
          <a:xfrm>
            <a:off x="481013" y="350838"/>
            <a:ext cx="9156700" cy="857250"/>
          </a:xfrm>
        </p:spPr>
        <p:txBody>
          <a:bodyPr/>
          <a:lstStyle/>
          <a:p>
            <a:pPr algn="ctr" eaLnBrk="1" hangingPunct="1">
              <a:spcBef>
                <a:spcPct val="0"/>
              </a:spcBef>
              <a:spcAft>
                <a:spcPct val="0"/>
              </a:spcAft>
              <a:buClr>
                <a:srgbClr val="FFFFFF"/>
              </a:buClr>
            </a:pPr>
            <a:r>
              <a:rPr lang="en-US" altLang="en-US" sz="2400">
                <a:solidFill>
                  <a:srgbClr val="FFFFFF"/>
                </a:solidFill>
                <a:latin typeface="Walter Turncoat" charset="-95"/>
                <a:ea typeface="Walter Turncoat" charset="-95"/>
                <a:cs typeface="Walter Turncoat" charset="-95"/>
                <a:sym typeface="Walter Turncoat" charset="-95"/>
              </a:rPr>
              <a:t>Extract 2: non- established disagreement/argument environment</a:t>
            </a:r>
          </a:p>
        </p:txBody>
      </p:sp>
      <p:sp>
        <p:nvSpPr>
          <p:cNvPr id="21507" name="Shape 228"/>
          <p:cNvSpPr>
            <a:spLocks/>
          </p:cNvSpPr>
          <p:nvPr/>
        </p:nvSpPr>
        <p:spPr bwMode="auto">
          <a:xfrm>
            <a:off x="273050" y="0"/>
            <a:ext cx="788988" cy="804863"/>
          </a:xfrm>
          <a:custGeom>
            <a:avLst/>
            <a:gdLst>
              <a:gd name="T0" fmla="*/ 637404682 w 67641"/>
              <a:gd name="T1" fmla="*/ 1752666 h 69056"/>
              <a:gd name="T2" fmla="*/ 487220983 w 67641"/>
              <a:gd name="T3" fmla="*/ 24377917 h 69056"/>
              <a:gd name="T4" fmla="*/ 267194294 w 67641"/>
              <a:gd name="T5" fmla="*/ 168869030 h 69056"/>
              <a:gd name="T6" fmla="*/ 132726614 w 67641"/>
              <a:gd name="T7" fmla="*/ 329027044 h 69056"/>
              <a:gd name="T8" fmla="*/ 24454330 w 67641"/>
              <a:gd name="T9" fmla="*/ 593633001 h 69056"/>
              <a:gd name="T10" fmla="*/ 19215595 w 67641"/>
              <a:gd name="T11" fmla="*/ 645875225 h 69056"/>
              <a:gd name="T12" fmla="*/ 5238737 w 67641"/>
              <a:gd name="T13" fmla="*/ 812991450 h 69056"/>
              <a:gd name="T14" fmla="*/ 97796464 w 67641"/>
              <a:gd name="T15" fmla="*/ 1051485900 h 69056"/>
              <a:gd name="T16" fmla="*/ 307364602 w 67641"/>
              <a:gd name="T17" fmla="*/ 1220354883 h 69056"/>
              <a:gd name="T18" fmla="*/ 675833924 w 67641"/>
              <a:gd name="T19" fmla="*/ 1260398104 h 69056"/>
              <a:gd name="T20" fmla="*/ 901099581 w 67641"/>
              <a:gd name="T21" fmla="*/ 1202952992 h 69056"/>
              <a:gd name="T22" fmla="*/ 1025089465 w 67641"/>
              <a:gd name="T23" fmla="*/ 1107197462 h 69056"/>
              <a:gd name="T24" fmla="*/ 1108927890 w 67641"/>
              <a:gd name="T25" fmla="*/ 1013194131 h 69056"/>
              <a:gd name="T26" fmla="*/ 1093212198 w 67641"/>
              <a:gd name="T27" fmla="*/ 1027127429 h 69056"/>
              <a:gd name="T28" fmla="*/ 1121144653 w 67641"/>
              <a:gd name="T29" fmla="*/ 976637404 h 69056"/>
              <a:gd name="T30" fmla="*/ 1147338469 w 67641"/>
              <a:gd name="T31" fmla="*/ 955749018 h 69056"/>
              <a:gd name="T32" fmla="*/ 1150838144 w 67641"/>
              <a:gd name="T33" fmla="*/ 903524697 h 69056"/>
              <a:gd name="T34" fmla="*/ 1236397292 w 67641"/>
              <a:gd name="T35" fmla="*/ 718988678 h 69056"/>
              <a:gd name="T36" fmla="*/ 1248632719 w 67641"/>
              <a:gd name="T37" fmla="*/ 673722428 h 69056"/>
              <a:gd name="T38" fmla="*/ 1241635608 w 67641"/>
              <a:gd name="T39" fmla="*/ 494408133 h 69056"/>
              <a:gd name="T40" fmla="*/ 1194487038 w 67641"/>
              <a:gd name="T41" fmla="*/ 389961448 h 69056"/>
              <a:gd name="T42" fmla="*/ 1164795787 w 67641"/>
              <a:gd name="T43" fmla="*/ 341224741 h 69056"/>
              <a:gd name="T44" fmla="*/ 1093212198 w 67641"/>
              <a:gd name="T45" fmla="*/ 275069918 h 69056"/>
              <a:gd name="T46" fmla="*/ 1047803014 w 67641"/>
              <a:gd name="T47" fmla="*/ 241982343 h 69056"/>
              <a:gd name="T48" fmla="*/ 1122886279 w 67641"/>
              <a:gd name="T49" fmla="*/ 313360381 h 69056"/>
              <a:gd name="T50" fmla="*/ 1178771346 w 67641"/>
              <a:gd name="T51" fmla="*/ 398671252 h 69056"/>
              <a:gd name="T52" fmla="*/ 1203225775 w 67641"/>
              <a:gd name="T53" fmla="*/ 417808558 h 69056"/>
              <a:gd name="T54" fmla="*/ 1238155342 w 67641"/>
              <a:gd name="T55" fmla="*/ 534452847 h 69056"/>
              <a:gd name="T56" fmla="*/ 1232917027 w 67641"/>
              <a:gd name="T57" fmla="*/ 557076275 h 69056"/>
              <a:gd name="T58" fmla="*/ 1232917027 w 67641"/>
              <a:gd name="T59" fmla="*/ 640653688 h 69056"/>
              <a:gd name="T60" fmla="*/ 1211962273 w 67641"/>
              <a:gd name="T61" fmla="*/ 746835508 h 69056"/>
              <a:gd name="T62" fmla="*/ 1122886279 w 67641"/>
              <a:gd name="T63" fmla="*/ 940080677 h 69056"/>
              <a:gd name="T64" fmla="*/ 824276930 w 67641"/>
              <a:gd name="T65" fmla="*/ 1204687288 h 69056"/>
              <a:gd name="T66" fmla="*/ 798083115 w 67641"/>
              <a:gd name="T67" fmla="*/ 1211643867 h 69056"/>
              <a:gd name="T68" fmla="*/ 557082729 w 67641"/>
              <a:gd name="T69" fmla="*/ 1242979057 h 69056"/>
              <a:gd name="T70" fmla="*/ 466265856 w 67641"/>
              <a:gd name="T71" fmla="*/ 1236021731 h 69056"/>
              <a:gd name="T72" fmla="*/ 454049093 w 67641"/>
              <a:gd name="T73" fmla="*/ 1220354883 h 69056"/>
              <a:gd name="T74" fmla="*/ 352753256 w 67641"/>
              <a:gd name="T75" fmla="*/ 1195977018 h 69056"/>
              <a:gd name="T76" fmla="*/ 319581552 w 67641"/>
              <a:gd name="T77" fmla="*/ 1190755481 h 69056"/>
              <a:gd name="T78" fmla="*/ 254958308 w 67641"/>
              <a:gd name="T79" fmla="*/ 1154198754 h 69056"/>
              <a:gd name="T80" fmla="*/ 183374486 w 67641"/>
              <a:gd name="T81" fmla="*/ 1093264163 h 69056"/>
              <a:gd name="T82" fmla="*/ 111771674 w 67641"/>
              <a:gd name="T83" fmla="*/ 1013194131 h 69056"/>
              <a:gd name="T84" fmla="*/ 115252033 w 67641"/>
              <a:gd name="T85" fmla="*/ 1037571995 h 69056"/>
              <a:gd name="T86" fmla="*/ 83819645 w 67641"/>
              <a:gd name="T87" fmla="*/ 988817758 h 69056"/>
              <a:gd name="T88" fmla="*/ 62864705 w 67641"/>
              <a:gd name="T89" fmla="*/ 934859140 h 69056"/>
              <a:gd name="T90" fmla="*/ 71602789 w 67641"/>
              <a:gd name="T91" fmla="*/ 950525989 h 69056"/>
              <a:gd name="T92" fmla="*/ 75100551 w 67641"/>
              <a:gd name="T93" fmla="*/ 920926588 h 69056"/>
              <a:gd name="T94" fmla="*/ 36671158 w 67641"/>
              <a:gd name="T95" fmla="*/ 774699868 h 69056"/>
              <a:gd name="T96" fmla="*/ 52387375 w 67641"/>
              <a:gd name="T97" fmla="*/ 605830885 h 69056"/>
              <a:gd name="T98" fmla="*/ 103035176 w 67641"/>
              <a:gd name="T99" fmla="*/ 421295053 h 69056"/>
              <a:gd name="T100" fmla="*/ 317842166 w 67641"/>
              <a:gd name="T101" fmla="*/ 160159413 h 69056"/>
              <a:gd name="T102" fmla="*/ 459287781 w 67641"/>
              <a:gd name="T103" fmla="*/ 76601277 h 69056"/>
              <a:gd name="T104" fmla="*/ 548346232 w 67641"/>
              <a:gd name="T105" fmla="*/ 50489582 h 69056"/>
              <a:gd name="T106" fmla="*/ 684572288 w 67641"/>
              <a:gd name="T107" fmla="*/ 20889977 h 69056"/>
              <a:gd name="T108" fmla="*/ 798083115 w 67641"/>
              <a:gd name="T109" fmla="*/ 22642642 h 69056"/>
              <a:gd name="T110" fmla="*/ 791086004 w 67641"/>
              <a:gd name="T111" fmla="*/ 1393299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1508" name="Shape 229"/>
          <p:cNvSpPr>
            <a:spLocks/>
          </p:cNvSpPr>
          <p:nvPr/>
        </p:nvSpPr>
        <p:spPr bwMode="auto">
          <a:xfrm>
            <a:off x="512763" y="268288"/>
            <a:ext cx="492125" cy="398462"/>
          </a:xfrm>
          <a:custGeom>
            <a:avLst/>
            <a:gdLst>
              <a:gd name="T0" fmla="*/ 1672138303 w 22532"/>
              <a:gd name="T1" fmla="*/ 2147483647 h 18226"/>
              <a:gd name="T2" fmla="*/ 1600226748 w 22532"/>
              <a:gd name="T3" fmla="*/ 1284094555 h 18226"/>
              <a:gd name="T4" fmla="*/ 1262524452 w 22532"/>
              <a:gd name="T5" fmla="*/ 2095535814 h 18226"/>
              <a:gd name="T6" fmla="*/ 2147483647 w 22532"/>
              <a:gd name="T7" fmla="*/ 1589758197 h 18226"/>
              <a:gd name="T8" fmla="*/ 1738580135 w 22532"/>
              <a:gd name="T9" fmla="*/ 200114938 h 18226"/>
              <a:gd name="T10" fmla="*/ 1877173949 w 22532"/>
              <a:gd name="T11" fmla="*/ 455746762 h 18226"/>
              <a:gd name="T12" fmla="*/ 2147483647 w 22532"/>
              <a:gd name="T13" fmla="*/ 678254354 h 18226"/>
              <a:gd name="T14" fmla="*/ 2147483647 w 22532"/>
              <a:gd name="T15" fmla="*/ 711608140 h 18226"/>
              <a:gd name="T16" fmla="*/ 2147483647 w 22532"/>
              <a:gd name="T17" fmla="*/ 861702105 h 18226"/>
              <a:gd name="T18" fmla="*/ 2147483647 w 22532"/>
              <a:gd name="T19" fmla="*/ 1528764897 h 18226"/>
              <a:gd name="T20" fmla="*/ 2147483647 w 22532"/>
              <a:gd name="T21" fmla="*/ 1962129062 h 18226"/>
              <a:gd name="T22" fmla="*/ 2147483647 w 22532"/>
              <a:gd name="T23" fmla="*/ 2045503735 h 18226"/>
              <a:gd name="T24" fmla="*/ 2147483647 w 22532"/>
              <a:gd name="T25" fmla="*/ 2147483647 h 18226"/>
              <a:gd name="T26" fmla="*/ 2147483647 w 22532"/>
              <a:gd name="T27" fmla="*/ 2147483647 h 18226"/>
              <a:gd name="T28" fmla="*/ 2026676457 w 22532"/>
              <a:gd name="T29" fmla="*/ 2147483647 h 18226"/>
              <a:gd name="T30" fmla="*/ 1888093826 w 22532"/>
              <a:gd name="T31" fmla="*/ 2147483647 h 18226"/>
              <a:gd name="T32" fmla="*/ 1533773734 w 22532"/>
              <a:gd name="T33" fmla="*/ 2147483647 h 18226"/>
              <a:gd name="T34" fmla="*/ 902516575 w 22532"/>
              <a:gd name="T35" fmla="*/ 2147483647 h 18226"/>
              <a:gd name="T36" fmla="*/ 913664997 w 22532"/>
              <a:gd name="T37" fmla="*/ 2147483647 h 18226"/>
              <a:gd name="T38" fmla="*/ 659023902 w 22532"/>
              <a:gd name="T39" fmla="*/ 2147483647 h 18226"/>
              <a:gd name="T40" fmla="*/ 171580375 w 22532"/>
              <a:gd name="T41" fmla="*/ 2006674935 h 18226"/>
              <a:gd name="T42" fmla="*/ 365467903 w 22532"/>
              <a:gd name="T43" fmla="*/ 1467542131 h 18226"/>
              <a:gd name="T44" fmla="*/ 498362488 w 22532"/>
              <a:gd name="T45" fmla="*/ 1628817863 h 18226"/>
              <a:gd name="T46" fmla="*/ 553666730 w 22532"/>
              <a:gd name="T47" fmla="*/ 572486415 h 18226"/>
              <a:gd name="T48" fmla="*/ 708858072 w 22532"/>
              <a:gd name="T49" fmla="*/ 622517445 h 18226"/>
              <a:gd name="T50" fmla="*/ 852682405 w 22532"/>
              <a:gd name="T51" fmla="*/ 717094347 h 18226"/>
              <a:gd name="T52" fmla="*/ 1284592053 w 22532"/>
              <a:gd name="T53" fmla="*/ 639194688 h 18226"/>
              <a:gd name="T54" fmla="*/ 2147483647 w 22532"/>
              <a:gd name="T55" fmla="*/ 2147483647 h 18226"/>
              <a:gd name="T56" fmla="*/ 2147483647 w 22532"/>
              <a:gd name="T57" fmla="*/ 2147483647 h 18226"/>
              <a:gd name="T58" fmla="*/ 847222467 w 22532"/>
              <a:gd name="T59" fmla="*/ 405725876 h 18226"/>
              <a:gd name="T60" fmla="*/ 514980983 w 22532"/>
              <a:gd name="T61" fmla="*/ 1322934549 h 18226"/>
              <a:gd name="T62" fmla="*/ 177269034 w 22532"/>
              <a:gd name="T63" fmla="*/ 2101251487 h 18226"/>
              <a:gd name="T64" fmla="*/ 703169238 w 22532"/>
              <a:gd name="T65" fmla="*/ 2147483647 h 18226"/>
              <a:gd name="T66" fmla="*/ 1478479626 w 22532"/>
              <a:gd name="T67" fmla="*/ 2147483647 h 18226"/>
              <a:gd name="T68" fmla="*/ 2147483647 w 22532"/>
              <a:gd name="T69" fmla="*/ 2147483647 h 18226"/>
              <a:gd name="T70" fmla="*/ 2147483647 w 22532"/>
              <a:gd name="T71" fmla="*/ 2147483647 h 18226"/>
              <a:gd name="T72" fmla="*/ 2147483647 w 22532"/>
              <a:gd name="T73" fmla="*/ 1395348701 h 18226"/>
              <a:gd name="T74" fmla="*/ 2147483647 w 22532"/>
              <a:gd name="T75" fmla="*/ 394753812 h 18226"/>
              <a:gd name="T76" fmla="*/ 2070832626 w 22532"/>
              <a:gd name="T77" fmla="*/ 77899725 h 18226"/>
              <a:gd name="T78" fmla="*/ 2147483647 w 22532"/>
              <a:gd name="T79" fmla="*/ 2147483647 h 18226"/>
              <a:gd name="T80" fmla="*/ 2147483647 w 22532"/>
              <a:gd name="T81" fmla="*/ 2147483647 h 18226"/>
              <a:gd name="T82" fmla="*/ 2147483647 w 22532"/>
              <a:gd name="T83" fmla="*/ 2147483647 h 18226"/>
              <a:gd name="T84" fmla="*/ 2147483647 w 22532"/>
              <a:gd name="T85" fmla="*/ 2147483647 h 18226"/>
              <a:gd name="T86" fmla="*/ 2147483647 w 22532"/>
              <a:gd name="T87" fmla="*/ 2147483647 h 18226"/>
              <a:gd name="T88" fmla="*/ 2147483647 w 22532"/>
              <a:gd name="T89" fmla="*/ 2147483647 h 18226"/>
              <a:gd name="T90" fmla="*/ 2147483647 w 22532"/>
              <a:gd name="T91" fmla="*/ 2147483647 h 18226"/>
              <a:gd name="T92" fmla="*/ 2147483647 w 22532"/>
              <a:gd name="T93" fmla="*/ 2147483647 h 18226"/>
              <a:gd name="T94" fmla="*/ 2147483647 w 22532"/>
              <a:gd name="T95" fmla="*/ 2147483647 h 18226"/>
              <a:gd name="T96" fmla="*/ 2147483647 w 22532"/>
              <a:gd name="T97" fmla="*/ 2147483647 h 18226"/>
              <a:gd name="T98" fmla="*/ 2147483647 w 22532"/>
              <a:gd name="T99" fmla="*/ 2147483647 h 18226"/>
              <a:gd name="T100" fmla="*/ 2147483647 w 22532"/>
              <a:gd name="T101" fmla="*/ 2147483647 h 18226"/>
              <a:gd name="T102" fmla="*/ 2147483647 w 22532"/>
              <a:gd name="T103" fmla="*/ 2147483647 h 18226"/>
              <a:gd name="T104" fmla="*/ 2147483647 w 22532"/>
              <a:gd name="T105" fmla="*/ 2147483647 h 18226"/>
              <a:gd name="T106" fmla="*/ 2147483647 w 22532"/>
              <a:gd name="T107" fmla="*/ 2147483647 h 18226"/>
              <a:gd name="T108" fmla="*/ 2147483647 w 22532"/>
              <a:gd name="T109" fmla="*/ 2147483647 h 18226"/>
              <a:gd name="T110" fmla="*/ 2147483647 w 22532"/>
              <a:gd name="T111" fmla="*/ 2147483647 h 18226"/>
              <a:gd name="T112" fmla="*/ 2147483647 w 22532"/>
              <a:gd name="T113" fmla="*/ 2147483647 h 18226"/>
              <a:gd name="T114" fmla="*/ 2147483647 w 22532"/>
              <a:gd name="T115" fmla="*/ 2147483647 h 18226"/>
              <a:gd name="T116" fmla="*/ 2147483647 w 22532"/>
              <a:gd name="T117" fmla="*/ 2147483647 h 18226"/>
              <a:gd name="T118" fmla="*/ 2147483647 w 22532"/>
              <a:gd name="T119" fmla="*/ 2147483647 h 18226"/>
              <a:gd name="T120" fmla="*/ 2147483647 w 22532"/>
              <a:gd name="T121" fmla="*/ 2147483647 h 18226"/>
              <a:gd name="T122" fmla="*/ 2147483647 w 22532"/>
              <a:gd name="T123" fmla="*/ 2147483647 h 18226"/>
              <a:gd name="T124" fmla="*/ 2147483647 w 22532"/>
              <a:gd name="T125" fmla="*/ 2090059401 h 182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532"/>
              <a:gd name="T190" fmla="*/ 0 h 18226"/>
              <a:gd name="T191" fmla="*/ 22532 w 22532"/>
              <a:gd name="T192" fmla="*/ 18226 h 182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532" h="18226" extrusionOk="0">
                <a:moveTo>
                  <a:pt x="7640" y="5499"/>
                </a:moveTo>
                <a:lnTo>
                  <a:pt x="7859" y="5524"/>
                </a:lnTo>
                <a:lnTo>
                  <a:pt x="8078" y="5572"/>
                </a:lnTo>
                <a:lnTo>
                  <a:pt x="8297" y="5645"/>
                </a:lnTo>
                <a:lnTo>
                  <a:pt x="8492" y="5743"/>
                </a:lnTo>
                <a:lnTo>
                  <a:pt x="8662" y="5840"/>
                </a:lnTo>
                <a:lnTo>
                  <a:pt x="8833" y="5986"/>
                </a:lnTo>
                <a:lnTo>
                  <a:pt x="9003" y="6132"/>
                </a:lnTo>
                <a:lnTo>
                  <a:pt x="9125" y="6302"/>
                </a:lnTo>
                <a:lnTo>
                  <a:pt x="9246" y="6473"/>
                </a:lnTo>
                <a:lnTo>
                  <a:pt x="9344" y="6667"/>
                </a:lnTo>
                <a:lnTo>
                  <a:pt x="9417" y="6862"/>
                </a:lnTo>
                <a:lnTo>
                  <a:pt x="9465" y="7081"/>
                </a:lnTo>
                <a:lnTo>
                  <a:pt x="9490" y="7300"/>
                </a:lnTo>
                <a:lnTo>
                  <a:pt x="9514" y="7543"/>
                </a:lnTo>
                <a:lnTo>
                  <a:pt x="9490" y="7762"/>
                </a:lnTo>
                <a:lnTo>
                  <a:pt x="9441" y="7932"/>
                </a:lnTo>
                <a:lnTo>
                  <a:pt x="9392" y="8103"/>
                </a:lnTo>
                <a:lnTo>
                  <a:pt x="9319" y="8249"/>
                </a:lnTo>
                <a:lnTo>
                  <a:pt x="9246" y="8419"/>
                </a:lnTo>
                <a:lnTo>
                  <a:pt x="9149" y="8541"/>
                </a:lnTo>
                <a:lnTo>
                  <a:pt x="9027" y="8687"/>
                </a:lnTo>
                <a:lnTo>
                  <a:pt x="8784" y="8906"/>
                </a:lnTo>
                <a:lnTo>
                  <a:pt x="8516" y="9100"/>
                </a:lnTo>
                <a:lnTo>
                  <a:pt x="8200" y="9246"/>
                </a:lnTo>
                <a:lnTo>
                  <a:pt x="7884" y="9368"/>
                </a:lnTo>
                <a:lnTo>
                  <a:pt x="7543" y="9417"/>
                </a:lnTo>
                <a:lnTo>
                  <a:pt x="7348" y="9441"/>
                </a:lnTo>
                <a:lnTo>
                  <a:pt x="7178" y="9441"/>
                </a:lnTo>
                <a:lnTo>
                  <a:pt x="6984" y="9417"/>
                </a:lnTo>
                <a:lnTo>
                  <a:pt x="6789" y="9368"/>
                </a:lnTo>
                <a:lnTo>
                  <a:pt x="6619" y="9295"/>
                </a:lnTo>
                <a:lnTo>
                  <a:pt x="6448" y="9222"/>
                </a:lnTo>
                <a:lnTo>
                  <a:pt x="6278" y="9149"/>
                </a:lnTo>
                <a:lnTo>
                  <a:pt x="6132" y="9027"/>
                </a:lnTo>
                <a:lnTo>
                  <a:pt x="5986" y="8930"/>
                </a:lnTo>
                <a:lnTo>
                  <a:pt x="5840" y="8784"/>
                </a:lnTo>
                <a:lnTo>
                  <a:pt x="5718" y="8638"/>
                </a:lnTo>
                <a:lnTo>
                  <a:pt x="5621" y="8492"/>
                </a:lnTo>
                <a:lnTo>
                  <a:pt x="5524" y="8322"/>
                </a:lnTo>
                <a:lnTo>
                  <a:pt x="5451" y="8151"/>
                </a:lnTo>
                <a:lnTo>
                  <a:pt x="5402" y="7981"/>
                </a:lnTo>
                <a:lnTo>
                  <a:pt x="5378" y="7786"/>
                </a:lnTo>
                <a:lnTo>
                  <a:pt x="5378" y="7543"/>
                </a:lnTo>
                <a:lnTo>
                  <a:pt x="5402" y="7324"/>
                </a:lnTo>
                <a:lnTo>
                  <a:pt x="5451" y="7130"/>
                </a:lnTo>
                <a:lnTo>
                  <a:pt x="5524" y="6911"/>
                </a:lnTo>
                <a:lnTo>
                  <a:pt x="5621" y="6716"/>
                </a:lnTo>
                <a:lnTo>
                  <a:pt x="5743" y="6521"/>
                </a:lnTo>
                <a:lnTo>
                  <a:pt x="5889" y="6351"/>
                </a:lnTo>
                <a:lnTo>
                  <a:pt x="6035" y="6181"/>
                </a:lnTo>
                <a:lnTo>
                  <a:pt x="6181" y="6035"/>
                </a:lnTo>
                <a:lnTo>
                  <a:pt x="6351" y="5937"/>
                </a:lnTo>
                <a:lnTo>
                  <a:pt x="6521" y="5840"/>
                </a:lnTo>
                <a:lnTo>
                  <a:pt x="6692" y="5743"/>
                </a:lnTo>
                <a:lnTo>
                  <a:pt x="7032" y="5621"/>
                </a:lnTo>
                <a:lnTo>
                  <a:pt x="7421" y="5499"/>
                </a:lnTo>
                <a:lnTo>
                  <a:pt x="7640" y="5499"/>
                </a:lnTo>
                <a:close/>
                <a:moveTo>
                  <a:pt x="7665" y="4988"/>
                </a:moveTo>
                <a:lnTo>
                  <a:pt x="7373" y="5013"/>
                </a:lnTo>
                <a:lnTo>
                  <a:pt x="7300" y="5013"/>
                </a:lnTo>
                <a:lnTo>
                  <a:pt x="7251" y="5037"/>
                </a:lnTo>
                <a:lnTo>
                  <a:pt x="7178" y="5110"/>
                </a:lnTo>
                <a:lnTo>
                  <a:pt x="6984" y="5159"/>
                </a:lnTo>
                <a:lnTo>
                  <a:pt x="6789" y="5207"/>
                </a:lnTo>
                <a:lnTo>
                  <a:pt x="6619" y="5280"/>
                </a:lnTo>
                <a:lnTo>
                  <a:pt x="6424" y="5353"/>
                </a:lnTo>
                <a:lnTo>
                  <a:pt x="6083" y="5548"/>
                </a:lnTo>
                <a:lnTo>
                  <a:pt x="5791" y="5791"/>
                </a:lnTo>
                <a:lnTo>
                  <a:pt x="5597" y="5962"/>
                </a:lnTo>
                <a:lnTo>
                  <a:pt x="5426" y="6156"/>
                </a:lnTo>
                <a:lnTo>
                  <a:pt x="5280" y="6400"/>
                </a:lnTo>
                <a:lnTo>
                  <a:pt x="5134" y="6619"/>
                </a:lnTo>
                <a:lnTo>
                  <a:pt x="5037" y="6862"/>
                </a:lnTo>
                <a:lnTo>
                  <a:pt x="4964" y="7130"/>
                </a:lnTo>
                <a:lnTo>
                  <a:pt x="4915" y="7397"/>
                </a:lnTo>
                <a:lnTo>
                  <a:pt x="4891" y="7665"/>
                </a:lnTo>
                <a:lnTo>
                  <a:pt x="4915" y="7908"/>
                </a:lnTo>
                <a:lnTo>
                  <a:pt x="4940" y="8151"/>
                </a:lnTo>
                <a:lnTo>
                  <a:pt x="5013" y="8395"/>
                </a:lnTo>
                <a:lnTo>
                  <a:pt x="5110" y="8614"/>
                </a:lnTo>
                <a:lnTo>
                  <a:pt x="5232" y="8808"/>
                </a:lnTo>
                <a:lnTo>
                  <a:pt x="5378" y="9003"/>
                </a:lnTo>
                <a:lnTo>
                  <a:pt x="5548" y="9173"/>
                </a:lnTo>
                <a:lnTo>
                  <a:pt x="5743" y="9344"/>
                </a:lnTo>
                <a:lnTo>
                  <a:pt x="5937" y="9490"/>
                </a:lnTo>
                <a:lnTo>
                  <a:pt x="6132" y="9611"/>
                </a:lnTo>
                <a:lnTo>
                  <a:pt x="6351" y="9709"/>
                </a:lnTo>
                <a:lnTo>
                  <a:pt x="6594" y="9806"/>
                </a:lnTo>
                <a:lnTo>
                  <a:pt x="6838" y="9855"/>
                </a:lnTo>
                <a:lnTo>
                  <a:pt x="7057" y="9903"/>
                </a:lnTo>
                <a:lnTo>
                  <a:pt x="7300" y="9928"/>
                </a:lnTo>
                <a:lnTo>
                  <a:pt x="7543" y="9903"/>
                </a:lnTo>
                <a:lnTo>
                  <a:pt x="7762" y="9879"/>
                </a:lnTo>
                <a:lnTo>
                  <a:pt x="7981" y="9855"/>
                </a:lnTo>
                <a:lnTo>
                  <a:pt x="8176" y="9782"/>
                </a:lnTo>
                <a:lnTo>
                  <a:pt x="8395" y="9709"/>
                </a:lnTo>
                <a:lnTo>
                  <a:pt x="8589" y="9636"/>
                </a:lnTo>
                <a:lnTo>
                  <a:pt x="8784" y="9514"/>
                </a:lnTo>
                <a:lnTo>
                  <a:pt x="8954" y="9392"/>
                </a:lnTo>
                <a:lnTo>
                  <a:pt x="9125" y="9271"/>
                </a:lnTo>
                <a:lnTo>
                  <a:pt x="9295" y="9125"/>
                </a:lnTo>
                <a:lnTo>
                  <a:pt x="9441" y="8979"/>
                </a:lnTo>
                <a:lnTo>
                  <a:pt x="9563" y="8808"/>
                </a:lnTo>
                <a:lnTo>
                  <a:pt x="9684" y="8614"/>
                </a:lnTo>
                <a:lnTo>
                  <a:pt x="9782" y="8419"/>
                </a:lnTo>
                <a:lnTo>
                  <a:pt x="9855" y="8224"/>
                </a:lnTo>
                <a:lnTo>
                  <a:pt x="9928" y="8030"/>
                </a:lnTo>
                <a:lnTo>
                  <a:pt x="9976" y="7811"/>
                </a:lnTo>
                <a:lnTo>
                  <a:pt x="10001" y="7519"/>
                </a:lnTo>
                <a:lnTo>
                  <a:pt x="10001" y="7227"/>
                </a:lnTo>
                <a:lnTo>
                  <a:pt x="9952" y="6959"/>
                </a:lnTo>
                <a:lnTo>
                  <a:pt x="9903" y="6692"/>
                </a:lnTo>
                <a:lnTo>
                  <a:pt x="9806" y="6448"/>
                </a:lnTo>
                <a:lnTo>
                  <a:pt x="9660" y="6205"/>
                </a:lnTo>
                <a:lnTo>
                  <a:pt x="9514" y="5986"/>
                </a:lnTo>
                <a:lnTo>
                  <a:pt x="9344" y="5767"/>
                </a:lnTo>
                <a:lnTo>
                  <a:pt x="9149" y="5597"/>
                </a:lnTo>
                <a:lnTo>
                  <a:pt x="8930" y="5426"/>
                </a:lnTo>
                <a:lnTo>
                  <a:pt x="8711" y="5280"/>
                </a:lnTo>
                <a:lnTo>
                  <a:pt x="8468" y="5159"/>
                </a:lnTo>
                <a:lnTo>
                  <a:pt x="8200" y="5086"/>
                </a:lnTo>
                <a:lnTo>
                  <a:pt x="7932" y="5013"/>
                </a:lnTo>
                <a:lnTo>
                  <a:pt x="7665" y="4988"/>
                </a:lnTo>
                <a:close/>
                <a:moveTo>
                  <a:pt x="6570" y="414"/>
                </a:moveTo>
                <a:lnTo>
                  <a:pt x="6789" y="438"/>
                </a:lnTo>
                <a:lnTo>
                  <a:pt x="7032" y="438"/>
                </a:lnTo>
                <a:lnTo>
                  <a:pt x="7494" y="462"/>
                </a:lnTo>
                <a:lnTo>
                  <a:pt x="8103" y="487"/>
                </a:lnTo>
                <a:lnTo>
                  <a:pt x="8395" y="511"/>
                </a:lnTo>
                <a:lnTo>
                  <a:pt x="8687" y="511"/>
                </a:lnTo>
                <a:lnTo>
                  <a:pt x="8687" y="681"/>
                </a:lnTo>
                <a:lnTo>
                  <a:pt x="8687" y="852"/>
                </a:lnTo>
                <a:lnTo>
                  <a:pt x="8419" y="754"/>
                </a:lnTo>
                <a:lnTo>
                  <a:pt x="8273" y="730"/>
                </a:lnTo>
                <a:lnTo>
                  <a:pt x="8127" y="706"/>
                </a:lnTo>
                <a:lnTo>
                  <a:pt x="8005" y="706"/>
                </a:lnTo>
                <a:lnTo>
                  <a:pt x="7859" y="730"/>
                </a:lnTo>
                <a:lnTo>
                  <a:pt x="7738" y="779"/>
                </a:lnTo>
                <a:lnTo>
                  <a:pt x="7640" y="876"/>
                </a:lnTo>
                <a:lnTo>
                  <a:pt x="7616" y="925"/>
                </a:lnTo>
                <a:lnTo>
                  <a:pt x="7616" y="949"/>
                </a:lnTo>
                <a:lnTo>
                  <a:pt x="7640" y="998"/>
                </a:lnTo>
                <a:lnTo>
                  <a:pt x="7957" y="998"/>
                </a:lnTo>
                <a:lnTo>
                  <a:pt x="8224" y="1022"/>
                </a:lnTo>
                <a:lnTo>
                  <a:pt x="8468" y="1095"/>
                </a:lnTo>
                <a:lnTo>
                  <a:pt x="8735" y="1192"/>
                </a:lnTo>
                <a:lnTo>
                  <a:pt x="8760" y="1338"/>
                </a:lnTo>
                <a:lnTo>
                  <a:pt x="8565" y="1338"/>
                </a:lnTo>
                <a:lnTo>
                  <a:pt x="7932" y="1290"/>
                </a:lnTo>
                <a:lnTo>
                  <a:pt x="7713" y="1265"/>
                </a:lnTo>
                <a:lnTo>
                  <a:pt x="7616" y="1265"/>
                </a:lnTo>
                <a:lnTo>
                  <a:pt x="7494" y="1314"/>
                </a:lnTo>
                <a:lnTo>
                  <a:pt x="7470" y="1363"/>
                </a:lnTo>
                <a:lnTo>
                  <a:pt x="7470" y="1411"/>
                </a:lnTo>
                <a:lnTo>
                  <a:pt x="7519" y="1509"/>
                </a:lnTo>
                <a:lnTo>
                  <a:pt x="7592" y="1582"/>
                </a:lnTo>
                <a:lnTo>
                  <a:pt x="7689" y="1630"/>
                </a:lnTo>
                <a:lnTo>
                  <a:pt x="7786" y="1655"/>
                </a:lnTo>
                <a:lnTo>
                  <a:pt x="8030" y="1679"/>
                </a:lnTo>
                <a:lnTo>
                  <a:pt x="8224" y="1703"/>
                </a:lnTo>
                <a:lnTo>
                  <a:pt x="8516" y="1752"/>
                </a:lnTo>
                <a:lnTo>
                  <a:pt x="8833" y="1776"/>
                </a:lnTo>
                <a:lnTo>
                  <a:pt x="8881" y="2117"/>
                </a:lnTo>
                <a:lnTo>
                  <a:pt x="8857" y="2117"/>
                </a:lnTo>
                <a:lnTo>
                  <a:pt x="8711" y="2068"/>
                </a:lnTo>
                <a:lnTo>
                  <a:pt x="8565" y="2020"/>
                </a:lnTo>
                <a:lnTo>
                  <a:pt x="8249" y="1995"/>
                </a:lnTo>
                <a:lnTo>
                  <a:pt x="8005" y="1947"/>
                </a:lnTo>
                <a:lnTo>
                  <a:pt x="7713" y="1947"/>
                </a:lnTo>
                <a:lnTo>
                  <a:pt x="7713" y="1995"/>
                </a:lnTo>
                <a:lnTo>
                  <a:pt x="7689" y="2044"/>
                </a:lnTo>
                <a:lnTo>
                  <a:pt x="7762" y="2166"/>
                </a:lnTo>
                <a:lnTo>
                  <a:pt x="7835" y="2239"/>
                </a:lnTo>
                <a:lnTo>
                  <a:pt x="7957" y="2287"/>
                </a:lnTo>
                <a:lnTo>
                  <a:pt x="8078" y="2336"/>
                </a:lnTo>
                <a:lnTo>
                  <a:pt x="8419" y="2409"/>
                </a:lnTo>
                <a:lnTo>
                  <a:pt x="8760" y="2458"/>
                </a:lnTo>
                <a:lnTo>
                  <a:pt x="8833" y="2458"/>
                </a:lnTo>
                <a:lnTo>
                  <a:pt x="8881" y="2433"/>
                </a:lnTo>
                <a:lnTo>
                  <a:pt x="8930" y="2409"/>
                </a:lnTo>
                <a:lnTo>
                  <a:pt x="8954" y="2385"/>
                </a:lnTo>
                <a:lnTo>
                  <a:pt x="9027" y="2506"/>
                </a:lnTo>
                <a:lnTo>
                  <a:pt x="9076" y="2579"/>
                </a:lnTo>
                <a:lnTo>
                  <a:pt x="9125" y="2604"/>
                </a:lnTo>
                <a:lnTo>
                  <a:pt x="9198" y="2628"/>
                </a:lnTo>
                <a:lnTo>
                  <a:pt x="9246" y="2628"/>
                </a:lnTo>
                <a:lnTo>
                  <a:pt x="9490" y="2701"/>
                </a:lnTo>
                <a:lnTo>
                  <a:pt x="9733" y="2798"/>
                </a:lnTo>
                <a:lnTo>
                  <a:pt x="9952" y="2920"/>
                </a:lnTo>
                <a:lnTo>
                  <a:pt x="10171" y="3066"/>
                </a:lnTo>
                <a:lnTo>
                  <a:pt x="10220" y="3090"/>
                </a:lnTo>
                <a:lnTo>
                  <a:pt x="10268" y="3115"/>
                </a:lnTo>
                <a:lnTo>
                  <a:pt x="10390" y="3115"/>
                </a:lnTo>
                <a:lnTo>
                  <a:pt x="10463" y="3042"/>
                </a:lnTo>
                <a:lnTo>
                  <a:pt x="10512" y="2969"/>
                </a:lnTo>
                <a:lnTo>
                  <a:pt x="10633" y="2896"/>
                </a:lnTo>
                <a:lnTo>
                  <a:pt x="10755" y="2823"/>
                </a:lnTo>
                <a:lnTo>
                  <a:pt x="10950" y="2652"/>
                </a:lnTo>
                <a:lnTo>
                  <a:pt x="11412" y="2312"/>
                </a:lnTo>
                <a:lnTo>
                  <a:pt x="11655" y="2166"/>
                </a:lnTo>
                <a:lnTo>
                  <a:pt x="11899" y="2044"/>
                </a:lnTo>
                <a:lnTo>
                  <a:pt x="11972" y="1995"/>
                </a:lnTo>
                <a:lnTo>
                  <a:pt x="11996" y="1947"/>
                </a:lnTo>
                <a:lnTo>
                  <a:pt x="12093" y="2020"/>
                </a:lnTo>
                <a:lnTo>
                  <a:pt x="12385" y="2239"/>
                </a:lnTo>
                <a:lnTo>
                  <a:pt x="12653" y="2458"/>
                </a:lnTo>
                <a:lnTo>
                  <a:pt x="12872" y="2701"/>
                </a:lnTo>
                <a:lnTo>
                  <a:pt x="13091" y="2944"/>
                </a:lnTo>
                <a:lnTo>
                  <a:pt x="13188" y="3066"/>
                </a:lnTo>
                <a:lnTo>
                  <a:pt x="13286" y="3188"/>
                </a:lnTo>
                <a:lnTo>
                  <a:pt x="13115" y="3382"/>
                </a:lnTo>
                <a:lnTo>
                  <a:pt x="12896" y="3188"/>
                </a:lnTo>
                <a:lnTo>
                  <a:pt x="12677" y="2993"/>
                </a:lnTo>
                <a:lnTo>
                  <a:pt x="12580" y="2920"/>
                </a:lnTo>
                <a:lnTo>
                  <a:pt x="12458" y="2871"/>
                </a:lnTo>
                <a:lnTo>
                  <a:pt x="12337" y="2823"/>
                </a:lnTo>
                <a:lnTo>
                  <a:pt x="12215" y="2798"/>
                </a:lnTo>
                <a:lnTo>
                  <a:pt x="12166" y="2823"/>
                </a:lnTo>
                <a:lnTo>
                  <a:pt x="12142" y="2847"/>
                </a:lnTo>
                <a:lnTo>
                  <a:pt x="12118" y="2896"/>
                </a:lnTo>
                <a:lnTo>
                  <a:pt x="12142" y="2944"/>
                </a:lnTo>
                <a:lnTo>
                  <a:pt x="12215" y="3042"/>
                </a:lnTo>
                <a:lnTo>
                  <a:pt x="12288" y="3115"/>
                </a:lnTo>
                <a:lnTo>
                  <a:pt x="12458" y="3261"/>
                </a:lnTo>
                <a:lnTo>
                  <a:pt x="12677" y="3480"/>
                </a:lnTo>
                <a:lnTo>
                  <a:pt x="12896" y="3650"/>
                </a:lnTo>
                <a:lnTo>
                  <a:pt x="12921" y="3650"/>
                </a:lnTo>
                <a:lnTo>
                  <a:pt x="12750" y="3869"/>
                </a:lnTo>
                <a:lnTo>
                  <a:pt x="12653" y="3747"/>
                </a:lnTo>
                <a:lnTo>
                  <a:pt x="12531" y="3626"/>
                </a:lnTo>
                <a:lnTo>
                  <a:pt x="12458" y="3528"/>
                </a:lnTo>
                <a:lnTo>
                  <a:pt x="12361" y="3431"/>
                </a:lnTo>
                <a:lnTo>
                  <a:pt x="12264" y="3334"/>
                </a:lnTo>
                <a:lnTo>
                  <a:pt x="12142" y="3285"/>
                </a:lnTo>
                <a:lnTo>
                  <a:pt x="12118" y="3285"/>
                </a:lnTo>
                <a:lnTo>
                  <a:pt x="12069" y="3309"/>
                </a:lnTo>
                <a:lnTo>
                  <a:pt x="12069" y="3334"/>
                </a:lnTo>
                <a:lnTo>
                  <a:pt x="12069" y="3382"/>
                </a:lnTo>
                <a:lnTo>
                  <a:pt x="12093" y="3504"/>
                </a:lnTo>
                <a:lnTo>
                  <a:pt x="12142" y="3626"/>
                </a:lnTo>
                <a:lnTo>
                  <a:pt x="12288" y="3869"/>
                </a:lnTo>
                <a:lnTo>
                  <a:pt x="12385" y="4039"/>
                </a:lnTo>
                <a:lnTo>
                  <a:pt x="12531" y="4210"/>
                </a:lnTo>
                <a:lnTo>
                  <a:pt x="12434" y="4331"/>
                </a:lnTo>
                <a:lnTo>
                  <a:pt x="12312" y="4526"/>
                </a:lnTo>
                <a:lnTo>
                  <a:pt x="12215" y="4356"/>
                </a:lnTo>
                <a:lnTo>
                  <a:pt x="12069" y="4185"/>
                </a:lnTo>
                <a:lnTo>
                  <a:pt x="11947" y="4015"/>
                </a:lnTo>
                <a:lnTo>
                  <a:pt x="11850" y="3845"/>
                </a:lnTo>
                <a:lnTo>
                  <a:pt x="11801" y="3796"/>
                </a:lnTo>
                <a:lnTo>
                  <a:pt x="11753" y="3772"/>
                </a:lnTo>
                <a:lnTo>
                  <a:pt x="11680" y="3772"/>
                </a:lnTo>
                <a:lnTo>
                  <a:pt x="11631" y="3845"/>
                </a:lnTo>
                <a:lnTo>
                  <a:pt x="11631" y="3966"/>
                </a:lnTo>
                <a:lnTo>
                  <a:pt x="11655" y="4064"/>
                </a:lnTo>
                <a:lnTo>
                  <a:pt x="11704" y="4185"/>
                </a:lnTo>
                <a:lnTo>
                  <a:pt x="11753" y="4283"/>
                </a:lnTo>
                <a:lnTo>
                  <a:pt x="12118" y="4842"/>
                </a:lnTo>
                <a:lnTo>
                  <a:pt x="12166" y="4891"/>
                </a:lnTo>
                <a:lnTo>
                  <a:pt x="12239" y="4915"/>
                </a:lnTo>
                <a:lnTo>
                  <a:pt x="12264" y="4940"/>
                </a:lnTo>
                <a:lnTo>
                  <a:pt x="12288" y="4964"/>
                </a:lnTo>
                <a:lnTo>
                  <a:pt x="12410" y="5232"/>
                </a:lnTo>
                <a:lnTo>
                  <a:pt x="12458" y="5524"/>
                </a:lnTo>
                <a:lnTo>
                  <a:pt x="12483" y="5694"/>
                </a:lnTo>
                <a:lnTo>
                  <a:pt x="12507" y="5864"/>
                </a:lnTo>
                <a:lnTo>
                  <a:pt x="12507" y="6035"/>
                </a:lnTo>
                <a:lnTo>
                  <a:pt x="12531" y="6205"/>
                </a:lnTo>
                <a:lnTo>
                  <a:pt x="12580" y="6278"/>
                </a:lnTo>
                <a:lnTo>
                  <a:pt x="12629" y="6302"/>
                </a:lnTo>
                <a:lnTo>
                  <a:pt x="12702" y="6327"/>
                </a:lnTo>
                <a:lnTo>
                  <a:pt x="12775" y="6327"/>
                </a:lnTo>
                <a:lnTo>
                  <a:pt x="12994" y="6400"/>
                </a:lnTo>
                <a:lnTo>
                  <a:pt x="13213" y="6424"/>
                </a:lnTo>
                <a:lnTo>
                  <a:pt x="13651" y="6473"/>
                </a:lnTo>
                <a:lnTo>
                  <a:pt x="13967" y="6521"/>
                </a:lnTo>
                <a:lnTo>
                  <a:pt x="14283" y="6570"/>
                </a:lnTo>
                <a:lnTo>
                  <a:pt x="14502" y="6643"/>
                </a:lnTo>
                <a:lnTo>
                  <a:pt x="14600" y="6692"/>
                </a:lnTo>
                <a:lnTo>
                  <a:pt x="14697" y="6692"/>
                </a:lnTo>
                <a:lnTo>
                  <a:pt x="14673" y="6959"/>
                </a:lnTo>
                <a:lnTo>
                  <a:pt x="14648" y="7227"/>
                </a:lnTo>
                <a:lnTo>
                  <a:pt x="14673" y="7738"/>
                </a:lnTo>
                <a:lnTo>
                  <a:pt x="14648" y="8176"/>
                </a:lnTo>
                <a:lnTo>
                  <a:pt x="14648" y="8395"/>
                </a:lnTo>
                <a:lnTo>
                  <a:pt x="14673" y="8614"/>
                </a:lnTo>
                <a:lnTo>
                  <a:pt x="14454" y="8638"/>
                </a:lnTo>
                <a:lnTo>
                  <a:pt x="14478" y="8541"/>
                </a:lnTo>
                <a:lnTo>
                  <a:pt x="14478" y="8443"/>
                </a:lnTo>
                <a:lnTo>
                  <a:pt x="14454" y="8249"/>
                </a:lnTo>
                <a:lnTo>
                  <a:pt x="14405" y="7981"/>
                </a:lnTo>
                <a:lnTo>
                  <a:pt x="14381" y="7884"/>
                </a:lnTo>
                <a:lnTo>
                  <a:pt x="14332" y="7762"/>
                </a:lnTo>
                <a:lnTo>
                  <a:pt x="14308" y="7738"/>
                </a:lnTo>
                <a:lnTo>
                  <a:pt x="14283" y="7713"/>
                </a:lnTo>
                <a:lnTo>
                  <a:pt x="14235" y="7738"/>
                </a:lnTo>
                <a:lnTo>
                  <a:pt x="14210" y="7762"/>
                </a:lnTo>
                <a:lnTo>
                  <a:pt x="14162" y="7884"/>
                </a:lnTo>
                <a:lnTo>
                  <a:pt x="14137" y="7981"/>
                </a:lnTo>
                <a:lnTo>
                  <a:pt x="14113" y="8249"/>
                </a:lnTo>
                <a:lnTo>
                  <a:pt x="14113" y="8468"/>
                </a:lnTo>
                <a:lnTo>
                  <a:pt x="14137" y="8565"/>
                </a:lnTo>
                <a:lnTo>
                  <a:pt x="14186" y="8662"/>
                </a:lnTo>
                <a:lnTo>
                  <a:pt x="13797" y="8687"/>
                </a:lnTo>
                <a:lnTo>
                  <a:pt x="13699" y="8687"/>
                </a:lnTo>
                <a:lnTo>
                  <a:pt x="13748" y="8589"/>
                </a:lnTo>
                <a:lnTo>
                  <a:pt x="13797" y="8346"/>
                </a:lnTo>
                <a:lnTo>
                  <a:pt x="13845" y="8103"/>
                </a:lnTo>
                <a:lnTo>
                  <a:pt x="13870" y="7835"/>
                </a:lnTo>
                <a:lnTo>
                  <a:pt x="13845" y="7762"/>
                </a:lnTo>
                <a:lnTo>
                  <a:pt x="13772" y="7713"/>
                </a:lnTo>
                <a:lnTo>
                  <a:pt x="13699" y="7713"/>
                </a:lnTo>
                <a:lnTo>
                  <a:pt x="13651" y="7762"/>
                </a:lnTo>
                <a:lnTo>
                  <a:pt x="13626" y="7811"/>
                </a:lnTo>
                <a:lnTo>
                  <a:pt x="13480" y="8273"/>
                </a:lnTo>
                <a:lnTo>
                  <a:pt x="13407" y="8492"/>
                </a:lnTo>
                <a:lnTo>
                  <a:pt x="13407" y="8614"/>
                </a:lnTo>
                <a:lnTo>
                  <a:pt x="13407" y="8662"/>
                </a:lnTo>
                <a:lnTo>
                  <a:pt x="13432" y="8711"/>
                </a:lnTo>
                <a:lnTo>
                  <a:pt x="13237" y="8711"/>
                </a:lnTo>
                <a:lnTo>
                  <a:pt x="13042" y="8735"/>
                </a:lnTo>
                <a:lnTo>
                  <a:pt x="13091" y="8443"/>
                </a:lnTo>
                <a:lnTo>
                  <a:pt x="13115" y="8176"/>
                </a:lnTo>
                <a:lnTo>
                  <a:pt x="13091" y="8030"/>
                </a:lnTo>
                <a:lnTo>
                  <a:pt x="13067" y="7908"/>
                </a:lnTo>
                <a:lnTo>
                  <a:pt x="13042" y="7859"/>
                </a:lnTo>
                <a:lnTo>
                  <a:pt x="13018" y="7835"/>
                </a:lnTo>
                <a:lnTo>
                  <a:pt x="12969" y="7835"/>
                </a:lnTo>
                <a:lnTo>
                  <a:pt x="12921" y="7859"/>
                </a:lnTo>
                <a:lnTo>
                  <a:pt x="12848" y="7957"/>
                </a:lnTo>
                <a:lnTo>
                  <a:pt x="12823" y="8054"/>
                </a:lnTo>
                <a:lnTo>
                  <a:pt x="12750" y="8273"/>
                </a:lnTo>
                <a:lnTo>
                  <a:pt x="12604" y="8906"/>
                </a:lnTo>
                <a:lnTo>
                  <a:pt x="12604" y="8954"/>
                </a:lnTo>
                <a:lnTo>
                  <a:pt x="12629" y="9027"/>
                </a:lnTo>
                <a:lnTo>
                  <a:pt x="12507" y="9271"/>
                </a:lnTo>
                <a:lnTo>
                  <a:pt x="12385" y="9514"/>
                </a:lnTo>
                <a:lnTo>
                  <a:pt x="12288" y="9660"/>
                </a:lnTo>
                <a:lnTo>
                  <a:pt x="12191" y="9806"/>
                </a:lnTo>
                <a:lnTo>
                  <a:pt x="11996" y="10049"/>
                </a:lnTo>
                <a:lnTo>
                  <a:pt x="11947" y="10122"/>
                </a:lnTo>
                <a:lnTo>
                  <a:pt x="11947" y="10171"/>
                </a:lnTo>
                <a:lnTo>
                  <a:pt x="11972" y="10244"/>
                </a:lnTo>
                <a:lnTo>
                  <a:pt x="11996" y="10293"/>
                </a:lnTo>
                <a:lnTo>
                  <a:pt x="12045" y="10341"/>
                </a:lnTo>
                <a:lnTo>
                  <a:pt x="12166" y="10341"/>
                </a:lnTo>
                <a:lnTo>
                  <a:pt x="12239" y="10317"/>
                </a:lnTo>
                <a:lnTo>
                  <a:pt x="12337" y="10487"/>
                </a:lnTo>
                <a:lnTo>
                  <a:pt x="12483" y="10633"/>
                </a:lnTo>
                <a:lnTo>
                  <a:pt x="12726" y="10950"/>
                </a:lnTo>
                <a:lnTo>
                  <a:pt x="12994" y="11339"/>
                </a:lnTo>
                <a:lnTo>
                  <a:pt x="13237" y="11728"/>
                </a:lnTo>
                <a:lnTo>
                  <a:pt x="13067" y="11947"/>
                </a:lnTo>
                <a:lnTo>
                  <a:pt x="12872" y="12166"/>
                </a:lnTo>
                <a:lnTo>
                  <a:pt x="12483" y="12556"/>
                </a:lnTo>
                <a:lnTo>
                  <a:pt x="12191" y="12848"/>
                </a:lnTo>
                <a:lnTo>
                  <a:pt x="12045" y="12994"/>
                </a:lnTo>
                <a:lnTo>
                  <a:pt x="11923" y="13164"/>
                </a:lnTo>
                <a:lnTo>
                  <a:pt x="11704" y="13018"/>
                </a:lnTo>
                <a:lnTo>
                  <a:pt x="11874" y="12945"/>
                </a:lnTo>
                <a:lnTo>
                  <a:pt x="12020" y="12848"/>
                </a:lnTo>
                <a:lnTo>
                  <a:pt x="12288" y="12677"/>
                </a:lnTo>
                <a:lnTo>
                  <a:pt x="12337" y="12629"/>
                </a:lnTo>
                <a:lnTo>
                  <a:pt x="12361" y="12580"/>
                </a:lnTo>
                <a:lnTo>
                  <a:pt x="12361" y="12507"/>
                </a:lnTo>
                <a:lnTo>
                  <a:pt x="12337" y="12458"/>
                </a:lnTo>
                <a:lnTo>
                  <a:pt x="12312" y="12434"/>
                </a:lnTo>
                <a:lnTo>
                  <a:pt x="12264" y="12385"/>
                </a:lnTo>
                <a:lnTo>
                  <a:pt x="12191" y="12385"/>
                </a:lnTo>
                <a:lnTo>
                  <a:pt x="12118" y="12410"/>
                </a:lnTo>
                <a:lnTo>
                  <a:pt x="11899" y="12531"/>
                </a:lnTo>
                <a:lnTo>
                  <a:pt x="11655" y="12677"/>
                </a:lnTo>
                <a:lnTo>
                  <a:pt x="11388" y="12799"/>
                </a:lnTo>
                <a:lnTo>
                  <a:pt x="11266" y="12726"/>
                </a:lnTo>
                <a:lnTo>
                  <a:pt x="11315" y="12702"/>
                </a:lnTo>
                <a:lnTo>
                  <a:pt x="11534" y="12556"/>
                </a:lnTo>
                <a:lnTo>
                  <a:pt x="11631" y="12458"/>
                </a:lnTo>
                <a:lnTo>
                  <a:pt x="11704" y="12337"/>
                </a:lnTo>
                <a:lnTo>
                  <a:pt x="11728" y="12288"/>
                </a:lnTo>
                <a:lnTo>
                  <a:pt x="11728" y="12239"/>
                </a:lnTo>
                <a:lnTo>
                  <a:pt x="11704" y="12166"/>
                </a:lnTo>
                <a:lnTo>
                  <a:pt x="11680" y="12118"/>
                </a:lnTo>
                <a:lnTo>
                  <a:pt x="11631" y="12093"/>
                </a:lnTo>
                <a:lnTo>
                  <a:pt x="11582" y="12069"/>
                </a:lnTo>
                <a:lnTo>
                  <a:pt x="11534" y="12069"/>
                </a:lnTo>
                <a:lnTo>
                  <a:pt x="11461" y="12093"/>
                </a:lnTo>
                <a:lnTo>
                  <a:pt x="11290" y="12264"/>
                </a:lnTo>
                <a:lnTo>
                  <a:pt x="11096" y="12410"/>
                </a:lnTo>
                <a:lnTo>
                  <a:pt x="10974" y="12507"/>
                </a:lnTo>
                <a:lnTo>
                  <a:pt x="10731" y="12288"/>
                </a:lnTo>
                <a:lnTo>
                  <a:pt x="10950" y="12142"/>
                </a:lnTo>
                <a:lnTo>
                  <a:pt x="11071" y="12069"/>
                </a:lnTo>
                <a:lnTo>
                  <a:pt x="11193" y="11996"/>
                </a:lnTo>
                <a:lnTo>
                  <a:pt x="11242" y="11947"/>
                </a:lnTo>
                <a:lnTo>
                  <a:pt x="11266" y="11899"/>
                </a:lnTo>
                <a:lnTo>
                  <a:pt x="11290" y="11826"/>
                </a:lnTo>
                <a:lnTo>
                  <a:pt x="11290" y="11753"/>
                </a:lnTo>
                <a:lnTo>
                  <a:pt x="11266" y="11704"/>
                </a:lnTo>
                <a:lnTo>
                  <a:pt x="11217" y="11680"/>
                </a:lnTo>
                <a:lnTo>
                  <a:pt x="11096" y="11680"/>
                </a:lnTo>
                <a:lnTo>
                  <a:pt x="10974" y="11753"/>
                </a:lnTo>
                <a:lnTo>
                  <a:pt x="10877" y="11801"/>
                </a:lnTo>
                <a:lnTo>
                  <a:pt x="10633" y="11947"/>
                </a:lnTo>
                <a:lnTo>
                  <a:pt x="10390" y="12093"/>
                </a:lnTo>
                <a:lnTo>
                  <a:pt x="10293" y="12069"/>
                </a:lnTo>
                <a:lnTo>
                  <a:pt x="10147" y="12069"/>
                </a:lnTo>
                <a:lnTo>
                  <a:pt x="10098" y="12118"/>
                </a:lnTo>
                <a:lnTo>
                  <a:pt x="9952" y="12118"/>
                </a:lnTo>
                <a:lnTo>
                  <a:pt x="9855" y="12191"/>
                </a:lnTo>
                <a:lnTo>
                  <a:pt x="9733" y="12264"/>
                </a:lnTo>
                <a:lnTo>
                  <a:pt x="9587" y="12312"/>
                </a:lnTo>
                <a:lnTo>
                  <a:pt x="9319" y="12385"/>
                </a:lnTo>
                <a:lnTo>
                  <a:pt x="9198" y="12434"/>
                </a:lnTo>
                <a:lnTo>
                  <a:pt x="9100" y="12507"/>
                </a:lnTo>
                <a:lnTo>
                  <a:pt x="8979" y="12507"/>
                </a:lnTo>
                <a:lnTo>
                  <a:pt x="8930" y="12556"/>
                </a:lnTo>
                <a:lnTo>
                  <a:pt x="8906" y="12604"/>
                </a:lnTo>
                <a:lnTo>
                  <a:pt x="8906" y="12629"/>
                </a:lnTo>
                <a:lnTo>
                  <a:pt x="8857" y="12629"/>
                </a:lnTo>
                <a:lnTo>
                  <a:pt x="8735" y="12677"/>
                </a:lnTo>
                <a:lnTo>
                  <a:pt x="8638" y="12726"/>
                </a:lnTo>
                <a:lnTo>
                  <a:pt x="8419" y="12848"/>
                </a:lnTo>
                <a:lnTo>
                  <a:pt x="8297" y="12872"/>
                </a:lnTo>
                <a:lnTo>
                  <a:pt x="8200" y="12896"/>
                </a:lnTo>
                <a:lnTo>
                  <a:pt x="8103" y="12921"/>
                </a:lnTo>
                <a:lnTo>
                  <a:pt x="8005" y="12945"/>
                </a:lnTo>
                <a:lnTo>
                  <a:pt x="7957" y="13018"/>
                </a:lnTo>
                <a:lnTo>
                  <a:pt x="7981" y="13067"/>
                </a:lnTo>
                <a:lnTo>
                  <a:pt x="8030" y="13140"/>
                </a:lnTo>
                <a:lnTo>
                  <a:pt x="8127" y="13188"/>
                </a:lnTo>
                <a:lnTo>
                  <a:pt x="8224" y="13213"/>
                </a:lnTo>
                <a:lnTo>
                  <a:pt x="8346" y="13188"/>
                </a:lnTo>
                <a:lnTo>
                  <a:pt x="8468" y="13164"/>
                </a:lnTo>
                <a:lnTo>
                  <a:pt x="8589" y="13115"/>
                </a:lnTo>
                <a:lnTo>
                  <a:pt x="8833" y="12994"/>
                </a:lnTo>
                <a:lnTo>
                  <a:pt x="8808" y="13115"/>
                </a:lnTo>
                <a:lnTo>
                  <a:pt x="8638" y="13213"/>
                </a:lnTo>
                <a:lnTo>
                  <a:pt x="8443" y="13310"/>
                </a:lnTo>
                <a:lnTo>
                  <a:pt x="8224" y="13383"/>
                </a:lnTo>
                <a:lnTo>
                  <a:pt x="8127" y="13432"/>
                </a:lnTo>
                <a:lnTo>
                  <a:pt x="8054" y="13480"/>
                </a:lnTo>
                <a:lnTo>
                  <a:pt x="8030" y="13553"/>
                </a:lnTo>
                <a:lnTo>
                  <a:pt x="8054" y="13602"/>
                </a:lnTo>
                <a:lnTo>
                  <a:pt x="8103" y="13651"/>
                </a:lnTo>
                <a:lnTo>
                  <a:pt x="8176" y="13675"/>
                </a:lnTo>
                <a:lnTo>
                  <a:pt x="8297" y="13699"/>
                </a:lnTo>
                <a:lnTo>
                  <a:pt x="8443" y="13651"/>
                </a:lnTo>
                <a:lnTo>
                  <a:pt x="8589" y="13626"/>
                </a:lnTo>
                <a:lnTo>
                  <a:pt x="8760" y="13553"/>
                </a:lnTo>
                <a:lnTo>
                  <a:pt x="8711" y="13797"/>
                </a:lnTo>
                <a:lnTo>
                  <a:pt x="8711" y="13821"/>
                </a:lnTo>
                <a:lnTo>
                  <a:pt x="8662" y="13845"/>
                </a:lnTo>
                <a:lnTo>
                  <a:pt x="8419" y="13918"/>
                </a:lnTo>
                <a:lnTo>
                  <a:pt x="8176" y="13991"/>
                </a:lnTo>
                <a:lnTo>
                  <a:pt x="8030" y="14016"/>
                </a:lnTo>
                <a:lnTo>
                  <a:pt x="7957" y="14040"/>
                </a:lnTo>
                <a:lnTo>
                  <a:pt x="7957" y="14089"/>
                </a:lnTo>
                <a:lnTo>
                  <a:pt x="7932" y="14113"/>
                </a:lnTo>
                <a:lnTo>
                  <a:pt x="7932" y="14162"/>
                </a:lnTo>
                <a:lnTo>
                  <a:pt x="7957" y="14186"/>
                </a:lnTo>
                <a:lnTo>
                  <a:pt x="8030" y="14235"/>
                </a:lnTo>
                <a:lnTo>
                  <a:pt x="8127" y="14259"/>
                </a:lnTo>
                <a:lnTo>
                  <a:pt x="8224" y="14283"/>
                </a:lnTo>
                <a:lnTo>
                  <a:pt x="8322" y="14283"/>
                </a:lnTo>
                <a:lnTo>
                  <a:pt x="8419" y="14259"/>
                </a:lnTo>
                <a:lnTo>
                  <a:pt x="8614" y="14210"/>
                </a:lnTo>
                <a:lnTo>
                  <a:pt x="8589" y="14381"/>
                </a:lnTo>
                <a:lnTo>
                  <a:pt x="8589" y="14575"/>
                </a:lnTo>
                <a:lnTo>
                  <a:pt x="8103" y="14575"/>
                </a:lnTo>
                <a:lnTo>
                  <a:pt x="7616" y="14624"/>
                </a:lnTo>
                <a:lnTo>
                  <a:pt x="6765" y="14624"/>
                </a:lnTo>
                <a:lnTo>
                  <a:pt x="6765" y="14405"/>
                </a:lnTo>
                <a:lnTo>
                  <a:pt x="6740" y="14162"/>
                </a:lnTo>
                <a:lnTo>
                  <a:pt x="6692" y="13748"/>
                </a:lnTo>
                <a:lnTo>
                  <a:pt x="6643" y="13432"/>
                </a:lnTo>
                <a:lnTo>
                  <a:pt x="6570" y="13042"/>
                </a:lnTo>
                <a:lnTo>
                  <a:pt x="6521" y="12848"/>
                </a:lnTo>
                <a:lnTo>
                  <a:pt x="6448" y="12702"/>
                </a:lnTo>
                <a:lnTo>
                  <a:pt x="6351" y="12556"/>
                </a:lnTo>
                <a:lnTo>
                  <a:pt x="6302" y="12531"/>
                </a:lnTo>
                <a:lnTo>
                  <a:pt x="6229" y="12483"/>
                </a:lnTo>
                <a:lnTo>
                  <a:pt x="6156" y="12483"/>
                </a:lnTo>
                <a:lnTo>
                  <a:pt x="6083" y="12507"/>
                </a:lnTo>
                <a:lnTo>
                  <a:pt x="5864" y="12434"/>
                </a:lnTo>
                <a:lnTo>
                  <a:pt x="5670" y="12385"/>
                </a:lnTo>
                <a:lnTo>
                  <a:pt x="5524" y="12312"/>
                </a:lnTo>
                <a:lnTo>
                  <a:pt x="5378" y="12239"/>
                </a:lnTo>
                <a:lnTo>
                  <a:pt x="5232" y="12166"/>
                </a:lnTo>
                <a:lnTo>
                  <a:pt x="5086" y="12118"/>
                </a:lnTo>
                <a:lnTo>
                  <a:pt x="5013" y="12045"/>
                </a:lnTo>
                <a:lnTo>
                  <a:pt x="4940" y="11996"/>
                </a:lnTo>
                <a:lnTo>
                  <a:pt x="4842" y="11996"/>
                </a:lnTo>
                <a:lnTo>
                  <a:pt x="4794" y="12020"/>
                </a:lnTo>
                <a:lnTo>
                  <a:pt x="4745" y="12069"/>
                </a:lnTo>
                <a:lnTo>
                  <a:pt x="4429" y="11923"/>
                </a:lnTo>
                <a:lnTo>
                  <a:pt x="4210" y="11826"/>
                </a:lnTo>
                <a:lnTo>
                  <a:pt x="4112" y="11801"/>
                </a:lnTo>
                <a:lnTo>
                  <a:pt x="4064" y="11801"/>
                </a:lnTo>
                <a:lnTo>
                  <a:pt x="4015" y="11826"/>
                </a:lnTo>
                <a:lnTo>
                  <a:pt x="3966" y="11850"/>
                </a:lnTo>
                <a:lnTo>
                  <a:pt x="3966" y="11899"/>
                </a:lnTo>
                <a:lnTo>
                  <a:pt x="3966" y="11947"/>
                </a:lnTo>
                <a:lnTo>
                  <a:pt x="3991" y="12020"/>
                </a:lnTo>
                <a:lnTo>
                  <a:pt x="4088" y="12093"/>
                </a:lnTo>
                <a:lnTo>
                  <a:pt x="4307" y="12239"/>
                </a:lnTo>
                <a:lnTo>
                  <a:pt x="4477" y="12361"/>
                </a:lnTo>
                <a:lnTo>
                  <a:pt x="4356" y="12507"/>
                </a:lnTo>
                <a:lnTo>
                  <a:pt x="4331" y="12434"/>
                </a:lnTo>
                <a:lnTo>
                  <a:pt x="4283" y="12385"/>
                </a:lnTo>
                <a:lnTo>
                  <a:pt x="4185" y="12337"/>
                </a:lnTo>
                <a:lnTo>
                  <a:pt x="4088" y="12337"/>
                </a:lnTo>
                <a:lnTo>
                  <a:pt x="3942" y="12312"/>
                </a:lnTo>
                <a:lnTo>
                  <a:pt x="3820" y="12264"/>
                </a:lnTo>
                <a:lnTo>
                  <a:pt x="3723" y="12191"/>
                </a:lnTo>
                <a:lnTo>
                  <a:pt x="3601" y="12118"/>
                </a:lnTo>
                <a:lnTo>
                  <a:pt x="3504" y="12045"/>
                </a:lnTo>
                <a:lnTo>
                  <a:pt x="3382" y="11996"/>
                </a:lnTo>
                <a:lnTo>
                  <a:pt x="3334" y="11996"/>
                </a:lnTo>
                <a:lnTo>
                  <a:pt x="3309" y="12020"/>
                </a:lnTo>
                <a:lnTo>
                  <a:pt x="3285" y="12045"/>
                </a:lnTo>
                <a:lnTo>
                  <a:pt x="3285" y="12142"/>
                </a:lnTo>
                <a:lnTo>
                  <a:pt x="3309" y="12215"/>
                </a:lnTo>
                <a:lnTo>
                  <a:pt x="3334" y="12288"/>
                </a:lnTo>
                <a:lnTo>
                  <a:pt x="3382" y="12337"/>
                </a:lnTo>
                <a:lnTo>
                  <a:pt x="3504" y="12458"/>
                </a:lnTo>
                <a:lnTo>
                  <a:pt x="3650" y="12556"/>
                </a:lnTo>
                <a:lnTo>
                  <a:pt x="3747" y="12629"/>
                </a:lnTo>
                <a:lnTo>
                  <a:pt x="3869" y="12677"/>
                </a:lnTo>
                <a:lnTo>
                  <a:pt x="4015" y="12702"/>
                </a:lnTo>
                <a:lnTo>
                  <a:pt x="4137" y="12702"/>
                </a:lnTo>
                <a:lnTo>
                  <a:pt x="3820" y="12969"/>
                </a:lnTo>
                <a:lnTo>
                  <a:pt x="3796" y="12921"/>
                </a:lnTo>
                <a:lnTo>
                  <a:pt x="3772" y="12872"/>
                </a:lnTo>
                <a:lnTo>
                  <a:pt x="3723" y="12848"/>
                </a:lnTo>
                <a:lnTo>
                  <a:pt x="3650" y="12823"/>
                </a:lnTo>
                <a:lnTo>
                  <a:pt x="3553" y="12823"/>
                </a:lnTo>
                <a:lnTo>
                  <a:pt x="3480" y="12799"/>
                </a:lnTo>
                <a:lnTo>
                  <a:pt x="3334" y="12702"/>
                </a:lnTo>
                <a:lnTo>
                  <a:pt x="3188" y="12580"/>
                </a:lnTo>
                <a:lnTo>
                  <a:pt x="3163" y="12556"/>
                </a:lnTo>
                <a:lnTo>
                  <a:pt x="3115" y="12531"/>
                </a:lnTo>
                <a:lnTo>
                  <a:pt x="3066" y="12507"/>
                </a:lnTo>
                <a:lnTo>
                  <a:pt x="3017" y="12483"/>
                </a:lnTo>
                <a:lnTo>
                  <a:pt x="2993" y="12483"/>
                </a:lnTo>
                <a:lnTo>
                  <a:pt x="2969" y="12507"/>
                </a:lnTo>
                <a:lnTo>
                  <a:pt x="2944" y="12604"/>
                </a:lnTo>
                <a:lnTo>
                  <a:pt x="2944" y="12677"/>
                </a:lnTo>
                <a:lnTo>
                  <a:pt x="2944" y="12726"/>
                </a:lnTo>
                <a:lnTo>
                  <a:pt x="2969" y="12799"/>
                </a:lnTo>
                <a:lnTo>
                  <a:pt x="3017" y="12872"/>
                </a:lnTo>
                <a:lnTo>
                  <a:pt x="3115" y="12969"/>
                </a:lnTo>
                <a:lnTo>
                  <a:pt x="3285" y="13115"/>
                </a:lnTo>
                <a:lnTo>
                  <a:pt x="3382" y="13164"/>
                </a:lnTo>
                <a:lnTo>
                  <a:pt x="3504" y="13213"/>
                </a:lnTo>
                <a:lnTo>
                  <a:pt x="3309" y="13310"/>
                </a:lnTo>
                <a:lnTo>
                  <a:pt x="3261" y="13286"/>
                </a:lnTo>
                <a:lnTo>
                  <a:pt x="2896" y="12969"/>
                </a:lnTo>
                <a:lnTo>
                  <a:pt x="2531" y="12629"/>
                </a:lnTo>
                <a:lnTo>
                  <a:pt x="2214" y="12312"/>
                </a:lnTo>
                <a:lnTo>
                  <a:pt x="2068" y="12118"/>
                </a:lnTo>
                <a:lnTo>
                  <a:pt x="1947" y="11947"/>
                </a:lnTo>
                <a:lnTo>
                  <a:pt x="2093" y="11777"/>
                </a:lnTo>
                <a:lnTo>
                  <a:pt x="2214" y="11607"/>
                </a:lnTo>
                <a:lnTo>
                  <a:pt x="2433" y="11242"/>
                </a:lnTo>
                <a:lnTo>
                  <a:pt x="2798" y="10779"/>
                </a:lnTo>
                <a:lnTo>
                  <a:pt x="3139" y="10317"/>
                </a:lnTo>
                <a:lnTo>
                  <a:pt x="3163" y="10293"/>
                </a:lnTo>
                <a:lnTo>
                  <a:pt x="3236" y="10244"/>
                </a:lnTo>
                <a:lnTo>
                  <a:pt x="3285" y="10147"/>
                </a:lnTo>
                <a:lnTo>
                  <a:pt x="3285" y="10074"/>
                </a:lnTo>
                <a:lnTo>
                  <a:pt x="3261" y="10025"/>
                </a:lnTo>
                <a:lnTo>
                  <a:pt x="3212" y="9976"/>
                </a:lnTo>
                <a:lnTo>
                  <a:pt x="3090" y="9855"/>
                </a:lnTo>
                <a:lnTo>
                  <a:pt x="2969" y="9709"/>
                </a:lnTo>
                <a:lnTo>
                  <a:pt x="2750" y="9441"/>
                </a:lnTo>
                <a:lnTo>
                  <a:pt x="2628" y="9246"/>
                </a:lnTo>
                <a:lnTo>
                  <a:pt x="2628" y="9222"/>
                </a:lnTo>
                <a:lnTo>
                  <a:pt x="2628" y="9149"/>
                </a:lnTo>
                <a:lnTo>
                  <a:pt x="2604" y="9076"/>
                </a:lnTo>
                <a:lnTo>
                  <a:pt x="2579" y="9003"/>
                </a:lnTo>
                <a:lnTo>
                  <a:pt x="2506" y="8954"/>
                </a:lnTo>
                <a:lnTo>
                  <a:pt x="2409" y="8930"/>
                </a:lnTo>
                <a:lnTo>
                  <a:pt x="1460" y="8881"/>
                </a:lnTo>
                <a:lnTo>
                  <a:pt x="998" y="8808"/>
                </a:lnTo>
                <a:lnTo>
                  <a:pt x="754" y="8784"/>
                </a:lnTo>
                <a:lnTo>
                  <a:pt x="535" y="8711"/>
                </a:lnTo>
                <a:lnTo>
                  <a:pt x="535" y="8614"/>
                </a:lnTo>
                <a:lnTo>
                  <a:pt x="511" y="8492"/>
                </a:lnTo>
                <a:lnTo>
                  <a:pt x="462" y="8273"/>
                </a:lnTo>
                <a:lnTo>
                  <a:pt x="462" y="7908"/>
                </a:lnTo>
                <a:lnTo>
                  <a:pt x="462" y="7567"/>
                </a:lnTo>
                <a:lnTo>
                  <a:pt x="511" y="7105"/>
                </a:lnTo>
                <a:lnTo>
                  <a:pt x="535" y="6862"/>
                </a:lnTo>
                <a:lnTo>
                  <a:pt x="535" y="6740"/>
                </a:lnTo>
                <a:lnTo>
                  <a:pt x="511" y="6619"/>
                </a:lnTo>
                <a:lnTo>
                  <a:pt x="681" y="6570"/>
                </a:lnTo>
                <a:lnTo>
                  <a:pt x="1046" y="6497"/>
                </a:lnTo>
                <a:lnTo>
                  <a:pt x="949" y="6643"/>
                </a:lnTo>
                <a:lnTo>
                  <a:pt x="876" y="6789"/>
                </a:lnTo>
                <a:lnTo>
                  <a:pt x="754" y="7105"/>
                </a:lnTo>
                <a:lnTo>
                  <a:pt x="754" y="7203"/>
                </a:lnTo>
                <a:lnTo>
                  <a:pt x="779" y="7227"/>
                </a:lnTo>
                <a:lnTo>
                  <a:pt x="803" y="7276"/>
                </a:lnTo>
                <a:lnTo>
                  <a:pt x="876" y="7324"/>
                </a:lnTo>
                <a:lnTo>
                  <a:pt x="973" y="7324"/>
                </a:lnTo>
                <a:lnTo>
                  <a:pt x="1022" y="7300"/>
                </a:lnTo>
                <a:lnTo>
                  <a:pt x="1046" y="7276"/>
                </a:lnTo>
                <a:lnTo>
                  <a:pt x="1095" y="7203"/>
                </a:lnTo>
                <a:lnTo>
                  <a:pt x="1168" y="6984"/>
                </a:lnTo>
                <a:lnTo>
                  <a:pt x="1265" y="6765"/>
                </a:lnTo>
                <a:lnTo>
                  <a:pt x="1338" y="6619"/>
                </a:lnTo>
                <a:lnTo>
                  <a:pt x="1436" y="6448"/>
                </a:lnTo>
                <a:lnTo>
                  <a:pt x="1606" y="6424"/>
                </a:lnTo>
                <a:lnTo>
                  <a:pt x="1509" y="6570"/>
                </a:lnTo>
                <a:lnTo>
                  <a:pt x="1436" y="6740"/>
                </a:lnTo>
                <a:lnTo>
                  <a:pt x="1387" y="6911"/>
                </a:lnTo>
                <a:lnTo>
                  <a:pt x="1338" y="7057"/>
                </a:lnTo>
                <a:lnTo>
                  <a:pt x="1338" y="7105"/>
                </a:lnTo>
                <a:lnTo>
                  <a:pt x="1363" y="7154"/>
                </a:lnTo>
                <a:lnTo>
                  <a:pt x="1387" y="7203"/>
                </a:lnTo>
                <a:lnTo>
                  <a:pt x="1436" y="7251"/>
                </a:lnTo>
                <a:lnTo>
                  <a:pt x="1484" y="7276"/>
                </a:lnTo>
                <a:lnTo>
                  <a:pt x="1557" y="7276"/>
                </a:lnTo>
                <a:lnTo>
                  <a:pt x="1630" y="7227"/>
                </a:lnTo>
                <a:lnTo>
                  <a:pt x="1679" y="7178"/>
                </a:lnTo>
                <a:lnTo>
                  <a:pt x="1679" y="7154"/>
                </a:lnTo>
                <a:lnTo>
                  <a:pt x="1728" y="6935"/>
                </a:lnTo>
                <a:lnTo>
                  <a:pt x="1801" y="6716"/>
                </a:lnTo>
                <a:lnTo>
                  <a:pt x="1898" y="6570"/>
                </a:lnTo>
                <a:lnTo>
                  <a:pt x="1947" y="6424"/>
                </a:lnTo>
                <a:lnTo>
                  <a:pt x="2093" y="6424"/>
                </a:lnTo>
                <a:lnTo>
                  <a:pt x="2044" y="6546"/>
                </a:lnTo>
                <a:lnTo>
                  <a:pt x="1947" y="6813"/>
                </a:lnTo>
                <a:lnTo>
                  <a:pt x="1922" y="6935"/>
                </a:lnTo>
                <a:lnTo>
                  <a:pt x="1898" y="7057"/>
                </a:lnTo>
                <a:lnTo>
                  <a:pt x="1922" y="7105"/>
                </a:lnTo>
                <a:lnTo>
                  <a:pt x="1947" y="7154"/>
                </a:lnTo>
                <a:lnTo>
                  <a:pt x="2020" y="7203"/>
                </a:lnTo>
                <a:lnTo>
                  <a:pt x="2117" y="7203"/>
                </a:lnTo>
                <a:lnTo>
                  <a:pt x="2166" y="7178"/>
                </a:lnTo>
                <a:lnTo>
                  <a:pt x="2190" y="7130"/>
                </a:lnTo>
                <a:lnTo>
                  <a:pt x="2239" y="6935"/>
                </a:lnTo>
                <a:lnTo>
                  <a:pt x="2287" y="6716"/>
                </a:lnTo>
                <a:lnTo>
                  <a:pt x="2336" y="6546"/>
                </a:lnTo>
                <a:lnTo>
                  <a:pt x="2360" y="6400"/>
                </a:lnTo>
                <a:lnTo>
                  <a:pt x="2482" y="6375"/>
                </a:lnTo>
                <a:lnTo>
                  <a:pt x="2531" y="6351"/>
                </a:lnTo>
                <a:lnTo>
                  <a:pt x="2579" y="6302"/>
                </a:lnTo>
                <a:lnTo>
                  <a:pt x="2604" y="6254"/>
                </a:lnTo>
                <a:lnTo>
                  <a:pt x="2604" y="6205"/>
                </a:lnTo>
                <a:lnTo>
                  <a:pt x="2652" y="6132"/>
                </a:lnTo>
                <a:lnTo>
                  <a:pt x="2677" y="6059"/>
                </a:lnTo>
                <a:lnTo>
                  <a:pt x="2677" y="5913"/>
                </a:lnTo>
                <a:lnTo>
                  <a:pt x="2701" y="5767"/>
                </a:lnTo>
                <a:lnTo>
                  <a:pt x="2798" y="5499"/>
                </a:lnTo>
                <a:lnTo>
                  <a:pt x="2993" y="4964"/>
                </a:lnTo>
                <a:lnTo>
                  <a:pt x="3090" y="4891"/>
                </a:lnTo>
                <a:lnTo>
                  <a:pt x="3139" y="4794"/>
                </a:lnTo>
                <a:lnTo>
                  <a:pt x="3139" y="4745"/>
                </a:lnTo>
                <a:lnTo>
                  <a:pt x="3139" y="4696"/>
                </a:lnTo>
                <a:lnTo>
                  <a:pt x="3115" y="4648"/>
                </a:lnTo>
                <a:lnTo>
                  <a:pt x="3066" y="4575"/>
                </a:lnTo>
                <a:lnTo>
                  <a:pt x="2750" y="4234"/>
                </a:lnTo>
                <a:lnTo>
                  <a:pt x="2433" y="3893"/>
                </a:lnTo>
                <a:lnTo>
                  <a:pt x="2117" y="3528"/>
                </a:lnTo>
                <a:lnTo>
                  <a:pt x="1801" y="3188"/>
                </a:lnTo>
                <a:lnTo>
                  <a:pt x="1971" y="3042"/>
                </a:lnTo>
                <a:lnTo>
                  <a:pt x="2141" y="2871"/>
                </a:lnTo>
                <a:lnTo>
                  <a:pt x="2433" y="2506"/>
                </a:lnTo>
                <a:lnTo>
                  <a:pt x="2604" y="2336"/>
                </a:lnTo>
                <a:lnTo>
                  <a:pt x="2774" y="2166"/>
                </a:lnTo>
                <a:lnTo>
                  <a:pt x="2944" y="2044"/>
                </a:lnTo>
                <a:lnTo>
                  <a:pt x="3163" y="1947"/>
                </a:lnTo>
                <a:lnTo>
                  <a:pt x="3236" y="1922"/>
                </a:lnTo>
                <a:lnTo>
                  <a:pt x="3261" y="1922"/>
                </a:lnTo>
                <a:lnTo>
                  <a:pt x="3115" y="2020"/>
                </a:lnTo>
                <a:lnTo>
                  <a:pt x="2993" y="2117"/>
                </a:lnTo>
                <a:lnTo>
                  <a:pt x="2847" y="2263"/>
                </a:lnTo>
                <a:lnTo>
                  <a:pt x="2725" y="2409"/>
                </a:lnTo>
                <a:lnTo>
                  <a:pt x="2701" y="2506"/>
                </a:lnTo>
                <a:lnTo>
                  <a:pt x="2701" y="2579"/>
                </a:lnTo>
                <a:lnTo>
                  <a:pt x="2701" y="2652"/>
                </a:lnTo>
                <a:lnTo>
                  <a:pt x="2750" y="2701"/>
                </a:lnTo>
                <a:lnTo>
                  <a:pt x="2798" y="2725"/>
                </a:lnTo>
                <a:lnTo>
                  <a:pt x="2871" y="2725"/>
                </a:lnTo>
                <a:lnTo>
                  <a:pt x="2944" y="2677"/>
                </a:lnTo>
                <a:lnTo>
                  <a:pt x="2993" y="2628"/>
                </a:lnTo>
                <a:lnTo>
                  <a:pt x="3090" y="2506"/>
                </a:lnTo>
                <a:lnTo>
                  <a:pt x="3212" y="2360"/>
                </a:lnTo>
                <a:lnTo>
                  <a:pt x="3358" y="2239"/>
                </a:lnTo>
                <a:lnTo>
                  <a:pt x="3553" y="2117"/>
                </a:lnTo>
                <a:lnTo>
                  <a:pt x="3626" y="2166"/>
                </a:lnTo>
                <a:lnTo>
                  <a:pt x="3504" y="2263"/>
                </a:lnTo>
                <a:lnTo>
                  <a:pt x="3407" y="2336"/>
                </a:lnTo>
                <a:lnTo>
                  <a:pt x="3285" y="2458"/>
                </a:lnTo>
                <a:lnTo>
                  <a:pt x="3188" y="2579"/>
                </a:lnTo>
                <a:lnTo>
                  <a:pt x="3115" y="2725"/>
                </a:lnTo>
                <a:lnTo>
                  <a:pt x="3090" y="2798"/>
                </a:lnTo>
                <a:lnTo>
                  <a:pt x="3090" y="2871"/>
                </a:lnTo>
                <a:lnTo>
                  <a:pt x="3115" y="2920"/>
                </a:lnTo>
                <a:lnTo>
                  <a:pt x="3139" y="2944"/>
                </a:lnTo>
                <a:lnTo>
                  <a:pt x="3212" y="2969"/>
                </a:lnTo>
                <a:lnTo>
                  <a:pt x="3285" y="2969"/>
                </a:lnTo>
                <a:lnTo>
                  <a:pt x="3358" y="2944"/>
                </a:lnTo>
                <a:lnTo>
                  <a:pt x="3431" y="2847"/>
                </a:lnTo>
                <a:lnTo>
                  <a:pt x="3480" y="2750"/>
                </a:lnTo>
                <a:lnTo>
                  <a:pt x="3577" y="2652"/>
                </a:lnTo>
                <a:lnTo>
                  <a:pt x="3674" y="2555"/>
                </a:lnTo>
                <a:lnTo>
                  <a:pt x="3869" y="2360"/>
                </a:lnTo>
                <a:lnTo>
                  <a:pt x="3966" y="2433"/>
                </a:lnTo>
                <a:lnTo>
                  <a:pt x="4112" y="2506"/>
                </a:lnTo>
                <a:lnTo>
                  <a:pt x="3893" y="2628"/>
                </a:lnTo>
                <a:lnTo>
                  <a:pt x="3699" y="2750"/>
                </a:lnTo>
                <a:lnTo>
                  <a:pt x="3553" y="2871"/>
                </a:lnTo>
                <a:lnTo>
                  <a:pt x="3407" y="3017"/>
                </a:lnTo>
                <a:lnTo>
                  <a:pt x="3334" y="3115"/>
                </a:lnTo>
                <a:lnTo>
                  <a:pt x="3309" y="3188"/>
                </a:lnTo>
                <a:lnTo>
                  <a:pt x="3309" y="3285"/>
                </a:lnTo>
                <a:lnTo>
                  <a:pt x="3334" y="3382"/>
                </a:lnTo>
                <a:lnTo>
                  <a:pt x="3382" y="3431"/>
                </a:lnTo>
                <a:lnTo>
                  <a:pt x="3455" y="3455"/>
                </a:lnTo>
                <a:lnTo>
                  <a:pt x="3528" y="3431"/>
                </a:lnTo>
                <a:lnTo>
                  <a:pt x="3577" y="3382"/>
                </a:lnTo>
                <a:lnTo>
                  <a:pt x="3674" y="3261"/>
                </a:lnTo>
                <a:lnTo>
                  <a:pt x="3747" y="3139"/>
                </a:lnTo>
                <a:lnTo>
                  <a:pt x="3869" y="3042"/>
                </a:lnTo>
                <a:lnTo>
                  <a:pt x="3991" y="2969"/>
                </a:lnTo>
                <a:lnTo>
                  <a:pt x="4185" y="2847"/>
                </a:lnTo>
                <a:lnTo>
                  <a:pt x="4380" y="2701"/>
                </a:lnTo>
                <a:lnTo>
                  <a:pt x="4623" y="2871"/>
                </a:lnTo>
                <a:lnTo>
                  <a:pt x="4356" y="3066"/>
                </a:lnTo>
                <a:lnTo>
                  <a:pt x="4234" y="3139"/>
                </a:lnTo>
                <a:lnTo>
                  <a:pt x="4088" y="3261"/>
                </a:lnTo>
                <a:lnTo>
                  <a:pt x="3966" y="3382"/>
                </a:lnTo>
                <a:lnTo>
                  <a:pt x="3942" y="3455"/>
                </a:lnTo>
                <a:lnTo>
                  <a:pt x="3918" y="3528"/>
                </a:lnTo>
                <a:lnTo>
                  <a:pt x="3942" y="3577"/>
                </a:lnTo>
                <a:lnTo>
                  <a:pt x="3966" y="3601"/>
                </a:lnTo>
                <a:lnTo>
                  <a:pt x="4015" y="3626"/>
                </a:lnTo>
                <a:lnTo>
                  <a:pt x="4064" y="3626"/>
                </a:lnTo>
                <a:lnTo>
                  <a:pt x="4112" y="3601"/>
                </a:lnTo>
                <a:lnTo>
                  <a:pt x="4161" y="3553"/>
                </a:lnTo>
                <a:lnTo>
                  <a:pt x="4258" y="3480"/>
                </a:lnTo>
                <a:lnTo>
                  <a:pt x="4380" y="3358"/>
                </a:lnTo>
                <a:lnTo>
                  <a:pt x="4526" y="3261"/>
                </a:lnTo>
                <a:lnTo>
                  <a:pt x="4842" y="3042"/>
                </a:lnTo>
                <a:lnTo>
                  <a:pt x="4891" y="3066"/>
                </a:lnTo>
                <a:lnTo>
                  <a:pt x="4964" y="3090"/>
                </a:lnTo>
                <a:lnTo>
                  <a:pt x="5037" y="3090"/>
                </a:lnTo>
                <a:lnTo>
                  <a:pt x="5110" y="3042"/>
                </a:lnTo>
                <a:lnTo>
                  <a:pt x="5159" y="2993"/>
                </a:lnTo>
                <a:lnTo>
                  <a:pt x="5378" y="2896"/>
                </a:lnTo>
                <a:lnTo>
                  <a:pt x="5645" y="2798"/>
                </a:lnTo>
                <a:lnTo>
                  <a:pt x="6156" y="2652"/>
                </a:lnTo>
                <a:lnTo>
                  <a:pt x="6229" y="2604"/>
                </a:lnTo>
                <a:lnTo>
                  <a:pt x="6278" y="2531"/>
                </a:lnTo>
                <a:lnTo>
                  <a:pt x="6302" y="2506"/>
                </a:lnTo>
                <a:lnTo>
                  <a:pt x="6351" y="2360"/>
                </a:lnTo>
                <a:lnTo>
                  <a:pt x="6400" y="2214"/>
                </a:lnTo>
                <a:lnTo>
                  <a:pt x="6424" y="1922"/>
                </a:lnTo>
                <a:lnTo>
                  <a:pt x="6473" y="1314"/>
                </a:lnTo>
                <a:lnTo>
                  <a:pt x="6546" y="876"/>
                </a:lnTo>
                <a:lnTo>
                  <a:pt x="6570" y="633"/>
                </a:lnTo>
                <a:lnTo>
                  <a:pt x="6570" y="535"/>
                </a:lnTo>
                <a:lnTo>
                  <a:pt x="6570" y="414"/>
                </a:lnTo>
                <a:close/>
                <a:moveTo>
                  <a:pt x="17519" y="12093"/>
                </a:moveTo>
                <a:lnTo>
                  <a:pt x="17544" y="12142"/>
                </a:lnTo>
                <a:lnTo>
                  <a:pt x="17592" y="12191"/>
                </a:lnTo>
                <a:lnTo>
                  <a:pt x="17665" y="12215"/>
                </a:lnTo>
                <a:lnTo>
                  <a:pt x="17738" y="12215"/>
                </a:lnTo>
                <a:lnTo>
                  <a:pt x="18030" y="12239"/>
                </a:lnTo>
                <a:lnTo>
                  <a:pt x="18322" y="12312"/>
                </a:lnTo>
                <a:lnTo>
                  <a:pt x="18590" y="12434"/>
                </a:lnTo>
                <a:lnTo>
                  <a:pt x="18712" y="12507"/>
                </a:lnTo>
                <a:lnTo>
                  <a:pt x="18809" y="12604"/>
                </a:lnTo>
                <a:lnTo>
                  <a:pt x="18906" y="12702"/>
                </a:lnTo>
                <a:lnTo>
                  <a:pt x="18979" y="12799"/>
                </a:lnTo>
                <a:lnTo>
                  <a:pt x="19052" y="12921"/>
                </a:lnTo>
                <a:lnTo>
                  <a:pt x="19101" y="13042"/>
                </a:lnTo>
                <a:lnTo>
                  <a:pt x="19125" y="13188"/>
                </a:lnTo>
                <a:lnTo>
                  <a:pt x="19150" y="13334"/>
                </a:lnTo>
                <a:lnTo>
                  <a:pt x="19150" y="13480"/>
                </a:lnTo>
                <a:lnTo>
                  <a:pt x="19125" y="13651"/>
                </a:lnTo>
                <a:lnTo>
                  <a:pt x="19052" y="13870"/>
                </a:lnTo>
                <a:lnTo>
                  <a:pt x="18955" y="14089"/>
                </a:lnTo>
                <a:lnTo>
                  <a:pt x="18809" y="14283"/>
                </a:lnTo>
                <a:lnTo>
                  <a:pt x="18663" y="14454"/>
                </a:lnTo>
                <a:lnTo>
                  <a:pt x="18493" y="14624"/>
                </a:lnTo>
                <a:lnTo>
                  <a:pt x="18298" y="14770"/>
                </a:lnTo>
                <a:lnTo>
                  <a:pt x="18103" y="14867"/>
                </a:lnTo>
                <a:lnTo>
                  <a:pt x="17884" y="14965"/>
                </a:lnTo>
                <a:lnTo>
                  <a:pt x="17738" y="14989"/>
                </a:lnTo>
                <a:lnTo>
                  <a:pt x="17446" y="14989"/>
                </a:lnTo>
                <a:lnTo>
                  <a:pt x="17300" y="14965"/>
                </a:lnTo>
                <a:lnTo>
                  <a:pt x="17154" y="14916"/>
                </a:lnTo>
                <a:lnTo>
                  <a:pt x="17033" y="14843"/>
                </a:lnTo>
                <a:lnTo>
                  <a:pt x="16911" y="14746"/>
                </a:lnTo>
                <a:lnTo>
                  <a:pt x="16814" y="14648"/>
                </a:lnTo>
                <a:lnTo>
                  <a:pt x="16619" y="14429"/>
                </a:lnTo>
                <a:lnTo>
                  <a:pt x="16449" y="14186"/>
                </a:lnTo>
                <a:lnTo>
                  <a:pt x="16351" y="13894"/>
                </a:lnTo>
                <a:lnTo>
                  <a:pt x="16303" y="13626"/>
                </a:lnTo>
                <a:lnTo>
                  <a:pt x="16303" y="13456"/>
                </a:lnTo>
                <a:lnTo>
                  <a:pt x="16303" y="13286"/>
                </a:lnTo>
                <a:lnTo>
                  <a:pt x="16351" y="13115"/>
                </a:lnTo>
                <a:lnTo>
                  <a:pt x="16424" y="12969"/>
                </a:lnTo>
                <a:lnTo>
                  <a:pt x="16497" y="12823"/>
                </a:lnTo>
                <a:lnTo>
                  <a:pt x="16595" y="12677"/>
                </a:lnTo>
                <a:lnTo>
                  <a:pt x="16692" y="12556"/>
                </a:lnTo>
                <a:lnTo>
                  <a:pt x="16814" y="12434"/>
                </a:lnTo>
                <a:lnTo>
                  <a:pt x="16960" y="12312"/>
                </a:lnTo>
                <a:lnTo>
                  <a:pt x="17130" y="12215"/>
                </a:lnTo>
                <a:lnTo>
                  <a:pt x="17300" y="12142"/>
                </a:lnTo>
                <a:lnTo>
                  <a:pt x="17495" y="12093"/>
                </a:lnTo>
                <a:lnTo>
                  <a:pt x="17519" y="12093"/>
                </a:lnTo>
                <a:close/>
                <a:moveTo>
                  <a:pt x="7008" y="0"/>
                </a:moveTo>
                <a:lnTo>
                  <a:pt x="6692" y="24"/>
                </a:lnTo>
                <a:lnTo>
                  <a:pt x="6521" y="73"/>
                </a:lnTo>
                <a:lnTo>
                  <a:pt x="6375" y="122"/>
                </a:lnTo>
                <a:lnTo>
                  <a:pt x="6327" y="146"/>
                </a:lnTo>
                <a:lnTo>
                  <a:pt x="6302" y="170"/>
                </a:lnTo>
                <a:lnTo>
                  <a:pt x="6278" y="219"/>
                </a:lnTo>
                <a:lnTo>
                  <a:pt x="6278" y="268"/>
                </a:lnTo>
                <a:lnTo>
                  <a:pt x="6205" y="365"/>
                </a:lnTo>
                <a:lnTo>
                  <a:pt x="6156" y="462"/>
                </a:lnTo>
                <a:lnTo>
                  <a:pt x="6108" y="608"/>
                </a:lnTo>
                <a:lnTo>
                  <a:pt x="6083" y="730"/>
                </a:lnTo>
                <a:lnTo>
                  <a:pt x="6035" y="1265"/>
                </a:lnTo>
                <a:lnTo>
                  <a:pt x="5937" y="1776"/>
                </a:lnTo>
                <a:lnTo>
                  <a:pt x="5913" y="2020"/>
                </a:lnTo>
                <a:lnTo>
                  <a:pt x="5913" y="2287"/>
                </a:lnTo>
                <a:lnTo>
                  <a:pt x="5670" y="2360"/>
                </a:lnTo>
                <a:lnTo>
                  <a:pt x="5451" y="2458"/>
                </a:lnTo>
                <a:lnTo>
                  <a:pt x="4988" y="2677"/>
                </a:lnTo>
                <a:lnTo>
                  <a:pt x="4161" y="2093"/>
                </a:lnTo>
                <a:lnTo>
                  <a:pt x="3966" y="1947"/>
                </a:lnTo>
                <a:lnTo>
                  <a:pt x="3723" y="1776"/>
                </a:lnTo>
                <a:lnTo>
                  <a:pt x="3601" y="1703"/>
                </a:lnTo>
                <a:lnTo>
                  <a:pt x="3480" y="1630"/>
                </a:lnTo>
                <a:lnTo>
                  <a:pt x="3334" y="1606"/>
                </a:lnTo>
                <a:lnTo>
                  <a:pt x="3236" y="1606"/>
                </a:lnTo>
                <a:lnTo>
                  <a:pt x="3163" y="1557"/>
                </a:lnTo>
                <a:lnTo>
                  <a:pt x="3042" y="1557"/>
                </a:lnTo>
                <a:lnTo>
                  <a:pt x="2944" y="1606"/>
                </a:lnTo>
                <a:lnTo>
                  <a:pt x="2823" y="1679"/>
                </a:lnTo>
                <a:lnTo>
                  <a:pt x="2604" y="1825"/>
                </a:lnTo>
                <a:lnTo>
                  <a:pt x="2409" y="1995"/>
                </a:lnTo>
                <a:lnTo>
                  <a:pt x="2239" y="2190"/>
                </a:lnTo>
                <a:lnTo>
                  <a:pt x="1849" y="2604"/>
                </a:lnTo>
                <a:lnTo>
                  <a:pt x="1655" y="2798"/>
                </a:lnTo>
                <a:lnTo>
                  <a:pt x="1484" y="3042"/>
                </a:lnTo>
                <a:lnTo>
                  <a:pt x="1436" y="3066"/>
                </a:lnTo>
                <a:lnTo>
                  <a:pt x="1387" y="3115"/>
                </a:lnTo>
                <a:lnTo>
                  <a:pt x="1363" y="3163"/>
                </a:lnTo>
                <a:lnTo>
                  <a:pt x="1387" y="3236"/>
                </a:lnTo>
                <a:lnTo>
                  <a:pt x="1509" y="3455"/>
                </a:lnTo>
                <a:lnTo>
                  <a:pt x="1655" y="3650"/>
                </a:lnTo>
                <a:lnTo>
                  <a:pt x="1971" y="4039"/>
                </a:lnTo>
                <a:lnTo>
                  <a:pt x="2287" y="4477"/>
                </a:lnTo>
                <a:lnTo>
                  <a:pt x="2482" y="4672"/>
                </a:lnTo>
                <a:lnTo>
                  <a:pt x="2652" y="4867"/>
                </a:lnTo>
                <a:lnTo>
                  <a:pt x="2531" y="5061"/>
                </a:lnTo>
                <a:lnTo>
                  <a:pt x="2433" y="5280"/>
                </a:lnTo>
                <a:lnTo>
                  <a:pt x="2312" y="5597"/>
                </a:lnTo>
                <a:lnTo>
                  <a:pt x="2263" y="5791"/>
                </a:lnTo>
                <a:lnTo>
                  <a:pt x="2263" y="5962"/>
                </a:lnTo>
                <a:lnTo>
                  <a:pt x="1995" y="5962"/>
                </a:lnTo>
                <a:lnTo>
                  <a:pt x="1703" y="5986"/>
                </a:lnTo>
                <a:lnTo>
                  <a:pt x="1192" y="6083"/>
                </a:lnTo>
                <a:lnTo>
                  <a:pt x="973" y="6108"/>
                </a:lnTo>
                <a:lnTo>
                  <a:pt x="706" y="6181"/>
                </a:lnTo>
                <a:lnTo>
                  <a:pt x="584" y="6229"/>
                </a:lnTo>
                <a:lnTo>
                  <a:pt x="462" y="6278"/>
                </a:lnTo>
                <a:lnTo>
                  <a:pt x="365" y="6351"/>
                </a:lnTo>
                <a:lnTo>
                  <a:pt x="292" y="6424"/>
                </a:lnTo>
                <a:lnTo>
                  <a:pt x="243" y="6448"/>
                </a:lnTo>
                <a:lnTo>
                  <a:pt x="195" y="6473"/>
                </a:lnTo>
                <a:lnTo>
                  <a:pt x="146" y="6570"/>
                </a:lnTo>
                <a:lnTo>
                  <a:pt x="97" y="6692"/>
                </a:lnTo>
                <a:lnTo>
                  <a:pt x="73" y="6935"/>
                </a:lnTo>
                <a:lnTo>
                  <a:pt x="0" y="7738"/>
                </a:lnTo>
                <a:lnTo>
                  <a:pt x="0" y="8005"/>
                </a:lnTo>
                <a:lnTo>
                  <a:pt x="0" y="8346"/>
                </a:lnTo>
                <a:lnTo>
                  <a:pt x="24" y="8492"/>
                </a:lnTo>
                <a:lnTo>
                  <a:pt x="73" y="8638"/>
                </a:lnTo>
                <a:lnTo>
                  <a:pt x="122" y="8760"/>
                </a:lnTo>
                <a:lnTo>
                  <a:pt x="243" y="8833"/>
                </a:lnTo>
                <a:lnTo>
                  <a:pt x="219" y="8906"/>
                </a:lnTo>
                <a:lnTo>
                  <a:pt x="243" y="8954"/>
                </a:lnTo>
                <a:lnTo>
                  <a:pt x="268" y="9003"/>
                </a:lnTo>
                <a:lnTo>
                  <a:pt x="316" y="9027"/>
                </a:lnTo>
                <a:lnTo>
                  <a:pt x="560" y="9125"/>
                </a:lnTo>
                <a:lnTo>
                  <a:pt x="779" y="9198"/>
                </a:lnTo>
                <a:lnTo>
                  <a:pt x="1046" y="9246"/>
                </a:lnTo>
                <a:lnTo>
                  <a:pt x="1290" y="9271"/>
                </a:lnTo>
                <a:lnTo>
                  <a:pt x="1801" y="9344"/>
                </a:lnTo>
                <a:lnTo>
                  <a:pt x="2312" y="9368"/>
                </a:lnTo>
                <a:lnTo>
                  <a:pt x="2385" y="9538"/>
                </a:lnTo>
                <a:lnTo>
                  <a:pt x="2458" y="9660"/>
                </a:lnTo>
                <a:lnTo>
                  <a:pt x="2628" y="9952"/>
                </a:lnTo>
                <a:lnTo>
                  <a:pt x="2847" y="10195"/>
                </a:lnTo>
                <a:lnTo>
                  <a:pt x="2652" y="10366"/>
                </a:lnTo>
                <a:lnTo>
                  <a:pt x="2506" y="10560"/>
                </a:lnTo>
                <a:lnTo>
                  <a:pt x="2190" y="10925"/>
                </a:lnTo>
                <a:lnTo>
                  <a:pt x="1849" y="11363"/>
                </a:lnTo>
                <a:lnTo>
                  <a:pt x="1679" y="11558"/>
                </a:lnTo>
                <a:lnTo>
                  <a:pt x="1630" y="11680"/>
                </a:lnTo>
                <a:lnTo>
                  <a:pt x="1582" y="11777"/>
                </a:lnTo>
                <a:lnTo>
                  <a:pt x="1582" y="11850"/>
                </a:lnTo>
                <a:lnTo>
                  <a:pt x="1606" y="11923"/>
                </a:lnTo>
                <a:lnTo>
                  <a:pt x="1606" y="12045"/>
                </a:lnTo>
                <a:lnTo>
                  <a:pt x="1630" y="12166"/>
                </a:lnTo>
                <a:lnTo>
                  <a:pt x="1679" y="12264"/>
                </a:lnTo>
                <a:lnTo>
                  <a:pt x="1752" y="12385"/>
                </a:lnTo>
                <a:lnTo>
                  <a:pt x="1922" y="12604"/>
                </a:lnTo>
                <a:lnTo>
                  <a:pt x="2093" y="12775"/>
                </a:lnTo>
                <a:lnTo>
                  <a:pt x="2312" y="13018"/>
                </a:lnTo>
                <a:lnTo>
                  <a:pt x="2531" y="13237"/>
                </a:lnTo>
                <a:lnTo>
                  <a:pt x="2798" y="13456"/>
                </a:lnTo>
                <a:lnTo>
                  <a:pt x="3042" y="13651"/>
                </a:lnTo>
                <a:lnTo>
                  <a:pt x="3090" y="13699"/>
                </a:lnTo>
                <a:lnTo>
                  <a:pt x="3139" y="13699"/>
                </a:lnTo>
                <a:lnTo>
                  <a:pt x="3236" y="13675"/>
                </a:lnTo>
                <a:lnTo>
                  <a:pt x="3358" y="13699"/>
                </a:lnTo>
                <a:lnTo>
                  <a:pt x="3455" y="13675"/>
                </a:lnTo>
                <a:lnTo>
                  <a:pt x="3577" y="13651"/>
                </a:lnTo>
                <a:lnTo>
                  <a:pt x="3699" y="13602"/>
                </a:lnTo>
                <a:lnTo>
                  <a:pt x="3918" y="13456"/>
                </a:lnTo>
                <a:lnTo>
                  <a:pt x="4088" y="13334"/>
                </a:lnTo>
                <a:lnTo>
                  <a:pt x="4331" y="13140"/>
                </a:lnTo>
                <a:lnTo>
                  <a:pt x="4575" y="12921"/>
                </a:lnTo>
                <a:lnTo>
                  <a:pt x="5013" y="12434"/>
                </a:lnTo>
                <a:lnTo>
                  <a:pt x="5110" y="12531"/>
                </a:lnTo>
                <a:lnTo>
                  <a:pt x="5232" y="12580"/>
                </a:lnTo>
                <a:lnTo>
                  <a:pt x="5451" y="12677"/>
                </a:lnTo>
                <a:lnTo>
                  <a:pt x="5767" y="12823"/>
                </a:lnTo>
                <a:lnTo>
                  <a:pt x="5937" y="12872"/>
                </a:lnTo>
                <a:lnTo>
                  <a:pt x="6108" y="12896"/>
                </a:lnTo>
                <a:lnTo>
                  <a:pt x="6156" y="13091"/>
                </a:lnTo>
                <a:lnTo>
                  <a:pt x="6181" y="13261"/>
                </a:lnTo>
                <a:lnTo>
                  <a:pt x="6254" y="13651"/>
                </a:lnTo>
                <a:lnTo>
                  <a:pt x="6302" y="14040"/>
                </a:lnTo>
                <a:lnTo>
                  <a:pt x="6302" y="14259"/>
                </a:lnTo>
                <a:lnTo>
                  <a:pt x="6302" y="14502"/>
                </a:lnTo>
                <a:lnTo>
                  <a:pt x="6327" y="14600"/>
                </a:lnTo>
                <a:lnTo>
                  <a:pt x="6351" y="14721"/>
                </a:lnTo>
                <a:lnTo>
                  <a:pt x="6400" y="14794"/>
                </a:lnTo>
                <a:lnTo>
                  <a:pt x="6473" y="14867"/>
                </a:lnTo>
                <a:lnTo>
                  <a:pt x="6497" y="14892"/>
                </a:lnTo>
                <a:lnTo>
                  <a:pt x="6521" y="14940"/>
                </a:lnTo>
                <a:lnTo>
                  <a:pt x="6619" y="14989"/>
                </a:lnTo>
                <a:lnTo>
                  <a:pt x="6716" y="15038"/>
                </a:lnTo>
                <a:lnTo>
                  <a:pt x="6838" y="15062"/>
                </a:lnTo>
                <a:lnTo>
                  <a:pt x="6959" y="15086"/>
                </a:lnTo>
                <a:lnTo>
                  <a:pt x="7203" y="15086"/>
                </a:lnTo>
                <a:lnTo>
                  <a:pt x="7421" y="15062"/>
                </a:lnTo>
                <a:lnTo>
                  <a:pt x="8030" y="15038"/>
                </a:lnTo>
                <a:lnTo>
                  <a:pt x="8638" y="15038"/>
                </a:lnTo>
                <a:lnTo>
                  <a:pt x="8735" y="15013"/>
                </a:lnTo>
                <a:lnTo>
                  <a:pt x="8808" y="14965"/>
                </a:lnTo>
                <a:lnTo>
                  <a:pt x="8857" y="14867"/>
                </a:lnTo>
                <a:lnTo>
                  <a:pt x="8881" y="14794"/>
                </a:lnTo>
                <a:lnTo>
                  <a:pt x="8906" y="14770"/>
                </a:lnTo>
                <a:lnTo>
                  <a:pt x="8979" y="14673"/>
                </a:lnTo>
                <a:lnTo>
                  <a:pt x="9027" y="14551"/>
                </a:lnTo>
                <a:lnTo>
                  <a:pt x="9100" y="14283"/>
                </a:lnTo>
                <a:lnTo>
                  <a:pt x="9149" y="13772"/>
                </a:lnTo>
                <a:lnTo>
                  <a:pt x="9222" y="13286"/>
                </a:lnTo>
                <a:lnTo>
                  <a:pt x="9246" y="13042"/>
                </a:lnTo>
                <a:lnTo>
                  <a:pt x="9246" y="12799"/>
                </a:lnTo>
                <a:lnTo>
                  <a:pt x="9514" y="12799"/>
                </a:lnTo>
                <a:lnTo>
                  <a:pt x="9757" y="12726"/>
                </a:lnTo>
                <a:lnTo>
                  <a:pt x="10001" y="12629"/>
                </a:lnTo>
                <a:lnTo>
                  <a:pt x="10122" y="12556"/>
                </a:lnTo>
                <a:lnTo>
                  <a:pt x="10220" y="12483"/>
                </a:lnTo>
                <a:lnTo>
                  <a:pt x="10341" y="12604"/>
                </a:lnTo>
                <a:lnTo>
                  <a:pt x="10487" y="12726"/>
                </a:lnTo>
                <a:lnTo>
                  <a:pt x="10779" y="12945"/>
                </a:lnTo>
                <a:lnTo>
                  <a:pt x="11290" y="13310"/>
                </a:lnTo>
                <a:lnTo>
                  <a:pt x="11826" y="13675"/>
                </a:lnTo>
                <a:lnTo>
                  <a:pt x="11874" y="13699"/>
                </a:lnTo>
                <a:lnTo>
                  <a:pt x="11947" y="13724"/>
                </a:lnTo>
                <a:lnTo>
                  <a:pt x="11996" y="13699"/>
                </a:lnTo>
                <a:lnTo>
                  <a:pt x="12045" y="13675"/>
                </a:lnTo>
                <a:lnTo>
                  <a:pt x="12142" y="13602"/>
                </a:lnTo>
                <a:lnTo>
                  <a:pt x="12166" y="13480"/>
                </a:lnTo>
                <a:lnTo>
                  <a:pt x="12361" y="13334"/>
                </a:lnTo>
                <a:lnTo>
                  <a:pt x="12531" y="13164"/>
                </a:lnTo>
                <a:lnTo>
                  <a:pt x="12872" y="12799"/>
                </a:lnTo>
                <a:lnTo>
                  <a:pt x="13286" y="12385"/>
                </a:lnTo>
                <a:lnTo>
                  <a:pt x="13480" y="12166"/>
                </a:lnTo>
                <a:lnTo>
                  <a:pt x="13675" y="11947"/>
                </a:lnTo>
                <a:lnTo>
                  <a:pt x="13699" y="11874"/>
                </a:lnTo>
                <a:lnTo>
                  <a:pt x="13699" y="11801"/>
                </a:lnTo>
                <a:lnTo>
                  <a:pt x="13724" y="11704"/>
                </a:lnTo>
                <a:lnTo>
                  <a:pt x="13699" y="11607"/>
                </a:lnTo>
                <a:lnTo>
                  <a:pt x="13553" y="11363"/>
                </a:lnTo>
                <a:lnTo>
                  <a:pt x="13407" y="11120"/>
                </a:lnTo>
                <a:lnTo>
                  <a:pt x="13067" y="10682"/>
                </a:lnTo>
                <a:lnTo>
                  <a:pt x="12945" y="10512"/>
                </a:lnTo>
                <a:lnTo>
                  <a:pt x="12799" y="10341"/>
                </a:lnTo>
                <a:lnTo>
                  <a:pt x="12629" y="10195"/>
                </a:lnTo>
                <a:lnTo>
                  <a:pt x="12458" y="10074"/>
                </a:lnTo>
                <a:lnTo>
                  <a:pt x="12604" y="9855"/>
                </a:lnTo>
                <a:lnTo>
                  <a:pt x="12750" y="9611"/>
                </a:lnTo>
                <a:lnTo>
                  <a:pt x="12823" y="9368"/>
                </a:lnTo>
                <a:lnTo>
                  <a:pt x="12872" y="9125"/>
                </a:lnTo>
                <a:lnTo>
                  <a:pt x="12994" y="9149"/>
                </a:lnTo>
                <a:lnTo>
                  <a:pt x="13091" y="9173"/>
                </a:lnTo>
                <a:lnTo>
                  <a:pt x="13334" y="9173"/>
                </a:lnTo>
                <a:lnTo>
                  <a:pt x="13797" y="9149"/>
                </a:lnTo>
                <a:lnTo>
                  <a:pt x="14283" y="9125"/>
                </a:lnTo>
                <a:lnTo>
                  <a:pt x="14794" y="9076"/>
                </a:lnTo>
                <a:lnTo>
                  <a:pt x="14867" y="9052"/>
                </a:lnTo>
                <a:lnTo>
                  <a:pt x="14916" y="9003"/>
                </a:lnTo>
                <a:lnTo>
                  <a:pt x="14940" y="8954"/>
                </a:lnTo>
                <a:lnTo>
                  <a:pt x="14965" y="8906"/>
                </a:lnTo>
                <a:lnTo>
                  <a:pt x="15038" y="8881"/>
                </a:lnTo>
                <a:lnTo>
                  <a:pt x="15086" y="8833"/>
                </a:lnTo>
                <a:lnTo>
                  <a:pt x="15135" y="8760"/>
                </a:lnTo>
                <a:lnTo>
                  <a:pt x="15135" y="8687"/>
                </a:lnTo>
                <a:lnTo>
                  <a:pt x="15135" y="7689"/>
                </a:lnTo>
                <a:lnTo>
                  <a:pt x="15135" y="7203"/>
                </a:lnTo>
                <a:lnTo>
                  <a:pt x="15086" y="6716"/>
                </a:lnTo>
                <a:lnTo>
                  <a:pt x="15062" y="6643"/>
                </a:lnTo>
                <a:lnTo>
                  <a:pt x="15013" y="6570"/>
                </a:lnTo>
                <a:lnTo>
                  <a:pt x="14940" y="6546"/>
                </a:lnTo>
                <a:lnTo>
                  <a:pt x="14867" y="6521"/>
                </a:lnTo>
                <a:lnTo>
                  <a:pt x="14819" y="6400"/>
                </a:lnTo>
                <a:lnTo>
                  <a:pt x="14746" y="6302"/>
                </a:lnTo>
                <a:lnTo>
                  <a:pt x="14648" y="6229"/>
                </a:lnTo>
                <a:lnTo>
                  <a:pt x="14527" y="6181"/>
                </a:lnTo>
                <a:lnTo>
                  <a:pt x="14259" y="6108"/>
                </a:lnTo>
                <a:lnTo>
                  <a:pt x="14016" y="6083"/>
                </a:lnTo>
                <a:lnTo>
                  <a:pt x="13480" y="6010"/>
                </a:lnTo>
                <a:lnTo>
                  <a:pt x="13213" y="5986"/>
                </a:lnTo>
                <a:lnTo>
                  <a:pt x="12921" y="5986"/>
                </a:lnTo>
                <a:lnTo>
                  <a:pt x="12896" y="5694"/>
                </a:lnTo>
                <a:lnTo>
                  <a:pt x="12848" y="5426"/>
                </a:lnTo>
                <a:lnTo>
                  <a:pt x="12823" y="5256"/>
                </a:lnTo>
                <a:lnTo>
                  <a:pt x="12775" y="5086"/>
                </a:lnTo>
                <a:lnTo>
                  <a:pt x="12702" y="4915"/>
                </a:lnTo>
                <a:lnTo>
                  <a:pt x="12629" y="4769"/>
                </a:lnTo>
                <a:lnTo>
                  <a:pt x="12750" y="4599"/>
                </a:lnTo>
                <a:lnTo>
                  <a:pt x="12848" y="4453"/>
                </a:lnTo>
                <a:lnTo>
                  <a:pt x="13213" y="3918"/>
                </a:lnTo>
                <a:lnTo>
                  <a:pt x="13432" y="3650"/>
                </a:lnTo>
                <a:lnTo>
                  <a:pt x="13651" y="3407"/>
                </a:lnTo>
                <a:lnTo>
                  <a:pt x="13699" y="3309"/>
                </a:lnTo>
                <a:lnTo>
                  <a:pt x="13699" y="3261"/>
                </a:lnTo>
                <a:lnTo>
                  <a:pt x="13699" y="3212"/>
                </a:lnTo>
                <a:lnTo>
                  <a:pt x="13675" y="3139"/>
                </a:lnTo>
                <a:lnTo>
                  <a:pt x="13699" y="3090"/>
                </a:lnTo>
                <a:lnTo>
                  <a:pt x="13675" y="3017"/>
                </a:lnTo>
                <a:lnTo>
                  <a:pt x="13675" y="2944"/>
                </a:lnTo>
                <a:lnTo>
                  <a:pt x="13602" y="2847"/>
                </a:lnTo>
                <a:lnTo>
                  <a:pt x="13407" y="2628"/>
                </a:lnTo>
                <a:lnTo>
                  <a:pt x="13164" y="2360"/>
                </a:lnTo>
                <a:lnTo>
                  <a:pt x="12896" y="2093"/>
                </a:lnTo>
                <a:lnTo>
                  <a:pt x="12702" y="1922"/>
                </a:lnTo>
                <a:lnTo>
                  <a:pt x="12434" y="1728"/>
                </a:lnTo>
                <a:lnTo>
                  <a:pt x="12312" y="1655"/>
                </a:lnTo>
                <a:lnTo>
                  <a:pt x="12166" y="1582"/>
                </a:lnTo>
                <a:lnTo>
                  <a:pt x="12020" y="1557"/>
                </a:lnTo>
                <a:lnTo>
                  <a:pt x="11899" y="1582"/>
                </a:lnTo>
                <a:lnTo>
                  <a:pt x="11850" y="1582"/>
                </a:lnTo>
                <a:lnTo>
                  <a:pt x="11777" y="1606"/>
                </a:lnTo>
                <a:lnTo>
                  <a:pt x="11534" y="1728"/>
                </a:lnTo>
                <a:lnTo>
                  <a:pt x="11290" y="1874"/>
                </a:lnTo>
                <a:lnTo>
                  <a:pt x="10828" y="2190"/>
                </a:lnTo>
                <a:lnTo>
                  <a:pt x="10560" y="2385"/>
                </a:lnTo>
                <a:lnTo>
                  <a:pt x="10414" y="2506"/>
                </a:lnTo>
                <a:lnTo>
                  <a:pt x="10293" y="2628"/>
                </a:lnTo>
                <a:lnTo>
                  <a:pt x="10098" y="2506"/>
                </a:lnTo>
                <a:lnTo>
                  <a:pt x="9879" y="2409"/>
                </a:lnTo>
                <a:lnTo>
                  <a:pt x="9636" y="2336"/>
                </a:lnTo>
                <a:lnTo>
                  <a:pt x="9417" y="2312"/>
                </a:lnTo>
                <a:lnTo>
                  <a:pt x="9392" y="2287"/>
                </a:lnTo>
                <a:lnTo>
                  <a:pt x="9295" y="1995"/>
                </a:lnTo>
                <a:lnTo>
                  <a:pt x="9246" y="1703"/>
                </a:lnTo>
                <a:lnTo>
                  <a:pt x="9246" y="1679"/>
                </a:lnTo>
                <a:lnTo>
                  <a:pt x="9271" y="1630"/>
                </a:lnTo>
                <a:lnTo>
                  <a:pt x="9271" y="1606"/>
                </a:lnTo>
                <a:lnTo>
                  <a:pt x="9198" y="1484"/>
                </a:lnTo>
                <a:lnTo>
                  <a:pt x="9149" y="949"/>
                </a:lnTo>
                <a:lnTo>
                  <a:pt x="9125" y="681"/>
                </a:lnTo>
                <a:lnTo>
                  <a:pt x="9052" y="438"/>
                </a:lnTo>
                <a:lnTo>
                  <a:pt x="9100" y="389"/>
                </a:lnTo>
                <a:lnTo>
                  <a:pt x="9100" y="341"/>
                </a:lnTo>
                <a:lnTo>
                  <a:pt x="9125" y="292"/>
                </a:lnTo>
                <a:lnTo>
                  <a:pt x="9100" y="243"/>
                </a:lnTo>
                <a:lnTo>
                  <a:pt x="9076" y="170"/>
                </a:lnTo>
                <a:lnTo>
                  <a:pt x="9052" y="146"/>
                </a:lnTo>
                <a:lnTo>
                  <a:pt x="9003" y="97"/>
                </a:lnTo>
                <a:lnTo>
                  <a:pt x="8930" y="97"/>
                </a:lnTo>
                <a:lnTo>
                  <a:pt x="8614" y="49"/>
                </a:lnTo>
                <a:lnTo>
                  <a:pt x="8297" y="49"/>
                </a:lnTo>
                <a:lnTo>
                  <a:pt x="7665" y="24"/>
                </a:lnTo>
                <a:lnTo>
                  <a:pt x="7348" y="24"/>
                </a:lnTo>
                <a:lnTo>
                  <a:pt x="7008" y="0"/>
                </a:lnTo>
                <a:close/>
                <a:moveTo>
                  <a:pt x="17471" y="11655"/>
                </a:moveTo>
                <a:lnTo>
                  <a:pt x="17300" y="11704"/>
                </a:lnTo>
                <a:lnTo>
                  <a:pt x="16960" y="11801"/>
                </a:lnTo>
                <a:lnTo>
                  <a:pt x="16692" y="11923"/>
                </a:lnTo>
                <a:lnTo>
                  <a:pt x="16522" y="12045"/>
                </a:lnTo>
                <a:lnTo>
                  <a:pt x="16351" y="12191"/>
                </a:lnTo>
                <a:lnTo>
                  <a:pt x="16205" y="12385"/>
                </a:lnTo>
                <a:lnTo>
                  <a:pt x="16084" y="12556"/>
                </a:lnTo>
                <a:lnTo>
                  <a:pt x="15986" y="12750"/>
                </a:lnTo>
                <a:lnTo>
                  <a:pt x="15913" y="12969"/>
                </a:lnTo>
                <a:lnTo>
                  <a:pt x="15865" y="13188"/>
                </a:lnTo>
                <a:lnTo>
                  <a:pt x="15816" y="13407"/>
                </a:lnTo>
                <a:lnTo>
                  <a:pt x="15816" y="13602"/>
                </a:lnTo>
                <a:lnTo>
                  <a:pt x="15816" y="13797"/>
                </a:lnTo>
                <a:lnTo>
                  <a:pt x="15865" y="13991"/>
                </a:lnTo>
                <a:lnTo>
                  <a:pt x="15913" y="14186"/>
                </a:lnTo>
                <a:lnTo>
                  <a:pt x="16011" y="14381"/>
                </a:lnTo>
                <a:lnTo>
                  <a:pt x="16108" y="14551"/>
                </a:lnTo>
                <a:lnTo>
                  <a:pt x="16230" y="14721"/>
                </a:lnTo>
                <a:lnTo>
                  <a:pt x="16351" y="14892"/>
                </a:lnTo>
                <a:lnTo>
                  <a:pt x="16497" y="15038"/>
                </a:lnTo>
                <a:lnTo>
                  <a:pt x="16668" y="15159"/>
                </a:lnTo>
                <a:lnTo>
                  <a:pt x="16838" y="15257"/>
                </a:lnTo>
                <a:lnTo>
                  <a:pt x="17008" y="15354"/>
                </a:lnTo>
                <a:lnTo>
                  <a:pt x="17203" y="15427"/>
                </a:lnTo>
                <a:lnTo>
                  <a:pt x="17398" y="15476"/>
                </a:lnTo>
                <a:lnTo>
                  <a:pt x="17787" y="15476"/>
                </a:lnTo>
                <a:lnTo>
                  <a:pt x="17957" y="15427"/>
                </a:lnTo>
                <a:lnTo>
                  <a:pt x="18128" y="15403"/>
                </a:lnTo>
                <a:lnTo>
                  <a:pt x="18420" y="15257"/>
                </a:lnTo>
                <a:lnTo>
                  <a:pt x="18712" y="15086"/>
                </a:lnTo>
                <a:lnTo>
                  <a:pt x="18955" y="14867"/>
                </a:lnTo>
                <a:lnTo>
                  <a:pt x="19174" y="14600"/>
                </a:lnTo>
                <a:lnTo>
                  <a:pt x="19369" y="14308"/>
                </a:lnTo>
                <a:lnTo>
                  <a:pt x="19515" y="14016"/>
                </a:lnTo>
                <a:lnTo>
                  <a:pt x="19612" y="13699"/>
                </a:lnTo>
                <a:lnTo>
                  <a:pt x="19636" y="13505"/>
                </a:lnTo>
                <a:lnTo>
                  <a:pt x="19661" y="13286"/>
                </a:lnTo>
                <a:lnTo>
                  <a:pt x="19636" y="13115"/>
                </a:lnTo>
                <a:lnTo>
                  <a:pt x="19588" y="12921"/>
                </a:lnTo>
                <a:lnTo>
                  <a:pt x="19539" y="12775"/>
                </a:lnTo>
                <a:lnTo>
                  <a:pt x="19466" y="12604"/>
                </a:lnTo>
                <a:lnTo>
                  <a:pt x="19344" y="12458"/>
                </a:lnTo>
                <a:lnTo>
                  <a:pt x="19247" y="12337"/>
                </a:lnTo>
                <a:lnTo>
                  <a:pt x="19101" y="12215"/>
                </a:lnTo>
                <a:lnTo>
                  <a:pt x="18979" y="12093"/>
                </a:lnTo>
                <a:lnTo>
                  <a:pt x="18809" y="11996"/>
                </a:lnTo>
                <a:lnTo>
                  <a:pt x="18639" y="11923"/>
                </a:lnTo>
                <a:lnTo>
                  <a:pt x="18468" y="11850"/>
                </a:lnTo>
                <a:lnTo>
                  <a:pt x="18298" y="11801"/>
                </a:lnTo>
                <a:lnTo>
                  <a:pt x="18103" y="11753"/>
                </a:lnTo>
                <a:lnTo>
                  <a:pt x="17933" y="11728"/>
                </a:lnTo>
                <a:lnTo>
                  <a:pt x="17787" y="11680"/>
                </a:lnTo>
                <a:lnTo>
                  <a:pt x="17617" y="11655"/>
                </a:lnTo>
                <a:lnTo>
                  <a:pt x="17471" y="11655"/>
                </a:lnTo>
                <a:close/>
                <a:moveTo>
                  <a:pt x="17957" y="9417"/>
                </a:moveTo>
                <a:lnTo>
                  <a:pt x="17860" y="9490"/>
                </a:lnTo>
                <a:lnTo>
                  <a:pt x="17860" y="9514"/>
                </a:lnTo>
                <a:lnTo>
                  <a:pt x="17811" y="9587"/>
                </a:lnTo>
                <a:lnTo>
                  <a:pt x="17836" y="9660"/>
                </a:lnTo>
                <a:lnTo>
                  <a:pt x="17884" y="9709"/>
                </a:lnTo>
                <a:lnTo>
                  <a:pt x="17811" y="9757"/>
                </a:lnTo>
                <a:lnTo>
                  <a:pt x="17763" y="9782"/>
                </a:lnTo>
                <a:lnTo>
                  <a:pt x="17738" y="9830"/>
                </a:lnTo>
                <a:lnTo>
                  <a:pt x="17738" y="9879"/>
                </a:lnTo>
                <a:lnTo>
                  <a:pt x="17738" y="9928"/>
                </a:lnTo>
                <a:lnTo>
                  <a:pt x="17787" y="10001"/>
                </a:lnTo>
                <a:lnTo>
                  <a:pt x="17836" y="10049"/>
                </a:lnTo>
                <a:lnTo>
                  <a:pt x="17884" y="10098"/>
                </a:lnTo>
                <a:lnTo>
                  <a:pt x="17957" y="10122"/>
                </a:lnTo>
                <a:lnTo>
                  <a:pt x="17933" y="10147"/>
                </a:lnTo>
                <a:lnTo>
                  <a:pt x="17884" y="10195"/>
                </a:lnTo>
                <a:lnTo>
                  <a:pt x="17860" y="10244"/>
                </a:lnTo>
                <a:lnTo>
                  <a:pt x="17884" y="10317"/>
                </a:lnTo>
                <a:lnTo>
                  <a:pt x="17933" y="10414"/>
                </a:lnTo>
                <a:lnTo>
                  <a:pt x="18006" y="10487"/>
                </a:lnTo>
                <a:lnTo>
                  <a:pt x="18103" y="10512"/>
                </a:lnTo>
                <a:lnTo>
                  <a:pt x="18176" y="10536"/>
                </a:lnTo>
                <a:lnTo>
                  <a:pt x="18444" y="10585"/>
                </a:lnTo>
                <a:lnTo>
                  <a:pt x="18590" y="10609"/>
                </a:lnTo>
                <a:lnTo>
                  <a:pt x="18639" y="10633"/>
                </a:lnTo>
                <a:lnTo>
                  <a:pt x="18687" y="10609"/>
                </a:lnTo>
                <a:lnTo>
                  <a:pt x="18760" y="10682"/>
                </a:lnTo>
                <a:lnTo>
                  <a:pt x="18858" y="10731"/>
                </a:lnTo>
                <a:lnTo>
                  <a:pt x="18906" y="10731"/>
                </a:lnTo>
                <a:lnTo>
                  <a:pt x="19174" y="10828"/>
                </a:lnTo>
                <a:lnTo>
                  <a:pt x="19296" y="10877"/>
                </a:lnTo>
                <a:lnTo>
                  <a:pt x="19393" y="10950"/>
                </a:lnTo>
                <a:lnTo>
                  <a:pt x="19466" y="10998"/>
                </a:lnTo>
                <a:lnTo>
                  <a:pt x="19539" y="11023"/>
                </a:lnTo>
                <a:lnTo>
                  <a:pt x="19612" y="10998"/>
                </a:lnTo>
                <a:lnTo>
                  <a:pt x="19661" y="10974"/>
                </a:lnTo>
                <a:lnTo>
                  <a:pt x="19709" y="10950"/>
                </a:lnTo>
                <a:lnTo>
                  <a:pt x="19734" y="10901"/>
                </a:lnTo>
                <a:lnTo>
                  <a:pt x="19904" y="10779"/>
                </a:lnTo>
                <a:lnTo>
                  <a:pt x="19977" y="10706"/>
                </a:lnTo>
                <a:lnTo>
                  <a:pt x="20074" y="10658"/>
                </a:lnTo>
                <a:lnTo>
                  <a:pt x="20293" y="10487"/>
                </a:lnTo>
                <a:lnTo>
                  <a:pt x="20537" y="10366"/>
                </a:lnTo>
                <a:lnTo>
                  <a:pt x="20561" y="10341"/>
                </a:lnTo>
                <a:lnTo>
                  <a:pt x="20707" y="10463"/>
                </a:lnTo>
                <a:lnTo>
                  <a:pt x="20877" y="10609"/>
                </a:lnTo>
                <a:lnTo>
                  <a:pt x="21096" y="10828"/>
                </a:lnTo>
                <a:lnTo>
                  <a:pt x="21023" y="10779"/>
                </a:lnTo>
                <a:lnTo>
                  <a:pt x="20877" y="10682"/>
                </a:lnTo>
                <a:lnTo>
                  <a:pt x="20804" y="10658"/>
                </a:lnTo>
                <a:lnTo>
                  <a:pt x="20707" y="10633"/>
                </a:lnTo>
                <a:lnTo>
                  <a:pt x="20683" y="10633"/>
                </a:lnTo>
                <a:lnTo>
                  <a:pt x="20610" y="10658"/>
                </a:lnTo>
                <a:lnTo>
                  <a:pt x="20561" y="10731"/>
                </a:lnTo>
                <a:lnTo>
                  <a:pt x="20537" y="10779"/>
                </a:lnTo>
                <a:lnTo>
                  <a:pt x="20561" y="10852"/>
                </a:lnTo>
                <a:lnTo>
                  <a:pt x="20610" y="10925"/>
                </a:lnTo>
                <a:lnTo>
                  <a:pt x="20537" y="10974"/>
                </a:lnTo>
                <a:lnTo>
                  <a:pt x="20488" y="11023"/>
                </a:lnTo>
                <a:lnTo>
                  <a:pt x="20488" y="11096"/>
                </a:lnTo>
                <a:lnTo>
                  <a:pt x="20561" y="11266"/>
                </a:lnTo>
                <a:lnTo>
                  <a:pt x="20634" y="11436"/>
                </a:lnTo>
                <a:lnTo>
                  <a:pt x="20756" y="11582"/>
                </a:lnTo>
                <a:lnTo>
                  <a:pt x="20707" y="11534"/>
                </a:lnTo>
                <a:lnTo>
                  <a:pt x="20610" y="11412"/>
                </a:lnTo>
                <a:lnTo>
                  <a:pt x="20561" y="11315"/>
                </a:lnTo>
                <a:lnTo>
                  <a:pt x="20537" y="11266"/>
                </a:lnTo>
                <a:lnTo>
                  <a:pt x="20488" y="11242"/>
                </a:lnTo>
                <a:lnTo>
                  <a:pt x="20439" y="11217"/>
                </a:lnTo>
                <a:lnTo>
                  <a:pt x="20342" y="11217"/>
                </a:lnTo>
                <a:lnTo>
                  <a:pt x="20293" y="11242"/>
                </a:lnTo>
                <a:lnTo>
                  <a:pt x="20269" y="11290"/>
                </a:lnTo>
                <a:lnTo>
                  <a:pt x="20245" y="11339"/>
                </a:lnTo>
                <a:lnTo>
                  <a:pt x="20245" y="11436"/>
                </a:lnTo>
                <a:lnTo>
                  <a:pt x="20245" y="11509"/>
                </a:lnTo>
                <a:lnTo>
                  <a:pt x="20318" y="11680"/>
                </a:lnTo>
                <a:lnTo>
                  <a:pt x="20537" y="12020"/>
                </a:lnTo>
                <a:lnTo>
                  <a:pt x="20585" y="12069"/>
                </a:lnTo>
                <a:lnTo>
                  <a:pt x="20658" y="12093"/>
                </a:lnTo>
                <a:lnTo>
                  <a:pt x="20707" y="12239"/>
                </a:lnTo>
                <a:lnTo>
                  <a:pt x="20731" y="12385"/>
                </a:lnTo>
                <a:lnTo>
                  <a:pt x="20756" y="12556"/>
                </a:lnTo>
                <a:lnTo>
                  <a:pt x="20756" y="12677"/>
                </a:lnTo>
                <a:lnTo>
                  <a:pt x="20780" y="12799"/>
                </a:lnTo>
                <a:lnTo>
                  <a:pt x="20804" y="12872"/>
                </a:lnTo>
                <a:lnTo>
                  <a:pt x="20853" y="12921"/>
                </a:lnTo>
                <a:lnTo>
                  <a:pt x="20926" y="12945"/>
                </a:lnTo>
                <a:lnTo>
                  <a:pt x="21023" y="12945"/>
                </a:lnTo>
                <a:lnTo>
                  <a:pt x="21218" y="12994"/>
                </a:lnTo>
                <a:lnTo>
                  <a:pt x="21413" y="13018"/>
                </a:lnTo>
                <a:lnTo>
                  <a:pt x="21534" y="13042"/>
                </a:lnTo>
                <a:lnTo>
                  <a:pt x="21705" y="13067"/>
                </a:lnTo>
                <a:lnTo>
                  <a:pt x="21899" y="13091"/>
                </a:lnTo>
                <a:lnTo>
                  <a:pt x="21997" y="13115"/>
                </a:lnTo>
                <a:lnTo>
                  <a:pt x="22070" y="13164"/>
                </a:lnTo>
                <a:lnTo>
                  <a:pt x="22070" y="13359"/>
                </a:lnTo>
                <a:lnTo>
                  <a:pt x="22070" y="13578"/>
                </a:lnTo>
                <a:lnTo>
                  <a:pt x="22070" y="13699"/>
                </a:lnTo>
                <a:lnTo>
                  <a:pt x="22045" y="13675"/>
                </a:lnTo>
                <a:lnTo>
                  <a:pt x="21997" y="13626"/>
                </a:lnTo>
                <a:lnTo>
                  <a:pt x="21924" y="13602"/>
                </a:lnTo>
                <a:lnTo>
                  <a:pt x="21851" y="13626"/>
                </a:lnTo>
                <a:lnTo>
                  <a:pt x="21802" y="13675"/>
                </a:lnTo>
                <a:lnTo>
                  <a:pt x="21778" y="13724"/>
                </a:lnTo>
                <a:lnTo>
                  <a:pt x="21729" y="13651"/>
                </a:lnTo>
                <a:lnTo>
                  <a:pt x="21680" y="13602"/>
                </a:lnTo>
                <a:lnTo>
                  <a:pt x="21656" y="13602"/>
                </a:lnTo>
                <a:lnTo>
                  <a:pt x="21607" y="13578"/>
                </a:lnTo>
                <a:lnTo>
                  <a:pt x="21534" y="13602"/>
                </a:lnTo>
                <a:lnTo>
                  <a:pt x="21486" y="13651"/>
                </a:lnTo>
                <a:lnTo>
                  <a:pt x="21437" y="13699"/>
                </a:lnTo>
                <a:lnTo>
                  <a:pt x="21388" y="13894"/>
                </a:lnTo>
                <a:lnTo>
                  <a:pt x="21364" y="13991"/>
                </a:lnTo>
                <a:lnTo>
                  <a:pt x="21315" y="14137"/>
                </a:lnTo>
                <a:lnTo>
                  <a:pt x="21315" y="14089"/>
                </a:lnTo>
                <a:lnTo>
                  <a:pt x="21315" y="13918"/>
                </a:lnTo>
                <a:lnTo>
                  <a:pt x="21291" y="13772"/>
                </a:lnTo>
                <a:lnTo>
                  <a:pt x="21267" y="13724"/>
                </a:lnTo>
                <a:lnTo>
                  <a:pt x="21242" y="13699"/>
                </a:lnTo>
                <a:lnTo>
                  <a:pt x="21194" y="13675"/>
                </a:lnTo>
                <a:lnTo>
                  <a:pt x="21145" y="13651"/>
                </a:lnTo>
                <a:lnTo>
                  <a:pt x="21072" y="13675"/>
                </a:lnTo>
                <a:lnTo>
                  <a:pt x="21023" y="13724"/>
                </a:lnTo>
                <a:lnTo>
                  <a:pt x="20999" y="13772"/>
                </a:lnTo>
                <a:lnTo>
                  <a:pt x="20975" y="13845"/>
                </a:lnTo>
                <a:lnTo>
                  <a:pt x="20926" y="13967"/>
                </a:lnTo>
                <a:lnTo>
                  <a:pt x="20926" y="14016"/>
                </a:lnTo>
                <a:lnTo>
                  <a:pt x="20829" y="14381"/>
                </a:lnTo>
                <a:lnTo>
                  <a:pt x="20829" y="14454"/>
                </a:lnTo>
                <a:lnTo>
                  <a:pt x="20756" y="14600"/>
                </a:lnTo>
                <a:lnTo>
                  <a:pt x="20707" y="14721"/>
                </a:lnTo>
                <a:lnTo>
                  <a:pt x="20610" y="14867"/>
                </a:lnTo>
                <a:lnTo>
                  <a:pt x="20512" y="14989"/>
                </a:lnTo>
                <a:lnTo>
                  <a:pt x="20488" y="15038"/>
                </a:lnTo>
                <a:lnTo>
                  <a:pt x="20439" y="15086"/>
                </a:lnTo>
                <a:lnTo>
                  <a:pt x="20439" y="15135"/>
                </a:lnTo>
                <a:lnTo>
                  <a:pt x="20439" y="15184"/>
                </a:lnTo>
                <a:lnTo>
                  <a:pt x="20439" y="15257"/>
                </a:lnTo>
                <a:lnTo>
                  <a:pt x="20488" y="15305"/>
                </a:lnTo>
                <a:lnTo>
                  <a:pt x="20512" y="15330"/>
                </a:lnTo>
                <a:lnTo>
                  <a:pt x="20585" y="15354"/>
                </a:lnTo>
                <a:lnTo>
                  <a:pt x="20634" y="15378"/>
                </a:lnTo>
                <a:lnTo>
                  <a:pt x="20658" y="15378"/>
                </a:lnTo>
                <a:lnTo>
                  <a:pt x="20804" y="15548"/>
                </a:lnTo>
                <a:lnTo>
                  <a:pt x="20926" y="15694"/>
                </a:lnTo>
                <a:lnTo>
                  <a:pt x="21048" y="15889"/>
                </a:lnTo>
                <a:lnTo>
                  <a:pt x="21194" y="16108"/>
                </a:lnTo>
                <a:lnTo>
                  <a:pt x="21048" y="16254"/>
                </a:lnTo>
                <a:lnTo>
                  <a:pt x="20902" y="16424"/>
                </a:lnTo>
                <a:lnTo>
                  <a:pt x="20829" y="16473"/>
                </a:lnTo>
                <a:lnTo>
                  <a:pt x="20756" y="16424"/>
                </a:lnTo>
                <a:lnTo>
                  <a:pt x="20683" y="16400"/>
                </a:lnTo>
                <a:lnTo>
                  <a:pt x="20585" y="16424"/>
                </a:lnTo>
                <a:lnTo>
                  <a:pt x="20488" y="16473"/>
                </a:lnTo>
                <a:lnTo>
                  <a:pt x="20488" y="16376"/>
                </a:lnTo>
                <a:lnTo>
                  <a:pt x="20464" y="16303"/>
                </a:lnTo>
                <a:lnTo>
                  <a:pt x="20391" y="16230"/>
                </a:lnTo>
                <a:lnTo>
                  <a:pt x="20293" y="16205"/>
                </a:lnTo>
                <a:lnTo>
                  <a:pt x="20220" y="16230"/>
                </a:lnTo>
                <a:lnTo>
                  <a:pt x="20220" y="16157"/>
                </a:lnTo>
                <a:lnTo>
                  <a:pt x="20220" y="16108"/>
                </a:lnTo>
                <a:lnTo>
                  <a:pt x="20196" y="16035"/>
                </a:lnTo>
                <a:lnTo>
                  <a:pt x="20172" y="16011"/>
                </a:lnTo>
                <a:lnTo>
                  <a:pt x="20123" y="15986"/>
                </a:lnTo>
                <a:lnTo>
                  <a:pt x="20074" y="15962"/>
                </a:lnTo>
                <a:lnTo>
                  <a:pt x="20001" y="15986"/>
                </a:lnTo>
                <a:lnTo>
                  <a:pt x="19928" y="16011"/>
                </a:lnTo>
                <a:lnTo>
                  <a:pt x="19831" y="16059"/>
                </a:lnTo>
                <a:lnTo>
                  <a:pt x="19636" y="16181"/>
                </a:lnTo>
                <a:lnTo>
                  <a:pt x="19588" y="16230"/>
                </a:lnTo>
                <a:lnTo>
                  <a:pt x="19466" y="16205"/>
                </a:lnTo>
                <a:lnTo>
                  <a:pt x="19417" y="16205"/>
                </a:lnTo>
                <a:lnTo>
                  <a:pt x="19369" y="16230"/>
                </a:lnTo>
                <a:lnTo>
                  <a:pt x="19271" y="16254"/>
                </a:lnTo>
                <a:lnTo>
                  <a:pt x="19198" y="16303"/>
                </a:lnTo>
                <a:lnTo>
                  <a:pt x="19077" y="16376"/>
                </a:lnTo>
                <a:lnTo>
                  <a:pt x="18979" y="16400"/>
                </a:lnTo>
                <a:lnTo>
                  <a:pt x="18882" y="16424"/>
                </a:lnTo>
                <a:lnTo>
                  <a:pt x="18785" y="16473"/>
                </a:lnTo>
                <a:lnTo>
                  <a:pt x="18687" y="16497"/>
                </a:lnTo>
                <a:lnTo>
                  <a:pt x="18614" y="16546"/>
                </a:lnTo>
                <a:lnTo>
                  <a:pt x="18517" y="16595"/>
                </a:lnTo>
                <a:lnTo>
                  <a:pt x="18444" y="16619"/>
                </a:lnTo>
                <a:lnTo>
                  <a:pt x="18371" y="16668"/>
                </a:lnTo>
                <a:lnTo>
                  <a:pt x="18274" y="16692"/>
                </a:lnTo>
                <a:lnTo>
                  <a:pt x="18176" y="16716"/>
                </a:lnTo>
                <a:lnTo>
                  <a:pt x="18079" y="16765"/>
                </a:lnTo>
                <a:lnTo>
                  <a:pt x="18055" y="16814"/>
                </a:lnTo>
                <a:lnTo>
                  <a:pt x="18030" y="16838"/>
                </a:lnTo>
                <a:lnTo>
                  <a:pt x="18030" y="16911"/>
                </a:lnTo>
                <a:lnTo>
                  <a:pt x="18055" y="16960"/>
                </a:lnTo>
                <a:lnTo>
                  <a:pt x="18079" y="17008"/>
                </a:lnTo>
                <a:lnTo>
                  <a:pt x="18152" y="17057"/>
                </a:lnTo>
                <a:lnTo>
                  <a:pt x="18103" y="17106"/>
                </a:lnTo>
                <a:lnTo>
                  <a:pt x="18079" y="17154"/>
                </a:lnTo>
                <a:lnTo>
                  <a:pt x="18055" y="17203"/>
                </a:lnTo>
                <a:lnTo>
                  <a:pt x="18079" y="17252"/>
                </a:lnTo>
                <a:lnTo>
                  <a:pt x="18103" y="17300"/>
                </a:lnTo>
                <a:lnTo>
                  <a:pt x="18152" y="17349"/>
                </a:lnTo>
                <a:lnTo>
                  <a:pt x="18225" y="17373"/>
                </a:lnTo>
                <a:lnTo>
                  <a:pt x="18201" y="17373"/>
                </a:lnTo>
                <a:lnTo>
                  <a:pt x="18103" y="17398"/>
                </a:lnTo>
                <a:lnTo>
                  <a:pt x="18055" y="17446"/>
                </a:lnTo>
                <a:lnTo>
                  <a:pt x="18006" y="17519"/>
                </a:lnTo>
                <a:lnTo>
                  <a:pt x="18030" y="17592"/>
                </a:lnTo>
                <a:lnTo>
                  <a:pt x="18055" y="17641"/>
                </a:lnTo>
                <a:lnTo>
                  <a:pt x="18128" y="17690"/>
                </a:lnTo>
                <a:lnTo>
                  <a:pt x="18225" y="17714"/>
                </a:lnTo>
                <a:lnTo>
                  <a:pt x="17909" y="17738"/>
                </a:lnTo>
                <a:lnTo>
                  <a:pt x="17519" y="17738"/>
                </a:lnTo>
                <a:lnTo>
                  <a:pt x="17495" y="17568"/>
                </a:lnTo>
                <a:lnTo>
                  <a:pt x="17471" y="17398"/>
                </a:lnTo>
                <a:lnTo>
                  <a:pt x="17446" y="17300"/>
                </a:lnTo>
                <a:lnTo>
                  <a:pt x="17446" y="17203"/>
                </a:lnTo>
                <a:lnTo>
                  <a:pt x="17422" y="16984"/>
                </a:lnTo>
                <a:lnTo>
                  <a:pt x="17373" y="16765"/>
                </a:lnTo>
                <a:lnTo>
                  <a:pt x="17325" y="16668"/>
                </a:lnTo>
                <a:lnTo>
                  <a:pt x="17276" y="16595"/>
                </a:lnTo>
                <a:lnTo>
                  <a:pt x="17203" y="16522"/>
                </a:lnTo>
                <a:lnTo>
                  <a:pt x="17106" y="16473"/>
                </a:lnTo>
                <a:lnTo>
                  <a:pt x="17057" y="16449"/>
                </a:lnTo>
                <a:lnTo>
                  <a:pt x="17008" y="16449"/>
                </a:lnTo>
                <a:lnTo>
                  <a:pt x="16862" y="16424"/>
                </a:lnTo>
                <a:lnTo>
                  <a:pt x="16789" y="16400"/>
                </a:lnTo>
                <a:lnTo>
                  <a:pt x="16643" y="16327"/>
                </a:lnTo>
                <a:lnTo>
                  <a:pt x="16449" y="16254"/>
                </a:lnTo>
                <a:lnTo>
                  <a:pt x="16376" y="16181"/>
                </a:lnTo>
                <a:lnTo>
                  <a:pt x="16278" y="16157"/>
                </a:lnTo>
                <a:lnTo>
                  <a:pt x="16181" y="16181"/>
                </a:lnTo>
                <a:lnTo>
                  <a:pt x="16157" y="16181"/>
                </a:lnTo>
                <a:lnTo>
                  <a:pt x="16035" y="16132"/>
                </a:lnTo>
                <a:lnTo>
                  <a:pt x="16011" y="16108"/>
                </a:lnTo>
                <a:lnTo>
                  <a:pt x="15913" y="16059"/>
                </a:lnTo>
                <a:lnTo>
                  <a:pt x="15792" y="16035"/>
                </a:lnTo>
                <a:lnTo>
                  <a:pt x="15694" y="16059"/>
                </a:lnTo>
                <a:lnTo>
                  <a:pt x="15646" y="16132"/>
                </a:lnTo>
                <a:lnTo>
                  <a:pt x="15621" y="16205"/>
                </a:lnTo>
                <a:lnTo>
                  <a:pt x="15646" y="16303"/>
                </a:lnTo>
                <a:lnTo>
                  <a:pt x="15597" y="16278"/>
                </a:lnTo>
                <a:lnTo>
                  <a:pt x="15500" y="16205"/>
                </a:lnTo>
                <a:lnTo>
                  <a:pt x="15402" y="16157"/>
                </a:lnTo>
                <a:lnTo>
                  <a:pt x="15354" y="16157"/>
                </a:lnTo>
                <a:lnTo>
                  <a:pt x="15305" y="16181"/>
                </a:lnTo>
                <a:lnTo>
                  <a:pt x="15256" y="16205"/>
                </a:lnTo>
                <a:lnTo>
                  <a:pt x="15232" y="16230"/>
                </a:lnTo>
                <a:lnTo>
                  <a:pt x="15208" y="16278"/>
                </a:lnTo>
                <a:lnTo>
                  <a:pt x="15232" y="16400"/>
                </a:lnTo>
                <a:lnTo>
                  <a:pt x="15281" y="16497"/>
                </a:lnTo>
                <a:lnTo>
                  <a:pt x="15232" y="16497"/>
                </a:lnTo>
                <a:lnTo>
                  <a:pt x="15183" y="16473"/>
                </a:lnTo>
                <a:lnTo>
                  <a:pt x="15135" y="16449"/>
                </a:lnTo>
                <a:lnTo>
                  <a:pt x="15062" y="16473"/>
                </a:lnTo>
                <a:lnTo>
                  <a:pt x="15038" y="16546"/>
                </a:lnTo>
                <a:lnTo>
                  <a:pt x="15013" y="16570"/>
                </a:lnTo>
                <a:lnTo>
                  <a:pt x="15013" y="16643"/>
                </a:lnTo>
                <a:lnTo>
                  <a:pt x="14916" y="16570"/>
                </a:lnTo>
                <a:lnTo>
                  <a:pt x="14770" y="16424"/>
                </a:lnTo>
                <a:lnTo>
                  <a:pt x="14624" y="16254"/>
                </a:lnTo>
                <a:lnTo>
                  <a:pt x="14721" y="16132"/>
                </a:lnTo>
                <a:lnTo>
                  <a:pt x="14794" y="15986"/>
                </a:lnTo>
                <a:lnTo>
                  <a:pt x="14892" y="15865"/>
                </a:lnTo>
                <a:lnTo>
                  <a:pt x="15062" y="15621"/>
                </a:lnTo>
                <a:lnTo>
                  <a:pt x="15305" y="15305"/>
                </a:lnTo>
                <a:lnTo>
                  <a:pt x="15378" y="15232"/>
                </a:lnTo>
                <a:lnTo>
                  <a:pt x="15402" y="15159"/>
                </a:lnTo>
                <a:lnTo>
                  <a:pt x="15402" y="15062"/>
                </a:lnTo>
                <a:lnTo>
                  <a:pt x="15329" y="14965"/>
                </a:lnTo>
                <a:lnTo>
                  <a:pt x="15183" y="14819"/>
                </a:lnTo>
                <a:lnTo>
                  <a:pt x="15086" y="14673"/>
                </a:lnTo>
                <a:lnTo>
                  <a:pt x="15038" y="14624"/>
                </a:lnTo>
                <a:lnTo>
                  <a:pt x="15013" y="14575"/>
                </a:lnTo>
                <a:lnTo>
                  <a:pt x="15013" y="14551"/>
                </a:lnTo>
                <a:lnTo>
                  <a:pt x="14989" y="14454"/>
                </a:lnTo>
                <a:lnTo>
                  <a:pt x="14940" y="14405"/>
                </a:lnTo>
                <a:lnTo>
                  <a:pt x="14892" y="14356"/>
                </a:lnTo>
                <a:lnTo>
                  <a:pt x="14794" y="14332"/>
                </a:lnTo>
                <a:lnTo>
                  <a:pt x="14478" y="14308"/>
                </a:lnTo>
                <a:lnTo>
                  <a:pt x="14113" y="14283"/>
                </a:lnTo>
                <a:lnTo>
                  <a:pt x="13748" y="14210"/>
                </a:lnTo>
                <a:lnTo>
                  <a:pt x="13724" y="14089"/>
                </a:lnTo>
                <a:lnTo>
                  <a:pt x="13724" y="14016"/>
                </a:lnTo>
                <a:lnTo>
                  <a:pt x="13699" y="13821"/>
                </a:lnTo>
                <a:lnTo>
                  <a:pt x="13724" y="13602"/>
                </a:lnTo>
                <a:lnTo>
                  <a:pt x="13724" y="13456"/>
                </a:lnTo>
                <a:lnTo>
                  <a:pt x="13748" y="13505"/>
                </a:lnTo>
                <a:lnTo>
                  <a:pt x="13821" y="13529"/>
                </a:lnTo>
                <a:lnTo>
                  <a:pt x="13894" y="13553"/>
                </a:lnTo>
                <a:lnTo>
                  <a:pt x="13943" y="13553"/>
                </a:lnTo>
                <a:lnTo>
                  <a:pt x="13991" y="13529"/>
                </a:lnTo>
                <a:lnTo>
                  <a:pt x="14016" y="13505"/>
                </a:lnTo>
                <a:lnTo>
                  <a:pt x="14089" y="13432"/>
                </a:lnTo>
                <a:lnTo>
                  <a:pt x="14137" y="13480"/>
                </a:lnTo>
                <a:lnTo>
                  <a:pt x="14186" y="13505"/>
                </a:lnTo>
                <a:lnTo>
                  <a:pt x="14235" y="13529"/>
                </a:lnTo>
                <a:lnTo>
                  <a:pt x="14308" y="13505"/>
                </a:lnTo>
                <a:lnTo>
                  <a:pt x="14381" y="13480"/>
                </a:lnTo>
                <a:lnTo>
                  <a:pt x="14429" y="13407"/>
                </a:lnTo>
                <a:lnTo>
                  <a:pt x="14502" y="13456"/>
                </a:lnTo>
                <a:lnTo>
                  <a:pt x="14575" y="13480"/>
                </a:lnTo>
                <a:lnTo>
                  <a:pt x="14624" y="13480"/>
                </a:lnTo>
                <a:lnTo>
                  <a:pt x="14673" y="13456"/>
                </a:lnTo>
                <a:lnTo>
                  <a:pt x="14721" y="13432"/>
                </a:lnTo>
                <a:lnTo>
                  <a:pt x="14746" y="13383"/>
                </a:lnTo>
                <a:lnTo>
                  <a:pt x="14770" y="13261"/>
                </a:lnTo>
                <a:lnTo>
                  <a:pt x="14794" y="13164"/>
                </a:lnTo>
                <a:lnTo>
                  <a:pt x="14819" y="13115"/>
                </a:lnTo>
                <a:lnTo>
                  <a:pt x="14819" y="13042"/>
                </a:lnTo>
                <a:lnTo>
                  <a:pt x="14843" y="12969"/>
                </a:lnTo>
                <a:lnTo>
                  <a:pt x="14916" y="12945"/>
                </a:lnTo>
                <a:lnTo>
                  <a:pt x="14965" y="12921"/>
                </a:lnTo>
                <a:lnTo>
                  <a:pt x="14989" y="12872"/>
                </a:lnTo>
                <a:lnTo>
                  <a:pt x="15013" y="12799"/>
                </a:lnTo>
                <a:lnTo>
                  <a:pt x="15038" y="12750"/>
                </a:lnTo>
                <a:lnTo>
                  <a:pt x="15038" y="12702"/>
                </a:lnTo>
                <a:lnTo>
                  <a:pt x="15062" y="12580"/>
                </a:lnTo>
                <a:lnTo>
                  <a:pt x="15086" y="12458"/>
                </a:lnTo>
                <a:lnTo>
                  <a:pt x="15159" y="12239"/>
                </a:lnTo>
                <a:lnTo>
                  <a:pt x="15232" y="12093"/>
                </a:lnTo>
                <a:lnTo>
                  <a:pt x="15281" y="12020"/>
                </a:lnTo>
                <a:lnTo>
                  <a:pt x="15329" y="11923"/>
                </a:lnTo>
                <a:lnTo>
                  <a:pt x="15305" y="11826"/>
                </a:lnTo>
                <a:lnTo>
                  <a:pt x="15256" y="11728"/>
                </a:lnTo>
                <a:lnTo>
                  <a:pt x="15062" y="11534"/>
                </a:lnTo>
                <a:lnTo>
                  <a:pt x="14867" y="11315"/>
                </a:lnTo>
                <a:lnTo>
                  <a:pt x="14575" y="10974"/>
                </a:lnTo>
                <a:lnTo>
                  <a:pt x="14697" y="10828"/>
                </a:lnTo>
                <a:lnTo>
                  <a:pt x="14819" y="10682"/>
                </a:lnTo>
                <a:lnTo>
                  <a:pt x="14867" y="10633"/>
                </a:lnTo>
                <a:lnTo>
                  <a:pt x="14892" y="10706"/>
                </a:lnTo>
                <a:lnTo>
                  <a:pt x="14940" y="10731"/>
                </a:lnTo>
                <a:lnTo>
                  <a:pt x="14989" y="10779"/>
                </a:lnTo>
                <a:lnTo>
                  <a:pt x="15111" y="10779"/>
                </a:lnTo>
                <a:lnTo>
                  <a:pt x="15111" y="10828"/>
                </a:lnTo>
                <a:lnTo>
                  <a:pt x="15159" y="10877"/>
                </a:lnTo>
                <a:lnTo>
                  <a:pt x="15232" y="10925"/>
                </a:lnTo>
                <a:lnTo>
                  <a:pt x="15232" y="11023"/>
                </a:lnTo>
                <a:lnTo>
                  <a:pt x="15256" y="11120"/>
                </a:lnTo>
                <a:lnTo>
                  <a:pt x="15329" y="11193"/>
                </a:lnTo>
                <a:lnTo>
                  <a:pt x="15427" y="11217"/>
                </a:lnTo>
                <a:lnTo>
                  <a:pt x="15524" y="11193"/>
                </a:lnTo>
                <a:lnTo>
                  <a:pt x="15573" y="11120"/>
                </a:lnTo>
                <a:lnTo>
                  <a:pt x="15646" y="11023"/>
                </a:lnTo>
                <a:lnTo>
                  <a:pt x="15621" y="11096"/>
                </a:lnTo>
                <a:lnTo>
                  <a:pt x="15597" y="11169"/>
                </a:lnTo>
                <a:lnTo>
                  <a:pt x="15621" y="11217"/>
                </a:lnTo>
                <a:lnTo>
                  <a:pt x="15646" y="11290"/>
                </a:lnTo>
                <a:lnTo>
                  <a:pt x="15694" y="11315"/>
                </a:lnTo>
                <a:lnTo>
                  <a:pt x="15816" y="11315"/>
                </a:lnTo>
                <a:lnTo>
                  <a:pt x="15889" y="11266"/>
                </a:lnTo>
                <a:lnTo>
                  <a:pt x="15938" y="11217"/>
                </a:lnTo>
                <a:lnTo>
                  <a:pt x="15962" y="11217"/>
                </a:lnTo>
                <a:lnTo>
                  <a:pt x="16108" y="11071"/>
                </a:lnTo>
                <a:lnTo>
                  <a:pt x="16181" y="11047"/>
                </a:lnTo>
                <a:lnTo>
                  <a:pt x="16254" y="10998"/>
                </a:lnTo>
                <a:lnTo>
                  <a:pt x="16327" y="10998"/>
                </a:lnTo>
                <a:lnTo>
                  <a:pt x="16424" y="10974"/>
                </a:lnTo>
                <a:lnTo>
                  <a:pt x="16497" y="10925"/>
                </a:lnTo>
                <a:lnTo>
                  <a:pt x="16765" y="10828"/>
                </a:lnTo>
                <a:lnTo>
                  <a:pt x="17057" y="10731"/>
                </a:lnTo>
                <a:lnTo>
                  <a:pt x="17154" y="10682"/>
                </a:lnTo>
                <a:lnTo>
                  <a:pt x="17203" y="10609"/>
                </a:lnTo>
                <a:lnTo>
                  <a:pt x="17227" y="10585"/>
                </a:lnTo>
                <a:lnTo>
                  <a:pt x="17252" y="10463"/>
                </a:lnTo>
                <a:lnTo>
                  <a:pt x="17300" y="10317"/>
                </a:lnTo>
                <a:lnTo>
                  <a:pt x="17300" y="10049"/>
                </a:lnTo>
                <a:lnTo>
                  <a:pt x="17325" y="9855"/>
                </a:lnTo>
                <a:lnTo>
                  <a:pt x="17349" y="9709"/>
                </a:lnTo>
                <a:lnTo>
                  <a:pt x="17373" y="9563"/>
                </a:lnTo>
                <a:lnTo>
                  <a:pt x="17398" y="9417"/>
                </a:lnTo>
                <a:lnTo>
                  <a:pt x="17957" y="9417"/>
                </a:lnTo>
                <a:close/>
                <a:moveTo>
                  <a:pt x="17568" y="8954"/>
                </a:moveTo>
                <a:lnTo>
                  <a:pt x="17325" y="8979"/>
                </a:lnTo>
                <a:lnTo>
                  <a:pt x="17130" y="9027"/>
                </a:lnTo>
                <a:lnTo>
                  <a:pt x="17057" y="9076"/>
                </a:lnTo>
                <a:lnTo>
                  <a:pt x="17008" y="9173"/>
                </a:lnTo>
                <a:lnTo>
                  <a:pt x="16960" y="9271"/>
                </a:lnTo>
                <a:lnTo>
                  <a:pt x="16911" y="9392"/>
                </a:lnTo>
                <a:lnTo>
                  <a:pt x="16887" y="9660"/>
                </a:lnTo>
                <a:lnTo>
                  <a:pt x="16862" y="9782"/>
                </a:lnTo>
                <a:lnTo>
                  <a:pt x="16838" y="9928"/>
                </a:lnTo>
                <a:lnTo>
                  <a:pt x="16814" y="10147"/>
                </a:lnTo>
                <a:lnTo>
                  <a:pt x="16789" y="10341"/>
                </a:lnTo>
                <a:lnTo>
                  <a:pt x="16570" y="10439"/>
                </a:lnTo>
                <a:lnTo>
                  <a:pt x="16351" y="10536"/>
                </a:lnTo>
                <a:lnTo>
                  <a:pt x="16157" y="10414"/>
                </a:lnTo>
                <a:lnTo>
                  <a:pt x="15889" y="10220"/>
                </a:lnTo>
                <a:lnTo>
                  <a:pt x="15792" y="10147"/>
                </a:lnTo>
                <a:lnTo>
                  <a:pt x="15573" y="10001"/>
                </a:lnTo>
                <a:lnTo>
                  <a:pt x="15451" y="9928"/>
                </a:lnTo>
                <a:lnTo>
                  <a:pt x="15305" y="9903"/>
                </a:lnTo>
                <a:lnTo>
                  <a:pt x="15208" y="9879"/>
                </a:lnTo>
                <a:lnTo>
                  <a:pt x="15135" y="9903"/>
                </a:lnTo>
                <a:lnTo>
                  <a:pt x="14989" y="9976"/>
                </a:lnTo>
                <a:lnTo>
                  <a:pt x="14843" y="10074"/>
                </a:lnTo>
                <a:lnTo>
                  <a:pt x="14624" y="10293"/>
                </a:lnTo>
                <a:lnTo>
                  <a:pt x="14502" y="10414"/>
                </a:lnTo>
                <a:lnTo>
                  <a:pt x="14332" y="10609"/>
                </a:lnTo>
                <a:lnTo>
                  <a:pt x="14162" y="10779"/>
                </a:lnTo>
                <a:lnTo>
                  <a:pt x="14113" y="10828"/>
                </a:lnTo>
                <a:lnTo>
                  <a:pt x="14089" y="10877"/>
                </a:lnTo>
                <a:lnTo>
                  <a:pt x="14064" y="10950"/>
                </a:lnTo>
                <a:lnTo>
                  <a:pt x="14089" y="11023"/>
                </a:lnTo>
                <a:lnTo>
                  <a:pt x="14137" y="11120"/>
                </a:lnTo>
                <a:lnTo>
                  <a:pt x="14186" y="11217"/>
                </a:lnTo>
                <a:lnTo>
                  <a:pt x="14332" y="11412"/>
                </a:lnTo>
                <a:lnTo>
                  <a:pt x="14454" y="11534"/>
                </a:lnTo>
                <a:lnTo>
                  <a:pt x="14478" y="11607"/>
                </a:lnTo>
                <a:lnTo>
                  <a:pt x="14648" y="11801"/>
                </a:lnTo>
                <a:lnTo>
                  <a:pt x="14819" y="11996"/>
                </a:lnTo>
                <a:lnTo>
                  <a:pt x="14721" y="12166"/>
                </a:lnTo>
                <a:lnTo>
                  <a:pt x="14721" y="12191"/>
                </a:lnTo>
                <a:lnTo>
                  <a:pt x="14648" y="12361"/>
                </a:lnTo>
                <a:lnTo>
                  <a:pt x="14600" y="12531"/>
                </a:lnTo>
                <a:lnTo>
                  <a:pt x="14381" y="12556"/>
                </a:lnTo>
                <a:lnTo>
                  <a:pt x="14162" y="12580"/>
                </a:lnTo>
                <a:lnTo>
                  <a:pt x="14040" y="12604"/>
                </a:lnTo>
                <a:lnTo>
                  <a:pt x="13991" y="12604"/>
                </a:lnTo>
                <a:lnTo>
                  <a:pt x="13845" y="12653"/>
                </a:lnTo>
                <a:lnTo>
                  <a:pt x="13675" y="12677"/>
                </a:lnTo>
                <a:lnTo>
                  <a:pt x="13553" y="12750"/>
                </a:lnTo>
                <a:lnTo>
                  <a:pt x="13456" y="12823"/>
                </a:lnTo>
                <a:lnTo>
                  <a:pt x="13407" y="12872"/>
                </a:lnTo>
                <a:lnTo>
                  <a:pt x="13334" y="12945"/>
                </a:lnTo>
                <a:lnTo>
                  <a:pt x="13310" y="13018"/>
                </a:lnTo>
                <a:lnTo>
                  <a:pt x="13286" y="13164"/>
                </a:lnTo>
                <a:lnTo>
                  <a:pt x="13286" y="13213"/>
                </a:lnTo>
                <a:lnTo>
                  <a:pt x="13237" y="13699"/>
                </a:lnTo>
                <a:lnTo>
                  <a:pt x="13237" y="13748"/>
                </a:lnTo>
                <a:lnTo>
                  <a:pt x="13237" y="13918"/>
                </a:lnTo>
                <a:lnTo>
                  <a:pt x="13237" y="14113"/>
                </a:lnTo>
                <a:lnTo>
                  <a:pt x="13286" y="14283"/>
                </a:lnTo>
                <a:lnTo>
                  <a:pt x="13310" y="14356"/>
                </a:lnTo>
                <a:lnTo>
                  <a:pt x="13383" y="14405"/>
                </a:lnTo>
                <a:lnTo>
                  <a:pt x="13407" y="14502"/>
                </a:lnTo>
                <a:lnTo>
                  <a:pt x="13480" y="14551"/>
                </a:lnTo>
                <a:lnTo>
                  <a:pt x="13724" y="14648"/>
                </a:lnTo>
                <a:lnTo>
                  <a:pt x="13991" y="14697"/>
                </a:lnTo>
                <a:lnTo>
                  <a:pt x="14259" y="14746"/>
                </a:lnTo>
                <a:lnTo>
                  <a:pt x="14527" y="14770"/>
                </a:lnTo>
                <a:lnTo>
                  <a:pt x="14673" y="14770"/>
                </a:lnTo>
                <a:lnTo>
                  <a:pt x="14697" y="14867"/>
                </a:lnTo>
                <a:lnTo>
                  <a:pt x="14721" y="14916"/>
                </a:lnTo>
                <a:lnTo>
                  <a:pt x="14819" y="15038"/>
                </a:lnTo>
                <a:lnTo>
                  <a:pt x="14916" y="15184"/>
                </a:lnTo>
                <a:lnTo>
                  <a:pt x="14746" y="15330"/>
                </a:lnTo>
                <a:lnTo>
                  <a:pt x="14624" y="15500"/>
                </a:lnTo>
                <a:lnTo>
                  <a:pt x="14575" y="15573"/>
                </a:lnTo>
                <a:lnTo>
                  <a:pt x="14381" y="15816"/>
                </a:lnTo>
                <a:lnTo>
                  <a:pt x="14332" y="15865"/>
                </a:lnTo>
                <a:lnTo>
                  <a:pt x="14235" y="15986"/>
                </a:lnTo>
                <a:lnTo>
                  <a:pt x="14210" y="16059"/>
                </a:lnTo>
                <a:lnTo>
                  <a:pt x="14186" y="16108"/>
                </a:lnTo>
                <a:lnTo>
                  <a:pt x="14210" y="16230"/>
                </a:lnTo>
                <a:lnTo>
                  <a:pt x="14210" y="16303"/>
                </a:lnTo>
                <a:lnTo>
                  <a:pt x="14235" y="16376"/>
                </a:lnTo>
                <a:lnTo>
                  <a:pt x="14283" y="16522"/>
                </a:lnTo>
                <a:lnTo>
                  <a:pt x="14381" y="16643"/>
                </a:lnTo>
                <a:lnTo>
                  <a:pt x="14478" y="16765"/>
                </a:lnTo>
                <a:lnTo>
                  <a:pt x="14527" y="16789"/>
                </a:lnTo>
                <a:lnTo>
                  <a:pt x="14794" y="17081"/>
                </a:lnTo>
                <a:lnTo>
                  <a:pt x="15111" y="17349"/>
                </a:lnTo>
                <a:lnTo>
                  <a:pt x="15183" y="17373"/>
                </a:lnTo>
                <a:lnTo>
                  <a:pt x="15232" y="17398"/>
                </a:lnTo>
                <a:lnTo>
                  <a:pt x="15305" y="17373"/>
                </a:lnTo>
                <a:lnTo>
                  <a:pt x="15354" y="17373"/>
                </a:lnTo>
                <a:lnTo>
                  <a:pt x="15475" y="17349"/>
                </a:lnTo>
                <a:lnTo>
                  <a:pt x="15621" y="17300"/>
                </a:lnTo>
                <a:lnTo>
                  <a:pt x="15840" y="17154"/>
                </a:lnTo>
                <a:lnTo>
                  <a:pt x="15865" y="17130"/>
                </a:lnTo>
                <a:lnTo>
                  <a:pt x="16132" y="16911"/>
                </a:lnTo>
                <a:lnTo>
                  <a:pt x="16376" y="16668"/>
                </a:lnTo>
                <a:lnTo>
                  <a:pt x="16546" y="16741"/>
                </a:lnTo>
                <a:lnTo>
                  <a:pt x="16570" y="16765"/>
                </a:lnTo>
                <a:lnTo>
                  <a:pt x="16619" y="16789"/>
                </a:lnTo>
                <a:lnTo>
                  <a:pt x="16765" y="16862"/>
                </a:lnTo>
                <a:lnTo>
                  <a:pt x="16935" y="16887"/>
                </a:lnTo>
                <a:lnTo>
                  <a:pt x="16935" y="16960"/>
                </a:lnTo>
                <a:lnTo>
                  <a:pt x="16960" y="17033"/>
                </a:lnTo>
                <a:lnTo>
                  <a:pt x="17008" y="17276"/>
                </a:lnTo>
                <a:lnTo>
                  <a:pt x="17033" y="17495"/>
                </a:lnTo>
                <a:lnTo>
                  <a:pt x="17033" y="17617"/>
                </a:lnTo>
                <a:lnTo>
                  <a:pt x="17033" y="17738"/>
                </a:lnTo>
                <a:lnTo>
                  <a:pt x="17033" y="17860"/>
                </a:lnTo>
                <a:lnTo>
                  <a:pt x="17081" y="17982"/>
                </a:lnTo>
                <a:lnTo>
                  <a:pt x="17179" y="18079"/>
                </a:lnTo>
                <a:lnTo>
                  <a:pt x="17203" y="18103"/>
                </a:lnTo>
                <a:lnTo>
                  <a:pt x="17276" y="18152"/>
                </a:lnTo>
                <a:lnTo>
                  <a:pt x="17398" y="18201"/>
                </a:lnTo>
                <a:lnTo>
                  <a:pt x="17592" y="18225"/>
                </a:lnTo>
                <a:lnTo>
                  <a:pt x="17714" y="18201"/>
                </a:lnTo>
                <a:lnTo>
                  <a:pt x="18152" y="18201"/>
                </a:lnTo>
                <a:lnTo>
                  <a:pt x="18541" y="18176"/>
                </a:lnTo>
                <a:lnTo>
                  <a:pt x="18614" y="18176"/>
                </a:lnTo>
                <a:lnTo>
                  <a:pt x="18687" y="18128"/>
                </a:lnTo>
                <a:lnTo>
                  <a:pt x="18736" y="18055"/>
                </a:lnTo>
                <a:lnTo>
                  <a:pt x="18760" y="17982"/>
                </a:lnTo>
                <a:lnTo>
                  <a:pt x="18833" y="17860"/>
                </a:lnTo>
                <a:lnTo>
                  <a:pt x="18882" y="17738"/>
                </a:lnTo>
                <a:lnTo>
                  <a:pt x="18931" y="17471"/>
                </a:lnTo>
                <a:lnTo>
                  <a:pt x="18931" y="17349"/>
                </a:lnTo>
                <a:lnTo>
                  <a:pt x="18931" y="17325"/>
                </a:lnTo>
                <a:lnTo>
                  <a:pt x="18979" y="17081"/>
                </a:lnTo>
                <a:lnTo>
                  <a:pt x="19004" y="16838"/>
                </a:lnTo>
                <a:lnTo>
                  <a:pt x="19125" y="16814"/>
                </a:lnTo>
                <a:lnTo>
                  <a:pt x="19223" y="16789"/>
                </a:lnTo>
                <a:lnTo>
                  <a:pt x="19369" y="16741"/>
                </a:lnTo>
                <a:lnTo>
                  <a:pt x="19466" y="16692"/>
                </a:lnTo>
                <a:lnTo>
                  <a:pt x="19661" y="16838"/>
                </a:lnTo>
                <a:lnTo>
                  <a:pt x="19758" y="16911"/>
                </a:lnTo>
                <a:lnTo>
                  <a:pt x="20074" y="17130"/>
                </a:lnTo>
                <a:lnTo>
                  <a:pt x="20391" y="17349"/>
                </a:lnTo>
                <a:lnTo>
                  <a:pt x="20464" y="17398"/>
                </a:lnTo>
                <a:lnTo>
                  <a:pt x="20512" y="17398"/>
                </a:lnTo>
                <a:lnTo>
                  <a:pt x="20585" y="17373"/>
                </a:lnTo>
                <a:lnTo>
                  <a:pt x="20658" y="17349"/>
                </a:lnTo>
                <a:lnTo>
                  <a:pt x="20707" y="17276"/>
                </a:lnTo>
                <a:lnTo>
                  <a:pt x="20756" y="17203"/>
                </a:lnTo>
                <a:lnTo>
                  <a:pt x="20999" y="16984"/>
                </a:lnTo>
                <a:lnTo>
                  <a:pt x="21145" y="16814"/>
                </a:lnTo>
                <a:lnTo>
                  <a:pt x="21413" y="16570"/>
                </a:lnTo>
                <a:lnTo>
                  <a:pt x="21632" y="16278"/>
                </a:lnTo>
                <a:lnTo>
                  <a:pt x="21680" y="16230"/>
                </a:lnTo>
                <a:lnTo>
                  <a:pt x="21680" y="16157"/>
                </a:lnTo>
                <a:lnTo>
                  <a:pt x="21680" y="16084"/>
                </a:lnTo>
                <a:lnTo>
                  <a:pt x="21656" y="15986"/>
                </a:lnTo>
                <a:lnTo>
                  <a:pt x="21486" y="15670"/>
                </a:lnTo>
                <a:lnTo>
                  <a:pt x="21267" y="15403"/>
                </a:lnTo>
                <a:lnTo>
                  <a:pt x="21145" y="15232"/>
                </a:lnTo>
                <a:lnTo>
                  <a:pt x="20975" y="15086"/>
                </a:lnTo>
                <a:lnTo>
                  <a:pt x="21096" y="14867"/>
                </a:lnTo>
                <a:lnTo>
                  <a:pt x="21169" y="14648"/>
                </a:lnTo>
                <a:lnTo>
                  <a:pt x="21291" y="14673"/>
                </a:lnTo>
                <a:lnTo>
                  <a:pt x="21510" y="14648"/>
                </a:lnTo>
                <a:lnTo>
                  <a:pt x="21753" y="14648"/>
                </a:lnTo>
                <a:lnTo>
                  <a:pt x="21997" y="14624"/>
                </a:lnTo>
                <a:lnTo>
                  <a:pt x="22264" y="14600"/>
                </a:lnTo>
                <a:lnTo>
                  <a:pt x="22362" y="14551"/>
                </a:lnTo>
                <a:lnTo>
                  <a:pt x="22410" y="14478"/>
                </a:lnTo>
                <a:lnTo>
                  <a:pt x="22459" y="14429"/>
                </a:lnTo>
                <a:lnTo>
                  <a:pt x="22508" y="14381"/>
                </a:lnTo>
                <a:lnTo>
                  <a:pt x="22532" y="14332"/>
                </a:lnTo>
                <a:lnTo>
                  <a:pt x="22532" y="14259"/>
                </a:lnTo>
                <a:lnTo>
                  <a:pt x="22532" y="13845"/>
                </a:lnTo>
                <a:lnTo>
                  <a:pt x="22532" y="13456"/>
                </a:lnTo>
                <a:lnTo>
                  <a:pt x="22508" y="13067"/>
                </a:lnTo>
                <a:lnTo>
                  <a:pt x="22508" y="13018"/>
                </a:lnTo>
                <a:lnTo>
                  <a:pt x="22459" y="12945"/>
                </a:lnTo>
                <a:lnTo>
                  <a:pt x="22410" y="12921"/>
                </a:lnTo>
                <a:lnTo>
                  <a:pt x="22362" y="12896"/>
                </a:lnTo>
                <a:lnTo>
                  <a:pt x="22313" y="12823"/>
                </a:lnTo>
                <a:lnTo>
                  <a:pt x="22264" y="12750"/>
                </a:lnTo>
                <a:lnTo>
                  <a:pt x="22118" y="12677"/>
                </a:lnTo>
                <a:lnTo>
                  <a:pt x="21948" y="12629"/>
                </a:lnTo>
                <a:lnTo>
                  <a:pt x="21802" y="12604"/>
                </a:lnTo>
                <a:lnTo>
                  <a:pt x="21778" y="12604"/>
                </a:lnTo>
                <a:lnTo>
                  <a:pt x="21510" y="12556"/>
                </a:lnTo>
                <a:lnTo>
                  <a:pt x="21218" y="12556"/>
                </a:lnTo>
                <a:lnTo>
                  <a:pt x="21169" y="12337"/>
                </a:lnTo>
                <a:lnTo>
                  <a:pt x="21169" y="12288"/>
                </a:lnTo>
                <a:lnTo>
                  <a:pt x="21121" y="12093"/>
                </a:lnTo>
                <a:lnTo>
                  <a:pt x="21048" y="11923"/>
                </a:lnTo>
                <a:lnTo>
                  <a:pt x="21121" y="11826"/>
                </a:lnTo>
                <a:lnTo>
                  <a:pt x="21145" y="11777"/>
                </a:lnTo>
                <a:lnTo>
                  <a:pt x="21242" y="11655"/>
                </a:lnTo>
                <a:lnTo>
                  <a:pt x="21413" y="11412"/>
                </a:lnTo>
                <a:lnTo>
                  <a:pt x="21607" y="11169"/>
                </a:lnTo>
                <a:lnTo>
                  <a:pt x="21656" y="11120"/>
                </a:lnTo>
                <a:lnTo>
                  <a:pt x="21680" y="11071"/>
                </a:lnTo>
                <a:lnTo>
                  <a:pt x="21680" y="10998"/>
                </a:lnTo>
                <a:lnTo>
                  <a:pt x="21680" y="10950"/>
                </a:lnTo>
                <a:lnTo>
                  <a:pt x="21656" y="10925"/>
                </a:lnTo>
                <a:lnTo>
                  <a:pt x="21680" y="10901"/>
                </a:lnTo>
                <a:lnTo>
                  <a:pt x="21656" y="10804"/>
                </a:lnTo>
                <a:lnTo>
                  <a:pt x="21632" y="10731"/>
                </a:lnTo>
                <a:lnTo>
                  <a:pt x="21510" y="10609"/>
                </a:lnTo>
                <a:lnTo>
                  <a:pt x="21486" y="10560"/>
                </a:lnTo>
                <a:lnTo>
                  <a:pt x="21315" y="10390"/>
                </a:lnTo>
                <a:lnTo>
                  <a:pt x="21145" y="10244"/>
                </a:lnTo>
                <a:lnTo>
                  <a:pt x="21145" y="10220"/>
                </a:lnTo>
                <a:lnTo>
                  <a:pt x="21023" y="10122"/>
                </a:lnTo>
                <a:lnTo>
                  <a:pt x="20877" y="10001"/>
                </a:lnTo>
                <a:lnTo>
                  <a:pt x="20731" y="9928"/>
                </a:lnTo>
                <a:lnTo>
                  <a:pt x="20634" y="9903"/>
                </a:lnTo>
                <a:lnTo>
                  <a:pt x="20561" y="9879"/>
                </a:lnTo>
                <a:lnTo>
                  <a:pt x="20488" y="9903"/>
                </a:lnTo>
                <a:lnTo>
                  <a:pt x="20464" y="9903"/>
                </a:lnTo>
                <a:lnTo>
                  <a:pt x="20391" y="9928"/>
                </a:lnTo>
                <a:lnTo>
                  <a:pt x="20220" y="10001"/>
                </a:lnTo>
                <a:lnTo>
                  <a:pt x="20074" y="10098"/>
                </a:lnTo>
                <a:lnTo>
                  <a:pt x="19807" y="10293"/>
                </a:lnTo>
                <a:lnTo>
                  <a:pt x="19709" y="10341"/>
                </a:lnTo>
                <a:lnTo>
                  <a:pt x="19515" y="10487"/>
                </a:lnTo>
                <a:lnTo>
                  <a:pt x="19296" y="10390"/>
                </a:lnTo>
                <a:lnTo>
                  <a:pt x="19052" y="10341"/>
                </a:lnTo>
                <a:lnTo>
                  <a:pt x="19004" y="10098"/>
                </a:lnTo>
                <a:lnTo>
                  <a:pt x="19028" y="10025"/>
                </a:lnTo>
                <a:lnTo>
                  <a:pt x="19004" y="9976"/>
                </a:lnTo>
                <a:lnTo>
                  <a:pt x="18979" y="9903"/>
                </a:lnTo>
                <a:lnTo>
                  <a:pt x="18955" y="9782"/>
                </a:lnTo>
                <a:lnTo>
                  <a:pt x="18931" y="9563"/>
                </a:lnTo>
                <a:lnTo>
                  <a:pt x="18882" y="9319"/>
                </a:lnTo>
                <a:lnTo>
                  <a:pt x="18906" y="9246"/>
                </a:lnTo>
                <a:lnTo>
                  <a:pt x="18906" y="9149"/>
                </a:lnTo>
                <a:lnTo>
                  <a:pt x="18882" y="9100"/>
                </a:lnTo>
                <a:lnTo>
                  <a:pt x="18833" y="9052"/>
                </a:lnTo>
                <a:lnTo>
                  <a:pt x="18785" y="9027"/>
                </a:lnTo>
                <a:lnTo>
                  <a:pt x="18712" y="9003"/>
                </a:lnTo>
                <a:lnTo>
                  <a:pt x="18444" y="8979"/>
                </a:lnTo>
                <a:lnTo>
                  <a:pt x="17957" y="8979"/>
                </a:lnTo>
                <a:lnTo>
                  <a:pt x="17836" y="8954"/>
                </a:lnTo>
                <a:lnTo>
                  <a:pt x="17568" y="89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892" name="Shape 230"/>
          <p:cNvSpPr>
            <a:spLocks noChangeArrowheads="1"/>
          </p:cNvSpPr>
          <p:nvPr/>
        </p:nvSpPr>
        <p:spPr bwMode="auto">
          <a:xfrm>
            <a:off x="20638" y="1165225"/>
            <a:ext cx="1970087"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600">
                <a:solidFill>
                  <a:srgbClr val="FFFFFF"/>
                </a:solidFill>
                <a:latin typeface="Sniglet" charset="-95"/>
                <a:ea typeface="Sniglet" charset="-95"/>
                <a:cs typeface="Sniglet" charset="-95"/>
                <a:sym typeface="Sniglet" charset="-95"/>
              </a:rPr>
              <a:t>Pre-emptive accounts from the co-participants</a:t>
            </a:r>
          </a:p>
        </p:txBody>
      </p:sp>
      <p:sp>
        <p:nvSpPr>
          <p:cNvPr id="37893" name="Shape 231"/>
          <p:cNvSpPr>
            <a:spLocks noChangeArrowheads="1"/>
          </p:cNvSpPr>
          <p:nvPr/>
        </p:nvSpPr>
        <p:spPr bwMode="auto">
          <a:xfrm>
            <a:off x="3376613" y="2513013"/>
            <a:ext cx="1682750"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a:solidFill>
                  <a:srgbClr val="FFFFFF"/>
                </a:solidFill>
                <a:latin typeface="Sniglet" charset="-95"/>
                <a:ea typeface="Sniglet" charset="-95"/>
                <a:cs typeface="Sniglet" charset="-95"/>
                <a:sym typeface="Sniglet" charset="-95"/>
              </a:rPr>
              <a:t>Repetition of noticings</a:t>
            </a:r>
          </a:p>
        </p:txBody>
      </p:sp>
      <p:sp>
        <p:nvSpPr>
          <p:cNvPr id="37894" name="Shape 232"/>
          <p:cNvSpPr>
            <a:spLocks noChangeArrowheads="1"/>
          </p:cNvSpPr>
          <p:nvPr/>
        </p:nvSpPr>
        <p:spPr bwMode="auto">
          <a:xfrm>
            <a:off x="7134225" y="2305050"/>
            <a:ext cx="1682750"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a:solidFill>
                  <a:srgbClr val="FFFFFF"/>
                </a:solidFill>
                <a:latin typeface="Sniglet" charset="-95"/>
                <a:ea typeface="Sniglet" charset="-95"/>
                <a:cs typeface="Sniglet" charset="-95"/>
                <a:sym typeface="Sniglet" charset="-95"/>
              </a:rPr>
              <a:t>Generic complaint</a:t>
            </a:r>
          </a:p>
        </p:txBody>
      </p:sp>
      <p:grpSp>
        <p:nvGrpSpPr>
          <p:cNvPr id="2" name="Shape 233"/>
          <p:cNvGrpSpPr>
            <a:grpSpLocks/>
          </p:cNvGrpSpPr>
          <p:nvPr/>
        </p:nvGrpSpPr>
        <p:grpSpPr bwMode="auto">
          <a:xfrm rot="9145088" flipH="1">
            <a:off x="2162175" y="3575050"/>
            <a:ext cx="1020763" cy="274638"/>
            <a:chOff x="2266178" y="2764475"/>
            <a:chExt cx="1792245" cy="232966"/>
          </a:xfrm>
        </p:grpSpPr>
        <p:sp>
          <p:nvSpPr>
            <p:cNvPr id="21521"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1522"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236"/>
          <p:cNvGrpSpPr>
            <a:grpSpLocks/>
          </p:cNvGrpSpPr>
          <p:nvPr/>
        </p:nvGrpSpPr>
        <p:grpSpPr bwMode="auto">
          <a:xfrm>
            <a:off x="5508625" y="3135313"/>
            <a:ext cx="1139825" cy="207962"/>
            <a:chOff x="2266178" y="2764475"/>
            <a:chExt cx="1792245" cy="232966"/>
          </a:xfrm>
        </p:grpSpPr>
        <p:sp>
          <p:nvSpPr>
            <p:cNvPr id="21519" name="Shape 237"/>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1520" name="Shape 238"/>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21514" name="Shape 23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ECBA8E6D-5B62-9E4B-BCC9-1C1961536DF9}" type="slidenum">
              <a:rPr lang="en-US" altLang="en-US" sz="1000">
                <a:solidFill>
                  <a:srgbClr val="FFFFFF"/>
                </a:solidFill>
                <a:latin typeface="Sniglet" charset="-95"/>
                <a:ea typeface="Sniglet" charset="-95"/>
                <a:cs typeface="Sniglet" charset="-95"/>
                <a:sym typeface="Sniglet" charset="-95"/>
              </a:rPr>
              <a:pPr/>
              <a:t>18</a:t>
            </a:fld>
            <a:endParaRPr lang="en-US" altLang="en-US" sz="1000">
              <a:solidFill>
                <a:srgbClr val="FFFFFF"/>
              </a:solidFill>
              <a:latin typeface="Sniglet" charset="-95"/>
              <a:ea typeface="Sniglet" charset="-95"/>
              <a:cs typeface="Sniglet" charset="-95"/>
              <a:sym typeface="Sniglet" charset="-95"/>
            </a:endParaRPr>
          </a:p>
        </p:txBody>
      </p:sp>
      <p:sp>
        <p:nvSpPr>
          <p:cNvPr id="15" name="Shape 231"/>
          <p:cNvSpPr>
            <a:spLocks noChangeArrowheads="1"/>
          </p:cNvSpPr>
          <p:nvPr/>
        </p:nvSpPr>
        <p:spPr bwMode="auto">
          <a:xfrm>
            <a:off x="285750" y="3148013"/>
            <a:ext cx="1682750"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a:solidFill>
                  <a:srgbClr val="FFFFFF"/>
                </a:solidFill>
                <a:latin typeface="Sniglet" charset="-95"/>
                <a:ea typeface="Sniglet" charset="-95"/>
                <a:cs typeface="Sniglet" charset="-95"/>
                <a:sym typeface="Sniglet" charset="-95"/>
              </a:rPr>
              <a:t>Beforehand apology from the responsible person</a:t>
            </a:r>
          </a:p>
        </p:txBody>
      </p:sp>
      <p:grpSp>
        <p:nvGrpSpPr>
          <p:cNvPr id="4" name="Shape 233"/>
          <p:cNvGrpSpPr>
            <a:grpSpLocks/>
          </p:cNvGrpSpPr>
          <p:nvPr/>
        </p:nvGrpSpPr>
        <p:grpSpPr bwMode="auto">
          <a:xfrm rot="12617070" flipH="1">
            <a:off x="2132013" y="1917700"/>
            <a:ext cx="1190625" cy="322263"/>
            <a:chOff x="2266178" y="2764475"/>
            <a:chExt cx="1792245" cy="232966"/>
          </a:xfrm>
        </p:grpSpPr>
        <p:sp>
          <p:nvSpPr>
            <p:cNvPr id="21517"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1518"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P spid="37893" grpId="0" animBg="1"/>
      <p:bldP spid="3789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227"/>
          <p:cNvSpPr txBox="1">
            <a:spLocks noGrp="1"/>
          </p:cNvSpPr>
          <p:nvPr>
            <p:ph type="title"/>
          </p:nvPr>
        </p:nvSpPr>
        <p:spPr>
          <a:xfrm>
            <a:off x="-6350" y="968375"/>
            <a:ext cx="9156700" cy="857250"/>
          </a:xfrm>
        </p:spPr>
        <p:txBody>
          <a:bodyPr/>
          <a:lstStyle/>
          <a:p>
            <a:pPr algn="ctr" eaLnBrk="1" hangingPunct="1">
              <a:spcBef>
                <a:spcPct val="0"/>
              </a:spcBef>
              <a:spcAft>
                <a:spcPct val="0"/>
              </a:spcAft>
              <a:buClr>
                <a:srgbClr val="FFFFFF"/>
              </a:buClr>
              <a:buFont typeface="Walter Turncoat" charset="-95"/>
              <a:buNone/>
            </a:pPr>
            <a:r>
              <a:rPr lang="en-US" altLang="en-US" sz="2600">
                <a:solidFill>
                  <a:srgbClr val="FFFFFF"/>
                </a:solidFill>
                <a:latin typeface="Walter Turncoat" charset="-95"/>
                <a:ea typeface="Walter Turncoat" charset="-95"/>
                <a:cs typeface="Walter Turncoat" charset="-95"/>
                <a:sym typeface="Walter Turncoat" charset="-95"/>
              </a:rPr>
              <a:t>Extract 3: multi-unit turn embeds a whole complaint sequence</a:t>
            </a:r>
          </a:p>
        </p:txBody>
      </p:sp>
      <p:sp>
        <p:nvSpPr>
          <p:cNvPr id="22531" name="Shape 228"/>
          <p:cNvSpPr>
            <a:spLocks/>
          </p:cNvSpPr>
          <p:nvPr/>
        </p:nvSpPr>
        <p:spPr bwMode="auto">
          <a:xfrm>
            <a:off x="4141788" y="280988"/>
            <a:ext cx="788987" cy="804862"/>
          </a:xfrm>
          <a:custGeom>
            <a:avLst/>
            <a:gdLst>
              <a:gd name="T0" fmla="*/ 637402755 w 67641"/>
              <a:gd name="T1" fmla="*/ 1752652 h 69056"/>
              <a:gd name="T2" fmla="*/ 487219619 w 67641"/>
              <a:gd name="T3" fmla="*/ 24377852 h 69056"/>
              <a:gd name="T4" fmla="*/ 267193583 w 67641"/>
              <a:gd name="T5" fmla="*/ 168868633 h 69056"/>
              <a:gd name="T6" fmla="*/ 132726259 w 67641"/>
              <a:gd name="T7" fmla="*/ 329026262 h 69056"/>
              <a:gd name="T8" fmla="*/ 24454264 w 67641"/>
              <a:gd name="T9" fmla="*/ 593631518 h 69056"/>
              <a:gd name="T10" fmla="*/ 19215547 w 67641"/>
              <a:gd name="T11" fmla="*/ 645873677 h 69056"/>
              <a:gd name="T12" fmla="*/ 5238718 w 67641"/>
              <a:gd name="T13" fmla="*/ 812989694 h 69056"/>
              <a:gd name="T14" fmla="*/ 97796247 w 67641"/>
              <a:gd name="T15" fmla="*/ 1051483101 h 69056"/>
              <a:gd name="T16" fmla="*/ 307363840 w 67641"/>
              <a:gd name="T17" fmla="*/ 1220351875 h 69056"/>
              <a:gd name="T18" fmla="*/ 675832321 w 67641"/>
              <a:gd name="T19" fmla="*/ 1260395046 h 69056"/>
              <a:gd name="T20" fmla="*/ 901096946 w 67641"/>
              <a:gd name="T21" fmla="*/ 1202950005 h 69056"/>
              <a:gd name="T22" fmla="*/ 1025086672 w 67641"/>
              <a:gd name="T23" fmla="*/ 1107194594 h 69056"/>
              <a:gd name="T24" fmla="*/ 1108925738 w 67641"/>
              <a:gd name="T25" fmla="*/ 1013191380 h 69056"/>
              <a:gd name="T26" fmla="*/ 1093209319 w 67641"/>
              <a:gd name="T27" fmla="*/ 1027124661 h 69056"/>
              <a:gd name="T28" fmla="*/ 1121142486 w 67641"/>
              <a:gd name="T29" fmla="*/ 976635445 h 69056"/>
              <a:gd name="T30" fmla="*/ 1147335521 w 67641"/>
              <a:gd name="T31" fmla="*/ 955747085 h 69056"/>
              <a:gd name="T32" fmla="*/ 1150835192 w 67641"/>
              <a:gd name="T33" fmla="*/ 903522082 h 69056"/>
              <a:gd name="T34" fmla="*/ 1236394232 w 67641"/>
              <a:gd name="T35" fmla="*/ 718986666 h 69056"/>
              <a:gd name="T36" fmla="*/ 1248629643 w 67641"/>
              <a:gd name="T37" fmla="*/ 673720472 h 69056"/>
              <a:gd name="T38" fmla="*/ 1241632541 w 67641"/>
              <a:gd name="T39" fmla="*/ 494406773 h 69056"/>
              <a:gd name="T40" fmla="*/ 1194484031 w 67641"/>
              <a:gd name="T41" fmla="*/ 389960591 h 69056"/>
              <a:gd name="T42" fmla="*/ 1164792817 w 67641"/>
              <a:gd name="T43" fmla="*/ 341223944 h 69056"/>
              <a:gd name="T44" fmla="*/ 1093209319 w 67641"/>
              <a:gd name="T45" fmla="*/ 275069203 h 69056"/>
              <a:gd name="T46" fmla="*/ 1047800193 w 67641"/>
              <a:gd name="T47" fmla="*/ 241981856 h 69056"/>
              <a:gd name="T48" fmla="*/ 1122883363 w 67641"/>
              <a:gd name="T49" fmla="*/ 313359619 h 69056"/>
              <a:gd name="T50" fmla="*/ 1178768359 w 67641"/>
              <a:gd name="T51" fmla="*/ 398670383 h 69056"/>
              <a:gd name="T52" fmla="*/ 1203222011 w 67641"/>
              <a:gd name="T53" fmla="*/ 417807293 h 69056"/>
              <a:gd name="T54" fmla="*/ 1238152279 w 67641"/>
              <a:gd name="T55" fmla="*/ 534451437 h 69056"/>
              <a:gd name="T56" fmla="*/ 1232913971 w 67641"/>
              <a:gd name="T57" fmla="*/ 557075209 h 69056"/>
              <a:gd name="T58" fmla="*/ 1232913971 w 67641"/>
              <a:gd name="T59" fmla="*/ 640652146 h 69056"/>
              <a:gd name="T60" fmla="*/ 1211958497 w 67641"/>
              <a:gd name="T61" fmla="*/ 746833462 h 69056"/>
              <a:gd name="T62" fmla="*/ 1122883363 w 67641"/>
              <a:gd name="T63" fmla="*/ 940078764 h 69056"/>
              <a:gd name="T64" fmla="*/ 824275139 w 67641"/>
              <a:gd name="T65" fmla="*/ 1204684299 h 69056"/>
              <a:gd name="T66" fmla="*/ 798081357 w 67641"/>
              <a:gd name="T67" fmla="*/ 1211640870 h 69056"/>
              <a:gd name="T68" fmla="*/ 557081277 w 67641"/>
              <a:gd name="T69" fmla="*/ 1242976020 h 69056"/>
              <a:gd name="T70" fmla="*/ 466264892 w 67641"/>
              <a:gd name="T71" fmla="*/ 1236018704 h 69056"/>
              <a:gd name="T72" fmla="*/ 454047771 w 67641"/>
              <a:gd name="T73" fmla="*/ 1220351875 h 69056"/>
              <a:gd name="T74" fmla="*/ 352752249 w 67641"/>
              <a:gd name="T75" fmla="*/ 1195974040 h 69056"/>
              <a:gd name="T76" fmla="*/ 319580587 w 67641"/>
              <a:gd name="T77" fmla="*/ 1190752510 h 69056"/>
              <a:gd name="T78" fmla="*/ 254957798 w 67641"/>
              <a:gd name="T79" fmla="*/ 1154195829 h 69056"/>
              <a:gd name="T80" fmla="*/ 183374067 w 67641"/>
              <a:gd name="T81" fmla="*/ 1093261313 h 69056"/>
              <a:gd name="T82" fmla="*/ 111771439 w 67641"/>
              <a:gd name="T83" fmla="*/ 1013191380 h 69056"/>
              <a:gd name="T84" fmla="*/ 115251700 w 67641"/>
              <a:gd name="T85" fmla="*/ 1037569214 h 69056"/>
              <a:gd name="T86" fmla="*/ 83819399 w 67641"/>
              <a:gd name="T87" fmla="*/ 988815784 h 69056"/>
              <a:gd name="T88" fmla="*/ 62864532 w 67641"/>
              <a:gd name="T89" fmla="*/ 934857233 h 69056"/>
              <a:gd name="T90" fmla="*/ 71602605 w 67641"/>
              <a:gd name="T91" fmla="*/ 950523316 h 69056"/>
              <a:gd name="T92" fmla="*/ 75100363 w 67641"/>
              <a:gd name="T93" fmla="*/ 920923952 h 69056"/>
              <a:gd name="T94" fmla="*/ 36671064 w 67641"/>
              <a:gd name="T95" fmla="*/ 774697786 h 69056"/>
              <a:gd name="T96" fmla="*/ 52387215 w 67641"/>
              <a:gd name="T97" fmla="*/ 605829386 h 69056"/>
              <a:gd name="T98" fmla="*/ 103034952 w 67641"/>
              <a:gd name="T99" fmla="*/ 421293783 h 69056"/>
              <a:gd name="T100" fmla="*/ 317841390 w 67641"/>
              <a:gd name="T101" fmla="*/ 160159027 h 69056"/>
              <a:gd name="T102" fmla="*/ 459286826 w 67641"/>
              <a:gd name="T103" fmla="*/ 76601088 h 69056"/>
              <a:gd name="T104" fmla="*/ 548344790 w 67641"/>
              <a:gd name="T105" fmla="*/ 50489473 h 69056"/>
              <a:gd name="T106" fmla="*/ 684570300 w 67641"/>
              <a:gd name="T107" fmla="*/ 20889928 h 69056"/>
              <a:gd name="T108" fmla="*/ 798081357 w 67641"/>
              <a:gd name="T109" fmla="*/ 22642590 h 69056"/>
              <a:gd name="T110" fmla="*/ 791084254 w 67641"/>
              <a:gd name="T111" fmla="*/ 1393296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532" name="Shape 229"/>
          <p:cNvSpPr>
            <a:spLocks/>
          </p:cNvSpPr>
          <p:nvPr/>
        </p:nvSpPr>
        <p:spPr bwMode="auto">
          <a:xfrm>
            <a:off x="4275138" y="485775"/>
            <a:ext cx="492125" cy="398463"/>
          </a:xfrm>
          <a:custGeom>
            <a:avLst/>
            <a:gdLst>
              <a:gd name="T0" fmla="*/ 1672138303 w 22532"/>
              <a:gd name="T1" fmla="*/ 2147483647 h 18226"/>
              <a:gd name="T2" fmla="*/ 1600226748 w 22532"/>
              <a:gd name="T3" fmla="*/ 1284101276 h 18226"/>
              <a:gd name="T4" fmla="*/ 1262524452 w 22532"/>
              <a:gd name="T5" fmla="*/ 2095546670 h 18226"/>
              <a:gd name="T6" fmla="*/ 2147483647 w 22532"/>
              <a:gd name="T7" fmla="*/ 1589764985 h 18226"/>
              <a:gd name="T8" fmla="*/ 1738580135 w 22532"/>
              <a:gd name="T9" fmla="*/ 200115790 h 18226"/>
              <a:gd name="T10" fmla="*/ 1877173949 w 22532"/>
              <a:gd name="T11" fmla="*/ 455748955 h 18226"/>
              <a:gd name="T12" fmla="*/ 2147483647 w 22532"/>
              <a:gd name="T13" fmla="*/ 678257805 h 18226"/>
              <a:gd name="T14" fmla="*/ 2147483647 w 22532"/>
              <a:gd name="T15" fmla="*/ 711611675 h 18226"/>
              <a:gd name="T16" fmla="*/ 2147483647 w 22532"/>
              <a:gd name="T17" fmla="*/ 861706366 h 18226"/>
              <a:gd name="T18" fmla="*/ 2147483647 w 22532"/>
              <a:gd name="T19" fmla="*/ 1528772932 h 18226"/>
              <a:gd name="T20" fmla="*/ 2147483647 w 22532"/>
              <a:gd name="T21" fmla="*/ 1962139583 h 18226"/>
              <a:gd name="T22" fmla="*/ 2147483647 w 22532"/>
              <a:gd name="T23" fmla="*/ 2045514465 h 18226"/>
              <a:gd name="T24" fmla="*/ 2147483647 w 22532"/>
              <a:gd name="T25" fmla="*/ 2147483647 h 18226"/>
              <a:gd name="T26" fmla="*/ 2147483647 w 22532"/>
              <a:gd name="T27" fmla="*/ 2147483647 h 18226"/>
              <a:gd name="T28" fmla="*/ 2026676457 w 22532"/>
              <a:gd name="T29" fmla="*/ 2147483647 h 18226"/>
              <a:gd name="T30" fmla="*/ 1888093826 w 22532"/>
              <a:gd name="T31" fmla="*/ 2147483647 h 18226"/>
              <a:gd name="T32" fmla="*/ 1533773734 w 22532"/>
              <a:gd name="T33" fmla="*/ 2147483647 h 18226"/>
              <a:gd name="T34" fmla="*/ 902516575 w 22532"/>
              <a:gd name="T35" fmla="*/ 2147483647 h 18226"/>
              <a:gd name="T36" fmla="*/ 913664997 w 22532"/>
              <a:gd name="T37" fmla="*/ 2147483647 h 18226"/>
              <a:gd name="T38" fmla="*/ 659023902 w 22532"/>
              <a:gd name="T39" fmla="*/ 2147483647 h 18226"/>
              <a:gd name="T40" fmla="*/ 171580375 w 22532"/>
              <a:gd name="T41" fmla="*/ 2006684168 h 18226"/>
              <a:gd name="T42" fmla="*/ 365467903 w 22532"/>
              <a:gd name="T43" fmla="*/ 1467550012 h 18226"/>
              <a:gd name="T44" fmla="*/ 498362488 w 22532"/>
              <a:gd name="T45" fmla="*/ 1628826148 h 18226"/>
              <a:gd name="T46" fmla="*/ 553666730 w 22532"/>
              <a:gd name="T47" fmla="*/ 572489251 h 18226"/>
              <a:gd name="T48" fmla="*/ 708858072 w 22532"/>
              <a:gd name="T49" fmla="*/ 622520756 h 18226"/>
              <a:gd name="T50" fmla="*/ 852682405 w 22532"/>
              <a:gd name="T51" fmla="*/ 717097896 h 18226"/>
              <a:gd name="T52" fmla="*/ 1284592053 w 22532"/>
              <a:gd name="T53" fmla="*/ 639197691 h 18226"/>
              <a:gd name="T54" fmla="*/ 2147483647 w 22532"/>
              <a:gd name="T55" fmla="*/ 2147483647 h 18226"/>
              <a:gd name="T56" fmla="*/ 2147483647 w 22532"/>
              <a:gd name="T57" fmla="*/ 2147483647 h 18226"/>
              <a:gd name="T58" fmla="*/ 847222467 w 22532"/>
              <a:gd name="T59" fmla="*/ 405727944 h 18226"/>
              <a:gd name="T60" fmla="*/ 514980983 w 22532"/>
              <a:gd name="T61" fmla="*/ 1322941367 h 18226"/>
              <a:gd name="T62" fmla="*/ 177269034 w 22532"/>
              <a:gd name="T63" fmla="*/ 2101262357 h 18226"/>
              <a:gd name="T64" fmla="*/ 703169238 w 22532"/>
              <a:gd name="T65" fmla="*/ 2147483647 h 18226"/>
              <a:gd name="T66" fmla="*/ 1478479626 w 22532"/>
              <a:gd name="T67" fmla="*/ 2147483647 h 18226"/>
              <a:gd name="T68" fmla="*/ 2147483647 w 22532"/>
              <a:gd name="T69" fmla="*/ 2147483647 h 18226"/>
              <a:gd name="T70" fmla="*/ 2147483647 w 22532"/>
              <a:gd name="T71" fmla="*/ 2147483647 h 18226"/>
              <a:gd name="T72" fmla="*/ 2147483647 w 22532"/>
              <a:gd name="T73" fmla="*/ 1395355701 h 18226"/>
              <a:gd name="T74" fmla="*/ 2147483647 w 22532"/>
              <a:gd name="T75" fmla="*/ 394755853 h 18226"/>
              <a:gd name="T76" fmla="*/ 2070832626 w 22532"/>
              <a:gd name="T77" fmla="*/ 77900139 h 18226"/>
              <a:gd name="T78" fmla="*/ 2147483647 w 22532"/>
              <a:gd name="T79" fmla="*/ 2147483647 h 18226"/>
              <a:gd name="T80" fmla="*/ 2147483647 w 22532"/>
              <a:gd name="T81" fmla="*/ 2147483647 h 18226"/>
              <a:gd name="T82" fmla="*/ 2147483647 w 22532"/>
              <a:gd name="T83" fmla="*/ 2147483647 h 18226"/>
              <a:gd name="T84" fmla="*/ 2147483647 w 22532"/>
              <a:gd name="T85" fmla="*/ 2147483647 h 18226"/>
              <a:gd name="T86" fmla="*/ 2147483647 w 22532"/>
              <a:gd name="T87" fmla="*/ 2147483647 h 18226"/>
              <a:gd name="T88" fmla="*/ 2147483647 w 22532"/>
              <a:gd name="T89" fmla="*/ 2147483647 h 18226"/>
              <a:gd name="T90" fmla="*/ 2147483647 w 22532"/>
              <a:gd name="T91" fmla="*/ 2147483647 h 18226"/>
              <a:gd name="T92" fmla="*/ 2147483647 w 22532"/>
              <a:gd name="T93" fmla="*/ 2147483647 h 18226"/>
              <a:gd name="T94" fmla="*/ 2147483647 w 22532"/>
              <a:gd name="T95" fmla="*/ 2147483647 h 18226"/>
              <a:gd name="T96" fmla="*/ 2147483647 w 22532"/>
              <a:gd name="T97" fmla="*/ 2147483647 h 18226"/>
              <a:gd name="T98" fmla="*/ 2147483647 w 22532"/>
              <a:gd name="T99" fmla="*/ 2147483647 h 18226"/>
              <a:gd name="T100" fmla="*/ 2147483647 w 22532"/>
              <a:gd name="T101" fmla="*/ 2147483647 h 18226"/>
              <a:gd name="T102" fmla="*/ 2147483647 w 22532"/>
              <a:gd name="T103" fmla="*/ 2147483647 h 18226"/>
              <a:gd name="T104" fmla="*/ 2147483647 w 22532"/>
              <a:gd name="T105" fmla="*/ 2147483647 h 18226"/>
              <a:gd name="T106" fmla="*/ 2147483647 w 22532"/>
              <a:gd name="T107" fmla="*/ 2147483647 h 18226"/>
              <a:gd name="T108" fmla="*/ 2147483647 w 22532"/>
              <a:gd name="T109" fmla="*/ 2147483647 h 18226"/>
              <a:gd name="T110" fmla="*/ 2147483647 w 22532"/>
              <a:gd name="T111" fmla="*/ 2147483647 h 18226"/>
              <a:gd name="T112" fmla="*/ 2147483647 w 22532"/>
              <a:gd name="T113" fmla="*/ 2147483647 h 18226"/>
              <a:gd name="T114" fmla="*/ 2147483647 w 22532"/>
              <a:gd name="T115" fmla="*/ 2147483647 h 18226"/>
              <a:gd name="T116" fmla="*/ 2147483647 w 22532"/>
              <a:gd name="T117" fmla="*/ 2147483647 h 18226"/>
              <a:gd name="T118" fmla="*/ 2147483647 w 22532"/>
              <a:gd name="T119" fmla="*/ 2147483647 h 18226"/>
              <a:gd name="T120" fmla="*/ 2147483647 w 22532"/>
              <a:gd name="T121" fmla="*/ 2147483647 h 18226"/>
              <a:gd name="T122" fmla="*/ 2147483647 w 22532"/>
              <a:gd name="T123" fmla="*/ 2147483647 h 18226"/>
              <a:gd name="T124" fmla="*/ 2147483647 w 22532"/>
              <a:gd name="T125" fmla="*/ 2090070244 h 182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532"/>
              <a:gd name="T190" fmla="*/ 0 h 18226"/>
              <a:gd name="T191" fmla="*/ 22532 w 22532"/>
              <a:gd name="T192" fmla="*/ 18226 h 182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532" h="18226" extrusionOk="0">
                <a:moveTo>
                  <a:pt x="7640" y="5499"/>
                </a:moveTo>
                <a:lnTo>
                  <a:pt x="7859" y="5524"/>
                </a:lnTo>
                <a:lnTo>
                  <a:pt x="8078" y="5572"/>
                </a:lnTo>
                <a:lnTo>
                  <a:pt x="8297" y="5645"/>
                </a:lnTo>
                <a:lnTo>
                  <a:pt x="8492" y="5743"/>
                </a:lnTo>
                <a:lnTo>
                  <a:pt x="8662" y="5840"/>
                </a:lnTo>
                <a:lnTo>
                  <a:pt x="8833" y="5986"/>
                </a:lnTo>
                <a:lnTo>
                  <a:pt x="9003" y="6132"/>
                </a:lnTo>
                <a:lnTo>
                  <a:pt x="9125" y="6302"/>
                </a:lnTo>
                <a:lnTo>
                  <a:pt x="9246" y="6473"/>
                </a:lnTo>
                <a:lnTo>
                  <a:pt x="9344" y="6667"/>
                </a:lnTo>
                <a:lnTo>
                  <a:pt x="9417" y="6862"/>
                </a:lnTo>
                <a:lnTo>
                  <a:pt x="9465" y="7081"/>
                </a:lnTo>
                <a:lnTo>
                  <a:pt x="9490" y="7300"/>
                </a:lnTo>
                <a:lnTo>
                  <a:pt x="9514" y="7543"/>
                </a:lnTo>
                <a:lnTo>
                  <a:pt x="9490" y="7762"/>
                </a:lnTo>
                <a:lnTo>
                  <a:pt x="9441" y="7932"/>
                </a:lnTo>
                <a:lnTo>
                  <a:pt x="9392" y="8103"/>
                </a:lnTo>
                <a:lnTo>
                  <a:pt x="9319" y="8249"/>
                </a:lnTo>
                <a:lnTo>
                  <a:pt x="9246" y="8419"/>
                </a:lnTo>
                <a:lnTo>
                  <a:pt x="9149" y="8541"/>
                </a:lnTo>
                <a:lnTo>
                  <a:pt x="9027" y="8687"/>
                </a:lnTo>
                <a:lnTo>
                  <a:pt x="8784" y="8906"/>
                </a:lnTo>
                <a:lnTo>
                  <a:pt x="8516" y="9100"/>
                </a:lnTo>
                <a:lnTo>
                  <a:pt x="8200" y="9246"/>
                </a:lnTo>
                <a:lnTo>
                  <a:pt x="7884" y="9368"/>
                </a:lnTo>
                <a:lnTo>
                  <a:pt x="7543" y="9417"/>
                </a:lnTo>
                <a:lnTo>
                  <a:pt x="7348" y="9441"/>
                </a:lnTo>
                <a:lnTo>
                  <a:pt x="7178" y="9441"/>
                </a:lnTo>
                <a:lnTo>
                  <a:pt x="6984" y="9417"/>
                </a:lnTo>
                <a:lnTo>
                  <a:pt x="6789" y="9368"/>
                </a:lnTo>
                <a:lnTo>
                  <a:pt x="6619" y="9295"/>
                </a:lnTo>
                <a:lnTo>
                  <a:pt x="6448" y="9222"/>
                </a:lnTo>
                <a:lnTo>
                  <a:pt x="6278" y="9149"/>
                </a:lnTo>
                <a:lnTo>
                  <a:pt x="6132" y="9027"/>
                </a:lnTo>
                <a:lnTo>
                  <a:pt x="5986" y="8930"/>
                </a:lnTo>
                <a:lnTo>
                  <a:pt x="5840" y="8784"/>
                </a:lnTo>
                <a:lnTo>
                  <a:pt x="5718" y="8638"/>
                </a:lnTo>
                <a:lnTo>
                  <a:pt x="5621" y="8492"/>
                </a:lnTo>
                <a:lnTo>
                  <a:pt x="5524" y="8322"/>
                </a:lnTo>
                <a:lnTo>
                  <a:pt x="5451" y="8151"/>
                </a:lnTo>
                <a:lnTo>
                  <a:pt x="5402" y="7981"/>
                </a:lnTo>
                <a:lnTo>
                  <a:pt x="5378" y="7786"/>
                </a:lnTo>
                <a:lnTo>
                  <a:pt x="5378" y="7543"/>
                </a:lnTo>
                <a:lnTo>
                  <a:pt x="5402" y="7324"/>
                </a:lnTo>
                <a:lnTo>
                  <a:pt x="5451" y="7130"/>
                </a:lnTo>
                <a:lnTo>
                  <a:pt x="5524" y="6911"/>
                </a:lnTo>
                <a:lnTo>
                  <a:pt x="5621" y="6716"/>
                </a:lnTo>
                <a:lnTo>
                  <a:pt x="5743" y="6521"/>
                </a:lnTo>
                <a:lnTo>
                  <a:pt x="5889" y="6351"/>
                </a:lnTo>
                <a:lnTo>
                  <a:pt x="6035" y="6181"/>
                </a:lnTo>
                <a:lnTo>
                  <a:pt x="6181" y="6035"/>
                </a:lnTo>
                <a:lnTo>
                  <a:pt x="6351" y="5937"/>
                </a:lnTo>
                <a:lnTo>
                  <a:pt x="6521" y="5840"/>
                </a:lnTo>
                <a:lnTo>
                  <a:pt x="6692" y="5743"/>
                </a:lnTo>
                <a:lnTo>
                  <a:pt x="7032" y="5621"/>
                </a:lnTo>
                <a:lnTo>
                  <a:pt x="7421" y="5499"/>
                </a:lnTo>
                <a:lnTo>
                  <a:pt x="7640" y="5499"/>
                </a:lnTo>
                <a:close/>
                <a:moveTo>
                  <a:pt x="7665" y="4988"/>
                </a:moveTo>
                <a:lnTo>
                  <a:pt x="7373" y="5013"/>
                </a:lnTo>
                <a:lnTo>
                  <a:pt x="7300" y="5013"/>
                </a:lnTo>
                <a:lnTo>
                  <a:pt x="7251" y="5037"/>
                </a:lnTo>
                <a:lnTo>
                  <a:pt x="7178" y="5110"/>
                </a:lnTo>
                <a:lnTo>
                  <a:pt x="6984" y="5159"/>
                </a:lnTo>
                <a:lnTo>
                  <a:pt x="6789" y="5207"/>
                </a:lnTo>
                <a:lnTo>
                  <a:pt x="6619" y="5280"/>
                </a:lnTo>
                <a:lnTo>
                  <a:pt x="6424" y="5353"/>
                </a:lnTo>
                <a:lnTo>
                  <a:pt x="6083" y="5548"/>
                </a:lnTo>
                <a:lnTo>
                  <a:pt x="5791" y="5791"/>
                </a:lnTo>
                <a:lnTo>
                  <a:pt x="5597" y="5962"/>
                </a:lnTo>
                <a:lnTo>
                  <a:pt x="5426" y="6156"/>
                </a:lnTo>
                <a:lnTo>
                  <a:pt x="5280" y="6400"/>
                </a:lnTo>
                <a:lnTo>
                  <a:pt x="5134" y="6619"/>
                </a:lnTo>
                <a:lnTo>
                  <a:pt x="5037" y="6862"/>
                </a:lnTo>
                <a:lnTo>
                  <a:pt x="4964" y="7130"/>
                </a:lnTo>
                <a:lnTo>
                  <a:pt x="4915" y="7397"/>
                </a:lnTo>
                <a:lnTo>
                  <a:pt x="4891" y="7665"/>
                </a:lnTo>
                <a:lnTo>
                  <a:pt x="4915" y="7908"/>
                </a:lnTo>
                <a:lnTo>
                  <a:pt x="4940" y="8151"/>
                </a:lnTo>
                <a:lnTo>
                  <a:pt x="5013" y="8395"/>
                </a:lnTo>
                <a:lnTo>
                  <a:pt x="5110" y="8614"/>
                </a:lnTo>
                <a:lnTo>
                  <a:pt x="5232" y="8808"/>
                </a:lnTo>
                <a:lnTo>
                  <a:pt x="5378" y="9003"/>
                </a:lnTo>
                <a:lnTo>
                  <a:pt x="5548" y="9173"/>
                </a:lnTo>
                <a:lnTo>
                  <a:pt x="5743" y="9344"/>
                </a:lnTo>
                <a:lnTo>
                  <a:pt x="5937" y="9490"/>
                </a:lnTo>
                <a:lnTo>
                  <a:pt x="6132" y="9611"/>
                </a:lnTo>
                <a:lnTo>
                  <a:pt x="6351" y="9709"/>
                </a:lnTo>
                <a:lnTo>
                  <a:pt x="6594" y="9806"/>
                </a:lnTo>
                <a:lnTo>
                  <a:pt x="6838" y="9855"/>
                </a:lnTo>
                <a:lnTo>
                  <a:pt x="7057" y="9903"/>
                </a:lnTo>
                <a:lnTo>
                  <a:pt x="7300" y="9928"/>
                </a:lnTo>
                <a:lnTo>
                  <a:pt x="7543" y="9903"/>
                </a:lnTo>
                <a:lnTo>
                  <a:pt x="7762" y="9879"/>
                </a:lnTo>
                <a:lnTo>
                  <a:pt x="7981" y="9855"/>
                </a:lnTo>
                <a:lnTo>
                  <a:pt x="8176" y="9782"/>
                </a:lnTo>
                <a:lnTo>
                  <a:pt x="8395" y="9709"/>
                </a:lnTo>
                <a:lnTo>
                  <a:pt x="8589" y="9636"/>
                </a:lnTo>
                <a:lnTo>
                  <a:pt x="8784" y="9514"/>
                </a:lnTo>
                <a:lnTo>
                  <a:pt x="8954" y="9392"/>
                </a:lnTo>
                <a:lnTo>
                  <a:pt x="9125" y="9271"/>
                </a:lnTo>
                <a:lnTo>
                  <a:pt x="9295" y="9125"/>
                </a:lnTo>
                <a:lnTo>
                  <a:pt x="9441" y="8979"/>
                </a:lnTo>
                <a:lnTo>
                  <a:pt x="9563" y="8808"/>
                </a:lnTo>
                <a:lnTo>
                  <a:pt x="9684" y="8614"/>
                </a:lnTo>
                <a:lnTo>
                  <a:pt x="9782" y="8419"/>
                </a:lnTo>
                <a:lnTo>
                  <a:pt x="9855" y="8224"/>
                </a:lnTo>
                <a:lnTo>
                  <a:pt x="9928" y="8030"/>
                </a:lnTo>
                <a:lnTo>
                  <a:pt x="9976" y="7811"/>
                </a:lnTo>
                <a:lnTo>
                  <a:pt x="10001" y="7519"/>
                </a:lnTo>
                <a:lnTo>
                  <a:pt x="10001" y="7227"/>
                </a:lnTo>
                <a:lnTo>
                  <a:pt x="9952" y="6959"/>
                </a:lnTo>
                <a:lnTo>
                  <a:pt x="9903" y="6692"/>
                </a:lnTo>
                <a:lnTo>
                  <a:pt x="9806" y="6448"/>
                </a:lnTo>
                <a:lnTo>
                  <a:pt x="9660" y="6205"/>
                </a:lnTo>
                <a:lnTo>
                  <a:pt x="9514" y="5986"/>
                </a:lnTo>
                <a:lnTo>
                  <a:pt x="9344" y="5767"/>
                </a:lnTo>
                <a:lnTo>
                  <a:pt x="9149" y="5597"/>
                </a:lnTo>
                <a:lnTo>
                  <a:pt x="8930" y="5426"/>
                </a:lnTo>
                <a:lnTo>
                  <a:pt x="8711" y="5280"/>
                </a:lnTo>
                <a:lnTo>
                  <a:pt x="8468" y="5159"/>
                </a:lnTo>
                <a:lnTo>
                  <a:pt x="8200" y="5086"/>
                </a:lnTo>
                <a:lnTo>
                  <a:pt x="7932" y="5013"/>
                </a:lnTo>
                <a:lnTo>
                  <a:pt x="7665" y="4988"/>
                </a:lnTo>
                <a:close/>
                <a:moveTo>
                  <a:pt x="6570" y="414"/>
                </a:moveTo>
                <a:lnTo>
                  <a:pt x="6789" y="438"/>
                </a:lnTo>
                <a:lnTo>
                  <a:pt x="7032" y="438"/>
                </a:lnTo>
                <a:lnTo>
                  <a:pt x="7494" y="462"/>
                </a:lnTo>
                <a:lnTo>
                  <a:pt x="8103" y="487"/>
                </a:lnTo>
                <a:lnTo>
                  <a:pt x="8395" y="511"/>
                </a:lnTo>
                <a:lnTo>
                  <a:pt x="8687" y="511"/>
                </a:lnTo>
                <a:lnTo>
                  <a:pt x="8687" y="681"/>
                </a:lnTo>
                <a:lnTo>
                  <a:pt x="8687" y="852"/>
                </a:lnTo>
                <a:lnTo>
                  <a:pt x="8419" y="754"/>
                </a:lnTo>
                <a:lnTo>
                  <a:pt x="8273" y="730"/>
                </a:lnTo>
                <a:lnTo>
                  <a:pt x="8127" y="706"/>
                </a:lnTo>
                <a:lnTo>
                  <a:pt x="8005" y="706"/>
                </a:lnTo>
                <a:lnTo>
                  <a:pt x="7859" y="730"/>
                </a:lnTo>
                <a:lnTo>
                  <a:pt x="7738" y="779"/>
                </a:lnTo>
                <a:lnTo>
                  <a:pt x="7640" y="876"/>
                </a:lnTo>
                <a:lnTo>
                  <a:pt x="7616" y="925"/>
                </a:lnTo>
                <a:lnTo>
                  <a:pt x="7616" y="949"/>
                </a:lnTo>
                <a:lnTo>
                  <a:pt x="7640" y="998"/>
                </a:lnTo>
                <a:lnTo>
                  <a:pt x="7957" y="998"/>
                </a:lnTo>
                <a:lnTo>
                  <a:pt x="8224" y="1022"/>
                </a:lnTo>
                <a:lnTo>
                  <a:pt x="8468" y="1095"/>
                </a:lnTo>
                <a:lnTo>
                  <a:pt x="8735" y="1192"/>
                </a:lnTo>
                <a:lnTo>
                  <a:pt x="8760" y="1338"/>
                </a:lnTo>
                <a:lnTo>
                  <a:pt x="8565" y="1338"/>
                </a:lnTo>
                <a:lnTo>
                  <a:pt x="7932" y="1290"/>
                </a:lnTo>
                <a:lnTo>
                  <a:pt x="7713" y="1265"/>
                </a:lnTo>
                <a:lnTo>
                  <a:pt x="7616" y="1265"/>
                </a:lnTo>
                <a:lnTo>
                  <a:pt x="7494" y="1314"/>
                </a:lnTo>
                <a:lnTo>
                  <a:pt x="7470" y="1363"/>
                </a:lnTo>
                <a:lnTo>
                  <a:pt x="7470" y="1411"/>
                </a:lnTo>
                <a:lnTo>
                  <a:pt x="7519" y="1509"/>
                </a:lnTo>
                <a:lnTo>
                  <a:pt x="7592" y="1582"/>
                </a:lnTo>
                <a:lnTo>
                  <a:pt x="7689" y="1630"/>
                </a:lnTo>
                <a:lnTo>
                  <a:pt x="7786" y="1655"/>
                </a:lnTo>
                <a:lnTo>
                  <a:pt x="8030" y="1679"/>
                </a:lnTo>
                <a:lnTo>
                  <a:pt x="8224" y="1703"/>
                </a:lnTo>
                <a:lnTo>
                  <a:pt x="8516" y="1752"/>
                </a:lnTo>
                <a:lnTo>
                  <a:pt x="8833" y="1776"/>
                </a:lnTo>
                <a:lnTo>
                  <a:pt x="8881" y="2117"/>
                </a:lnTo>
                <a:lnTo>
                  <a:pt x="8857" y="2117"/>
                </a:lnTo>
                <a:lnTo>
                  <a:pt x="8711" y="2068"/>
                </a:lnTo>
                <a:lnTo>
                  <a:pt x="8565" y="2020"/>
                </a:lnTo>
                <a:lnTo>
                  <a:pt x="8249" y="1995"/>
                </a:lnTo>
                <a:lnTo>
                  <a:pt x="8005" y="1947"/>
                </a:lnTo>
                <a:lnTo>
                  <a:pt x="7713" y="1947"/>
                </a:lnTo>
                <a:lnTo>
                  <a:pt x="7713" y="1995"/>
                </a:lnTo>
                <a:lnTo>
                  <a:pt x="7689" y="2044"/>
                </a:lnTo>
                <a:lnTo>
                  <a:pt x="7762" y="2166"/>
                </a:lnTo>
                <a:lnTo>
                  <a:pt x="7835" y="2239"/>
                </a:lnTo>
                <a:lnTo>
                  <a:pt x="7957" y="2287"/>
                </a:lnTo>
                <a:lnTo>
                  <a:pt x="8078" y="2336"/>
                </a:lnTo>
                <a:lnTo>
                  <a:pt x="8419" y="2409"/>
                </a:lnTo>
                <a:lnTo>
                  <a:pt x="8760" y="2458"/>
                </a:lnTo>
                <a:lnTo>
                  <a:pt x="8833" y="2458"/>
                </a:lnTo>
                <a:lnTo>
                  <a:pt x="8881" y="2433"/>
                </a:lnTo>
                <a:lnTo>
                  <a:pt x="8930" y="2409"/>
                </a:lnTo>
                <a:lnTo>
                  <a:pt x="8954" y="2385"/>
                </a:lnTo>
                <a:lnTo>
                  <a:pt x="9027" y="2506"/>
                </a:lnTo>
                <a:lnTo>
                  <a:pt x="9076" y="2579"/>
                </a:lnTo>
                <a:lnTo>
                  <a:pt x="9125" y="2604"/>
                </a:lnTo>
                <a:lnTo>
                  <a:pt x="9198" y="2628"/>
                </a:lnTo>
                <a:lnTo>
                  <a:pt x="9246" y="2628"/>
                </a:lnTo>
                <a:lnTo>
                  <a:pt x="9490" y="2701"/>
                </a:lnTo>
                <a:lnTo>
                  <a:pt x="9733" y="2798"/>
                </a:lnTo>
                <a:lnTo>
                  <a:pt x="9952" y="2920"/>
                </a:lnTo>
                <a:lnTo>
                  <a:pt x="10171" y="3066"/>
                </a:lnTo>
                <a:lnTo>
                  <a:pt x="10220" y="3090"/>
                </a:lnTo>
                <a:lnTo>
                  <a:pt x="10268" y="3115"/>
                </a:lnTo>
                <a:lnTo>
                  <a:pt x="10390" y="3115"/>
                </a:lnTo>
                <a:lnTo>
                  <a:pt x="10463" y="3042"/>
                </a:lnTo>
                <a:lnTo>
                  <a:pt x="10512" y="2969"/>
                </a:lnTo>
                <a:lnTo>
                  <a:pt x="10633" y="2896"/>
                </a:lnTo>
                <a:lnTo>
                  <a:pt x="10755" y="2823"/>
                </a:lnTo>
                <a:lnTo>
                  <a:pt x="10950" y="2652"/>
                </a:lnTo>
                <a:lnTo>
                  <a:pt x="11412" y="2312"/>
                </a:lnTo>
                <a:lnTo>
                  <a:pt x="11655" y="2166"/>
                </a:lnTo>
                <a:lnTo>
                  <a:pt x="11899" y="2044"/>
                </a:lnTo>
                <a:lnTo>
                  <a:pt x="11972" y="1995"/>
                </a:lnTo>
                <a:lnTo>
                  <a:pt x="11996" y="1947"/>
                </a:lnTo>
                <a:lnTo>
                  <a:pt x="12093" y="2020"/>
                </a:lnTo>
                <a:lnTo>
                  <a:pt x="12385" y="2239"/>
                </a:lnTo>
                <a:lnTo>
                  <a:pt x="12653" y="2458"/>
                </a:lnTo>
                <a:lnTo>
                  <a:pt x="12872" y="2701"/>
                </a:lnTo>
                <a:lnTo>
                  <a:pt x="13091" y="2944"/>
                </a:lnTo>
                <a:lnTo>
                  <a:pt x="13188" y="3066"/>
                </a:lnTo>
                <a:lnTo>
                  <a:pt x="13286" y="3188"/>
                </a:lnTo>
                <a:lnTo>
                  <a:pt x="13115" y="3382"/>
                </a:lnTo>
                <a:lnTo>
                  <a:pt x="12896" y="3188"/>
                </a:lnTo>
                <a:lnTo>
                  <a:pt x="12677" y="2993"/>
                </a:lnTo>
                <a:lnTo>
                  <a:pt x="12580" y="2920"/>
                </a:lnTo>
                <a:lnTo>
                  <a:pt x="12458" y="2871"/>
                </a:lnTo>
                <a:lnTo>
                  <a:pt x="12337" y="2823"/>
                </a:lnTo>
                <a:lnTo>
                  <a:pt x="12215" y="2798"/>
                </a:lnTo>
                <a:lnTo>
                  <a:pt x="12166" y="2823"/>
                </a:lnTo>
                <a:lnTo>
                  <a:pt x="12142" y="2847"/>
                </a:lnTo>
                <a:lnTo>
                  <a:pt x="12118" y="2896"/>
                </a:lnTo>
                <a:lnTo>
                  <a:pt x="12142" y="2944"/>
                </a:lnTo>
                <a:lnTo>
                  <a:pt x="12215" y="3042"/>
                </a:lnTo>
                <a:lnTo>
                  <a:pt x="12288" y="3115"/>
                </a:lnTo>
                <a:lnTo>
                  <a:pt x="12458" y="3261"/>
                </a:lnTo>
                <a:lnTo>
                  <a:pt x="12677" y="3480"/>
                </a:lnTo>
                <a:lnTo>
                  <a:pt x="12896" y="3650"/>
                </a:lnTo>
                <a:lnTo>
                  <a:pt x="12921" y="3650"/>
                </a:lnTo>
                <a:lnTo>
                  <a:pt x="12750" y="3869"/>
                </a:lnTo>
                <a:lnTo>
                  <a:pt x="12653" y="3747"/>
                </a:lnTo>
                <a:lnTo>
                  <a:pt x="12531" y="3626"/>
                </a:lnTo>
                <a:lnTo>
                  <a:pt x="12458" y="3528"/>
                </a:lnTo>
                <a:lnTo>
                  <a:pt x="12361" y="3431"/>
                </a:lnTo>
                <a:lnTo>
                  <a:pt x="12264" y="3334"/>
                </a:lnTo>
                <a:lnTo>
                  <a:pt x="12142" y="3285"/>
                </a:lnTo>
                <a:lnTo>
                  <a:pt x="12118" y="3285"/>
                </a:lnTo>
                <a:lnTo>
                  <a:pt x="12069" y="3309"/>
                </a:lnTo>
                <a:lnTo>
                  <a:pt x="12069" y="3334"/>
                </a:lnTo>
                <a:lnTo>
                  <a:pt x="12069" y="3382"/>
                </a:lnTo>
                <a:lnTo>
                  <a:pt x="12093" y="3504"/>
                </a:lnTo>
                <a:lnTo>
                  <a:pt x="12142" y="3626"/>
                </a:lnTo>
                <a:lnTo>
                  <a:pt x="12288" y="3869"/>
                </a:lnTo>
                <a:lnTo>
                  <a:pt x="12385" y="4039"/>
                </a:lnTo>
                <a:lnTo>
                  <a:pt x="12531" y="4210"/>
                </a:lnTo>
                <a:lnTo>
                  <a:pt x="12434" y="4331"/>
                </a:lnTo>
                <a:lnTo>
                  <a:pt x="12312" y="4526"/>
                </a:lnTo>
                <a:lnTo>
                  <a:pt x="12215" y="4356"/>
                </a:lnTo>
                <a:lnTo>
                  <a:pt x="12069" y="4185"/>
                </a:lnTo>
                <a:lnTo>
                  <a:pt x="11947" y="4015"/>
                </a:lnTo>
                <a:lnTo>
                  <a:pt x="11850" y="3845"/>
                </a:lnTo>
                <a:lnTo>
                  <a:pt x="11801" y="3796"/>
                </a:lnTo>
                <a:lnTo>
                  <a:pt x="11753" y="3772"/>
                </a:lnTo>
                <a:lnTo>
                  <a:pt x="11680" y="3772"/>
                </a:lnTo>
                <a:lnTo>
                  <a:pt x="11631" y="3845"/>
                </a:lnTo>
                <a:lnTo>
                  <a:pt x="11631" y="3966"/>
                </a:lnTo>
                <a:lnTo>
                  <a:pt x="11655" y="4064"/>
                </a:lnTo>
                <a:lnTo>
                  <a:pt x="11704" y="4185"/>
                </a:lnTo>
                <a:lnTo>
                  <a:pt x="11753" y="4283"/>
                </a:lnTo>
                <a:lnTo>
                  <a:pt x="12118" y="4842"/>
                </a:lnTo>
                <a:lnTo>
                  <a:pt x="12166" y="4891"/>
                </a:lnTo>
                <a:lnTo>
                  <a:pt x="12239" y="4915"/>
                </a:lnTo>
                <a:lnTo>
                  <a:pt x="12264" y="4940"/>
                </a:lnTo>
                <a:lnTo>
                  <a:pt x="12288" y="4964"/>
                </a:lnTo>
                <a:lnTo>
                  <a:pt x="12410" y="5232"/>
                </a:lnTo>
                <a:lnTo>
                  <a:pt x="12458" y="5524"/>
                </a:lnTo>
                <a:lnTo>
                  <a:pt x="12483" y="5694"/>
                </a:lnTo>
                <a:lnTo>
                  <a:pt x="12507" y="5864"/>
                </a:lnTo>
                <a:lnTo>
                  <a:pt x="12507" y="6035"/>
                </a:lnTo>
                <a:lnTo>
                  <a:pt x="12531" y="6205"/>
                </a:lnTo>
                <a:lnTo>
                  <a:pt x="12580" y="6278"/>
                </a:lnTo>
                <a:lnTo>
                  <a:pt x="12629" y="6302"/>
                </a:lnTo>
                <a:lnTo>
                  <a:pt x="12702" y="6327"/>
                </a:lnTo>
                <a:lnTo>
                  <a:pt x="12775" y="6327"/>
                </a:lnTo>
                <a:lnTo>
                  <a:pt x="12994" y="6400"/>
                </a:lnTo>
                <a:lnTo>
                  <a:pt x="13213" y="6424"/>
                </a:lnTo>
                <a:lnTo>
                  <a:pt x="13651" y="6473"/>
                </a:lnTo>
                <a:lnTo>
                  <a:pt x="13967" y="6521"/>
                </a:lnTo>
                <a:lnTo>
                  <a:pt x="14283" y="6570"/>
                </a:lnTo>
                <a:lnTo>
                  <a:pt x="14502" y="6643"/>
                </a:lnTo>
                <a:lnTo>
                  <a:pt x="14600" y="6692"/>
                </a:lnTo>
                <a:lnTo>
                  <a:pt x="14697" y="6692"/>
                </a:lnTo>
                <a:lnTo>
                  <a:pt x="14673" y="6959"/>
                </a:lnTo>
                <a:lnTo>
                  <a:pt x="14648" y="7227"/>
                </a:lnTo>
                <a:lnTo>
                  <a:pt x="14673" y="7738"/>
                </a:lnTo>
                <a:lnTo>
                  <a:pt x="14648" y="8176"/>
                </a:lnTo>
                <a:lnTo>
                  <a:pt x="14648" y="8395"/>
                </a:lnTo>
                <a:lnTo>
                  <a:pt x="14673" y="8614"/>
                </a:lnTo>
                <a:lnTo>
                  <a:pt x="14454" y="8638"/>
                </a:lnTo>
                <a:lnTo>
                  <a:pt x="14478" y="8541"/>
                </a:lnTo>
                <a:lnTo>
                  <a:pt x="14478" y="8443"/>
                </a:lnTo>
                <a:lnTo>
                  <a:pt x="14454" y="8249"/>
                </a:lnTo>
                <a:lnTo>
                  <a:pt x="14405" y="7981"/>
                </a:lnTo>
                <a:lnTo>
                  <a:pt x="14381" y="7884"/>
                </a:lnTo>
                <a:lnTo>
                  <a:pt x="14332" y="7762"/>
                </a:lnTo>
                <a:lnTo>
                  <a:pt x="14308" y="7738"/>
                </a:lnTo>
                <a:lnTo>
                  <a:pt x="14283" y="7713"/>
                </a:lnTo>
                <a:lnTo>
                  <a:pt x="14235" y="7738"/>
                </a:lnTo>
                <a:lnTo>
                  <a:pt x="14210" y="7762"/>
                </a:lnTo>
                <a:lnTo>
                  <a:pt x="14162" y="7884"/>
                </a:lnTo>
                <a:lnTo>
                  <a:pt x="14137" y="7981"/>
                </a:lnTo>
                <a:lnTo>
                  <a:pt x="14113" y="8249"/>
                </a:lnTo>
                <a:lnTo>
                  <a:pt x="14113" y="8468"/>
                </a:lnTo>
                <a:lnTo>
                  <a:pt x="14137" y="8565"/>
                </a:lnTo>
                <a:lnTo>
                  <a:pt x="14186" y="8662"/>
                </a:lnTo>
                <a:lnTo>
                  <a:pt x="13797" y="8687"/>
                </a:lnTo>
                <a:lnTo>
                  <a:pt x="13699" y="8687"/>
                </a:lnTo>
                <a:lnTo>
                  <a:pt x="13748" y="8589"/>
                </a:lnTo>
                <a:lnTo>
                  <a:pt x="13797" y="8346"/>
                </a:lnTo>
                <a:lnTo>
                  <a:pt x="13845" y="8103"/>
                </a:lnTo>
                <a:lnTo>
                  <a:pt x="13870" y="7835"/>
                </a:lnTo>
                <a:lnTo>
                  <a:pt x="13845" y="7762"/>
                </a:lnTo>
                <a:lnTo>
                  <a:pt x="13772" y="7713"/>
                </a:lnTo>
                <a:lnTo>
                  <a:pt x="13699" y="7713"/>
                </a:lnTo>
                <a:lnTo>
                  <a:pt x="13651" y="7762"/>
                </a:lnTo>
                <a:lnTo>
                  <a:pt x="13626" y="7811"/>
                </a:lnTo>
                <a:lnTo>
                  <a:pt x="13480" y="8273"/>
                </a:lnTo>
                <a:lnTo>
                  <a:pt x="13407" y="8492"/>
                </a:lnTo>
                <a:lnTo>
                  <a:pt x="13407" y="8614"/>
                </a:lnTo>
                <a:lnTo>
                  <a:pt x="13407" y="8662"/>
                </a:lnTo>
                <a:lnTo>
                  <a:pt x="13432" y="8711"/>
                </a:lnTo>
                <a:lnTo>
                  <a:pt x="13237" y="8711"/>
                </a:lnTo>
                <a:lnTo>
                  <a:pt x="13042" y="8735"/>
                </a:lnTo>
                <a:lnTo>
                  <a:pt x="13091" y="8443"/>
                </a:lnTo>
                <a:lnTo>
                  <a:pt x="13115" y="8176"/>
                </a:lnTo>
                <a:lnTo>
                  <a:pt x="13091" y="8030"/>
                </a:lnTo>
                <a:lnTo>
                  <a:pt x="13067" y="7908"/>
                </a:lnTo>
                <a:lnTo>
                  <a:pt x="13042" y="7859"/>
                </a:lnTo>
                <a:lnTo>
                  <a:pt x="13018" y="7835"/>
                </a:lnTo>
                <a:lnTo>
                  <a:pt x="12969" y="7835"/>
                </a:lnTo>
                <a:lnTo>
                  <a:pt x="12921" y="7859"/>
                </a:lnTo>
                <a:lnTo>
                  <a:pt x="12848" y="7957"/>
                </a:lnTo>
                <a:lnTo>
                  <a:pt x="12823" y="8054"/>
                </a:lnTo>
                <a:lnTo>
                  <a:pt x="12750" y="8273"/>
                </a:lnTo>
                <a:lnTo>
                  <a:pt x="12604" y="8906"/>
                </a:lnTo>
                <a:lnTo>
                  <a:pt x="12604" y="8954"/>
                </a:lnTo>
                <a:lnTo>
                  <a:pt x="12629" y="9027"/>
                </a:lnTo>
                <a:lnTo>
                  <a:pt x="12507" y="9271"/>
                </a:lnTo>
                <a:lnTo>
                  <a:pt x="12385" y="9514"/>
                </a:lnTo>
                <a:lnTo>
                  <a:pt x="12288" y="9660"/>
                </a:lnTo>
                <a:lnTo>
                  <a:pt x="12191" y="9806"/>
                </a:lnTo>
                <a:lnTo>
                  <a:pt x="11996" y="10049"/>
                </a:lnTo>
                <a:lnTo>
                  <a:pt x="11947" y="10122"/>
                </a:lnTo>
                <a:lnTo>
                  <a:pt x="11947" y="10171"/>
                </a:lnTo>
                <a:lnTo>
                  <a:pt x="11972" y="10244"/>
                </a:lnTo>
                <a:lnTo>
                  <a:pt x="11996" y="10293"/>
                </a:lnTo>
                <a:lnTo>
                  <a:pt x="12045" y="10341"/>
                </a:lnTo>
                <a:lnTo>
                  <a:pt x="12166" y="10341"/>
                </a:lnTo>
                <a:lnTo>
                  <a:pt x="12239" y="10317"/>
                </a:lnTo>
                <a:lnTo>
                  <a:pt x="12337" y="10487"/>
                </a:lnTo>
                <a:lnTo>
                  <a:pt x="12483" y="10633"/>
                </a:lnTo>
                <a:lnTo>
                  <a:pt x="12726" y="10950"/>
                </a:lnTo>
                <a:lnTo>
                  <a:pt x="12994" y="11339"/>
                </a:lnTo>
                <a:lnTo>
                  <a:pt x="13237" y="11728"/>
                </a:lnTo>
                <a:lnTo>
                  <a:pt x="13067" y="11947"/>
                </a:lnTo>
                <a:lnTo>
                  <a:pt x="12872" y="12166"/>
                </a:lnTo>
                <a:lnTo>
                  <a:pt x="12483" y="12556"/>
                </a:lnTo>
                <a:lnTo>
                  <a:pt x="12191" y="12848"/>
                </a:lnTo>
                <a:lnTo>
                  <a:pt x="12045" y="12994"/>
                </a:lnTo>
                <a:lnTo>
                  <a:pt x="11923" y="13164"/>
                </a:lnTo>
                <a:lnTo>
                  <a:pt x="11704" y="13018"/>
                </a:lnTo>
                <a:lnTo>
                  <a:pt x="11874" y="12945"/>
                </a:lnTo>
                <a:lnTo>
                  <a:pt x="12020" y="12848"/>
                </a:lnTo>
                <a:lnTo>
                  <a:pt x="12288" y="12677"/>
                </a:lnTo>
                <a:lnTo>
                  <a:pt x="12337" y="12629"/>
                </a:lnTo>
                <a:lnTo>
                  <a:pt x="12361" y="12580"/>
                </a:lnTo>
                <a:lnTo>
                  <a:pt x="12361" y="12507"/>
                </a:lnTo>
                <a:lnTo>
                  <a:pt x="12337" y="12458"/>
                </a:lnTo>
                <a:lnTo>
                  <a:pt x="12312" y="12434"/>
                </a:lnTo>
                <a:lnTo>
                  <a:pt x="12264" y="12385"/>
                </a:lnTo>
                <a:lnTo>
                  <a:pt x="12191" y="12385"/>
                </a:lnTo>
                <a:lnTo>
                  <a:pt x="12118" y="12410"/>
                </a:lnTo>
                <a:lnTo>
                  <a:pt x="11899" y="12531"/>
                </a:lnTo>
                <a:lnTo>
                  <a:pt x="11655" y="12677"/>
                </a:lnTo>
                <a:lnTo>
                  <a:pt x="11388" y="12799"/>
                </a:lnTo>
                <a:lnTo>
                  <a:pt x="11266" y="12726"/>
                </a:lnTo>
                <a:lnTo>
                  <a:pt x="11315" y="12702"/>
                </a:lnTo>
                <a:lnTo>
                  <a:pt x="11534" y="12556"/>
                </a:lnTo>
                <a:lnTo>
                  <a:pt x="11631" y="12458"/>
                </a:lnTo>
                <a:lnTo>
                  <a:pt x="11704" y="12337"/>
                </a:lnTo>
                <a:lnTo>
                  <a:pt x="11728" y="12288"/>
                </a:lnTo>
                <a:lnTo>
                  <a:pt x="11728" y="12239"/>
                </a:lnTo>
                <a:lnTo>
                  <a:pt x="11704" y="12166"/>
                </a:lnTo>
                <a:lnTo>
                  <a:pt x="11680" y="12118"/>
                </a:lnTo>
                <a:lnTo>
                  <a:pt x="11631" y="12093"/>
                </a:lnTo>
                <a:lnTo>
                  <a:pt x="11582" y="12069"/>
                </a:lnTo>
                <a:lnTo>
                  <a:pt x="11534" y="12069"/>
                </a:lnTo>
                <a:lnTo>
                  <a:pt x="11461" y="12093"/>
                </a:lnTo>
                <a:lnTo>
                  <a:pt x="11290" y="12264"/>
                </a:lnTo>
                <a:lnTo>
                  <a:pt x="11096" y="12410"/>
                </a:lnTo>
                <a:lnTo>
                  <a:pt x="10974" y="12507"/>
                </a:lnTo>
                <a:lnTo>
                  <a:pt x="10731" y="12288"/>
                </a:lnTo>
                <a:lnTo>
                  <a:pt x="10950" y="12142"/>
                </a:lnTo>
                <a:lnTo>
                  <a:pt x="11071" y="12069"/>
                </a:lnTo>
                <a:lnTo>
                  <a:pt x="11193" y="11996"/>
                </a:lnTo>
                <a:lnTo>
                  <a:pt x="11242" y="11947"/>
                </a:lnTo>
                <a:lnTo>
                  <a:pt x="11266" y="11899"/>
                </a:lnTo>
                <a:lnTo>
                  <a:pt x="11290" y="11826"/>
                </a:lnTo>
                <a:lnTo>
                  <a:pt x="11290" y="11753"/>
                </a:lnTo>
                <a:lnTo>
                  <a:pt x="11266" y="11704"/>
                </a:lnTo>
                <a:lnTo>
                  <a:pt x="11217" y="11680"/>
                </a:lnTo>
                <a:lnTo>
                  <a:pt x="11096" y="11680"/>
                </a:lnTo>
                <a:lnTo>
                  <a:pt x="10974" y="11753"/>
                </a:lnTo>
                <a:lnTo>
                  <a:pt x="10877" y="11801"/>
                </a:lnTo>
                <a:lnTo>
                  <a:pt x="10633" y="11947"/>
                </a:lnTo>
                <a:lnTo>
                  <a:pt x="10390" y="12093"/>
                </a:lnTo>
                <a:lnTo>
                  <a:pt x="10293" y="12069"/>
                </a:lnTo>
                <a:lnTo>
                  <a:pt x="10147" y="12069"/>
                </a:lnTo>
                <a:lnTo>
                  <a:pt x="10098" y="12118"/>
                </a:lnTo>
                <a:lnTo>
                  <a:pt x="9952" y="12118"/>
                </a:lnTo>
                <a:lnTo>
                  <a:pt x="9855" y="12191"/>
                </a:lnTo>
                <a:lnTo>
                  <a:pt x="9733" y="12264"/>
                </a:lnTo>
                <a:lnTo>
                  <a:pt x="9587" y="12312"/>
                </a:lnTo>
                <a:lnTo>
                  <a:pt x="9319" y="12385"/>
                </a:lnTo>
                <a:lnTo>
                  <a:pt x="9198" y="12434"/>
                </a:lnTo>
                <a:lnTo>
                  <a:pt x="9100" y="12507"/>
                </a:lnTo>
                <a:lnTo>
                  <a:pt x="8979" y="12507"/>
                </a:lnTo>
                <a:lnTo>
                  <a:pt x="8930" y="12556"/>
                </a:lnTo>
                <a:lnTo>
                  <a:pt x="8906" y="12604"/>
                </a:lnTo>
                <a:lnTo>
                  <a:pt x="8906" y="12629"/>
                </a:lnTo>
                <a:lnTo>
                  <a:pt x="8857" y="12629"/>
                </a:lnTo>
                <a:lnTo>
                  <a:pt x="8735" y="12677"/>
                </a:lnTo>
                <a:lnTo>
                  <a:pt x="8638" y="12726"/>
                </a:lnTo>
                <a:lnTo>
                  <a:pt x="8419" y="12848"/>
                </a:lnTo>
                <a:lnTo>
                  <a:pt x="8297" y="12872"/>
                </a:lnTo>
                <a:lnTo>
                  <a:pt x="8200" y="12896"/>
                </a:lnTo>
                <a:lnTo>
                  <a:pt x="8103" y="12921"/>
                </a:lnTo>
                <a:lnTo>
                  <a:pt x="8005" y="12945"/>
                </a:lnTo>
                <a:lnTo>
                  <a:pt x="7957" y="13018"/>
                </a:lnTo>
                <a:lnTo>
                  <a:pt x="7981" y="13067"/>
                </a:lnTo>
                <a:lnTo>
                  <a:pt x="8030" y="13140"/>
                </a:lnTo>
                <a:lnTo>
                  <a:pt x="8127" y="13188"/>
                </a:lnTo>
                <a:lnTo>
                  <a:pt x="8224" y="13213"/>
                </a:lnTo>
                <a:lnTo>
                  <a:pt x="8346" y="13188"/>
                </a:lnTo>
                <a:lnTo>
                  <a:pt x="8468" y="13164"/>
                </a:lnTo>
                <a:lnTo>
                  <a:pt x="8589" y="13115"/>
                </a:lnTo>
                <a:lnTo>
                  <a:pt x="8833" y="12994"/>
                </a:lnTo>
                <a:lnTo>
                  <a:pt x="8808" y="13115"/>
                </a:lnTo>
                <a:lnTo>
                  <a:pt x="8638" y="13213"/>
                </a:lnTo>
                <a:lnTo>
                  <a:pt x="8443" y="13310"/>
                </a:lnTo>
                <a:lnTo>
                  <a:pt x="8224" y="13383"/>
                </a:lnTo>
                <a:lnTo>
                  <a:pt x="8127" y="13432"/>
                </a:lnTo>
                <a:lnTo>
                  <a:pt x="8054" y="13480"/>
                </a:lnTo>
                <a:lnTo>
                  <a:pt x="8030" y="13553"/>
                </a:lnTo>
                <a:lnTo>
                  <a:pt x="8054" y="13602"/>
                </a:lnTo>
                <a:lnTo>
                  <a:pt x="8103" y="13651"/>
                </a:lnTo>
                <a:lnTo>
                  <a:pt x="8176" y="13675"/>
                </a:lnTo>
                <a:lnTo>
                  <a:pt x="8297" y="13699"/>
                </a:lnTo>
                <a:lnTo>
                  <a:pt x="8443" y="13651"/>
                </a:lnTo>
                <a:lnTo>
                  <a:pt x="8589" y="13626"/>
                </a:lnTo>
                <a:lnTo>
                  <a:pt x="8760" y="13553"/>
                </a:lnTo>
                <a:lnTo>
                  <a:pt x="8711" y="13797"/>
                </a:lnTo>
                <a:lnTo>
                  <a:pt x="8711" y="13821"/>
                </a:lnTo>
                <a:lnTo>
                  <a:pt x="8662" y="13845"/>
                </a:lnTo>
                <a:lnTo>
                  <a:pt x="8419" y="13918"/>
                </a:lnTo>
                <a:lnTo>
                  <a:pt x="8176" y="13991"/>
                </a:lnTo>
                <a:lnTo>
                  <a:pt x="8030" y="14016"/>
                </a:lnTo>
                <a:lnTo>
                  <a:pt x="7957" y="14040"/>
                </a:lnTo>
                <a:lnTo>
                  <a:pt x="7957" y="14089"/>
                </a:lnTo>
                <a:lnTo>
                  <a:pt x="7932" y="14113"/>
                </a:lnTo>
                <a:lnTo>
                  <a:pt x="7932" y="14162"/>
                </a:lnTo>
                <a:lnTo>
                  <a:pt x="7957" y="14186"/>
                </a:lnTo>
                <a:lnTo>
                  <a:pt x="8030" y="14235"/>
                </a:lnTo>
                <a:lnTo>
                  <a:pt x="8127" y="14259"/>
                </a:lnTo>
                <a:lnTo>
                  <a:pt x="8224" y="14283"/>
                </a:lnTo>
                <a:lnTo>
                  <a:pt x="8322" y="14283"/>
                </a:lnTo>
                <a:lnTo>
                  <a:pt x="8419" y="14259"/>
                </a:lnTo>
                <a:lnTo>
                  <a:pt x="8614" y="14210"/>
                </a:lnTo>
                <a:lnTo>
                  <a:pt x="8589" y="14381"/>
                </a:lnTo>
                <a:lnTo>
                  <a:pt x="8589" y="14575"/>
                </a:lnTo>
                <a:lnTo>
                  <a:pt x="8103" y="14575"/>
                </a:lnTo>
                <a:lnTo>
                  <a:pt x="7616" y="14624"/>
                </a:lnTo>
                <a:lnTo>
                  <a:pt x="6765" y="14624"/>
                </a:lnTo>
                <a:lnTo>
                  <a:pt x="6765" y="14405"/>
                </a:lnTo>
                <a:lnTo>
                  <a:pt x="6740" y="14162"/>
                </a:lnTo>
                <a:lnTo>
                  <a:pt x="6692" y="13748"/>
                </a:lnTo>
                <a:lnTo>
                  <a:pt x="6643" y="13432"/>
                </a:lnTo>
                <a:lnTo>
                  <a:pt x="6570" y="13042"/>
                </a:lnTo>
                <a:lnTo>
                  <a:pt x="6521" y="12848"/>
                </a:lnTo>
                <a:lnTo>
                  <a:pt x="6448" y="12702"/>
                </a:lnTo>
                <a:lnTo>
                  <a:pt x="6351" y="12556"/>
                </a:lnTo>
                <a:lnTo>
                  <a:pt x="6302" y="12531"/>
                </a:lnTo>
                <a:lnTo>
                  <a:pt x="6229" y="12483"/>
                </a:lnTo>
                <a:lnTo>
                  <a:pt x="6156" y="12483"/>
                </a:lnTo>
                <a:lnTo>
                  <a:pt x="6083" y="12507"/>
                </a:lnTo>
                <a:lnTo>
                  <a:pt x="5864" y="12434"/>
                </a:lnTo>
                <a:lnTo>
                  <a:pt x="5670" y="12385"/>
                </a:lnTo>
                <a:lnTo>
                  <a:pt x="5524" y="12312"/>
                </a:lnTo>
                <a:lnTo>
                  <a:pt x="5378" y="12239"/>
                </a:lnTo>
                <a:lnTo>
                  <a:pt x="5232" y="12166"/>
                </a:lnTo>
                <a:lnTo>
                  <a:pt x="5086" y="12118"/>
                </a:lnTo>
                <a:lnTo>
                  <a:pt x="5013" y="12045"/>
                </a:lnTo>
                <a:lnTo>
                  <a:pt x="4940" y="11996"/>
                </a:lnTo>
                <a:lnTo>
                  <a:pt x="4842" y="11996"/>
                </a:lnTo>
                <a:lnTo>
                  <a:pt x="4794" y="12020"/>
                </a:lnTo>
                <a:lnTo>
                  <a:pt x="4745" y="12069"/>
                </a:lnTo>
                <a:lnTo>
                  <a:pt x="4429" y="11923"/>
                </a:lnTo>
                <a:lnTo>
                  <a:pt x="4210" y="11826"/>
                </a:lnTo>
                <a:lnTo>
                  <a:pt x="4112" y="11801"/>
                </a:lnTo>
                <a:lnTo>
                  <a:pt x="4064" y="11801"/>
                </a:lnTo>
                <a:lnTo>
                  <a:pt x="4015" y="11826"/>
                </a:lnTo>
                <a:lnTo>
                  <a:pt x="3966" y="11850"/>
                </a:lnTo>
                <a:lnTo>
                  <a:pt x="3966" y="11899"/>
                </a:lnTo>
                <a:lnTo>
                  <a:pt x="3966" y="11947"/>
                </a:lnTo>
                <a:lnTo>
                  <a:pt x="3991" y="12020"/>
                </a:lnTo>
                <a:lnTo>
                  <a:pt x="4088" y="12093"/>
                </a:lnTo>
                <a:lnTo>
                  <a:pt x="4307" y="12239"/>
                </a:lnTo>
                <a:lnTo>
                  <a:pt x="4477" y="12361"/>
                </a:lnTo>
                <a:lnTo>
                  <a:pt x="4356" y="12507"/>
                </a:lnTo>
                <a:lnTo>
                  <a:pt x="4331" y="12434"/>
                </a:lnTo>
                <a:lnTo>
                  <a:pt x="4283" y="12385"/>
                </a:lnTo>
                <a:lnTo>
                  <a:pt x="4185" y="12337"/>
                </a:lnTo>
                <a:lnTo>
                  <a:pt x="4088" y="12337"/>
                </a:lnTo>
                <a:lnTo>
                  <a:pt x="3942" y="12312"/>
                </a:lnTo>
                <a:lnTo>
                  <a:pt x="3820" y="12264"/>
                </a:lnTo>
                <a:lnTo>
                  <a:pt x="3723" y="12191"/>
                </a:lnTo>
                <a:lnTo>
                  <a:pt x="3601" y="12118"/>
                </a:lnTo>
                <a:lnTo>
                  <a:pt x="3504" y="12045"/>
                </a:lnTo>
                <a:lnTo>
                  <a:pt x="3382" y="11996"/>
                </a:lnTo>
                <a:lnTo>
                  <a:pt x="3334" y="11996"/>
                </a:lnTo>
                <a:lnTo>
                  <a:pt x="3309" y="12020"/>
                </a:lnTo>
                <a:lnTo>
                  <a:pt x="3285" y="12045"/>
                </a:lnTo>
                <a:lnTo>
                  <a:pt x="3285" y="12142"/>
                </a:lnTo>
                <a:lnTo>
                  <a:pt x="3309" y="12215"/>
                </a:lnTo>
                <a:lnTo>
                  <a:pt x="3334" y="12288"/>
                </a:lnTo>
                <a:lnTo>
                  <a:pt x="3382" y="12337"/>
                </a:lnTo>
                <a:lnTo>
                  <a:pt x="3504" y="12458"/>
                </a:lnTo>
                <a:lnTo>
                  <a:pt x="3650" y="12556"/>
                </a:lnTo>
                <a:lnTo>
                  <a:pt x="3747" y="12629"/>
                </a:lnTo>
                <a:lnTo>
                  <a:pt x="3869" y="12677"/>
                </a:lnTo>
                <a:lnTo>
                  <a:pt x="4015" y="12702"/>
                </a:lnTo>
                <a:lnTo>
                  <a:pt x="4137" y="12702"/>
                </a:lnTo>
                <a:lnTo>
                  <a:pt x="3820" y="12969"/>
                </a:lnTo>
                <a:lnTo>
                  <a:pt x="3796" y="12921"/>
                </a:lnTo>
                <a:lnTo>
                  <a:pt x="3772" y="12872"/>
                </a:lnTo>
                <a:lnTo>
                  <a:pt x="3723" y="12848"/>
                </a:lnTo>
                <a:lnTo>
                  <a:pt x="3650" y="12823"/>
                </a:lnTo>
                <a:lnTo>
                  <a:pt x="3553" y="12823"/>
                </a:lnTo>
                <a:lnTo>
                  <a:pt x="3480" y="12799"/>
                </a:lnTo>
                <a:lnTo>
                  <a:pt x="3334" y="12702"/>
                </a:lnTo>
                <a:lnTo>
                  <a:pt x="3188" y="12580"/>
                </a:lnTo>
                <a:lnTo>
                  <a:pt x="3163" y="12556"/>
                </a:lnTo>
                <a:lnTo>
                  <a:pt x="3115" y="12531"/>
                </a:lnTo>
                <a:lnTo>
                  <a:pt x="3066" y="12507"/>
                </a:lnTo>
                <a:lnTo>
                  <a:pt x="3017" y="12483"/>
                </a:lnTo>
                <a:lnTo>
                  <a:pt x="2993" y="12483"/>
                </a:lnTo>
                <a:lnTo>
                  <a:pt x="2969" y="12507"/>
                </a:lnTo>
                <a:lnTo>
                  <a:pt x="2944" y="12604"/>
                </a:lnTo>
                <a:lnTo>
                  <a:pt x="2944" y="12677"/>
                </a:lnTo>
                <a:lnTo>
                  <a:pt x="2944" y="12726"/>
                </a:lnTo>
                <a:lnTo>
                  <a:pt x="2969" y="12799"/>
                </a:lnTo>
                <a:lnTo>
                  <a:pt x="3017" y="12872"/>
                </a:lnTo>
                <a:lnTo>
                  <a:pt x="3115" y="12969"/>
                </a:lnTo>
                <a:lnTo>
                  <a:pt x="3285" y="13115"/>
                </a:lnTo>
                <a:lnTo>
                  <a:pt x="3382" y="13164"/>
                </a:lnTo>
                <a:lnTo>
                  <a:pt x="3504" y="13213"/>
                </a:lnTo>
                <a:lnTo>
                  <a:pt x="3309" y="13310"/>
                </a:lnTo>
                <a:lnTo>
                  <a:pt x="3261" y="13286"/>
                </a:lnTo>
                <a:lnTo>
                  <a:pt x="2896" y="12969"/>
                </a:lnTo>
                <a:lnTo>
                  <a:pt x="2531" y="12629"/>
                </a:lnTo>
                <a:lnTo>
                  <a:pt x="2214" y="12312"/>
                </a:lnTo>
                <a:lnTo>
                  <a:pt x="2068" y="12118"/>
                </a:lnTo>
                <a:lnTo>
                  <a:pt x="1947" y="11947"/>
                </a:lnTo>
                <a:lnTo>
                  <a:pt x="2093" y="11777"/>
                </a:lnTo>
                <a:lnTo>
                  <a:pt x="2214" y="11607"/>
                </a:lnTo>
                <a:lnTo>
                  <a:pt x="2433" y="11242"/>
                </a:lnTo>
                <a:lnTo>
                  <a:pt x="2798" y="10779"/>
                </a:lnTo>
                <a:lnTo>
                  <a:pt x="3139" y="10317"/>
                </a:lnTo>
                <a:lnTo>
                  <a:pt x="3163" y="10293"/>
                </a:lnTo>
                <a:lnTo>
                  <a:pt x="3236" y="10244"/>
                </a:lnTo>
                <a:lnTo>
                  <a:pt x="3285" y="10147"/>
                </a:lnTo>
                <a:lnTo>
                  <a:pt x="3285" y="10074"/>
                </a:lnTo>
                <a:lnTo>
                  <a:pt x="3261" y="10025"/>
                </a:lnTo>
                <a:lnTo>
                  <a:pt x="3212" y="9976"/>
                </a:lnTo>
                <a:lnTo>
                  <a:pt x="3090" y="9855"/>
                </a:lnTo>
                <a:lnTo>
                  <a:pt x="2969" y="9709"/>
                </a:lnTo>
                <a:lnTo>
                  <a:pt x="2750" y="9441"/>
                </a:lnTo>
                <a:lnTo>
                  <a:pt x="2628" y="9246"/>
                </a:lnTo>
                <a:lnTo>
                  <a:pt x="2628" y="9222"/>
                </a:lnTo>
                <a:lnTo>
                  <a:pt x="2628" y="9149"/>
                </a:lnTo>
                <a:lnTo>
                  <a:pt x="2604" y="9076"/>
                </a:lnTo>
                <a:lnTo>
                  <a:pt x="2579" y="9003"/>
                </a:lnTo>
                <a:lnTo>
                  <a:pt x="2506" y="8954"/>
                </a:lnTo>
                <a:lnTo>
                  <a:pt x="2409" y="8930"/>
                </a:lnTo>
                <a:lnTo>
                  <a:pt x="1460" y="8881"/>
                </a:lnTo>
                <a:lnTo>
                  <a:pt x="998" y="8808"/>
                </a:lnTo>
                <a:lnTo>
                  <a:pt x="754" y="8784"/>
                </a:lnTo>
                <a:lnTo>
                  <a:pt x="535" y="8711"/>
                </a:lnTo>
                <a:lnTo>
                  <a:pt x="535" y="8614"/>
                </a:lnTo>
                <a:lnTo>
                  <a:pt x="511" y="8492"/>
                </a:lnTo>
                <a:lnTo>
                  <a:pt x="462" y="8273"/>
                </a:lnTo>
                <a:lnTo>
                  <a:pt x="462" y="7908"/>
                </a:lnTo>
                <a:lnTo>
                  <a:pt x="462" y="7567"/>
                </a:lnTo>
                <a:lnTo>
                  <a:pt x="511" y="7105"/>
                </a:lnTo>
                <a:lnTo>
                  <a:pt x="535" y="6862"/>
                </a:lnTo>
                <a:lnTo>
                  <a:pt x="535" y="6740"/>
                </a:lnTo>
                <a:lnTo>
                  <a:pt x="511" y="6619"/>
                </a:lnTo>
                <a:lnTo>
                  <a:pt x="681" y="6570"/>
                </a:lnTo>
                <a:lnTo>
                  <a:pt x="1046" y="6497"/>
                </a:lnTo>
                <a:lnTo>
                  <a:pt x="949" y="6643"/>
                </a:lnTo>
                <a:lnTo>
                  <a:pt x="876" y="6789"/>
                </a:lnTo>
                <a:lnTo>
                  <a:pt x="754" y="7105"/>
                </a:lnTo>
                <a:lnTo>
                  <a:pt x="754" y="7203"/>
                </a:lnTo>
                <a:lnTo>
                  <a:pt x="779" y="7227"/>
                </a:lnTo>
                <a:lnTo>
                  <a:pt x="803" y="7276"/>
                </a:lnTo>
                <a:lnTo>
                  <a:pt x="876" y="7324"/>
                </a:lnTo>
                <a:lnTo>
                  <a:pt x="973" y="7324"/>
                </a:lnTo>
                <a:lnTo>
                  <a:pt x="1022" y="7300"/>
                </a:lnTo>
                <a:lnTo>
                  <a:pt x="1046" y="7276"/>
                </a:lnTo>
                <a:lnTo>
                  <a:pt x="1095" y="7203"/>
                </a:lnTo>
                <a:lnTo>
                  <a:pt x="1168" y="6984"/>
                </a:lnTo>
                <a:lnTo>
                  <a:pt x="1265" y="6765"/>
                </a:lnTo>
                <a:lnTo>
                  <a:pt x="1338" y="6619"/>
                </a:lnTo>
                <a:lnTo>
                  <a:pt x="1436" y="6448"/>
                </a:lnTo>
                <a:lnTo>
                  <a:pt x="1606" y="6424"/>
                </a:lnTo>
                <a:lnTo>
                  <a:pt x="1509" y="6570"/>
                </a:lnTo>
                <a:lnTo>
                  <a:pt x="1436" y="6740"/>
                </a:lnTo>
                <a:lnTo>
                  <a:pt x="1387" y="6911"/>
                </a:lnTo>
                <a:lnTo>
                  <a:pt x="1338" y="7057"/>
                </a:lnTo>
                <a:lnTo>
                  <a:pt x="1338" y="7105"/>
                </a:lnTo>
                <a:lnTo>
                  <a:pt x="1363" y="7154"/>
                </a:lnTo>
                <a:lnTo>
                  <a:pt x="1387" y="7203"/>
                </a:lnTo>
                <a:lnTo>
                  <a:pt x="1436" y="7251"/>
                </a:lnTo>
                <a:lnTo>
                  <a:pt x="1484" y="7276"/>
                </a:lnTo>
                <a:lnTo>
                  <a:pt x="1557" y="7276"/>
                </a:lnTo>
                <a:lnTo>
                  <a:pt x="1630" y="7227"/>
                </a:lnTo>
                <a:lnTo>
                  <a:pt x="1679" y="7178"/>
                </a:lnTo>
                <a:lnTo>
                  <a:pt x="1679" y="7154"/>
                </a:lnTo>
                <a:lnTo>
                  <a:pt x="1728" y="6935"/>
                </a:lnTo>
                <a:lnTo>
                  <a:pt x="1801" y="6716"/>
                </a:lnTo>
                <a:lnTo>
                  <a:pt x="1898" y="6570"/>
                </a:lnTo>
                <a:lnTo>
                  <a:pt x="1947" y="6424"/>
                </a:lnTo>
                <a:lnTo>
                  <a:pt x="2093" y="6424"/>
                </a:lnTo>
                <a:lnTo>
                  <a:pt x="2044" y="6546"/>
                </a:lnTo>
                <a:lnTo>
                  <a:pt x="1947" y="6813"/>
                </a:lnTo>
                <a:lnTo>
                  <a:pt x="1922" y="6935"/>
                </a:lnTo>
                <a:lnTo>
                  <a:pt x="1898" y="7057"/>
                </a:lnTo>
                <a:lnTo>
                  <a:pt x="1922" y="7105"/>
                </a:lnTo>
                <a:lnTo>
                  <a:pt x="1947" y="7154"/>
                </a:lnTo>
                <a:lnTo>
                  <a:pt x="2020" y="7203"/>
                </a:lnTo>
                <a:lnTo>
                  <a:pt x="2117" y="7203"/>
                </a:lnTo>
                <a:lnTo>
                  <a:pt x="2166" y="7178"/>
                </a:lnTo>
                <a:lnTo>
                  <a:pt x="2190" y="7130"/>
                </a:lnTo>
                <a:lnTo>
                  <a:pt x="2239" y="6935"/>
                </a:lnTo>
                <a:lnTo>
                  <a:pt x="2287" y="6716"/>
                </a:lnTo>
                <a:lnTo>
                  <a:pt x="2336" y="6546"/>
                </a:lnTo>
                <a:lnTo>
                  <a:pt x="2360" y="6400"/>
                </a:lnTo>
                <a:lnTo>
                  <a:pt x="2482" y="6375"/>
                </a:lnTo>
                <a:lnTo>
                  <a:pt x="2531" y="6351"/>
                </a:lnTo>
                <a:lnTo>
                  <a:pt x="2579" y="6302"/>
                </a:lnTo>
                <a:lnTo>
                  <a:pt x="2604" y="6254"/>
                </a:lnTo>
                <a:lnTo>
                  <a:pt x="2604" y="6205"/>
                </a:lnTo>
                <a:lnTo>
                  <a:pt x="2652" y="6132"/>
                </a:lnTo>
                <a:lnTo>
                  <a:pt x="2677" y="6059"/>
                </a:lnTo>
                <a:lnTo>
                  <a:pt x="2677" y="5913"/>
                </a:lnTo>
                <a:lnTo>
                  <a:pt x="2701" y="5767"/>
                </a:lnTo>
                <a:lnTo>
                  <a:pt x="2798" y="5499"/>
                </a:lnTo>
                <a:lnTo>
                  <a:pt x="2993" y="4964"/>
                </a:lnTo>
                <a:lnTo>
                  <a:pt x="3090" y="4891"/>
                </a:lnTo>
                <a:lnTo>
                  <a:pt x="3139" y="4794"/>
                </a:lnTo>
                <a:lnTo>
                  <a:pt x="3139" y="4745"/>
                </a:lnTo>
                <a:lnTo>
                  <a:pt x="3139" y="4696"/>
                </a:lnTo>
                <a:lnTo>
                  <a:pt x="3115" y="4648"/>
                </a:lnTo>
                <a:lnTo>
                  <a:pt x="3066" y="4575"/>
                </a:lnTo>
                <a:lnTo>
                  <a:pt x="2750" y="4234"/>
                </a:lnTo>
                <a:lnTo>
                  <a:pt x="2433" y="3893"/>
                </a:lnTo>
                <a:lnTo>
                  <a:pt x="2117" y="3528"/>
                </a:lnTo>
                <a:lnTo>
                  <a:pt x="1801" y="3188"/>
                </a:lnTo>
                <a:lnTo>
                  <a:pt x="1971" y="3042"/>
                </a:lnTo>
                <a:lnTo>
                  <a:pt x="2141" y="2871"/>
                </a:lnTo>
                <a:lnTo>
                  <a:pt x="2433" y="2506"/>
                </a:lnTo>
                <a:lnTo>
                  <a:pt x="2604" y="2336"/>
                </a:lnTo>
                <a:lnTo>
                  <a:pt x="2774" y="2166"/>
                </a:lnTo>
                <a:lnTo>
                  <a:pt x="2944" y="2044"/>
                </a:lnTo>
                <a:lnTo>
                  <a:pt x="3163" y="1947"/>
                </a:lnTo>
                <a:lnTo>
                  <a:pt x="3236" y="1922"/>
                </a:lnTo>
                <a:lnTo>
                  <a:pt x="3261" y="1922"/>
                </a:lnTo>
                <a:lnTo>
                  <a:pt x="3115" y="2020"/>
                </a:lnTo>
                <a:lnTo>
                  <a:pt x="2993" y="2117"/>
                </a:lnTo>
                <a:lnTo>
                  <a:pt x="2847" y="2263"/>
                </a:lnTo>
                <a:lnTo>
                  <a:pt x="2725" y="2409"/>
                </a:lnTo>
                <a:lnTo>
                  <a:pt x="2701" y="2506"/>
                </a:lnTo>
                <a:lnTo>
                  <a:pt x="2701" y="2579"/>
                </a:lnTo>
                <a:lnTo>
                  <a:pt x="2701" y="2652"/>
                </a:lnTo>
                <a:lnTo>
                  <a:pt x="2750" y="2701"/>
                </a:lnTo>
                <a:lnTo>
                  <a:pt x="2798" y="2725"/>
                </a:lnTo>
                <a:lnTo>
                  <a:pt x="2871" y="2725"/>
                </a:lnTo>
                <a:lnTo>
                  <a:pt x="2944" y="2677"/>
                </a:lnTo>
                <a:lnTo>
                  <a:pt x="2993" y="2628"/>
                </a:lnTo>
                <a:lnTo>
                  <a:pt x="3090" y="2506"/>
                </a:lnTo>
                <a:lnTo>
                  <a:pt x="3212" y="2360"/>
                </a:lnTo>
                <a:lnTo>
                  <a:pt x="3358" y="2239"/>
                </a:lnTo>
                <a:lnTo>
                  <a:pt x="3553" y="2117"/>
                </a:lnTo>
                <a:lnTo>
                  <a:pt x="3626" y="2166"/>
                </a:lnTo>
                <a:lnTo>
                  <a:pt x="3504" y="2263"/>
                </a:lnTo>
                <a:lnTo>
                  <a:pt x="3407" y="2336"/>
                </a:lnTo>
                <a:lnTo>
                  <a:pt x="3285" y="2458"/>
                </a:lnTo>
                <a:lnTo>
                  <a:pt x="3188" y="2579"/>
                </a:lnTo>
                <a:lnTo>
                  <a:pt x="3115" y="2725"/>
                </a:lnTo>
                <a:lnTo>
                  <a:pt x="3090" y="2798"/>
                </a:lnTo>
                <a:lnTo>
                  <a:pt x="3090" y="2871"/>
                </a:lnTo>
                <a:lnTo>
                  <a:pt x="3115" y="2920"/>
                </a:lnTo>
                <a:lnTo>
                  <a:pt x="3139" y="2944"/>
                </a:lnTo>
                <a:lnTo>
                  <a:pt x="3212" y="2969"/>
                </a:lnTo>
                <a:lnTo>
                  <a:pt x="3285" y="2969"/>
                </a:lnTo>
                <a:lnTo>
                  <a:pt x="3358" y="2944"/>
                </a:lnTo>
                <a:lnTo>
                  <a:pt x="3431" y="2847"/>
                </a:lnTo>
                <a:lnTo>
                  <a:pt x="3480" y="2750"/>
                </a:lnTo>
                <a:lnTo>
                  <a:pt x="3577" y="2652"/>
                </a:lnTo>
                <a:lnTo>
                  <a:pt x="3674" y="2555"/>
                </a:lnTo>
                <a:lnTo>
                  <a:pt x="3869" y="2360"/>
                </a:lnTo>
                <a:lnTo>
                  <a:pt x="3966" y="2433"/>
                </a:lnTo>
                <a:lnTo>
                  <a:pt x="4112" y="2506"/>
                </a:lnTo>
                <a:lnTo>
                  <a:pt x="3893" y="2628"/>
                </a:lnTo>
                <a:lnTo>
                  <a:pt x="3699" y="2750"/>
                </a:lnTo>
                <a:lnTo>
                  <a:pt x="3553" y="2871"/>
                </a:lnTo>
                <a:lnTo>
                  <a:pt x="3407" y="3017"/>
                </a:lnTo>
                <a:lnTo>
                  <a:pt x="3334" y="3115"/>
                </a:lnTo>
                <a:lnTo>
                  <a:pt x="3309" y="3188"/>
                </a:lnTo>
                <a:lnTo>
                  <a:pt x="3309" y="3285"/>
                </a:lnTo>
                <a:lnTo>
                  <a:pt x="3334" y="3382"/>
                </a:lnTo>
                <a:lnTo>
                  <a:pt x="3382" y="3431"/>
                </a:lnTo>
                <a:lnTo>
                  <a:pt x="3455" y="3455"/>
                </a:lnTo>
                <a:lnTo>
                  <a:pt x="3528" y="3431"/>
                </a:lnTo>
                <a:lnTo>
                  <a:pt x="3577" y="3382"/>
                </a:lnTo>
                <a:lnTo>
                  <a:pt x="3674" y="3261"/>
                </a:lnTo>
                <a:lnTo>
                  <a:pt x="3747" y="3139"/>
                </a:lnTo>
                <a:lnTo>
                  <a:pt x="3869" y="3042"/>
                </a:lnTo>
                <a:lnTo>
                  <a:pt x="3991" y="2969"/>
                </a:lnTo>
                <a:lnTo>
                  <a:pt x="4185" y="2847"/>
                </a:lnTo>
                <a:lnTo>
                  <a:pt x="4380" y="2701"/>
                </a:lnTo>
                <a:lnTo>
                  <a:pt x="4623" y="2871"/>
                </a:lnTo>
                <a:lnTo>
                  <a:pt x="4356" y="3066"/>
                </a:lnTo>
                <a:lnTo>
                  <a:pt x="4234" y="3139"/>
                </a:lnTo>
                <a:lnTo>
                  <a:pt x="4088" y="3261"/>
                </a:lnTo>
                <a:lnTo>
                  <a:pt x="3966" y="3382"/>
                </a:lnTo>
                <a:lnTo>
                  <a:pt x="3942" y="3455"/>
                </a:lnTo>
                <a:lnTo>
                  <a:pt x="3918" y="3528"/>
                </a:lnTo>
                <a:lnTo>
                  <a:pt x="3942" y="3577"/>
                </a:lnTo>
                <a:lnTo>
                  <a:pt x="3966" y="3601"/>
                </a:lnTo>
                <a:lnTo>
                  <a:pt x="4015" y="3626"/>
                </a:lnTo>
                <a:lnTo>
                  <a:pt x="4064" y="3626"/>
                </a:lnTo>
                <a:lnTo>
                  <a:pt x="4112" y="3601"/>
                </a:lnTo>
                <a:lnTo>
                  <a:pt x="4161" y="3553"/>
                </a:lnTo>
                <a:lnTo>
                  <a:pt x="4258" y="3480"/>
                </a:lnTo>
                <a:lnTo>
                  <a:pt x="4380" y="3358"/>
                </a:lnTo>
                <a:lnTo>
                  <a:pt x="4526" y="3261"/>
                </a:lnTo>
                <a:lnTo>
                  <a:pt x="4842" y="3042"/>
                </a:lnTo>
                <a:lnTo>
                  <a:pt x="4891" y="3066"/>
                </a:lnTo>
                <a:lnTo>
                  <a:pt x="4964" y="3090"/>
                </a:lnTo>
                <a:lnTo>
                  <a:pt x="5037" y="3090"/>
                </a:lnTo>
                <a:lnTo>
                  <a:pt x="5110" y="3042"/>
                </a:lnTo>
                <a:lnTo>
                  <a:pt x="5159" y="2993"/>
                </a:lnTo>
                <a:lnTo>
                  <a:pt x="5378" y="2896"/>
                </a:lnTo>
                <a:lnTo>
                  <a:pt x="5645" y="2798"/>
                </a:lnTo>
                <a:lnTo>
                  <a:pt x="6156" y="2652"/>
                </a:lnTo>
                <a:lnTo>
                  <a:pt x="6229" y="2604"/>
                </a:lnTo>
                <a:lnTo>
                  <a:pt x="6278" y="2531"/>
                </a:lnTo>
                <a:lnTo>
                  <a:pt x="6302" y="2506"/>
                </a:lnTo>
                <a:lnTo>
                  <a:pt x="6351" y="2360"/>
                </a:lnTo>
                <a:lnTo>
                  <a:pt x="6400" y="2214"/>
                </a:lnTo>
                <a:lnTo>
                  <a:pt x="6424" y="1922"/>
                </a:lnTo>
                <a:lnTo>
                  <a:pt x="6473" y="1314"/>
                </a:lnTo>
                <a:lnTo>
                  <a:pt x="6546" y="876"/>
                </a:lnTo>
                <a:lnTo>
                  <a:pt x="6570" y="633"/>
                </a:lnTo>
                <a:lnTo>
                  <a:pt x="6570" y="535"/>
                </a:lnTo>
                <a:lnTo>
                  <a:pt x="6570" y="414"/>
                </a:lnTo>
                <a:close/>
                <a:moveTo>
                  <a:pt x="17519" y="12093"/>
                </a:moveTo>
                <a:lnTo>
                  <a:pt x="17544" y="12142"/>
                </a:lnTo>
                <a:lnTo>
                  <a:pt x="17592" y="12191"/>
                </a:lnTo>
                <a:lnTo>
                  <a:pt x="17665" y="12215"/>
                </a:lnTo>
                <a:lnTo>
                  <a:pt x="17738" y="12215"/>
                </a:lnTo>
                <a:lnTo>
                  <a:pt x="18030" y="12239"/>
                </a:lnTo>
                <a:lnTo>
                  <a:pt x="18322" y="12312"/>
                </a:lnTo>
                <a:lnTo>
                  <a:pt x="18590" y="12434"/>
                </a:lnTo>
                <a:lnTo>
                  <a:pt x="18712" y="12507"/>
                </a:lnTo>
                <a:lnTo>
                  <a:pt x="18809" y="12604"/>
                </a:lnTo>
                <a:lnTo>
                  <a:pt x="18906" y="12702"/>
                </a:lnTo>
                <a:lnTo>
                  <a:pt x="18979" y="12799"/>
                </a:lnTo>
                <a:lnTo>
                  <a:pt x="19052" y="12921"/>
                </a:lnTo>
                <a:lnTo>
                  <a:pt x="19101" y="13042"/>
                </a:lnTo>
                <a:lnTo>
                  <a:pt x="19125" y="13188"/>
                </a:lnTo>
                <a:lnTo>
                  <a:pt x="19150" y="13334"/>
                </a:lnTo>
                <a:lnTo>
                  <a:pt x="19150" y="13480"/>
                </a:lnTo>
                <a:lnTo>
                  <a:pt x="19125" y="13651"/>
                </a:lnTo>
                <a:lnTo>
                  <a:pt x="19052" y="13870"/>
                </a:lnTo>
                <a:lnTo>
                  <a:pt x="18955" y="14089"/>
                </a:lnTo>
                <a:lnTo>
                  <a:pt x="18809" y="14283"/>
                </a:lnTo>
                <a:lnTo>
                  <a:pt x="18663" y="14454"/>
                </a:lnTo>
                <a:lnTo>
                  <a:pt x="18493" y="14624"/>
                </a:lnTo>
                <a:lnTo>
                  <a:pt x="18298" y="14770"/>
                </a:lnTo>
                <a:lnTo>
                  <a:pt x="18103" y="14867"/>
                </a:lnTo>
                <a:lnTo>
                  <a:pt x="17884" y="14965"/>
                </a:lnTo>
                <a:lnTo>
                  <a:pt x="17738" y="14989"/>
                </a:lnTo>
                <a:lnTo>
                  <a:pt x="17446" y="14989"/>
                </a:lnTo>
                <a:lnTo>
                  <a:pt x="17300" y="14965"/>
                </a:lnTo>
                <a:lnTo>
                  <a:pt x="17154" y="14916"/>
                </a:lnTo>
                <a:lnTo>
                  <a:pt x="17033" y="14843"/>
                </a:lnTo>
                <a:lnTo>
                  <a:pt x="16911" y="14746"/>
                </a:lnTo>
                <a:lnTo>
                  <a:pt x="16814" y="14648"/>
                </a:lnTo>
                <a:lnTo>
                  <a:pt x="16619" y="14429"/>
                </a:lnTo>
                <a:lnTo>
                  <a:pt x="16449" y="14186"/>
                </a:lnTo>
                <a:lnTo>
                  <a:pt x="16351" y="13894"/>
                </a:lnTo>
                <a:lnTo>
                  <a:pt x="16303" y="13626"/>
                </a:lnTo>
                <a:lnTo>
                  <a:pt x="16303" y="13456"/>
                </a:lnTo>
                <a:lnTo>
                  <a:pt x="16303" y="13286"/>
                </a:lnTo>
                <a:lnTo>
                  <a:pt x="16351" y="13115"/>
                </a:lnTo>
                <a:lnTo>
                  <a:pt x="16424" y="12969"/>
                </a:lnTo>
                <a:lnTo>
                  <a:pt x="16497" y="12823"/>
                </a:lnTo>
                <a:lnTo>
                  <a:pt x="16595" y="12677"/>
                </a:lnTo>
                <a:lnTo>
                  <a:pt x="16692" y="12556"/>
                </a:lnTo>
                <a:lnTo>
                  <a:pt x="16814" y="12434"/>
                </a:lnTo>
                <a:lnTo>
                  <a:pt x="16960" y="12312"/>
                </a:lnTo>
                <a:lnTo>
                  <a:pt x="17130" y="12215"/>
                </a:lnTo>
                <a:lnTo>
                  <a:pt x="17300" y="12142"/>
                </a:lnTo>
                <a:lnTo>
                  <a:pt x="17495" y="12093"/>
                </a:lnTo>
                <a:lnTo>
                  <a:pt x="17519" y="12093"/>
                </a:lnTo>
                <a:close/>
                <a:moveTo>
                  <a:pt x="7008" y="0"/>
                </a:moveTo>
                <a:lnTo>
                  <a:pt x="6692" y="24"/>
                </a:lnTo>
                <a:lnTo>
                  <a:pt x="6521" y="73"/>
                </a:lnTo>
                <a:lnTo>
                  <a:pt x="6375" y="122"/>
                </a:lnTo>
                <a:lnTo>
                  <a:pt x="6327" y="146"/>
                </a:lnTo>
                <a:lnTo>
                  <a:pt x="6302" y="170"/>
                </a:lnTo>
                <a:lnTo>
                  <a:pt x="6278" y="219"/>
                </a:lnTo>
                <a:lnTo>
                  <a:pt x="6278" y="268"/>
                </a:lnTo>
                <a:lnTo>
                  <a:pt x="6205" y="365"/>
                </a:lnTo>
                <a:lnTo>
                  <a:pt x="6156" y="462"/>
                </a:lnTo>
                <a:lnTo>
                  <a:pt x="6108" y="608"/>
                </a:lnTo>
                <a:lnTo>
                  <a:pt x="6083" y="730"/>
                </a:lnTo>
                <a:lnTo>
                  <a:pt x="6035" y="1265"/>
                </a:lnTo>
                <a:lnTo>
                  <a:pt x="5937" y="1776"/>
                </a:lnTo>
                <a:lnTo>
                  <a:pt x="5913" y="2020"/>
                </a:lnTo>
                <a:lnTo>
                  <a:pt x="5913" y="2287"/>
                </a:lnTo>
                <a:lnTo>
                  <a:pt x="5670" y="2360"/>
                </a:lnTo>
                <a:lnTo>
                  <a:pt x="5451" y="2458"/>
                </a:lnTo>
                <a:lnTo>
                  <a:pt x="4988" y="2677"/>
                </a:lnTo>
                <a:lnTo>
                  <a:pt x="4161" y="2093"/>
                </a:lnTo>
                <a:lnTo>
                  <a:pt x="3966" y="1947"/>
                </a:lnTo>
                <a:lnTo>
                  <a:pt x="3723" y="1776"/>
                </a:lnTo>
                <a:lnTo>
                  <a:pt x="3601" y="1703"/>
                </a:lnTo>
                <a:lnTo>
                  <a:pt x="3480" y="1630"/>
                </a:lnTo>
                <a:lnTo>
                  <a:pt x="3334" y="1606"/>
                </a:lnTo>
                <a:lnTo>
                  <a:pt x="3236" y="1606"/>
                </a:lnTo>
                <a:lnTo>
                  <a:pt x="3163" y="1557"/>
                </a:lnTo>
                <a:lnTo>
                  <a:pt x="3042" y="1557"/>
                </a:lnTo>
                <a:lnTo>
                  <a:pt x="2944" y="1606"/>
                </a:lnTo>
                <a:lnTo>
                  <a:pt x="2823" y="1679"/>
                </a:lnTo>
                <a:lnTo>
                  <a:pt x="2604" y="1825"/>
                </a:lnTo>
                <a:lnTo>
                  <a:pt x="2409" y="1995"/>
                </a:lnTo>
                <a:lnTo>
                  <a:pt x="2239" y="2190"/>
                </a:lnTo>
                <a:lnTo>
                  <a:pt x="1849" y="2604"/>
                </a:lnTo>
                <a:lnTo>
                  <a:pt x="1655" y="2798"/>
                </a:lnTo>
                <a:lnTo>
                  <a:pt x="1484" y="3042"/>
                </a:lnTo>
                <a:lnTo>
                  <a:pt x="1436" y="3066"/>
                </a:lnTo>
                <a:lnTo>
                  <a:pt x="1387" y="3115"/>
                </a:lnTo>
                <a:lnTo>
                  <a:pt x="1363" y="3163"/>
                </a:lnTo>
                <a:lnTo>
                  <a:pt x="1387" y="3236"/>
                </a:lnTo>
                <a:lnTo>
                  <a:pt x="1509" y="3455"/>
                </a:lnTo>
                <a:lnTo>
                  <a:pt x="1655" y="3650"/>
                </a:lnTo>
                <a:lnTo>
                  <a:pt x="1971" y="4039"/>
                </a:lnTo>
                <a:lnTo>
                  <a:pt x="2287" y="4477"/>
                </a:lnTo>
                <a:lnTo>
                  <a:pt x="2482" y="4672"/>
                </a:lnTo>
                <a:lnTo>
                  <a:pt x="2652" y="4867"/>
                </a:lnTo>
                <a:lnTo>
                  <a:pt x="2531" y="5061"/>
                </a:lnTo>
                <a:lnTo>
                  <a:pt x="2433" y="5280"/>
                </a:lnTo>
                <a:lnTo>
                  <a:pt x="2312" y="5597"/>
                </a:lnTo>
                <a:lnTo>
                  <a:pt x="2263" y="5791"/>
                </a:lnTo>
                <a:lnTo>
                  <a:pt x="2263" y="5962"/>
                </a:lnTo>
                <a:lnTo>
                  <a:pt x="1995" y="5962"/>
                </a:lnTo>
                <a:lnTo>
                  <a:pt x="1703" y="5986"/>
                </a:lnTo>
                <a:lnTo>
                  <a:pt x="1192" y="6083"/>
                </a:lnTo>
                <a:lnTo>
                  <a:pt x="973" y="6108"/>
                </a:lnTo>
                <a:lnTo>
                  <a:pt x="706" y="6181"/>
                </a:lnTo>
                <a:lnTo>
                  <a:pt x="584" y="6229"/>
                </a:lnTo>
                <a:lnTo>
                  <a:pt x="462" y="6278"/>
                </a:lnTo>
                <a:lnTo>
                  <a:pt x="365" y="6351"/>
                </a:lnTo>
                <a:lnTo>
                  <a:pt x="292" y="6424"/>
                </a:lnTo>
                <a:lnTo>
                  <a:pt x="243" y="6448"/>
                </a:lnTo>
                <a:lnTo>
                  <a:pt x="195" y="6473"/>
                </a:lnTo>
                <a:lnTo>
                  <a:pt x="146" y="6570"/>
                </a:lnTo>
                <a:lnTo>
                  <a:pt x="97" y="6692"/>
                </a:lnTo>
                <a:lnTo>
                  <a:pt x="73" y="6935"/>
                </a:lnTo>
                <a:lnTo>
                  <a:pt x="0" y="7738"/>
                </a:lnTo>
                <a:lnTo>
                  <a:pt x="0" y="8005"/>
                </a:lnTo>
                <a:lnTo>
                  <a:pt x="0" y="8346"/>
                </a:lnTo>
                <a:lnTo>
                  <a:pt x="24" y="8492"/>
                </a:lnTo>
                <a:lnTo>
                  <a:pt x="73" y="8638"/>
                </a:lnTo>
                <a:lnTo>
                  <a:pt x="122" y="8760"/>
                </a:lnTo>
                <a:lnTo>
                  <a:pt x="243" y="8833"/>
                </a:lnTo>
                <a:lnTo>
                  <a:pt x="219" y="8906"/>
                </a:lnTo>
                <a:lnTo>
                  <a:pt x="243" y="8954"/>
                </a:lnTo>
                <a:lnTo>
                  <a:pt x="268" y="9003"/>
                </a:lnTo>
                <a:lnTo>
                  <a:pt x="316" y="9027"/>
                </a:lnTo>
                <a:lnTo>
                  <a:pt x="560" y="9125"/>
                </a:lnTo>
                <a:lnTo>
                  <a:pt x="779" y="9198"/>
                </a:lnTo>
                <a:lnTo>
                  <a:pt x="1046" y="9246"/>
                </a:lnTo>
                <a:lnTo>
                  <a:pt x="1290" y="9271"/>
                </a:lnTo>
                <a:lnTo>
                  <a:pt x="1801" y="9344"/>
                </a:lnTo>
                <a:lnTo>
                  <a:pt x="2312" y="9368"/>
                </a:lnTo>
                <a:lnTo>
                  <a:pt x="2385" y="9538"/>
                </a:lnTo>
                <a:lnTo>
                  <a:pt x="2458" y="9660"/>
                </a:lnTo>
                <a:lnTo>
                  <a:pt x="2628" y="9952"/>
                </a:lnTo>
                <a:lnTo>
                  <a:pt x="2847" y="10195"/>
                </a:lnTo>
                <a:lnTo>
                  <a:pt x="2652" y="10366"/>
                </a:lnTo>
                <a:lnTo>
                  <a:pt x="2506" y="10560"/>
                </a:lnTo>
                <a:lnTo>
                  <a:pt x="2190" y="10925"/>
                </a:lnTo>
                <a:lnTo>
                  <a:pt x="1849" y="11363"/>
                </a:lnTo>
                <a:lnTo>
                  <a:pt x="1679" y="11558"/>
                </a:lnTo>
                <a:lnTo>
                  <a:pt x="1630" y="11680"/>
                </a:lnTo>
                <a:lnTo>
                  <a:pt x="1582" y="11777"/>
                </a:lnTo>
                <a:lnTo>
                  <a:pt x="1582" y="11850"/>
                </a:lnTo>
                <a:lnTo>
                  <a:pt x="1606" y="11923"/>
                </a:lnTo>
                <a:lnTo>
                  <a:pt x="1606" y="12045"/>
                </a:lnTo>
                <a:lnTo>
                  <a:pt x="1630" y="12166"/>
                </a:lnTo>
                <a:lnTo>
                  <a:pt x="1679" y="12264"/>
                </a:lnTo>
                <a:lnTo>
                  <a:pt x="1752" y="12385"/>
                </a:lnTo>
                <a:lnTo>
                  <a:pt x="1922" y="12604"/>
                </a:lnTo>
                <a:lnTo>
                  <a:pt x="2093" y="12775"/>
                </a:lnTo>
                <a:lnTo>
                  <a:pt x="2312" y="13018"/>
                </a:lnTo>
                <a:lnTo>
                  <a:pt x="2531" y="13237"/>
                </a:lnTo>
                <a:lnTo>
                  <a:pt x="2798" y="13456"/>
                </a:lnTo>
                <a:lnTo>
                  <a:pt x="3042" y="13651"/>
                </a:lnTo>
                <a:lnTo>
                  <a:pt x="3090" y="13699"/>
                </a:lnTo>
                <a:lnTo>
                  <a:pt x="3139" y="13699"/>
                </a:lnTo>
                <a:lnTo>
                  <a:pt x="3236" y="13675"/>
                </a:lnTo>
                <a:lnTo>
                  <a:pt x="3358" y="13699"/>
                </a:lnTo>
                <a:lnTo>
                  <a:pt x="3455" y="13675"/>
                </a:lnTo>
                <a:lnTo>
                  <a:pt x="3577" y="13651"/>
                </a:lnTo>
                <a:lnTo>
                  <a:pt x="3699" y="13602"/>
                </a:lnTo>
                <a:lnTo>
                  <a:pt x="3918" y="13456"/>
                </a:lnTo>
                <a:lnTo>
                  <a:pt x="4088" y="13334"/>
                </a:lnTo>
                <a:lnTo>
                  <a:pt x="4331" y="13140"/>
                </a:lnTo>
                <a:lnTo>
                  <a:pt x="4575" y="12921"/>
                </a:lnTo>
                <a:lnTo>
                  <a:pt x="5013" y="12434"/>
                </a:lnTo>
                <a:lnTo>
                  <a:pt x="5110" y="12531"/>
                </a:lnTo>
                <a:lnTo>
                  <a:pt x="5232" y="12580"/>
                </a:lnTo>
                <a:lnTo>
                  <a:pt x="5451" y="12677"/>
                </a:lnTo>
                <a:lnTo>
                  <a:pt x="5767" y="12823"/>
                </a:lnTo>
                <a:lnTo>
                  <a:pt x="5937" y="12872"/>
                </a:lnTo>
                <a:lnTo>
                  <a:pt x="6108" y="12896"/>
                </a:lnTo>
                <a:lnTo>
                  <a:pt x="6156" y="13091"/>
                </a:lnTo>
                <a:lnTo>
                  <a:pt x="6181" y="13261"/>
                </a:lnTo>
                <a:lnTo>
                  <a:pt x="6254" y="13651"/>
                </a:lnTo>
                <a:lnTo>
                  <a:pt x="6302" y="14040"/>
                </a:lnTo>
                <a:lnTo>
                  <a:pt x="6302" y="14259"/>
                </a:lnTo>
                <a:lnTo>
                  <a:pt x="6302" y="14502"/>
                </a:lnTo>
                <a:lnTo>
                  <a:pt x="6327" y="14600"/>
                </a:lnTo>
                <a:lnTo>
                  <a:pt x="6351" y="14721"/>
                </a:lnTo>
                <a:lnTo>
                  <a:pt x="6400" y="14794"/>
                </a:lnTo>
                <a:lnTo>
                  <a:pt x="6473" y="14867"/>
                </a:lnTo>
                <a:lnTo>
                  <a:pt x="6497" y="14892"/>
                </a:lnTo>
                <a:lnTo>
                  <a:pt x="6521" y="14940"/>
                </a:lnTo>
                <a:lnTo>
                  <a:pt x="6619" y="14989"/>
                </a:lnTo>
                <a:lnTo>
                  <a:pt x="6716" y="15038"/>
                </a:lnTo>
                <a:lnTo>
                  <a:pt x="6838" y="15062"/>
                </a:lnTo>
                <a:lnTo>
                  <a:pt x="6959" y="15086"/>
                </a:lnTo>
                <a:lnTo>
                  <a:pt x="7203" y="15086"/>
                </a:lnTo>
                <a:lnTo>
                  <a:pt x="7421" y="15062"/>
                </a:lnTo>
                <a:lnTo>
                  <a:pt x="8030" y="15038"/>
                </a:lnTo>
                <a:lnTo>
                  <a:pt x="8638" y="15038"/>
                </a:lnTo>
                <a:lnTo>
                  <a:pt x="8735" y="15013"/>
                </a:lnTo>
                <a:lnTo>
                  <a:pt x="8808" y="14965"/>
                </a:lnTo>
                <a:lnTo>
                  <a:pt x="8857" y="14867"/>
                </a:lnTo>
                <a:lnTo>
                  <a:pt x="8881" y="14794"/>
                </a:lnTo>
                <a:lnTo>
                  <a:pt x="8906" y="14770"/>
                </a:lnTo>
                <a:lnTo>
                  <a:pt x="8979" y="14673"/>
                </a:lnTo>
                <a:lnTo>
                  <a:pt x="9027" y="14551"/>
                </a:lnTo>
                <a:lnTo>
                  <a:pt x="9100" y="14283"/>
                </a:lnTo>
                <a:lnTo>
                  <a:pt x="9149" y="13772"/>
                </a:lnTo>
                <a:lnTo>
                  <a:pt x="9222" y="13286"/>
                </a:lnTo>
                <a:lnTo>
                  <a:pt x="9246" y="13042"/>
                </a:lnTo>
                <a:lnTo>
                  <a:pt x="9246" y="12799"/>
                </a:lnTo>
                <a:lnTo>
                  <a:pt x="9514" y="12799"/>
                </a:lnTo>
                <a:lnTo>
                  <a:pt x="9757" y="12726"/>
                </a:lnTo>
                <a:lnTo>
                  <a:pt x="10001" y="12629"/>
                </a:lnTo>
                <a:lnTo>
                  <a:pt x="10122" y="12556"/>
                </a:lnTo>
                <a:lnTo>
                  <a:pt x="10220" y="12483"/>
                </a:lnTo>
                <a:lnTo>
                  <a:pt x="10341" y="12604"/>
                </a:lnTo>
                <a:lnTo>
                  <a:pt x="10487" y="12726"/>
                </a:lnTo>
                <a:lnTo>
                  <a:pt x="10779" y="12945"/>
                </a:lnTo>
                <a:lnTo>
                  <a:pt x="11290" y="13310"/>
                </a:lnTo>
                <a:lnTo>
                  <a:pt x="11826" y="13675"/>
                </a:lnTo>
                <a:lnTo>
                  <a:pt x="11874" y="13699"/>
                </a:lnTo>
                <a:lnTo>
                  <a:pt x="11947" y="13724"/>
                </a:lnTo>
                <a:lnTo>
                  <a:pt x="11996" y="13699"/>
                </a:lnTo>
                <a:lnTo>
                  <a:pt x="12045" y="13675"/>
                </a:lnTo>
                <a:lnTo>
                  <a:pt x="12142" y="13602"/>
                </a:lnTo>
                <a:lnTo>
                  <a:pt x="12166" y="13480"/>
                </a:lnTo>
                <a:lnTo>
                  <a:pt x="12361" y="13334"/>
                </a:lnTo>
                <a:lnTo>
                  <a:pt x="12531" y="13164"/>
                </a:lnTo>
                <a:lnTo>
                  <a:pt x="12872" y="12799"/>
                </a:lnTo>
                <a:lnTo>
                  <a:pt x="13286" y="12385"/>
                </a:lnTo>
                <a:lnTo>
                  <a:pt x="13480" y="12166"/>
                </a:lnTo>
                <a:lnTo>
                  <a:pt x="13675" y="11947"/>
                </a:lnTo>
                <a:lnTo>
                  <a:pt x="13699" y="11874"/>
                </a:lnTo>
                <a:lnTo>
                  <a:pt x="13699" y="11801"/>
                </a:lnTo>
                <a:lnTo>
                  <a:pt x="13724" y="11704"/>
                </a:lnTo>
                <a:lnTo>
                  <a:pt x="13699" y="11607"/>
                </a:lnTo>
                <a:lnTo>
                  <a:pt x="13553" y="11363"/>
                </a:lnTo>
                <a:lnTo>
                  <a:pt x="13407" y="11120"/>
                </a:lnTo>
                <a:lnTo>
                  <a:pt x="13067" y="10682"/>
                </a:lnTo>
                <a:lnTo>
                  <a:pt x="12945" y="10512"/>
                </a:lnTo>
                <a:lnTo>
                  <a:pt x="12799" y="10341"/>
                </a:lnTo>
                <a:lnTo>
                  <a:pt x="12629" y="10195"/>
                </a:lnTo>
                <a:lnTo>
                  <a:pt x="12458" y="10074"/>
                </a:lnTo>
                <a:lnTo>
                  <a:pt x="12604" y="9855"/>
                </a:lnTo>
                <a:lnTo>
                  <a:pt x="12750" y="9611"/>
                </a:lnTo>
                <a:lnTo>
                  <a:pt x="12823" y="9368"/>
                </a:lnTo>
                <a:lnTo>
                  <a:pt x="12872" y="9125"/>
                </a:lnTo>
                <a:lnTo>
                  <a:pt x="12994" y="9149"/>
                </a:lnTo>
                <a:lnTo>
                  <a:pt x="13091" y="9173"/>
                </a:lnTo>
                <a:lnTo>
                  <a:pt x="13334" y="9173"/>
                </a:lnTo>
                <a:lnTo>
                  <a:pt x="13797" y="9149"/>
                </a:lnTo>
                <a:lnTo>
                  <a:pt x="14283" y="9125"/>
                </a:lnTo>
                <a:lnTo>
                  <a:pt x="14794" y="9076"/>
                </a:lnTo>
                <a:lnTo>
                  <a:pt x="14867" y="9052"/>
                </a:lnTo>
                <a:lnTo>
                  <a:pt x="14916" y="9003"/>
                </a:lnTo>
                <a:lnTo>
                  <a:pt x="14940" y="8954"/>
                </a:lnTo>
                <a:lnTo>
                  <a:pt x="14965" y="8906"/>
                </a:lnTo>
                <a:lnTo>
                  <a:pt x="15038" y="8881"/>
                </a:lnTo>
                <a:lnTo>
                  <a:pt x="15086" y="8833"/>
                </a:lnTo>
                <a:lnTo>
                  <a:pt x="15135" y="8760"/>
                </a:lnTo>
                <a:lnTo>
                  <a:pt x="15135" y="8687"/>
                </a:lnTo>
                <a:lnTo>
                  <a:pt x="15135" y="7689"/>
                </a:lnTo>
                <a:lnTo>
                  <a:pt x="15135" y="7203"/>
                </a:lnTo>
                <a:lnTo>
                  <a:pt x="15086" y="6716"/>
                </a:lnTo>
                <a:lnTo>
                  <a:pt x="15062" y="6643"/>
                </a:lnTo>
                <a:lnTo>
                  <a:pt x="15013" y="6570"/>
                </a:lnTo>
                <a:lnTo>
                  <a:pt x="14940" y="6546"/>
                </a:lnTo>
                <a:lnTo>
                  <a:pt x="14867" y="6521"/>
                </a:lnTo>
                <a:lnTo>
                  <a:pt x="14819" y="6400"/>
                </a:lnTo>
                <a:lnTo>
                  <a:pt x="14746" y="6302"/>
                </a:lnTo>
                <a:lnTo>
                  <a:pt x="14648" y="6229"/>
                </a:lnTo>
                <a:lnTo>
                  <a:pt x="14527" y="6181"/>
                </a:lnTo>
                <a:lnTo>
                  <a:pt x="14259" y="6108"/>
                </a:lnTo>
                <a:lnTo>
                  <a:pt x="14016" y="6083"/>
                </a:lnTo>
                <a:lnTo>
                  <a:pt x="13480" y="6010"/>
                </a:lnTo>
                <a:lnTo>
                  <a:pt x="13213" y="5986"/>
                </a:lnTo>
                <a:lnTo>
                  <a:pt x="12921" y="5986"/>
                </a:lnTo>
                <a:lnTo>
                  <a:pt x="12896" y="5694"/>
                </a:lnTo>
                <a:lnTo>
                  <a:pt x="12848" y="5426"/>
                </a:lnTo>
                <a:lnTo>
                  <a:pt x="12823" y="5256"/>
                </a:lnTo>
                <a:lnTo>
                  <a:pt x="12775" y="5086"/>
                </a:lnTo>
                <a:lnTo>
                  <a:pt x="12702" y="4915"/>
                </a:lnTo>
                <a:lnTo>
                  <a:pt x="12629" y="4769"/>
                </a:lnTo>
                <a:lnTo>
                  <a:pt x="12750" y="4599"/>
                </a:lnTo>
                <a:lnTo>
                  <a:pt x="12848" y="4453"/>
                </a:lnTo>
                <a:lnTo>
                  <a:pt x="13213" y="3918"/>
                </a:lnTo>
                <a:lnTo>
                  <a:pt x="13432" y="3650"/>
                </a:lnTo>
                <a:lnTo>
                  <a:pt x="13651" y="3407"/>
                </a:lnTo>
                <a:lnTo>
                  <a:pt x="13699" y="3309"/>
                </a:lnTo>
                <a:lnTo>
                  <a:pt x="13699" y="3261"/>
                </a:lnTo>
                <a:lnTo>
                  <a:pt x="13699" y="3212"/>
                </a:lnTo>
                <a:lnTo>
                  <a:pt x="13675" y="3139"/>
                </a:lnTo>
                <a:lnTo>
                  <a:pt x="13699" y="3090"/>
                </a:lnTo>
                <a:lnTo>
                  <a:pt x="13675" y="3017"/>
                </a:lnTo>
                <a:lnTo>
                  <a:pt x="13675" y="2944"/>
                </a:lnTo>
                <a:lnTo>
                  <a:pt x="13602" y="2847"/>
                </a:lnTo>
                <a:lnTo>
                  <a:pt x="13407" y="2628"/>
                </a:lnTo>
                <a:lnTo>
                  <a:pt x="13164" y="2360"/>
                </a:lnTo>
                <a:lnTo>
                  <a:pt x="12896" y="2093"/>
                </a:lnTo>
                <a:lnTo>
                  <a:pt x="12702" y="1922"/>
                </a:lnTo>
                <a:lnTo>
                  <a:pt x="12434" y="1728"/>
                </a:lnTo>
                <a:lnTo>
                  <a:pt x="12312" y="1655"/>
                </a:lnTo>
                <a:lnTo>
                  <a:pt x="12166" y="1582"/>
                </a:lnTo>
                <a:lnTo>
                  <a:pt x="12020" y="1557"/>
                </a:lnTo>
                <a:lnTo>
                  <a:pt x="11899" y="1582"/>
                </a:lnTo>
                <a:lnTo>
                  <a:pt x="11850" y="1582"/>
                </a:lnTo>
                <a:lnTo>
                  <a:pt x="11777" y="1606"/>
                </a:lnTo>
                <a:lnTo>
                  <a:pt x="11534" y="1728"/>
                </a:lnTo>
                <a:lnTo>
                  <a:pt x="11290" y="1874"/>
                </a:lnTo>
                <a:lnTo>
                  <a:pt x="10828" y="2190"/>
                </a:lnTo>
                <a:lnTo>
                  <a:pt x="10560" y="2385"/>
                </a:lnTo>
                <a:lnTo>
                  <a:pt x="10414" y="2506"/>
                </a:lnTo>
                <a:lnTo>
                  <a:pt x="10293" y="2628"/>
                </a:lnTo>
                <a:lnTo>
                  <a:pt x="10098" y="2506"/>
                </a:lnTo>
                <a:lnTo>
                  <a:pt x="9879" y="2409"/>
                </a:lnTo>
                <a:lnTo>
                  <a:pt x="9636" y="2336"/>
                </a:lnTo>
                <a:lnTo>
                  <a:pt x="9417" y="2312"/>
                </a:lnTo>
                <a:lnTo>
                  <a:pt x="9392" y="2287"/>
                </a:lnTo>
                <a:lnTo>
                  <a:pt x="9295" y="1995"/>
                </a:lnTo>
                <a:lnTo>
                  <a:pt x="9246" y="1703"/>
                </a:lnTo>
                <a:lnTo>
                  <a:pt x="9246" y="1679"/>
                </a:lnTo>
                <a:lnTo>
                  <a:pt x="9271" y="1630"/>
                </a:lnTo>
                <a:lnTo>
                  <a:pt x="9271" y="1606"/>
                </a:lnTo>
                <a:lnTo>
                  <a:pt x="9198" y="1484"/>
                </a:lnTo>
                <a:lnTo>
                  <a:pt x="9149" y="949"/>
                </a:lnTo>
                <a:lnTo>
                  <a:pt x="9125" y="681"/>
                </a:lnTo>
                <a:lnTo>
                  <a:pt x="9052" y="438"/>
                </a:lnTo>
                <a:lnTo>
                  <a:pt x="9100" y="389"/>
                </a:lnTo>
                <a:lnTo>
                  <a:pt x="9100" y="341"/>
                </a:lnTo>
                <a:lnTo>
                  <a:pt x="9125" y="292"/>
                </a:lnTo>
                <a:lnTo>
                  <a:pt x="9100" y="243"/>
                </a:lnTo>
                <a:lnTo>
                  <a:pt x="9076" y="170"/>
                </a:lnTo>
                <a:lnTo>
                  <a:pt x="9052" y="146"/>
                </a:lnTo>
                <a:lnTo>
                  <a:pt x="9003" y="97"/>
                </a:lnTo>
                <a:lnTo>
                  <a:pt x="8930" y="97"/>
                </a:lnTo>
                <a:lnTo>
                  <a:pt x="8614" y="49"/>
                </a:lnTo>
                <a:lnTo>
                  <a:pt x="8297" y="49"/>
                </a:lnTo>
                <a:lnTo>
                  <a:pt x="7665" y="24"/>
                </a:lnTo>
                <a:lnTo>
                  <a:pt x="7348" y="24"/>
                </a:lnTo>
                <a:lnTo>
                  <a:pt x="7008" y="0"/>
                </a:lnTo>
                <a:close/>
                <a:moveTo>
                  <a:pt x="17471" y="11655"/>
                </a:moveTo>
                <a:lnTo>
                  <a:pt x="17300" y="11704"/>
                </a:lnTo>
                <a:lnTo>
                  <a:pt x="16960" y="11801"/>
                </a:lnTo>
                <a:lnTo>
                  <a:pt x="16692" y="11923"/>
                </a:lnTo>
                <a:lnTo>
                  <a:pt x="16522" y="12045"/>
                </a:lnTo>
                <a:lnTo>
                  <a:pt x="16351" y="12191"/>
                </a:lnTo>
                <a:lnTo>
                  <a:pt x="16205" y="12385"/>
                </a:lnTo>
                <a:lnTo>
                  <a:pt x="16084" y="12556"/>
                </a:lnTo>
                <a:lnTo>
                  <a:pt x="15986" y="12750"/>
                </a:lnTo>
                <a:lnTo>
                  <a:pt x="15913" y="12969"/>
                </a:lnTo>
                <a:lnTo>
                  <a:pt x="15865" y="13188"/>
                </a:lnTo>
                <a:lnTo>
                  <a:pt x="15816" y="13407"/>
                </a:lnTo>
                <a:lnTo>
                  <a:pt x="15816" y="13602"/>
                </a:lnTo>
                <a:lnTo>
                  <a:pt x="15816" y="13797"/>
                </a:lnTo>
                <a:lnTo>
                  <a:pt x="15865" y="13991"/>
                </a:lnTo>
                <a:lnTo>
                  <a:pt x="15913" y="14186"/>
                </a:lnTo>
                <a:lnTo>
                  <a:pt x="16011" y="14381"/>
                </a:lnTo>
                <a:lnTo>
                  <a:pt x="16108" y="14551"/>
                </a:lnTo>
                <a:lnTo>
                  <a:pt x="16230" y="14721"/>
                </a:lnTo>
                <a:lnTo>
                  <a:pt x="16351" y="14892"/>
                </a:lnTo>
                <a:lnTo>
                  <a:pt x="16497" y="15038"/>
                </a:lnTo>
                <a:lnTo>
                  <a:pt x="16668" y="15159"/>
                </a:lnTo>
                <a:lnTo>
                  <a:pt x="16838" y="15257"/>
                </a:lnTo>
                <a:lnTo>
                  <a:pt x="17008" y="15354"/>
                </a:lnTo>
                <a:lnTo>
                  <a:pt x="17203" y="15427"/>
                </a:lnTo>
                <a:lnTo>
                  <a:pt x="17398" y="15476"/>
                </a:lnTo>
                <a:lnTo>
                  <a:pt x="17787" y="15476"/>
                </a:lnTo>
                <a:lnTo>
                  <a:pt x="17957" y="15427"/>
                </a:lnTo>
                <a:lnTo>
                  <a:pt x="18128" y="15403"/>
                </a:lnTo>
                <a:lnTo>
                  <a:pt x="18420" y="15257"/>
                </a:lnTo>
                <a:lnTo>
                  <a:pt x="18712" y="15086"/>
                </a:lnTo>
                <a:lnTo>
                  <a:pt x="18955" y="14867"/>
                </a:lnTo>
                <a:lnTo>
                  <a:pt x="19174" y="14600"/>
                </a:lnTo>
                <a:lnTo>
                  <a:pt x="19369" y="14308"/>
                </a:lnTo>
                <a:lnTo>
                  <a:pt x="19515" y="14016"/>
                </a:lnTo>
                <a:lnTo>
                  <a:pt x="19612" y="13699"/>
                </a:lnTo>
                <a:lnTo>
                  <a:pt x="19636" y="13505"/>
                </a:lnTo>
                <a:lnTo>
                  <a:pt x="19661" y="13286"/>
                </a:lnTo>
                <a:lnTo>
                  <a:pt x="19636" y="13115"/>
                </a:lnTo>
                <a:lnTo>
                  <a:pt x="19588" y="12921"/>
                </a:lnTo>
                <a:lnTo>
                  <a:pt x="19539" y="12775"/>
                </a:lnTo>
                <a:lnTo>
                  <a:pt x="19466" y="12604"/>
                </a:lnTo>
                <a:lnTo>
                  <a:pt x="19344" y="12458"/>
                </a:lnTo>
                <a:lnTo>
                  <a:pt x="19247" y="12337"/>
                </a:lnTo>
                <a:lnTo>
                  <a:pt x="19101" y="12215"/>
                </a:lnTo>
                <a:lnTo>
                  <a:pt x="18979" y="12093"/>
                </a:lnTo>
                <a:lnTo>
                  <a:pt x="18809" y="11996"/>
                </a:lnTo>
                <a:lnTo>
                  <a:pt x="18639" y="11923"/>
                </a:lnTo>
                <a:lnTo>
                  <a:pt x="18468" y="11850"/>
                </a:lnTo>
                <a:lnTo>
                  <a:pt x="18298" y="11801"/>
                </a:lnTo>
                <a:lnTo>
                  <a:pt x="18103" y="11753"/>
                </a:lnTo>
                <a:lnTo>
                  <a:pt x="17933" y="11728"/>
                </a:lnTo>
                <a:lnTo>
                  <a:pt x="17787" y="11680"/>
                </a:lnTo>
                <a:lnTo>
                  <a:pt x="17617" y="11655"/>
                </a:lnTo>
                <a:lnTo>
                  <a:pt x="17471" y="11655"/>
                </a:lnTo>
                <a:close/>
                <a:moveTo>
                  <a:pt x="17957" y="9417"/>
                </a:moveTo>
                <a:lnTo>
                  <a:pt x="17860" y="9490"/>
                </a:lnTo>
                <a:lnTo>
                  <a:pt x="17860" y="9514"/>
                </a:lnTo>
                <a:lnTo>
                  <a:pt x="17811" y="9587"/>
                </a:lnTo>
                <a:lnTo>
                  <a:pt x="17836" y="9660"/>
                </a:lnTo>
                <a:lnTo>
                  <a:pt x="17884" y="9709"/>
                </a:lnTo>
                <a:lnTo>
                  <a:pt x="17811" y="9757"/>
                </a:lnTo>
                <a:lnTo>
                  <a:pt x="17763" y="9782"/>
                </a:lnTo>
                <a:lnTo>
                  <a:pt x="17738" y="9830"/>
                </a:lnTo>
                <a:lnTo>
                  <a:pt x="17738" y="9879"/>
                </a:lnTo>
                <a:lnTo>
                  <a:pt x="17738" y="9928"/>
                </a:lnTo>
                <a:lnTo>
                  <a:pt x="17787" y="10001"/>
                </a:lnTo>
                <a:lnTo>
                  <a:pt x="17836" y="10049"/>
                </a:lnTo>
                <a:lnTo>
                  <a:pt x="17884" y="10098"/>
                </a:lnTo>
                <a:lnTo>
                  <a:pt x="17957" y="10122"/>
                </a:lnTo>
                <a:lnTo>
                  <a:pt x="17933" y="10147"/>
                </a:lnTo>
                <a:lnTo>
                  <a:pt x="17884" y="10195"/>
                </a:lnTo>
                <a:lnTo>
                  <a:pt x="17860" y="10244"/>
                </a:lnTo>
                <a:lnTo>
                  <a:pt x="17884" y="10317"/>
                </a:lnTo>
                <a:lnTo>
                  <a:pt x="17933" y="10414"/>
                </a:lnTo>
                <a:lnTo>
                  <a:pt x="18006" y="10487"/>
                </a:lnTo>
                <a:lnTo>
                  <a:pt x="18103" y="10512"/>
                </a:lnTo>
                <a:lnTo>
                  <a:pt x="18176" y="10536"/>
                </a:lnTo>
                <a:lnTo>
                  <a:pt x="18444" y="10585"/>
                </a:lnTo>
                <a:lnTo>
                  <a:pt x="18590" y="10609"/>
                </a:lnTo>
                <a:lnTo>
                  <a:pt x="18639" y="10633"/>
                </a:lnTo>
                <a:lnTo>
                  <a:pt x="18687" y="10609"/>
                </a:lnTo>
                <a:lnTo>
                  <a:pt x="18760" y="10682"/>
                </a:lnTo>
                <a:lnTo>
                  <a:pt x="18858" y="10731"/>
                </a:lnTo>
                <a:lnTo>
                  <a:pt x="18906" y="10731"/>
                </a:lnTo>
                <a:lnTo>
                  <a:pt x="19174" y="10828"/>
                </a:lnTo>
                <a:lnTo>
                  <a:pt x="19296" y="10877"/>
                </a:lnTo>
                <a:lnTo>
                  <a:pt x="19393" y="10950"/>
                </a:lnTo>
                <a:lnTo>
                  <a:pt x="19466" y="10998"/>
                </a:lnTo>
                <a:lnTo>
                  <a:pt x="19539" y="11023"/>
                </a:lnTo>
                <a:lnTo>
                  <a:pt x="19612" y="10998"/>
                </a:lnTo>
                <a:lnTo>
                  <a:pt x="19661" y="10974"/>
                </a:lnTo>
                <a:lnTo>
                  <a:pt x="19709" y="10950"/>
                </a:lnTo>
                <a:lnTo>
                  <a:pt x="19734" y="10901"/>
                </a:lnTo>
                <a:lnTo>
                  <a:pt x="19904" y="10779"/>
                </a:lnTo>
                <a:lnTo>
                  <a:pt x="19977" y="10706"/>
                </a:lnTo>
                <a:lnTo>
                  <a:pt x="20074" y="10658"/>
                </a:lnTo>
                <a:lnTo>
                  <a:pt x="20293" y="10487"/>
                </a:lnTo>
                <a:lnTo>
                  <a:pt x="20537" y="10366"/>
                </a:lnTo>
                <a:lnTo>
                  <a:pt x="20561" y="10341"/>
                </a:lnTo>
                <a:lnTo>
                  <a:pt x="20707" y="10463"/>
                </a:lnTo>
                <a:lnTo>
                  <a:pt x="20877" y="10609"/>
                </a:lnTo>
                <a:lnTo>
                  <a:pt x="21096" y="10828"/>
                </a:lnTo>
                <a:lnTo>
                  <a:pt x="21023" y="10779"/>
                </a:lnTo>
                <a:lnTo>
                  <a:pt x="20877" y="10682"/>
                </a:lnTo>
                <a:lnTo>
                  <a:pt x="20804" y="10658"/>
                </a:lnTo>
                <a:lnTo>
                  <a:pt x="20707" y="10633"/>
                </a:lnTo>
                <a:lnTo>
                  <a:pt x="20683" y="10633"/>
                </a:lnTo>
                <a:lnTo>
                  <a:pt x="20610" y="10658"/>
                </a:lnTo>
                <a:lnTo>
                  <a:pt x="20561" y="10731"/>
                </a:lnTo>
                <a:lnTo>
                  <a:pt x="20537" y="10779"/>
                </a:lnTo>
                <a:lnTo>
                  <a:pt x="20561" y="10852"/>
                </a:lnTo>
                <a:lnTo>
                  <a:pt x="20610" y="10925"/>
                </a:lnTo>
                <a:lnTo>
                  <a:pt x="20537" y="10974"/>
                </a:lnTo>
                <a:lnTo>
                  <a:pt x="20488" y="11023"/>
                </a:lnTo>
                <a:lnTo>
                  <a:pt x="20488" y="11096"/>
                </a:lnTo>
                <a:lnTo>
                  <a:pt x="20561" y="11266"/>
                </a:lnTo>
                <a:lnTo>
                  <a:pt x="20634" y="11436"/>
                </a:lnTo>
                <a:lnTo>
                  <a:pt x="20756" y="11582"/>
                </a:lnTo>
                <a:lnTo>
                  <a:pt x="20707" y="11534"/>
                </a:lnTo>
                <a:lnTo>
                  <a:pt x="20610" y="11412"/>
                </a:lnTo>
                <a:lnTo>
                  <a:pt x="20561" y="11315"/>
                </a:lnTo>
                <a:lnTo>
                  <a:pt x="20537" y="11266"/>
                </a:lnTo>
                <a:lnTo>
                  <a:pt x="20488" y="11242"/>
                </a:lnTo>
                <a:lnTo>
                  <a:pt x="20439" y="11217"/>
                </a:lnTo>
                <a:lnTo>
                  <a:pt x="20342" y="11217"/>
                </a:lnTo>
                <a:lnTo>
                  <a:pt x="20293" y="11242"/>
                </a:lnTo>
                <a:lnTo>
                  <a:pt x="20269" y="11290"/>
                </a:lnTo>
                <a:lnTo>
                  <a:pt x="20245" y="11339"/>
                </a:lnTo>
                <a:lnTo>
                  <a:pt x="20245" y="11436"/>
                </a:lnTo>
                <a:lnTo>
                  <a:pt x="20245" y="11509"/>
                </a:lnTo>
                <a:lnTo>
                  <a:pt x="20318" y="11680"/>
                </a:lnTo>
                <a:lnTo>
                  <a:pt x="20537" y="12020"/>
                </a:lnTo>
                <a:lnTo>
                  <a:pt x="20585" y="12069"/>
                </a:lnTo>
                <a:lnTo>
                  <a:pt x="20658" y="12093"/>
                </a:lnTo>
                <a:lnTo>
                  <a:pt x="20707" y="12239"/>
                </a:lnTo>
                <a:lnTo>
                  <a:pt x="20731" y="12385"/>
                </a:lnTo>
                <a:lnTo>
                  <a:pt x="20756" y="12556"/>
                </a:lnTo>
                <a:lnTo>
                  <a:pt x="20756" y="12677"/>
                </a:lnTo>
                <a:lnTo>
                  <a:pt x="20780" y="12799"/>
                </a:lnTo>
                <a:lnTo>
                  <a:pt x="20804" y="12872"/>
                </a:lnTo>
                <a:lnTo>
                  <a:pt x="20853" y="12921"/>
                </a:lnTo>
                <a:lnTo>
                  <a:pt x="20926" y="12945"/>
                </a:lnTo>
                <a:lnTo>
                  <a:pt x="21023" y="12945"/>
                </a:lnTo>
                <a:lnTo>
                  <a:pt x="21218" y="12994"/>
                </a:lnTo>
                <a:lnTo>
                  <a:pt x="21413" y="13018"/>
                </a:lnTo>
                <a:lnTo>
                  <a:pt x="21534" y="13042"/>
                </a:lnTo>
                <a:lnTo>
                  <a:pt x="21705" y="13067"/>
                </a:lnTo>
                <a:lnTo>
                  <a:pt x="21899" y="13091"/>
                </a:lnTo>
                <a:lnTo>
                  <a:pt x="21997" y="13115"/>
                </a:lnTo>
                <a:lnTo>
                  <a:pt x="22070" y="13164"/>
                </a:lnTo>
                <a:lnTo>
                  <a:pt x="22070" y="13359"/>
                </a:lnTo>
                <a:lnTo>
                  <a:pt x="22070" y="13578"/>
                </a:lnTo>
                <a:lnTo>
                  <a:pt x="22070" y="13699"/>
                </a:lnTo>
                <a:lnTo>
                  <a:pt x="22045" y="13675"/>
                </a:lnTo>
                <a:lnTo>
                  <a:pt x="21997" y="13626"/>
                </a:lnTo>
                <a:lnTo>
                  <a:pt x="21924" y="13602"/>
                </a:lnTo>
                <a:lnTo>
                  <a:pt x="21851" y="13626"/>
                </a:lnTo>
                <a:lnTo>
                  <a:pt x="21802" y="13675"/>
                </a:lnTo>
                <a:lnTo>
                  <a:pt x="21778" y="13724"/>
                </a:lnTo>
                <a:lnTo>
                  <a:pt x="21729" y="13651"/>
                </a:lnTo>
                <a:lnTo>
                  <a:pt x="21680" y="13602"/>
                </a:lnTo>
                <a:lnTo>
                  <a:pt x="21656" y="13602"/>
                </a:lnTo>
                <a:lnTo>
                  <a:pt x="21607" y="13578"/>
                </a:lnTo>
                <a:lnTo>
                  <a:pt x="21534" y="13602"/>
                </a:lnTo>
                <a:lnTo>
                  <a:pt x="21486" y="13651"/>
                </a:lnTo>
                <a:lnTo>
                  <a:pt x="21437" y="13699"/>
                </a:lnTo>
                <a:lnTo>
                  <a:pt x="21388" y="13894"/>
                </a:lnTo>
                <a:lnTo>
                  <a:pt x="21364" y="13991"/>
                </a:lnTo>
                <a:lnTo>
                  <a:pt x="21315" y="14137"/>
                </a:lnTo>
                <a:lnTo>
                  <a:pt x="21315" y="14089"/>
                </a:lnTo>
                <a:lnTo>
                  <a:pt x="21315" y="13918"/>
                </a:lnTo>
                <a:lnTo>
                  <a:pt x="21291" y="13772"/>
                </a:lnTo>
                <a:lnTo>
                  <a:pt x="21267" y="13724"/>
                </a:lnTo>
                <a:lnTo>
                  <a:pt x="21242" y="13699"/>
                </a:lnTo>
                <a:lnTo>
                  <a:pt x="21194" y="13675"/>
                </a:lnTo>
                <a:lnTo>
                  <a:pt x="21145" y="13651"/>
                </a:lnTo>
                <a:lnTo>
                  <a:pt x="21072" y="13675"/>
                </a:lnTo>
                <a:lnTo>
                  <a:pt x="21023" y="13724"/>
                </a:lnTo>
                <a:lnTo>
                  <a:pt x="20999" y="13772"/>
                </a:lnTo>
                <a:lnTo>
                  <a:pt x="20975" y="13845"/>
                </a:lnTo>
                <a:lnTo>
                  <a:pt x="20926" y="13967"/>
                </a:lnTo>
                <a:lnTo>
                  <a:pt x="20926" y="14016"/>
                </a:lnTo>
                <a:lnTo>
                  <a:pt x="20829" y="14381"/>
                </a:lnTo>
                <a:lnTo>
                  <a:pt x="20829" y="14454"/>
                </a:lnTo>
                <a:lnTo>
                  <a:pt x="20756" y="14600"/>
                </a:lnTo>
                <a:lnTo>
                  <a:pt x="20707" y="14721"/>
                </a:lnTo>
                <a:lnTo>
                  <a:pt x="20610" y="14867"/>
                </a:lnTo>
                <a:lnTo>
                  <a:pt x="20512" y="14989"/>
                </a:lnTo>
                <a:lnTo>
                  <a:pt x="20488" y="15038"/>
                </a:lnTo>
                <a:lnTo>
                  <a:pt x="20439" y="15086"/>
                </a:lnTo>
                <a:lnTo>
                  <a:pt x="20439" y="15135"/>
                </a:lnTo>
                <a:lnTo>
                  <a:pt x="20439" y="15184"/>
                </a:lnTo>
                <a:lnTo>
                  <a:pt x="20439" y="15257"/>
                </a:lnTo>
                <a:lnTo>
                  <a:pt x="20488" y="15305"/>
                </a:lnTo>
                <a:lnTo>
                  <a:pt x="20512" y="15330"/>
                </a:lnTo>
                <a:lnTo>
                  <a:pt x="20585" y="15354"/>
                </a:lnTo>
                <a:lnTo>
                  <a:pt x="20634" y="15378"/>
                </a:lnTo>
                <a:lnTo>
                  <a:pt x="20658" y="15378"/>
                </a:lnTo>
                <a:lnTo>
                  <a:pt x="20804" y="15548"/>
                </a:lnTo>
                <a:lnTo>
                  <a:pt x="20926" y="15694"/>
                </a:lnTo>
                <a:lnTo>
                  <a:pt x="21048" y="15889"/>
                </a:lnTo>
                <a:lnTo>
                  <a:pt x="21194" y="16108"/>
                </a:lnTo>
                <a:lnTo>
                  <a:pt x="21048" y="16254"/>
                </a:lnTo>
                <a:lnTo>
                  <a:pt x="20902" y="16424"/>
                </a:lnTo>
                <a:lnTo>
                  <a:pt x="20829" y="16473"/>
                </a:lnTo>
                <a:lnTo>
                  <a:pt x="20756" y="16424"/>
                </a:lnTo>
                <a:lnTo>
                  <a:pt x="20683" y="16400"/>
                </a:lnTo>
                <a:lnTo>
                  <a:pt x="20585" y="16424"/>
                </a:lnTo>
                <a:lnTo>
                  <a:pt x="20488" y="16473"/>
                </a:lnTo>
                <a:lnTo>
                  <a:pt x="20488" y="16376"/>
                </a:lnTo>
                <a:lnTo>
                  <a:pt x="20464" y="16303"/>
                </a:lnTo>
                <a:lnTo>
                  <a:pt x="20391" y="16230"/>
                </a:lnTo>
                <a:lnTo>
                  <a:pt x="20293" y="16205"/>
                </a:lnTo>
                <a:lnTo>
                  <a:pt x="20220" y="16230"/>
                </a:lnTo>
                <a:lnTo>
                  <a:pt x="20220" y="16157"/>
                </a:lnTo>
                <a:lnTo>
                  <a:pt x="20220" y="16108"/>
                </a:lnTo>
                <a:lnTo>
                  <a:pt x="20196" y="16035"/>
                </a:lnTo>
                <a:lnTo>
                  <a:pt x="20172" y="16011"/>
                </a:lnTo>
                <a:lnTo>
                  <a:pt x="20123" y="15986"/>
                </a:lnTo>
                <a:lnTo>
                  <a:pt x="20074" y="15962"/>
                </a:lnTo>
                <a:lnTo>
                  <a:pt x="20001" y="15986"/>
                </a:lnTo>
                <a:lnTo>
                  <a:pt x="19928" y="16011"/>
                </a:lnTo>
                <a:lnTo>
                  <a:pt x="19831" y="16059"/>
                </a:lnTo>
                <a:lnTo>
                  <a:pt x="19636" y="16181"/>
                </a:lnTo>
                <a:lnTo>
                  <a:pt x="19588" y="16230"/>
                </a:lnTo>
                <a:lnTo>
                  <a:pt x="19466" y="16205"/>
                </a:lnTo>
                <a:lnTo>
                  <a:pt x="19417" y="16205"/>
                </a:lnTo>
                <a:lnTo>
                  <a:pt x="19369" y="16230"/>
                </a:lnTo>
                <a:lnTo>
                  <a:pt x="19271" y="16254"/>
                </a:lnTo>
                <a:lnTo>
                  <a:pt x="19198" y="16303"/>
                </a:lnTo>
                <a:lnTo>
                  <a:pt x="19077" y="16376"/>
                </a:lnTo>
                <a:lnTo>
                  <a:pt x="18979" y="16400"/>
                </a:lnTo>
                <a:lnTo>
                  <a:pt x="18882" y="16424"/>
                </a:lnTo>
                <a:lnTo>
                  <a:pt x="18785" y="16473"/>
                </a:lnTo>
                <a:lnTo>
                  <a:pt x="18687" y="16497"/>
                </a:lnTo>
                <a:lnTo>
                  <a:pt x="18614" y="16546"/>
                </a:lnTo>
                <a:lnTo>
                  <a:pt x="18517" y="16595"/>
                </a:lnTo>
                <a:lnTo>
                  <a:pt x="18444" y="16619"/>
                </a:lnTo>
                <a:lnTo>
                  <a:pt x="18371" y="16668"/>
                </a:lnTo>
                <a:lnTo>
                  <a:pt x="18274" y="16692"/>
                </a:lnTo>
                <a:lnTo>
                  <a:pt x="18176" y="16716"/>
                </a:lnTo>
                <a:lnTo>
                  <a:pt x="18079" y="16765"/>
                </a:lnTo>
                <a:lnTo>
                  <a:pt x="18055" y="16814"/>
                </a:lnTo>
                <a:lnTo>
                  <a:pt x="18030" y="16838"/>
                </a:lnTo>
                <a:lnTo>
                  <a:pt x="18030" y="16911"/>
                </a:lnTo>
                <a:lnTo>
                  <a:pt x="18055" y="16960"/>
                </a:lnTo>
                <a:lnTo>
                  <a:pt x="18079" y="17008"/>
                </a:lnTo>
                <a:lnTo>
                  <a:pt x="18152" y="17057"/>
                </a:lnTo>
                <a:lnTo>
                  <a:pt x="18103" y="17106"/>
                </a:lnTo>
                <a:lnTo>
                  <a:pt x="18079" y="17154"/>
                </a:lnTo>
                <a:lnTo>
                  <a:pt x="18055" y="17203"/>
                </a:lnTo>
                <a:lnTo>
                  <a:pt x="18079" y="17252"/>
                </a:lnTo>
                <a:lnTo>
                  <a:pt x="18103" y="17300"/>
                </a:lnTo>
                <a:lnTo>
                  <a:pt x="18152" y="17349"/>
                </a:lnTo>
                <a:lnTo>
                  <a:pt x="18225" y="17373"/>
                </a:lnTo>
                <a:lnTo>
                  <a:pt x="18201" y="17373"/>
                </a:lnTo>
                <a:lnTo>
                  <a:pt x="18103" y="17398"/>
                </a:lnTo>
                <a:lnTo>
                  <a:pt x="18055" y="17446"/>
                </a:lnTo>
                <a:lnTo>
                  <a:pt x="18006" y="17519"/>
                </a:lnTo>
                <a:lnTo>
                  <a:pt x="18030" y="17592"/>
                </a:lnTo>
                <a:lnTo>
                  <a:pt x="18055" y="17641"/>
                </a:lnTo>
                <a:lnTo>
                  <a:pt x="18128" y="17690"/>
                </a:lnTo>
                <a:lnTo>
                  <a:pt x="18225" y="17714"/>
                </a:lnTo>
                <a:lnTo>
                  <a:pt x="17909" y="17738"/>
                </a:lnTo>
                <a:lnTo>
                  <a:pt x="17519" y="17738"/>
                </a:lnTo>
                <a:lnTo>
                  <a:pt x="17495" y="17568"/>
                </a:lnTo>
                <a:lnTo>
                  <a:pt x="17471" y="17398"/>
                </a:lnTo>
                <a:lnTo>
                  <a:pt x="17446" y="17300"/>
                </a:lnTo>
                <a:lnTo>
                  <a:pt x="17446" y="17203"/>
                </a:lnTo>
                <a:lnTo>
                  <a:pt x="17422" y="16984"/>
                </a:lnTo>
                <a:lnTo>
                  <a:pt x="17373" y="16765"/>
                </a:lnTo>
                <a:lnTo>
                  <a:pt x="17325" y="16668"/>
                </a:lnTo>
                <a:lnTo>
                  <a:pt x="17276" y="16595"/>
                </a:lnTo>
                <a:lnTo>
                  <a:pt x="17203" y="16522"/>
                </a:lnTo>
                <a:lnTo>
                  <a:pt x="17106" y="16473"/>
                </a:lnTo>
                <a:lnTo>
                  <a:pt x="17057" y="16449"/>
                </a:lnTo>
                <a:lnTo>
                  <a:pt x="17008" y="16449"/>
                </a:lnTo>
                <a:lnTo>
                  <a:pt x="16862" y="16424"/>
                </a:lnTo>
                <a:lnTo>
                  <a:pt x="16789" y="16400"/>
                </a:lnTo>
                <a:lnTo>
                  <a:pt x="16643" y="16327"/>
                </a:lnTo>
                <a:lnTo>
                  <a:pt x="16449" y="16254"/>
                </a:lnTo>
                <a:lnTo>
                  <a:pt x="16376" y="16181"/>
                </a:lnTo>
                <a:lnTo>
                  <a:pt x="16278" y="16157"/>
                </a:lnTo>
                <a:lnTo>
                  <a:pt x="16181" y="16181"/>
                </a:lnTo>
                <a:lnTo>
                  <a:pt x="16157" y="16181"/>
                </a:lnTo>
                <a:lnTo>
                  <a:pt x="16035" y="16132"/>
                </a:lnTo>
                <a:lnTo>
                  <a:pt x="16011" y="16108"/>
                </a:lnTo>
                <a:lnTo>
                  <a:pt x="15913" y="16059"/>
                </a:lnTo>
                <a:lnTo>
                  <a:pt x="15792" y="16035"/>
                </a:lnTo>
                <a:lnTo>
                  <a:pt x="15694" y="16059"/>
                </a:lnTo>
                <a:lnTo>
                  <a:pt x="15646" y="16132"/>
                </a:lnTo>
                <a:lnTo>
                  <a:pt x="15621" y="16205"/>
                </a:lnTo>
                <a:lnTo>
                  <a:pt x="15646" y="16303"/>
                </a:lnTo>
                <a:lnTo>
                  <a:pt x="15597" y="16278"/>
                </a:lnTo>
                <a:lnTo>
                  <a:pt x="15500" y="16205"/>
                </a:lnTo>
                <a:lnTo>
                  <a:pt x="15402" y="16157"/>
                </a:lnTo>
                <a:lnTo>
                  <a:pt x="15354" y="16157"/>
                </a:lnTo>
                <a:lnTo>
                  <a:pt x="15305" y="16181"/>
                </a:lnTo>
                <a:lnTo>
                  <a:pt x="15256" y="16205"/>
                </a:lnTo>
                <a:lnTo>
                  <a:pt x="15232" y="16230"/>
                </a:lnTo>
                <a:lnTo>
                  <a:pt x="15208" y="16278"/>
                </a:lnTo>
                <a:lnTo>
                  <a:pt x="15232" y="16400"/>
                </a:lnTo>
                <a:lnTo>
                  <a:pt x="15281" y="16497"/>
                </a:lnTo>
                <a:lnTo>
                  <a:pt x="15232" y="16497"/>
                </a:lnTo>
                <a:lnTo>
                  <a:pt x="15183" y="16473"/>
                </a:lnTo>
                <a:lnTo>
                  <a:pt x="15135" y="16449"/>
                </a:lnTo>
                <a:lnTo>
                  <a:pt x="15062" y="16473"/>
                </a:lnTo>
                <a:lnTo>
                  <a:pt x="15038" y="16546"/>
                </a:lnTo>
                <a:lnTo>
                  <a:pt x="15013" y="16570"/>
                </a:lnTo>
                <a:lnTo>
                  <a:pt x="15013" y="16643"/>
                </a:lnTo>
                <a:lnTo>
                  <a:pt x="14916" y="16570"/>
                </a:lnTo>
                <a:lnTo>
                  <a:pt x="14770" y="16424"/>
                </a:lnTo>
                <a:lnTo>
                  <a:pt x="14624" y="16254"/>
                </a:lnTo>
                <a:lnTo>
                  <a:pt x="14721" y="16132"/>
                </a:lnTo>
                <a:lnTo>
                  <a:pt x="14794" y="15986"/>
                </a:lnTo>
                <a:lnTo>
                  <a:pt x="14892" y="15865"/>
                </a:lnTo>
                <a:lnTo>
                  <a:pt x="15062" y="15621"/>
                </a:lnTo>
                <a:lnTo>
                  <a:pt x="15305" y="15305"/>
                </a:lnTo>
                <a:lnTo>
                  <a:pt x="15378" y="15232"/>
                </a:lnTo>
                <a:lnTo>
                  <a:pt x="15402" y="15159"/>
                </a:lnTo>
                <a:lnTo>
                  <a:pt x="15402" y="15062"/>
                </a:lnTo>
                <a:lnTo>
                  <a:pt x="15329" y="14965"/>
                </a:lnTo>
                <a:lnTo>
                  <a:pt x="15183" y="14819"/>
                </a:lnTo>
                <a:lnTo>
                  <a:pt x="15086" y="14673"/>
                </a:lnTo>
                <a:lnTo>
                  <a:pt x="15038" y="14624"/>
                </a:lnTo>
                <a:lnTo>
                  <a:pt x="15013" y="14575"/>
                </a:lnTo>
                <a:lnTo>
                  <a:pt x="15013" y="14551"/>
                </a:lnTo>
                <a:lnTo>
                  <a:pt x="14989" y="14454"/>
                </a:lnTo>
                <a:lnTo>
                  <a:pt x="14940" y="14405"/>
                </a:lnTo>
                <a:lnTo>
                  <a:pt x="14892" y="14356"/>
                </a:lnTo>
                <a:lnTo>
                  <a:pt x="14794" y="14332"/>
                </a:lnTo>
                <a:lnTo>
                  <a:pt x="14478" y="14308"/>
                </a:lnTo>
                <a:lnTo>
                  <a:pt x="14113" y="14283"/>
                </a:lnTo>
                <a:lnTo>
                  <a:pt x="13748" y="14210"/>
                </a:lnTo>
                <a:lnTo>
                  <a:pt x="13724" y="14089"/>
                </a:lnTo>
                <a:lnTo>
                  <a:pt x="13724" y="14016"/>
                </a:lnTo>
                <a:lnTo>
                  <a:pt x="13699" y="13821"/>
                </a:lnTo>
                <a:lnTo>
                  <a:pt x="13724" y="13602"/>
                </a:lnTo>
                <a:lnTo>
                  <a:pt x="13724" y="13456"/>
                </a:lnTo>
                <a:lnTo>
                  <a:pt x="13748" y="13505"/>
                </a:lnTo>
                <a:lnTo>
                  <a:pt x="13821" y="13529"/>
                </a:lnTo>
                <a:lnTo>
                  <a:pt x="13894" y="13553"/>
                </a:lnTo>
                <a:lnTo>
                  <a:pt x="13943" y="13553"/>
                </a:lnTo>
                <a:lnTo>
                  <a:pt x="13991" y="13529"/>
                </a:lnTo>
                <a:lnTo>
                  <a:pt x="14016" y="13505"/>
                </a:lnTo>
                <a:lnTo>
                  <a:pt x="14089" y="13432"/>
                </a:lnTo>
                <a:lnTo>
                  <a:pt x="14137" y="13480"/>
                </a:lnTo>
                <a:lnTo>
                  <a:pt x="14186" y="13505"/>
                </a:lnTo>
                <a:lnTo>
                  <a:pt x="14235" y="13529"/>
                </a:lnTo>
                <a:lnTo>
                  <a:pt x="14308" y="13505"/>
                </a:lnTo>
                <a:lnTo>
                  <a:pt x="14381" y="13480"/>
                </a:lnTo>
                <a:lnTo>
                  <a:pt x="14429" y="13407"/>
                </a:lnTo>
                <a:lnTo>
                  <a:pt x="14502" y="13456"/>
                </a:lnTo>
                <a:lnTo>
                  <a:pt x="14575" y="13480"/>
                </a:lnTo>
                <a:lnTo>
                  <a:pt x="14624" y="13480"/>
                </a:lnTo>
                <a:lnTo>
                  <a:pt x="14673" y="13456"/>
                </a:lnTo>
                <a:lnTo>
                  <a:pt x="14721" y="13432"/>
                </a:lnTo>
                <a:lnTo>
                  <a:pt x="14746" y="13383"/>
                </a:lnTo>
                <a:lnTo>
                  <a:pt x="14770" y="13261"/>
                </a:lnTo>
                <a:lnTo>
                  <a:pt x="14794" y="13164"/>
                </a:lnTo>
                <a:lnTo>
                  <a:pt x="14819" y="13115"/>
                </a:lnTo>
                <a:lnTo>
                  <a:pt x="14819" y="13042"/>
                </a:lnTo>
                <a:lnTo>
                  <a:pt x="14843" y="12969"/>
                </a:lnTo>
                <a:lnTo>
                  <a:pt x="14916" y="12945"/>
                </a:lnTo>
                <a:lnTo>
                  <a:pt x="14965" y="12921"/>
                </a:lnTo>
                <a:lnTo>
                  <a:pt x="14989" y="12872"/>
                </a:lnTo>
                <a:lnTo>
                  <a:pt x="15013" y="12799"/>
                </a:lnTo>
                <a:lnTo>
                  <a:pt x="15038" y="12750"/>
                </a:lnTo>
                <a:lnTo>
                  <a:pt x="15038" y="12702"/>
                </a:lnTo>
                <a:lnTo>
                  <a:pt x="15062" y="12580"/>
                </a:lnTo>
                <a:lnTo>
                  <a:pt x="15086" y="12458"/>
                </a:lnTo>
                <a:lnTo>
                  <a:pt x="15159" y="12239"/>
                </a:lnTo>
                <a:lnTo>
                  <a:pt x="15232" y="12093"/>
                </a:lnTo>
                <a:lnTo>
                  <a:pt x="15281" y="12020"/>
                </a:lnTo>
                <a:lnTo>
                  <a:pt x="15329" y="11923"/>
                </a:lnTo>
                <a:lnTo>
                  <a:pt x="15305" y="11826"/>
                </a:lnTo>
                <a:lnTo>
                  <a:pt x="15256" y="11728"/>
                </a:lnTo>
                <a:lnTo>
                  <a:pt x="15062" y="11534"/>
                </a:lnTo>
                <a:lnTo>
                  <a:pt x="14867" y="11315"/>
                </a:lnTo>
                <a:lnTo>
                  <a:pt x="14575" y="10974"/>
                </a:lnTo>
                <a:lnTo>
                  <a:pt x="14697" y="10828"/>
                </a:lnTo>
                <a:lnTo>
                  <a:pt x="14819" y="10682"/>
                </a:lnTo>
                <a:lnTo>
                  <a:pt x="14867" y="10633"/>
                </a:lnTo>
                <a:lnTo>
                  <a:pt x="14892" y="10706"/>
                </a:lnTo>
                <a:lnTo>
                  <a:pt x="14940" y="10731"/>
                </a:lnTo>
                <a:lnTo>
                  <a:pt x="14989" y="10779"/>
                </a:lnTo>
                <a:lnTo>
                  <a:pt x="15111" y="10779"/>
                </a:lnTo>
                <a:lnTo>
                  <a:pt x="15111" y="10828"/>
                </a:lnTo>
                <a:lnTo>
                  <a:pt x="15159" y="10877"/>
                </a:lnTo>
                <a:lnTo>
                  <a:pt x="15232" y="10925"/>
                </a:lnTo>
                <a:lnTo>
                  <a:pt x="15232" y="11023"/>
                </a:lnTo>
                <a:lnTo>
                  <a:pt x="15256" y="11120"/>
                </a:lnTo>
                <a:lnTo>
                  <a:pt x="15329" y="11193"/>
                </a:lnTo>
                <a:lnTo>
                  <a:pt x="15427" y="11217"/>
                </a:lnTo>
                <a:lnTo>
                  <a:pt x="15524" y="11193"/>
                </a:lnTo>
                <a:lnTo>
                  <a:pt x="15573" y="11120"/>
                </a:lnTo>
                <a:lnTo>
                  <a:pt x="15646" y="11023"/>
                </a:lnTo>
                <a:lnTo>
                  <a:pt x="15621" y="11096"/>
                </a:lnTo>
                <a:lnTo>
                  <a:pt x="15597" y="11169"/>
                </a:lnTo>
                <a:lnTo>
                  <a:pt x="15621" y="11217"/>
                </a:lnTo>
                <a:lnTo>
                  <a:pt x="15646" y="11290"/>
                </a:lnTo>
                <a:lnTo>
                  <a:pt x="15694" y="11315"/>
                </a:lnTo>
                <a:lnTo>
                  <a:pt x="15816" y="11315"/>
                </a:lnTo>
                <a:lnTo>
                  <a:pt x="15889" y="11266"/>
                </a:lnTo>
                <a:lnTo>
                  <a:pt x="15938" y="11217"/>
                </a:lnTo>
                <a:lnTo>
                  <a:pt x="15962" y="11217"/>
                </a:lnTo>
                <a:lnTo>
                  <a:pt x="16108" y="11071"/>
                </a:lnTo>
                <a:lnTo>
                  <a:pt x="16181" y="11047"/>
                </a:lnTo>
                <a:lnTo>
                  <a:pt x="16254" y="10998"/>
                </a:lnTo>
                <a:lnTo>
                  <a:pt x="16327" y="10998"/>
                </a:lnTo>
                <a:lnTo>
                  <a:pt x="16424" y="10974"/>
                </a:lnTo>
                <a:lnTo>
                  <a:pt x="16497" y="10925"/>
                </a:lnTo>
                <a:lnTo>
                  <a:pt x="16765" y="10828"/>
                </a:lnTo>
                <a:lnTo>
                  <a:pt x="17057" y="10731"/>
                </a:lnTo>
                <a:lnTo>
                  <a:pt x="17154" y="10682"/>
                </a:lnTo>
                <a:lnTo>
                  <a:pt x="17203" y="10609"/>
                </a:lnTo>
                <a:lnTo>
                  <a:pt x="17227" y="10585"/>
                </a:lnTo>
                <a:lnTo>
                  <a:pt x="17252" y="10463"/>
                </a:lnTo>
                <a:lnTo>
                  <a:pt x="17300" y="10317"/>
                </a:lnTo>
                <a:lnTo>
                  <a:pt x="17300" y="10049"/>
                </a:lnTo>
                <a:lnTo>
                  <a:pt x="17325" y="9855"/>
                </a:lnTo>
                <a:lnTo>
                  <a:pt x="17349" y="9709"/>
                </a:lnTo>
                <a:lnTo>
                  <a:pt x="17373" y="9563"/>
                </a:lnTo>
                <a:lnTo>
                  <a:pt x="17398" y="9417"/>
                </a:lnTo>
                <a:lnTo>
                  <a:pt x="17957" y="9417"/>
                </a:lnTo>
                <a:close/>
                <a:moveTo>
                  <a:pt x="17568" y="8954"/>
                </a:moveTo>
                <a:lnTo>
                  <a:pt x="17325" y="8979"/>
                </a:lnTo>
                <a:lnTo>
                  <a:pt x="17130" y="9027"/>
                </a:lnTo>
                <a:lnTo>
                  <a:pt x="17057" y="9076"/>
                </a:lnTo>
                <a:lnTo>
                  <a:pt x="17008" y="9173"/>
                </a:lnTo>
                <a:lnTo>
                  <a:pt x="16960" y="9271"/>
                </a:lnTo>
                <a:lnTo>
                  <a:pt x="16911" y="9392"/>
                </a:lnTo>
                <a:lnTo>
                  <a:pt x="16887" y="9660"/>
                </a:lnTo>
                <a:lnTo>
                  <a:pt x="16862" y="9782"/>
                </a:lnTo>
                <a:lnTo>
                  <a:pt x="16838" y="9928"/>
                </a:lnTo>
                <a:lnTo>
                  <a:pt x="16814" y="10147"/>
                </a:lnTo>
                <a:lnTo>
                  <a:pt x="16789" y="10341"/>
                </a:lnTo>
                <a:lnTo>
                  <a:pt x="16570" y="10439"/>
                </a:lnTo>
                <a:lnTo>
                  <a:pt x="16351" y="10536"/>
                </a:lnTo>
                <a:lnTo>
                  <a:pt x="16157" y="10414"/>
                </a:lnTo>
                <a:lnTo>
                  <a:pt x="15889" y="10220"/>
                </a:lnTo>
                <a:lnTo>
                  <a:pt x="15792" y="10147"/>
                </a:lnTo>
                <a:lnTo>
                  <a:pt x="15573" y="10001"/>
                </a:lnTo>
                <a:lnTo>
                  <a:pt x="15451" y="9928"/>
                </a:lnTo>
                <a:lnTo>
                  <a:pt x="15305" y="9903"/>
                </a:lnTo>
                <a:lnTo>
                  <a:pt x="15208" y="9879"/>
                </a:lnTo>
                <a:lnTo>
                  <a:pt x="15135" y="9903"/>
                </a:lnTo>
                <a:lnTo>
                  <a:pt x="14989" y="9976"/>
                </a:lnTo>
                <a:lnTo>
                  <a:pt x="14843" y="10074"/>
                </a:lnTo>
                <a:lnTo>
                  <a:pt x="14624" y="10293"/>
                </a:lnTo>
                <a:lnTo>
                  <a:pt x="14502" y="10414"/>
                </a:lnTo>
                <a:lnTo>
                  <a:pt x="14332" y="10609"/>
                </a:lnTo>
                <a:lnTo>
                  <a:pt x="14162" y="10779"/>
                </a:lnTo>
                <a:lnTo>
                  <a:pt x="14113" y="10828"/>
                </a:lnTo>
                <a:lnTo>
                  <a:pt x="14089" y="10877"/>
                </a:lnTo>
                <a:lnTo>
                  <a:pt x="14064" y="10950"/>
                </a:lnTo>
                <a:lnTo>
                  <a:pt x="14089" y="11023"/>
                </a:lnTo>
                <a:lnTo>
                  <a:pt x="14137" y="11120"/>
                </a:lnTo>
                <a:lnTo>
                  <a:pt x="14186" y="11217"/>
                </a:lnTo>
                <a:lnTo>
                  <a:pt x="14332" y="11412"/>
                </a:lnTo>
                <a:lnTo>
                  <a:pt x="14454" y="11534"/>
                </a:lnTo>
                <a:lnTo>
                  <a:pt x="14478" y="11607"/>
                </a:lnTo>
                <a:lnTo>
                  <a:pt x="14648" y="11801"/>
                </a:lnTo>
                <a:lnTo>
                  <a:pt x="14819" y="11996"/>
                </a:lnTo>
                <a:lnTo>
                  <a:pt x="14721" y="12166"/>
                </a:lnTo>
                <a:lnTo>
                  <a:pt x="14721" y="12191"/>
                </a:lnTo>
                <a:lnTo>
                  <a:pt x="14648" y="12361"/>
                </a:lnTo>
                <a:lnTo>
                  <a:pt x="14600" y="12531"/>
                </a:lnTo>
                <a:lnTo>
                  <a:pt x="14381" y="12556"/>
                </a:lnTo>
                <a:lnTo>
                  <a:pt x="14162" y="12580"/>
                </a:lnTo>
                <a:lnTo>
                  <a:pt x="14040" y="12604"/>
                </a:lnTo>
                <a:lnTo>
                  <a:pt x="13991" y="12604"/>
                </a:lnTo>
                <a:lnTo>
                  <a:pt x="13845" y="12653"/>
                </a:lnTo>
                <a:lnTo>
                  <a:pt x="13675" y="12677"/>
                </a:lnTo>
                <a:lnTo>
                  <a:pt x="13553" y="12750"/>
                </a:lnTo>
                <a:lnTo>
                  <a:pt x="13456" y="12823"/>
                </a:lnTo>
                <a:lnTo>
                  <a:pt x="13407" y="12872"/>
                </a:lnTo>
                <a:lnTo>
                  <a:pt x="13334" y="12945"/>
                </a:lnTo>
                <a:lnTo>
                  <a:pt x="13310" y="13018"/>
                </a:lnTo>
                <a:lnTo>
                  <a:pt x="13286" y="13164"/>
                </a:lnTo>
                <a:lnTo>
                  <a:pt x="13286" y="13213"/>
                </a:lnTo>
                <a:lnTo>
                  <a:pt x="13237" y="13699"/>
                </a:lnTo>
                <a:lnTo>
                  <a:pt x="13237" y="13748"/>
                </a:lnTo>
                <a:lnTo>
                  <a:pt x="13237" y="13918"/>
                </a:lnTo>
                <a:lnTo>
                  <a:pt x="13237" y="14113"/>
                </a:lnTo>
                <a:lnTo>
                  <a:pt x="13286" y="14283"/>
                </a:lnTo>
                <a:lnTo>
                  <a:pt x="13310" y="14356"/>
                </a:lnTo>
                <a:lnTo>
                  <a:pt x="13383" y="14405"/>
                </a:lnTo>
                <a:lnTo>
                  <a:pt x="13407" y="14502"/>
                </a:lnTo>
                <a:lnTo>
                  <a:pt x="13480" y="14551"/>
                </a:lnTo>
                <a:lnTo>
                  <a:pt x="13724" y="14648"/>
                </a:lnTo>
                <a:lnTo>
                  <a:pt x="13991" y="14697"/>
                </a:lnTo>
                <a:lnTo>
                  <a:pt x="14259" y="14746"/>
                </a:lnTo>
                <a:lnTo>
                  <a:pt x="14527" y="14770"/>
                </a:lnTo>
                <a:lnTo>
                  <a:pt x="14673" y="14770"/>
                </a:lnTo>
                <a:lnTo>
                  <a:pt x="14697" y="14867"/>
                </a:lnTo>
                <a:lnTo>
                  <a:pt x="14721" y="14916"/>
                </a:lnTo>
                <a:lnTo>
                  <a:pt x="14819" y="15038"/>
                </a:lnTo>
                <a:lnTo>
                  <a:pt x="14916" y="15184"/>
                </a:lnTo>
                <a:lnTo>
                  <a:pt x="14746" y="15330"/>
                </a:lnTo>
                <a:lnTo>
                  <a:pt x="14624" y="15500"/>
                </a:lnTo>
                <a:lnTo>
                  <a:pt x="14575" y="15573"/>
                </a:lnTo>
                <a:lnTo>
                  <a:pt x="14381" y="15816"/>
                </a:lnTo>
                <a:lnTo>
                  <a:pt x="14332" y="15865"/>
                </a:lnTo>
                <a:lnTo>
                  <a:pt x="14235" y="15986"/>
                </a:lnTo>
                <a:lnTo>
                  <a:pt x="14210" y="16059"/>
                </a:lnTo>
                <a:lnTo>
                  <a:pt x="14186" y="16108"/>
                </a:lnTo>
                <a:lnTo>
                  <a:pt x="14210" y="16230"/>
                </a:lnTo>
                <a:lnTo>
                  <a:pt x="14210" y="16303"/>
                </a:lnTo>
                <a:lnTo>
                  <a:pt x="14235" y="16376"/>
                </a:lnTo>
                <a:lnTo>
                  <a:pt x="14283" y="16522"/>
                </a:lnTo>
                <a:lnTo>
                  <a:pt x="14381" y="16643"/>
                </a:lnTo>
                <a:lnTo>
                  <a:pt x="14478" y="16765"/>
                </a:lnTo>
                <a:lnTo>
                  <a:pt x="14527" y="16789"/>
                </a:lnTo>
                <a:lnTo>
                  <a:pt x="14794" y="17081"/>
                </a:lnTo>
                <a:lnTo>
                  <a:pt x="15111" y="17349"/>
                </a:lnTo>
                <a:lnTo>
                  <a:pt x="15183" y="17373"/>
                </a:lnTo>
                <a:lnTo>
                  <a:pt x="15232" y="17398"/>
                </a:lnTo>
                <a:lnTo>
                  <a:pt x="15305" y="17373"/>
                </a:lnTo>
                <a:lnTo>
                  <a:pt x="15354" y="17373"/>
                </a:lnTo>
                <a:lnTo>
                  <a:pt x="15475" y="17349"/>
                </a:lnTo>
                <a:lnTo>
                  <a:pt x="15621" y="17300"/>
                </a:lnTo>
                <a:lnTo>
                  <a:pt x="15840" y="17154"/>
                </a:lnTo>
                <a:lnTo>
                  <a:pt x="15865" y="17130"/>
                </a:lnTo>
                <a:lnTo>
                  <a:pt x="16132" y="16911"/>
                </a:lnTo>
                <a:lnTo>
                  <a:pt x="16376" y="16668"/>
                </a:lnTo>
                <a:lnTo>
                  <a:pt x="16546" y="16741"/>
                </a:lnTo>
                <a:lnTo>
                  <a:pt x="16570" y="16765"/>
                </a:lnTo>
                <a:lnTo>
                  <a:pt x="16619" y="16789"/>
                </a:lnTo>
                <a:lnTo>
                  <a:pt x="16765" y="16862"/>
                </a:lnTo>
                <a:lnTo>
                  <a:pt x="16935" y="16887"/>
                </a:lnTo>
                <a:lnTo>
                  <a:pt x="16935" y="16960"/>
                </a:lnTo>
                <a:lnTo>
                  <a:pt x="16960" y="17033"/>
                </a:lnTo>
                <a:lnTo>
                  <a:pt x="17008" y="17276"/>
                </a:lnTo>
                <a:lnTo>
                  <a:pt x="17033" y="17495"/>
                </a:lnTo>
                <a:lnTo>
                  <a:pt x="17033" y="17617"/>
                </a:lnTo>
                <a:lnTo>
                  <a:pt x="17033" y="17738"/>
                </a:lnTo>
                <a:lnTo>
                  <a:pt x="17033" y="17860"/>
                </a:lnTo>
                <a:lnTo>
                  <a:pt x="17081" y="17982"/>
                </a:lnTo>
                <a:lnTo>
                  <a:pt x="17179" y="18079"/>
                </a:lnTo>
                <a:lnTo>
                  <a:pt x="17203" y="18103"/>
                </a:lnTo>
                <a:lnTo>
                  <a:pt x="17276" y="18152"/>
                </a:lnTo>
                <a:lnTo>
                  <a:pt x="17398" y="18201"/>
                </a:lnTo>
                <a:lnTo>
                  <a:pt x="17592" y="18225"/>
                </a:lnTo>
                <a:lnTo>
                  <a:pt x="17714" y="18201"/>
                </a:lnTo>
                <a:lnTo>
                  <a:pt x="18152" y="18201"/>
                </a:lnTo>
                <a:lnTo>
                  <a:pt x="18541" y="18176"/>
                </a:lnTo>
                <a:lnTo>
                  <a:pt x="18614" y="18176"/>
                </a:lnTo>
                <a:lnTo>
                  <a:pt x="18687" y="18128"/>
                </a:lnTo>
                <a:lnTo>
                  <a:pt x="18736" y="18055"/>
                </a:lnTo>
                <a:lnTo>
                  <a:pt x="18760" y="17982"/>
                </a:lnTo>
                <a:lnTo>
                  <a:pt x="18833" y="17860"/>
                </a:lnTo>
                <a:lnTo>
                  <a:pt x="18882" y="17738"/>
                </a:lnTo>
                <a:lnTo>
                  <a:pt x="18931" y="17471"/>
                </a:lnTo>
                <a:lnTo>
                  <a:pt x="18931" y="17349"/>
                </a:lnTo>
                <a:lnTo>
                  <a:pt x="18931" y="17325"/>
                </a:lnTo>
                <a:lnTo>
                  <a:pt x="18979" y="17081"/>
                </a:lnTo>
                <a:lnTo>
                  <a:pt x="19004" y="16838"/>
                </a:lnTo>
                <a:lnTo>
                  <a:pt x="19125" y="16814"/>
                </a:lnTo>
                <a:lnTo>
                  <a:pt x="19223" y="16789"/>
                </a:lnTo>
                <a:lnTo>
                  <a:pt x="19369" y="16741"/>
                </a:lnTo>
                <a:lnTo>
                  <a:pt x="19466" y="16692"/>
                </a:lnTo>
                <a:lnTo>
                  <a:pt x="19661" y="16838"/>
                </a:lnTo>
                <a:lnTo>
                  <a:pt x="19758" y="16911"/>
                </a:lnTo>
                <a:lnTo>
                  <a:pt x="20074" y="17130"/>
                </a:lnTo>
                <a:lnTo>
                  <a:pt x="20391" y="17349"/>
                </a:lnTo>
                <a:lnTo>
                  <a:pt x="20464" y="17398"/>
                </a:lnTo>
                <a:lnTo>
                  <a:pt x="20512" y="17398"/>
                </a:lnTo>
                <a:lnTo>
                  <a:pt x="20585" y="17373"/>
                </a:lnTo>
                <a:lnTo>
                  <a:pt x="20658" y="17349"/>
                </a:lnTo>
                <a:lnTo>
                  <a:pt x="20707" y="17276"/>
                </a:lnTo>
                <a:lnTo>
                  <a:pt x="20756" y="17203"/>
                </a:lnTo>
                <a:lnTo>
                  <a:pt x="20999" y="16984"/>
                </a:lnTo>
                <a:lnTo>
                  <a:pt x="21145" y="16814"/>
                </a:lnTo>
                <a:lnTo>
                  <a:pt x="21413" y="16570"/>
                </a:lnTo>
                <a:lnTo>
                  <a:pt x="21632" y="16278"/>
                </a:lnTo>
                <a:lnTo>
                  <a:pt x="21680" y="16230"/>
                </a:lnTo>
                <a:lnTo>
                  <a:pt x="21680" y="16157"/>
                </a:lnTo>
                <a:lnTo>
                  <a:pt x="21680" y="16084"/>
                </a:lnTo>
                <a:lnTo>
                  <a:pt x="21656" y="15986"/>
                </a:lnTo>
                <a:lnTo>
                  <a:pt x="21486" y="15670"/>
                </a:lnTo>
                <a:lnTo>
                  <a:pt x="21267" y="15403"/>
                </a:lnTo>
                <a:lnTo>
                  <a:pt x="21145" y="15232"/>
                </a:lnTo>
                <a:lnTo>
                  <a:pt x="20975" y="15086"/>
                </a:lnTo>
                <a:lnTo>
                  <a:pt x="21096" y="14867"/>
                </a:lnTo>
                <a:lnTo>
                  <a:pt x="21169" y="14648"/>
                </a:lnTo>
                <a:lnTo>
                  <a:pt x="21291" y="14673"/>
                </a:lnTo>
                <a:lnTo>
                  <a:pt x="21510" y="14648"/>
                </a:lnTo>
                <a:lnTo>
                  <a:pt x="21753" y="14648"/>
                </a:lnTo>
                <a:lnTo>
                  <a:pt x="21997" y="14624"/>
                </a:lnTo>
                <a:lnTo>
                  <a:pt x="22264" y="14600"/>
                </a:lnTo>
                <a:lnTo>
                  <a:pt x="22362" y="14551"/>
                </a:lnTo>
                <a:lnTo>
                  <a:pt x="22410" y="14478"/>
                </a:lnTo>
                <a:lnTo>
                  <a:pt x="22459" y="14429"/>
                </a:lnTo>
                <a:lnTo>
                  <a:pt x="22508" y="14381"/>
                </a:lnTo>
                <a:lnTo>
                  <a:pt x="22532" y="14332"/>
                </a:lnTo>
                <a:lnTo>
                  <a:pt x="22532" y="14259"/>
                </a:lnTo>
                <a:lnTo>
                  <a:pt x="22532" y="13845"/>
                </a:lnTo>
                <a:lnTo>
                  <a:pt x="22532" y="13456"/>
                </a:lnTo>
                <a:lnTo>
                  <a:pt x="22508" y="13067"/>
                </a:lnTo>
                <a:lnTo>
                  <a:pt x="22508" y="13018"/>
                </a:lnTo>
                <a:lnTo>
                  <a:pt x="22459" y="12945"/>
                </a:lnTo>
                <a:lnTo>
                  <a:pt x="22410" y="12921"/>
                </a:lnTo>
                <a:lnTo>
                  <a:pt x="22362" y="12896"/>
                </a:lnTo>
                <a:lnTo>
                  <a:pt x="22313" y="12823"/>
                </a:lnTo>
                <a:lnTo>
                  <a:pt x="22264" y="12750"/>
                </a:lnTo>
                <a:lnTo>
                  <a:pt x="22118" y="12677"/>
                </a:lnTo>
                <a:lnTo>
                  <a:pt x="21948" y="12629"/>
                </a:lnTo>
                <a:lnTo>
                  <a:pt x="21802" y="12604"/>
                </a:lnTo>
                <a:lnTo>
                  <a:pt x="21778" y="12604"/>
                </a:lnTo>
                <a:lnTo>
                  <a:pt x="21510" y="12556"/>
                </a:lnTo>
                <a:lnTo>
                  <a:pt x="21218" y="12556"/>
                </a:lnTo>
                <a:lnTo>
                  <a:pt x="21169" y="12337"/>
                </a:lnTo>
                <a:lnTo>
                  <a:pt x="21169" y="12288"/>
                </a:lnTo>
                <a:lnTo>
                  <a:pt x="21121" y="12093"/>
                </a:lnTo>
                <a:lnTo>
                  <a:pt x="21048" y="11923"/>
                </a:lnTo>
                <a:lnTo>
                  <a:pt x="21121" y="11826"/>
                </a:lnTo>
                <a:lnTo>
                  <a:pt x="21145" y="11777"/>
                </a:lnTo>
                <a:lnTo>
                  <a:pt x="21242" y="11655"/>
                </a:lnTo>
                <a:lnTo>
                  <a:pt x="21413" y="11412"/>
                </a:lnTo>
                <a:lnTo>
                  <a:pt x="21607" y="11169"/>
                </a:lnTo>
                <a:lnTo>
                  <a:pt x="21656" y="11120"/>
                </a:lnTo>
                <a:lnTo>
                  <a:pt x="21680" y="11071"/>
                </a:lnTo>
                <a:lnTo>
                  <a:pt x="21680" y="10998"/>
                </a:lnTo>
                <a:lnTo>
                  <a:pt x="21680" y="10950"/>
                </a:lnTo>
                <a:lnTo>
                  <a:pt x="21656" y="10925"/>
                </a:lnTo>
                <a:lnTo>
                  <a:pt x="21680" y="10901"/>
                </a:lnTo>
                <a:lnTo>
                  <a:pt x="21656" y="10804"/>
                </a:lnTo>
                <a:lnTo>
                  <a:pt x="21632" y="10731"/>
                </a:lnTo>
                <a:lnTo>
                  <a:pt x="21510" y="10609"/>
                </a:lnTo>
                <a:lnTo>
                  <a:pt x="21486" y="10560"/>
                </a:lnTo>
                <a:lnTo>
                  <a:pt x="21315" y="10390"/>
                </a:lnTo>
                <a:lnTo>
                  <a:pt x="21145" y="10244"/>
                </a:lnTo>
                <a:lnTo>
                  <a:pt x="21145" y="10220"/>
                </a:lnTo>
                <a:lnTo>
                  <a:pt x="21023" y="10122"/>
                </a:lnTo>
                <a:lnTo>
                  <a:pt x="20877" y="10001"/>
                </a:lnTo>
                <a:lnTo>
                  <a:pt x="20731" y="9928"/>
                </a:lnTo>
                <a:lnTo>
                  <a:pt x="20634" y="9903"/>
                </a:lnTo>
                <a:lnTo>
                  <a:pt x="20561" y="9879"/>
                </a:lnTo>
                <a:lnTo>
                  <a:pt x="20488" y="9903"/>
                </a:lnTo>
                <a:lnTo>
                  <a:pt x="20464" y="9903"/>
                </a:lnTo>
                <a:lnTo>
                  <a:pt x="20391" y="9928"/>
                </a:lnTo>
                <a:lnTo>
                  <a:pt x="20220" y="10001"/>
                </a:lnTo>
                <a:lnTo>
                  <a:pt x="20074" y="10098"/>
                </a:lnTo>
                <a:lnTo>
                  <a:pt x="19807" y="10293"/>
                </a:lnTo>
                <a:lnTo>
                  <a:pt x="19709" y="10341"/>
                </a:lnTo>
                <a:lnTo>
                  <a:pt x="19515" y="10487"/>
                </a:lnTo>
                <a:lnTo>
                  <a:pt x="19296" y="10390"/>
                </a:lnTo>
                <a:lnTo>
                  <a:pt x="19052" y="10341"/>
                </a:lnTo>
                <a:lnTo>
                  <a:pt x="19004" y="10098"/>
                </a:lnTo>
                <a:lnTo>
                  <a:pt x="19028" y="10025"/>
                </a:lnTo>
                <a:lnTo>
                  <a:pt x="19004" y="9976"/>
                </a:lnTo>
                <a:lnTo>
                  <a:pt x="18979" y="9903"/>
                </a:lnTo>
                <a:lnTo>
                  <a:pt x="18955" y="9782"/>
                </a:lnTo>
                <a:lnTo>
                  <a:pt x="18931" y="9563"/>
                </a:lnTo>
                <a:lnTo>
                  <a:pt x="18882" y="9319"/>
                </a:lnTo>
                <a:lnTo>
                  <a:pt x="18906" y="9246"/>
                </a:lnTo>
                <a:lnTo>
                  <a:pt x="18906" y="9149"/>
                </a:lnTo>
                <a:lnTo>
                  <a:pt x="18882" y="9100"/>
                </a:lnTo>
                <a:lnTo>
                  <a:pt x="18833" y="9052"/>
                </a:lnTo>
                <a:lnTo>
                  <a:pt x="18785" y="9027"/>
                </a:lnTo>
                <a:lnTo>
                  <a:pt x="18712" y="9003"/>
                </a:lnTo>
                <a:lnTo>
                  <a:pt x="18444" y="8979"/>
                </a:lnTo>
                <a:lnTo>
                  <a:pt x="17957" y="8979"/>
                </a:lnTo>
                <a:lnTo>
                  <a:pt x="17836" y="8954"/>
                </a:lnTo>
                <a:lnTo>
                  <a:pt x="17568" y="89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892" name="Shape 230"/>
          <p:cNvSpPr>
            <a:spLocks noChangeArrowheads="1"/>
          </p:cNvSpPr>
          <p:nvPr/>
        </p:nvSpPr>
        <p:spPr bwMode="auto">
          <a:xfrm>
            <a:off x="676275" y="2022475"/>
            <a:ext cx="1851025"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600">
                <a:solidFill>
                  <a:srgbClr val="FFFFFF"/>
                </a:solidFill>
                <a:latin typeface="Sniglet" charset="-95"/>
                <a:ea typeface="Sniglet" charset="-95"/>
                <a:cs typeface="Sniglet" charset="-95"/>
                <a:sym typeface="Sniglet" charset="-95"/>
              </a:rPr>
              <a:t>Noticing of the potential complainable</a:t>
            </a:r>
          </a:p>
        </p:txBody>
      </p:sp>
      <p:sp>
        <p:nvSpPr>
          <p:cNvPr id="37893" name="Shape 231"/>
          <p:cNvSpPr>
            <a:spLocks noChangeArrowheads="1"/>
          </p:cNvSpPr>
          <p:nvPr/>
        </p:nvSpPr>
        <p:spPr bwMode="auto">
          <a:xfrm>
            <a:off x="3527425" y="2065338"/>
            <a:ext cx="1889125" cy="1684337"/>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a:solidFill>
                  <a:srgbClr val="FFFFFF"/>
                </a:solidFill>
                <a:latin typeface="Sniglet" charset="-95"/>
                <a:ea typeface="Sniglet" charset="-95"/>
                <a:cs typeface="Sniglet" charset="-95"/>
                <a:sym typeface="Sniglet" charset="-95"/>
              </a:rPr>
              <a:t>Account and apology from the responsible person</a:t>
            </a:r>
          </a:p>
        </p:txBody>
      </p:sp>
      <p:sp>
        <p:nvSpPr>
          <p:cNvPr id="37894" name="Shape 232"/>
          <p:cNvSpPr>
            <a:spLocks noChangeArrowheads="1"/>
          </p:cNvSpPr>
          <p:nvPr/>
        </p:nvSpPr>
        <p:spPr bwMode="auto">
          <a:xfrm>
            <a:off x="6623050" y="2079625"/>
            <a:ext cx="1943100" cy="1684338"/>
          </a:xfrm>
          <a:prstGeom prst="ellipse">
            <a:avLst/>
          </a:pr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000000"/>
              </a:buClr>
              <a:buFont typeface="Arial" charset="-95"/>
              <a:buNone/>
            </a:pPr>
            <a:r>
              <a:rPr lang="en-US" altLang="en-US" sz="1800">
                <a:solidFill>
                  <a:srgbClr val="FFFFFF"/>
                </a:solidFill>
                <a:latin typeface="Sniglet" charset="-95"/>
                <a:ea typeface="Sniglet" charset="-95"/>
                <a:cs typeface="Sniglet" charset="-95"/>
                <a:sym typeface="Sniglet" charset="-95"/>
              </a:rPr>
              <a:t>Absence of the complaint</a:t>
            </a:r>
          </a:p>
        </p:txBody>
      </p:sp>
      <p:grpSp>
        <p:nvGrpSpPr>
          <p:cNvPr id="22536" name="Shape 233"/>
          <p:cNvGrpSpPr>
            <a:grpSpLocks/>
          </p:cNvGrpSpPr>
          <p:nvPr/>
        </p:nvGrpSpPr>
        <p:grpSpPr bwMode="auto">
          <a:xfrm rot="10800000" flipH="1">
            <a:off x="2527300" y="2763838"/>
            <a:ext cx="1454150" cy="260350"/>
            <a:chOff x="2266178" y="2764475"/>
            <a:chExt cx="1792245" cy="232966"/>
          </a:xfrm>
        </p:grpSpPr>
        <p:sp>
          <p:nvSpPr>
            <p:cNvPr id="22541" name="Shape 234"/>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542" name="Shape 235"/>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22537" name="Shape 236"/>
          <p:cNvGrpSpPr>
            <a:grpSpLocks/>
          </p:cNvGrpSpPr>
          <p:nvPr/>
        </p:nvGrpSpPr>
        <p:grpSpPr bwMode="auto">
          <a:xfrm>
            <a:off x="5165725" y="2790825"/>
            <a:ext cx="1792288" cy="233363"/>
            <a:chOff x="2266178" y="2764475"/>
            <a:chExt cx="1792245" cy="232966"/>
          </a:xfrm>
        </p:grpSpPr>
        <p:sp>
          <p:nvSpPr>
            <p:cNvPr id="22539" name="Shape 237"/>
            <p:cNvSpPr>
              <a:spLocks/>
            </p:cNvSpPr>
            <p:nvPr/>
          </p:nvSpPr>
          <p:spPr bwMode="auto">
            <a:xfrm>
              <a:off x="2266178" y="2855800"/>
              <a:ext cx="1683567" cy="102978"/>
            </a:xfrm>
            <a:custGeom>
              <a:avLst/>
              <a:gdLst>
                <a:gd name="T0" fmla="*/ 2147483647 w 27831"/>
                <a:gd name="T1" fmla="*/ 1936308161 h 2831"/>
                <a:gd name="T2" fmla="*/ 2147483647 w 27831"/>
                <a:gd name="T3" fmla="*/ 1652678838 h 2831"/>
                <a:gd name="T4" fmla="*/ 2147483647 w 27831"/>
                <a:gd name="T5" fmla="*/ 2147483647 h 2831"/>
                <a:gd name="T6" fmla="*/ 2147483647 w 27831"/>
                <a:gd name="T7" fmla="*/ 497227665 h 2831"/>
                <a:gd name="T8" fmla="*/ 2147483647 w 27831"/>
                <a:gd name="T9" fmla="*/ 332625300 h 2831"/>
                <a:gd name="T10" fmla="*/ 2147483647 w 27831"/>
                <a:gd name="T11" fmla="*/ 166335785 h 2831"/>
                <a:gd name="T12" fmla="*/ 2147483647 w 27831"/>
                <a:gd name="T13" fmla="*/ 497227665 h 2831"/>
                <a:gd name="T14" fmla="*/ 2147483647 w 27831"/>
                <a:gd name="T15" fmla="*/ 992676149 h 2831"/>
                <a:gd name="T16" fmla="*/ 2147483647 w 27831"/>
                <a:gd name="T17" fmla="*/ 828072039 h 2831"/>
                <a:gd name="T18" fmla="*/ 2147483647 w 27831"/>
                <a:gd name="T19" fmla="*/ 828072039 h 2831"/>
                <a:gd name="T20" fmla="*/ 2147483647 w 27831"/>
                <a:gd name="T21" fmla="*/ 661784197 h 2831"/>
                <a:gd name="T22" fmla="*/ 2147483647 w 27831"/>
                <a:gd name="T23" fmla="*/ 1157231954 h 2831"/>
                <a:gd name="T24" fmla="*/ 2147483647 w 27831"/>
                <a:gd name="T25" fmla="*/ 332625300 h 2831"/>
                <a:gd name="T26" fmla="*/ 2147483647 w 27831"/>
                <a:gd name="T27" fmla="*/ 828072039 h 2831"/>
                <a:gd name="T28" fmla="*/ 2147483647 w 27831"/>
                <a:gd name="T29" fmla="*/ 992676149 h 2831"/>
                <a:gd name="T30" fmla="*/ 2147483647 w 27831"/>
                <a:gd name="T31" fmla="*/ 1157231954 h 2831"/>
                <a:gd name="T32" fmla="*/ 2147483647 w 27831"/>
                <a:gd name="T33" fmla="*/ 1323568393 h 2831"/>
                <a:gd name="T34" fmla="*/ 2147483647 w 27831"/>
                <a:gd name="T35" fmla="*/ 1819016151 h 2831"/>
                <a:gd name="T36" fmla="*/ 2147483647 w 27831"/>
                <a:gd name="T37" fmla="*/ 1819016151 h 2831"/>
                <a:gd name="T38" fmla="*/ 2147483647 w 27831"/>
                <a:gd name="T39" fmla="*/ 1983571373 h 2831"/>
                <a:gd name="T40" fmla="*/ 2147483647 w 27831"/>
                <a:gd name="T41" fmla="*/ 2147483647 h 2831"/>
                <a:gd name="T42" fmla="*/ 2147483647 w 27831"/>
                <a:gd name="T43" fmla="*/ 2147483647 h 2831"/>
                <a:gd name="T44" fmla="*/ 2147483647 w 27831"/>
                <a:gd name="T45" fmla="*/ 2147483647 h 2831"/>
                <a:gd name="T46" fmla="*/ 2147483647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83571373 h 2831"/>
                <a:gd name="T90" fmla="*/ 2147483647 w 27831"/>
                <a:gd name="T91" fmla="*/ 1983571373 h 2831"/>
                <a:gd name="T92" fmla="*/ 2147483647 w 27831"/>
                <a:gd name="T93" fmla="*/ 1819016151 h 2831"/>
                <a:gd name="T94" fmla="*/ 2147483647 w 27831"/>
                <a:gd name="T95" fmla="*/ 1819016151 h 2831"/>
                <a:gd name="T96" fmla="*/ 2147483647 w 27831"/>
                <a:gd name="T97" fmla="*/ 1652678838 h 2831"/>
                <a:gd name="T98" fmla="*/ 2147483647 w 27831"/>
                <a:gd name="T99" fmla="*/ 1488123616 h 2831"/>
                <a:gd name="T100" fmla="*/ 2147483647 w 27831"/>
                <a:gd name="T101" fmla="*/ 1157231954 h 2831"/>
                <a:gd name="T102" fmla="*/ 2147483647 w 27831"/>
                <a:gd name="T103" fmla="*/ 992676149 h 2831"/>
                <a:gd name="T104" fmla="*/ 2147483647 w 27831"/>
                <a:gd name="T105" fmla="*/ 828072039 h 2831"/>
                <a:gd name="T106" fmla="*/ 2147483647 w 27831"/>
                <a:gd name="T107" fmla="*/ 1157231954 h 2831"/>
                <a:gd name="T108" fmla="*/ 2147483647 w 27831"/>
                <a:gd name="T109" fmla="*/ 497227665 h 2831"/>
                <a:gd name="T110" fmla="*/ 2147483647 w 27831"/>
                <a:gd name="T111" fmla="*/ 332625300 h 2831"/>
                <a:gd name="T112" fmla="*/ 2147483647 w 27831"/>
                <a:gd name="T113" fmla="*/ 497227665 h 2831"/>
                <a:gd name="T114" fmla="*/ 2147483647 w 27831"/>
                <a:gd name="T115" fmla="*/ 661784197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540" name="Shape 238"/>
            <p:cNvSpPr>
              <a:spLocks/>
            </p:cNvSpPr>
            <p:nvPr/>
          </p:nvSpPr>
          <p:spPr bwMode="auto">
            <a:xfrm>
              <a:off x="3870041" y="2764475"/>
              <a:ext cx="188382" cy="232966"/>
            </a:xfrm>
            <a:custGeom>
              <a:avLst/>
              <a:gdLst>
                <a:gd name="T0" fmla="*/ 2147483647 w 7171"/>
                <a:gd name="T1" fmla="*/ 2147483647 h 8869"/>
                <a:gd name="T2" fmla="*/ 2147483647 w 7171"/>
                <a:gd name="T3" fmla="*/ 2147483647 h 8869"/>
                <a:gd name="T4" fmla="*/ 1072524660 w 7171"/>
                <a:gd name="T5" fmla="*/ 2147483647 h 8869"/>
                <a:gd name="T6" fmla="*/ 1087771330 w 7171"/>
                <a:gd name="T7" fmla="*/ 2147483647 h 8869"/>
                <a:gd name="T8" fmla="*/ 1078706720 w 7171"/>
                <a:gd name="T9" fmla="*/ 2147483647 h 8869"/>
                <a:gd name="T10" fmla="*/ 135261812 w 7171"/>
                <a:gd name="T11" fmla="*/ 89985646 h 8869"/>
                <a:gd name="T12" fmla="*/ 471336 w 7171"/>
                <a:gd name="T13" fmla="*/ 359434675 h 8869"/>
                <a:gd name="T14" fmla="*/ 90482574 w 7171"/>
                <a:gd name="T15" fmla="*/ 584135891 h 8869"/>
                <a:gd name="T16" fmla="*/ 404806879 w 7171"/>
                <a:gd name="T17" fmla="*/ 628883836 h 8869"/>
                <a:gd name="T18" fmla="*/ 360046425 w 7171"/>
                <a:gd name="T19" fmla="*/ 763617294 h 8869"/>
                <a:gd name="T20" fmla="*/ 314795667 w 7171"/>
                <a:gd name="T21" fmla="*/ 898351804 h 8869"/>
                <a:gd name="T22" fmla="*/ 719149232 w 7171"/>
                <a:gd name="T23" fmla="*/ 763617294 h 8869"/>
                <a:gd name="T24" fmla="*/ 539597986 w 7171"/>
                <a:gd name="T25" fmla="*/ 988318405 h 8869"/>
                <a:gd name="T26" fmla="*/ 899172287 w 7171"/>
                <a:gd name="T27" fmla="*/ 1347282053 h 8869"/>
                <a:gd name="T28" fmla="*/ 2147483647 w 7171"/>
                <a:gd name="T29" fmla="*/ 2147483647 h 8869"/>
                <a:gd name="T30" fmla="*/ 2147483647 w 7171"/>
                <a:gd name="T31" fmla="*/ 2147483647 h 8869"/>
                <a:gd name="T32" fmla="*/ 2147483647 w 7171"/>
                <a:gd name="T33" fmla="*/ 2147483647 h 8869"/>
                <a:gd name="T34" fmla="*/ 2147483647 w 7171"/>
                <a:gd name="T35" fmla="*/ 2147483647 h 8869"/>
                <a:gd name="T36" fmla="*/ 2066947232 w 7171"/>
                <a:gd name="T37" fmla="*/ 2147483647 h 8869"/>
                <a:gd name="T38" fmla="*/ 2112180336 w 7171"/>
                <a:gd name="T39" fmla="*/ 2147483647 h 8869"/>
                <a:gd name="T40" fmla="*/ 1932157491 w 7171"/>
                <a:gd name="T41" fmla="*/ 2147483647 h 8869"/>
                <a:gd name="T42" fmla="*/ 1842634480 w 7171"/>
                <a:gd name="T43" fmla="*/ 2147483647 h 8869"/>
                <a:gd name="T44" fmla="*/ 1752623478 w 7171"/>
                <a:gd name="T45" fmla="*/ 2147483647 h 8869"/>
                <a:gd name="T46" fmla="*/ 1752623478 w 7171"/>
                <a:gd name="T47" fmla="*/ 2147483647 h 8869"/>
                <a:gd name="T48" fmla="*/ 1123485879 w 7171"/>
                <a:gd name="T49" fmla="*/ 2147483647 h 8869"/>
                <a:gd name="T50" fmla="*/ 1087771330 w 7171"/>
                <a:gd name="T51" fmla="*/ 2147483647 h 8869"/>
                <a:gd name="T52" fmla="*/ 1258257966 w 7171"/>
                <a:gd name="T53" fmla="*/ 2147483647 h 8869"/>
                <a:gd name="T54" fmla="*/ 1303508723 w 7171"/>
                <a:gd name="T55" fmla="*/ 2147483647 h 8869"/>
                <a:gd name="T56" fmla="*/ 1393048547 w 7171"/>
                <a:gd name="T57" fmla="*/ 2147483647 h 8869"/>
                <a:gd name="T58" fmla="*/ 1617832056 w 7171"/>
                <a:gd name="T59" fmla="*/ 2147483647 h 8869"/>
                <a:gd name="T60" fmla="*/ 1797384563 w 7171"/>
                <a:gd name="T61" fmla="*/ 2147483647 h 8869"/>
                <a:gd name="T62" fmla="*/ 2022168073 w 7171"/>
                <a:gd name="T63" fmla="*/ 2147483647 h 8869"/>
                <a:gd name="T64" fmla="*/ 2147483647 w 7171"/>
                <a:gd name="T65" fmla="*/ 2147483647 h 8869"/>
                <a:gd name="T66" fmla="*/ 2147483647 w 7171"/>
                <a:gd name="T67" fmla="*/ 2147483647 h 8869"/>
                <a:gd name="T68" fmla="*/ 2147483647 w 7171"/>
                <a:gd name="T69" fmla="*/ 2147483647 h 8869"/>
                <a:gd name="T70" fmla="*/ 2147483647 w 7171"/>
                <a:gd name="T71" fmla="*/ 2147483647 h 8869"/>
                <a:gd name="T72" fmla="*/ 2147483647 w 7171"/>
                <a:gd name="T73" fmla="*/ 2147483647 h 8869"/>
                <a:gd name="T74" fmla="*/ 2147483647 w 7171"/>
                <a:gd name="T75" fmla="*/ 2147483647 h 8869"/>
                <a:gd name="T76" fmla="*/ 2147483647 w 7171"/>
                <a:gd name="T77" fmla="*/ 2147483647 h 8869"/>
                <a:gd name="T78" fmla="*/ 2147483647 w 7171"/>
                <a:gd name="T79" fmla="*/ 1886670209 h 8869"/>
                <a:gd name="T80" fmla="*/ 2147483647 w 7171"/>
                <a:gd name="T81" fmla="*/ 1482015932 h 8869"/>
                <a:gd name="T82" fmla="*/ 1527821475 w 7171"/>
                <a:gd name="T83" fmla="*/ 898351804 h 8869"/>
                <a:gd name="T84" fmla="*/ 1393048547 w 7171"/>
                <a:gd name="T85" fmla="*/ 763617294 h 8869"/>
                <a:gd name="T86" fmla="*/ 1303508723 w 7171"/>
                <a:gd name="T87" fmla="*/ 808365659 h 8869"/>
                <a:gd name="T88" fmla="*/ 1258257966 w 7171"/>
                <a:gd name="T89" fmla="*/ 763617294 h 8869"/>
                <a:gd name="T90" fmla="*/ 1258257966 w 7171"/>
                <a:gd name="T91" fmla="*/ 673632200 h 8869"/>
                <a:gd name="T92" fmla="*/ 1168736636 w 7171"/>
                <a:gd name="T93" fmla="*/ 808365659 h 8869"/>
                <a:gd name="T94" fmla="*/ 1078706720 w 7171"/>
                <a:gd name="T95" fmla="*/ 763617294 h 8869"/>
                <a:gd name="T96" fmla="*/ 764381916 w 7171"/>
                <a:gd name="T97" fmla="*/ 449402432 h 8869"/>
                <a:gd name="T98" fmla="*/ 494836901 w 7171"/>
                <a:gd name="T99" fmla="*/ 224701216 h 8869"/>
                <a:gd name="T100" fmla="*/ 449586143 w 7171"/>
                <a:gd name="T101" fmla="*/ 0 h 8869"/>
                <a:gd name="T102" fmla="*/ 1072524660 w 7171"/>
                <a:gd name="T103" fmla="*/ 2147483647 h 8869"/>
                <a:gd name="T104" fmla="*/ 360046425 w 7171"/>
                <a:gd name="T105" fmla="*/ 2147483647 h 8869"/>
                <a:gd name="T106" fmla="*/ 449586143 w 7171"/>
                <a:gd name="T107" fmla="*/ 2147483647 h 8869"/>
                <a:gd name="T108" fmla="*/ 764381916 w 7171"/>
                <a:gd name="T109" fmla="*/ 2147483647 h 8869"/>
                <a:gd name="T110" fmla="*/ 988694457 w 7171"/>
                <a:gd name="T111" fmla="*/ 2147483647 h 8869"/>
                <a:gd name="T112" fmla="*/ 1072524660 w 7171"/>
                <a:gd name="T113" fmla="*/ 2147483647 h 88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71"/>
                <a:gd name="T172" fmla="*/ 0 h 8869"/>
                <a:gd name="T173" fmla="*/ 7171 w 7171"/>
                <a:gd name="T174" fmla="*/ 8869 h 88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71" h="8869" extrusionOk="0">
                  <a:moveTo>
                    <a:pt x="5756" y="6510"/>
                  </a:moveTo>
                  <a:lnTo>
                    <a:pt x="5756" y="6604"/>
                  </a:lnTo>
                  <a:lnTo>
                    <a:pt x="5850" y="6604"/>
                  </a:lnTo>
                  <a:lnTo>
                    <a:pt x="5756" y="6510"/>
                  </a:lnTo>
                  <a:close/>
                  <a:moveTo>
                    <a:pt x="2265" y="7925"/>
                  </a:moveTo>
                  <a:lnTo>
                    <a:pt x="2252" y="7965"/>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lnTo>
                    <a:pt x="567"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22538" name="Shape 23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5F5F2EB3-F507-D14C-A8F9-6EA866399E12}" type="slidenum">
              <a:rPr lang="en-US" altLang="en-US" sz="1000">
                <a:solidFill>
                  <a:srgbClr val="FFFFFF"/>
                </a:solidFill>
                <a:latin typeface="Sniglet" charset="-95"/>
                <a:ea typeface="Sniglet" charset="-95"/>
                <a:cs typeface="Sniglet" charset="-95"/>
                <a:sym typeface="Sniglet" charset="-95"/>
              </a:rPr>
              <a:pPr/>
              <a:t>19</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P spid="37893" grpId="0" animBg="1"/>
      <p:bldP spid="378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hape 104"/>
          <p:cNvSpPr txBox="1">
            <a:spLocks noGrp="1"/>
          </p:cNvSpPr>
          <p:nvPr>
            <p:ph type="ctrTitle" idx="4294967295"/>
          </p:nvPr>
        </p:nvSpPr>
        <p:spPr>
          <a:xfrm>
            <a:off x="238125" y="-46038"/>
            <a:ext cx="7772400" cy="1160463"/>
          </a:xfrm>
        </p:spPr>
        <p:txBody>
          <a:bodyPr/>
          <a:lstStyle/>
          <a:p>
            <a:pPr algn="ctr" eaLnBrk="1" hangingPunct="1">
              <a:buClr>
                <a:srgbClr val="FFFFFF"/>
              </a:buClr>
              <a:buSzPts val="2600"/>
              <a:buFont typeface="Walter Turncoat" charset="-95"/>
              <a:buNone/>
            </a:pPr>
            <a:r>
              <a:rPr lang="en-US" altLang="en-US" sz="4800" dirty="0">
                <a:solidFill>
                  <a:srgbClr val="FFFFFF"/>
                </a:solidFill>
                <a:latin typeface="Walter Turncoat" charset="-95"/>
                <a:ea typeface="Walter Turncoat" charset="-95"/>
                <a:cs typeface="Walter Turncoat" charset="-95"/>
                <a:sym typeface="Walter Turncoat" charset="-95"/>
              </a:rPr>
              <a:t>Aim of the present paper</a:t>
            </a:r>
          </a:p>
        </p:txBody>
      </p:sp>
      <p:sp>
        <p:nvSpPr>
          <p:cNvPr id="12290" name="Shape 105"/>
          <p:cNvSpPr txBox="1">
            <a:spLocks noGrp="1"/>
          </p:cNvSpPr>
          <p:nvPr>
            <p:ph type="subTitle" idx="4294967295"/>
          </p:nvPr>
        </p:nvSpPr>
        <p:spPr>
          <a:xfrm>
            <a:off x="1014413" y="1300163"/>
            <a:ext cx="6218237" cy="3163887"/>
          </a:xfrm>
        </p:spPr>
        <p:txBody>
          <a:bodyPr>
            <a:normAutofit/>
          </a:bodyPr>
          <a:lstStyle/>
          <a:p>
            <a:pPr marL="342900" indent="-342900" algn="just" eaLnBrk="1" hangingPunct="1">
              <a:spcBef>
                <a:spcPts val="600"/>
              </a:spcBef>
              <a:buClr>
                <a:srgbClr val="FFFFFF"/>
              </a:buClr>
              <a:buSzPts val="2000"/>
              <a:buFont typeface="Wingdings" pitchFamily="2" charset="2"/>
              <a:buChar char="Ø"/>
              <a:defRPr/>
            </a:pPr>
            <a:r>
              <a:rPr lang="en-US" altLang="en-US" sz="2000" dirty="0" smtClean="0">
                <a:solidFill>
                  <a:srgbClr val="FFFFFF"/>
                </a:solidFill>
                <a:latin typeface="Sniglet"/>
                <a:ea typeface="Sniglet"/>
                <a:cs typeface="Sniglet"/>
                <a:sym typeface="Sniglet"/>
              </a:rPr>
              <a:t>to study participants</a:t>
            </a:r>
            <a:r>
              <a:rPr lang="el-GR" altLang="en-US" sz="2000" dirty="0" smtClean="0">
                <a:solidFill>
                  <a:srgbClr val="FFFFFF"/>
                </a:solidFill>
                <a:latin typeface="Sniglet"/>
                <a:ea typeface="Sniglet"/>
                <a:cs typeface="Sniglet"/>
                <a:sym typeface="Sniglet"/>
              </a:rPr>
              <a:t>’</a:t>
            </a:r>
            <a:r>
              <a:rPr lang="en-US" altLang="en-US" sz="2000" dirty="0" smtClean="0">
                <a:solidFill>
                  <a:srgbClr val="FFFFFF"/>
                </a:solidFill>
                <a:latin typeface="Sniglet"/>
                <a:ea typeface="Sniglet"/>
                <a:cs typeface="Sniglet"/>
                <a:sym typeface="Sniglet"/>
              </a:rPr>
              <a:t> understanding </a:t>
            </a:r>
          </a:p>
          <a:p>
            <a:pPr marL="800100" lvl="1" indent="-342900" algn="just" eaLnBrk="1" hangingPunct="1">
              <a:buClr>
                <a:srgbClr val="FFFFFF"/>
              </a:buClr>
              <a:buSzPts val="2000"/>
              <a:buFont typeface="Wingdings" pitchFamily="2" charset="2"/>
              <a:buChar char="Ø"/>
              <a:defRPr/>
            </a:pPr>
            <a:r>
              <a:rPr lang="en-US" altLang="en-US" sz="2000" dirty="0" smtClean="0">
                <a:solidFill>
                  <a:srgbClr val="FFFFFF"/>
                </a:solidFill>
                <a:latin typeface="Sniglet"/>
                <a:ea typeface="Sniglet"/>
                <a:cs typeface="Sniglet"/>
                <a:sym typeface="Sniglet"/>
              </a:rPr>
              <a:t>of the structural features of a complaint sequence</a:t>
            </a:r>
          </a:p>
          <a:p>
            <a:pPr marL="800100" lvl="1" indent="-342900" algn="just" eaLnBrk="1" hangingPunct="1">
              <a:buClr>
                <a:srgbClr val="FFFFFF"/>
              </a:buClr>
              <a:buSzPts val="2000"/>
              <a:buFont typeface="Wingdings" pitchFamily="2" charset="2"/>
              <a:buChar char="Ø"/>
              <a:defRPr/>
            </a:pPr>
            <a:r>
              <a:rPr lang="en-US" altLang="en-US" sz="2000" dirty="0" smtClean="0">
                <a:solidFill>
                  <a:srgbClr val="FFFFFF"/>
                </a:solidFill>
                <a:latin typeface="Sniglet"/>
                <a:ea typeface="Sniglet"/>
                <a:cs typeface="Sniglet"/>
                <a:sym typeface="Sniglet"/>
              </a:rPr>
              <a:t>of the social function of the ongoing act</a:t>
            </a:r>
            <a:endParaRPr lang="el-GR" altLang="en-US" sz="2000" dirty="0" smtClean="0">
              <a:solidFill>
                <a:srgbClr val="FFFFFF"/>
              </a:solidFill>
              <a:latin typeface="Sniglet"/>
              <a:ea typeface="Sniglet"/>
              <a:cs typeface="Sniglet"/>
              <a:sym typeface="Sniglet"/>
            </a:endParaRPr>
          </a:p>
          <a:p>
            <a:pPr marL="9525" algn="just" eaLnBrk="1" hangingPunct="1">
              <a:spcBef>
                <a:spcPts val="600"/>
              </a:spcBef>
              <a:buClr>
                <a:srgbClr val="FFFFFF"/>
              </a:buClr>
              <a:buSzPts val="2000"/>
              <a:buFont typeface="Wingdings" pitchFamily="2" charset="2"/>
              <a:buChar char="Ø"/>
              <a:defRPr/>
            </a:pPr>
            <a:r>
              <a:rPr lang="en-US" altLang="en-US" sz="2000" dirty="0" smtClean="0">
                <a:solidFill>
                  <a:srgbClr val="FFFFFF"/>
                </a:solidFill>
                <a:latin typeface="Sniglet"/>
                <a:ea typeface="Sniglet"/>
                <a:cs typeface="Sniglet"/>
                <a:sym typeface="Sniglet"/>
              </a:rPr>
              <a:t>to focus on mitigation and accounting practices of a </a:t>
            </a:r>
            <a:r>
              <a:rPr lang="en-US" altLang="en-US" sz="2000" dirty="0" err="1" smtClean="0">
                <a:solidFill>
                  <a:srgbClr val="FFFFFF"/>
                </a:solidFill>
                <a:latin typeface="Sniglet"/>
                <a:ea typeface="Sniglet"/>
                <a:cs typeface="Sniglet"/>
                <a:sym typeface="Sniglet"/>
              </a:rPr>
              <a:t>complainee</a:t>
            </a:r>
            <a:r>
              <a:rPr lang="en-US" altLang="en-US" sz="2000" dirty="0" smtClean="0">
                <a:solidFill>
                  <a:srgbClr val="FFFFFF"/>
                </a:solidFill>
                <a:latin typeface="Sniglet"/>
                <a:ea typeface="Sniglet"/>
                <a:cs typeface="Sniglet"/>
                <a:sym typeface="Sniglet"/>
              </a:rPr>
              <a:t>/complainer respectively</a:t>
            </a:r>
            <a:r>
              <a:rPr lang="el-GR" altLang="en-US" sz="2000" dirty="0" smtClean="0">
                <a:solidFill>
                  <a:srgbClr val="FFFFFF"/>
                </a:solidFill>
                <a:latin typeface="Sniglet"/>
                <a:ea typeface="Sniglet"/>
                <a:cs typeface="Sniglet"/>
                <a:sym typeface="Sniglet"/>
              </a:rPr>
              <a:t> </a:t>
            </a:r>
          </a:p>
          <a:p>
            <a:pPr marL="342900" indent="-342900" algn="just" eaLnBrk="1" hangingPunct="1">
              <a:spcBef>
                <a:spcPts val="600"/>
              </a:spcBef>
              <a:buClr>
                <a:srgbClr val="FFFFFF"/>
              </a:buClr>
              <a:buSzPts val="2000"/>
              <a:buFont typeface="Wingdings" pitchFamily="2" charset="2"/>
              <a:buChar char="Ø"/>
              <a:defRPr/>
            </a:pPr>
            <a:r>
              <a:rPr lang="en-US" altLang="en-US" sz="2000" dirty="0" smtClean="0">
                <a:solidFill>
                  <a:srgbClr val="FFFFFF"/>
                </a:solidFill>
                <a:latin typeface="Sniglet"/>
                <a:ea typeface="Sniglet"/>
                <a:cs typeface="Sniglet"/>
                <a:sym typeface="Sniglet"/>
              </a:rPr>
              <a:t>to give special attention to </a:t>
            </a:r>
            <a:r>
              <a:rPr lang="en-US" altLang="en-US" sz="2000" dirty="0" err="1" smtClean="0">
                <a:solidFill>
                  <a:srgbClr val="FFFFFF"/>
                </a:solidFill>
                <a:latin typeface="Sniglet"/>
                <a:ea typeface="Sniglet"/>
                <a:cs typeface="Sniglet"/>
                <a:sym typeface="Sniglet"/>
              </a:rPr>
              <a:t>noticings</a:t>
            </a:r>
            <a:r>
              <a:rPr lang="en-US" altLang="en-US" sz="2000" dirty="0" smtClean="0">
                <a:solidFill>
                  <a:srgbClr val="FFFFFF"/>
                </a:solidFill>
                <a:latin typeface="Sniglet"/>
                <a:ea typeface="Sniglet"/>
                <a:cs typeface="Sniglet"/>
                <a:sym typeface="Sniglet"/>
              </a:rPr>
              <a:t> and beforehand apologies employed by the participants to withhold the appearance of </a:t>
            </a:r>
            <a:r>
              <a:rPr lang="en-US" altLang="en-US" sz="2000" dirty="0" err="1" smtClean="0">
                <a:solidFill>
                  <a:srgbClr val="FFFFFF"/>
                </a:solidFill>
                <a:latin typeface="Sniglet"/>
                <a:ea typeface="Sniglet"/>
                <a:cs typeface="Sniglet"/>
                <a:sym typeface="Sniglet"/>
              </a:rPr>
              <a:t>disaffiliative</a:t>
            </a:r>
            <a:r>
              <a:rPr lang="en-US" altLang="en-US" sz="2000" dirty="0" smtClean="0">
                <a:solidFill>
                  <a:srgbClr val="FFFFFF"/>
                </a:solidFill>
                <a:latin typeface="Sniglet"/>
                <a:ea typeface="Sniglet"/>
                <a:cs typeface="Sniglet"/>
                <a:sym typeface="Sniglet"/>
              </a:rPr>
              <a:t> complaints for the co-participants</a:t>
            </a:r>
          </a:p>
          <a:p>
            <a:pPr marL="342900" indent="-342900" algn="ctr" eaLnBrk="1" hangingPunct="1">
              <a:spcBef>
                <a:spcPts val="600"/>
              </a:spcBef>
              <a:buClr>
                <a:srgbClr val="FFFFFF"/>
              </a:buClr>
              <a:buSzPts val="2000"/>
              <a:buFont typeface="Wingdings" pitchFamily="2" charset="2"/>
              <a:buChar char="Ø"/>
              <a:defRPr/>
            </a:pPr>
            <a:endParaRPr lang="en-US" altLang="en-US" sz="2000" dirty="0" smtClean="0">
              <a:solidFill>
                <a:srgbClr val="FFFFFF"/>
              </a:solidFill>
              <a:latin typeface="Sniglet"/>
              <a:ea typeface="Sniglet"/>
              <a:cs typeface="Sniglet"/>
              <a:sym typeface="Sniglet"/>
            </a:endParaRPr>
          </a:p>
        </p:txBody>
      </p:sp>
      <p:grpSp>
        <p:nvGrpSpPr>
          <p:cNvPr id="2" name="Shape 106"/>
          <p:cNvGrpSpPr>
            <a:grpSpLocks/>
          </p:cNvGrpSpPr>
          <p:nvPr/>
        </p:nvGrpSpPr>
        <p:grpSpPr bwMode="auto">
          <a:xfrm rot="-7230029">
            <a:off x="7462837" y="2392363"/>
            <a:ext cx="1503363" cy="960438"/>
            <a:chOff x="122915" y="2145511"/>
            <a:chExt cx="1032830" cy="660400"/>
          </a:xfrm>
        </p:grpSpPr>
        <p:sp>
          <p:nvSpPr>
            <p:cNvPr id="5131" name="Shape 107"/>
            <p:cNvSpPr>
              <a:spLocks/>
            </p:cNvSpPr>
            <p:nvPr/>
          </p:nvSpPr>
          <p:spPr bwMode="auto">
            <a:xfrm>
              <a:off x="122915" y="2145511"/>
              <a:ext cx="966975" cy="660400"/>
            </a:xfrm>
            <a:custGeom>
              <a:avLst/>
              <a:gdLst>
                <a:gd name="T0" fmla="*/ 2147483647 w 38679"/>
                <a:gd name="T1" fmla="*/ 2147483647 h 26416"/>
                <a:gd name="T2" fmla="*/ 2147483647 w 38679"/>
                <a:gd name="T3" fmla="*/ 2147483647 h 26416"/>
                <a:gd name="T4" fmla="*/ 847656058 w 38679"/>
                <a:gd name="T5" fmla="*/ 368749991 h 26416"/>
                <a:gd name="T6" fmla="*/ 516015592 w 38679"/>
                <a:gd name="T7" fmla="*/ 1326952808 h 26416"/>
                <a:gd name="T8" fmla="*/ 405468536 w 38679"/>
                <a:gd name="T9" fmla="*/ 1732421088 h 26416"/>
                <a:gd name="T10" fmla="*/ 221093611 w 38679"/>
                <a:gd name="T11" fmla="*/ 2137499368 h 26416"/>
                <a:gd name="T12" fmla="*/ 331640566 w 38679"/>
                <a:gd name="T13" fmla="*/ 2147483647 h 26416"/>
                <a:gd name="T14" fmla="*/ 147265591 w 38679"/>
                <a:gd name="T15" fmla="*/ 2147483647 h 26416"/>
                <a:gd name="T16" fmla="*/ 110546805 w 38679"/>
                <a:gd name="T17" fmla="*/ 2147483647 h 26416"/>
                <a:gd name="T18" fmla="*/ 36718748 w 38679"/>
                <a:gd name="T19" fmla="*/ 2147483647 h 26416"/>
                <a:gd name="T20" fmla="*/ 663281132 w 38679"/>
                <a:gd name="T21" fmla="*/ 2147483647 h 26416"/>
                <a:gd name="T22" fmla="*/ 1732030500 w 38679"/>
                <a:gd name="T23" fmla="*/ 2147483647 h 26416"/>
                <a:gd name="T24" fmla="*/ 2147483647 w 38679"/>
                <a:gd name="T25" fmla="*/ 2147483647 h 26416"/>
                <a:gd name="T26" fmla="*/ 2147483647 w 38679"/>
                <a:gd name="T27" fmla="*/ 2147483647 h 26416"/>
                <a:gd name="T28" fmla="*/ 2147483647 w 38679"/>
                <a:gd name="T29" fmla="*/ 2147483647 h 26416"/>
                <a:gd name="T30" fmla="*/ 2147483647 w 38679"/>
                <a:gd name="T31" fmla="*/ 2147483647 h 26416"/>
                <a:gd name="T32" fmla="*/ 2147483647 w 38679"/>
                <a:gd name="T33" fmla="*/ 2147483647 h 26416"/>
                <a:gd name="T34" fmla="*/ 2147483647 w 38679"/>
                <a:gd name="T35" fmla="*/ 2147483647 h 26416"/>
                <a:gd name="T36" fmla="*/ 2147483647 w 38679"/>
                <a:gd name="T37" fmla="*/ 2147483647 h 26416"/>
                <a:gd name="T38" fmla="*/ 2147483647 w 38679"/>
                <a:gd name="T39" fmla="*/ 2147483647 h 26416"/>
                <a:gd name="T40" fmla="*/ 2147483647 w 38679"/>
                <a:gd name="T41" fmla="*/ 2147483647 h 26416"/>
                <a:gd name="T42" fmla="*/ 2147483647 w 38679"/>
                <a:gd name="T43" fmla="*/ 2147483647 h 26416"/>
                <a:gd name="T44" fmla="*/ 2147483647 w 38679"/>
                <a:gd name="T45" fmla="*/ 2147483647 h 26416"/>
                <a:gd name="T46" fmla="*/ 2147483647 w 38679"/>
                <a:gd name="T47" fmla="*/ 2147483647 h 26416"/>
                <a:gd name="T48" fmla="*/ 2147483647 w 38679"/>
                <a:gd name="T49" fmla="*/ 2147483647 h 26416"/>
                <a:gd name="T50" fmla="*/ 2147483647 w 38679"/>
                <a:gd name="T51" fmla="*/ 2147483647 h 26416"/>
                <a:gd name="T52" fmla="*/ 2147483647 w 38679"/>
                <a:gd name="T53" fmla="*/ 2147483647 h 26416"/>
                <a:gd name="T54" fmla="*/ 2147483647 w 38679"/>
                <a:gd name="T55" fmla="*/ 2147483647 h 26416"/>
                <a:gd name="T56" fmla="*/ 2147483647 w 38679"/>
                <a:gd name="T57" fmla="*/ 1953515422 h 26416"/>
                <a:gd name="T58" fmla="*/ 2147483647 w 38679"/>
                <a:gd name="T59" fmla="*/ 2147483647 h 26416"/>
                <a:gd name="T60" fmla="*/ 2147483647 w 38679"/>
                <a:gd name="T61" fmla="*/ 2147483647 h 26416"/>
                <a:gd name="T62" fmla="*/ 2147483647 w 38679"/>
                <a:gd name="T63" fmla="*/ 2147483647 h 26416"/>
                <a:gd name="T64" fmla="*/ 2147483647 w 38679"/>
                <a:gd name="T65" fmla="*/ 2147483647 h 26416"/>
                <a:gd name="T66" fmla="*/ 2147483647 w 38679"/>
                <a:gd name="T67" fmla="*/ 2147483647 h 26416"/>
                <a:gd name="T68" fmla="*/ 2147483647 w 38679"/>
                <a:gd name="T69" fmla="*/ 2147483647 h 26416"/>
                <a:gd name="T70" fmla="*/ 2147483647 w 38679"/>
                <a:gd name="T71" fmla="*/ 2147483647 h 26416"/>
                <a:gd name="T72" fmla="*/ 2147483647 w 38679"/>
                <a:gd name="T73" fmla="*/ 2147483647 h 26416"/>
                <a:gd name="T74" fmla="*/ 2147483647 w 38679"/>
                <a:gd name="T75" fmla="*/ 2147483647 h 26416"/>
                <a:gd name="T76" fmla="*/ 2147483647 w 38679"/>
                <a:gd name="T77" fmla="*/ 2147483647 h 26416"/>
                <a:gd name="T78" fmla="*/ 2147483647 w 38679"/>
                <a:gd name="T79" fmla="*/ 2147483647 h 26416"/>
                <a:gd name="T80" fmla="*/ 2147483647 w 38679"/>
                <a:gd name="T81" fmla="*/ 2147483647 h 26416"/>
                <a:gd name="T82" fmla="*/ 2147483647 w 38679"/>
                <a:gd name="T83" fmla="*/ 2147483647 h 26416"/>
                <a:gd name="T84" fmla="*/ 2147483647 w 38679"/>
                <a:gd name="T85" fmla="*/ 2147483647 h 26416"/>
                <a:gd name="T86" fmla="*/ 2147483647 w 38679"/>
                <a:gd name="T87" fmla="*/ 2147483647 h 26416"/>
                <a:gd name="T88" fmla="*/ 2147483647 w 38679"/>
                <a:gd name="T89" fmla="*/ 2147483647 h 26416"/>
                <a:gd name="T90" fmla="*/ 2147483647 w 38679"/>
                <a:gd name="T91" fmla="*/ 2147483647 h 26416"/>
                <a:gd name="T92" fmla="*/ 2147483647 w 38679"/>
                <a:gd name="T93" fmla="*/ 2147483647 h 26416"/>
                <a:gd name="T94" fmla="*/ 2147483647 w 38679"/>
                <a:gd name="T95" fmla="*/ 2147483647 h 26416"/>
                <a:gd name="T96" fmla="*/ 2147483647 w 38679"/>
                <a:gd name="T97" fmla="*/ 2147483647 h 26416"/>
                <a:gd name="T98" fmla="*/ 2147483647 w 38679"/>
                <a:gd name="T99" fmla="*/ 2147483647 h 26416"/>
                <a:gd name="T100" fmla="*/ 2147483647 w 38679"/>
                <a:gd name="T101" fmla="*/ 2147483647 h 26416"/>
                <a:gd name="T102" fmla="*/ 1768748885 w 38679"/>
                <a:gd name="T103" fmla="*/ 2147483647 h 26416"/>
                <a:gd name="T104" fmla="*/ 1142187139 w 38679"/>
                <a:gd name="T105" fmla="*/ 2147483647 h 26416"/>
                <a:gd name="T106" fmla="*/ 699999917 w 38679"/>
                <a:gd name="T107" fmla="*/ 2147483647 h 26416"/>
                <a:gd name="T108" fmla="*/ 552733977 w 38679"/>
                <a:gd name="T109" fmla="*/ 2147483647 h 26416"/>
                <a:gd name="T110" fmla="*/ 478906007 w 38679"/>
                <a:gd name="T111" fmla="*/ 2147483647 h 26416"/>
                <a:gd name="T112" fmla="*/ 478906007 w 38679"/>
                <a:gd name="T113" fmla="*/ 2147483647 h 26416"/>
                <a:gd name="T114" fmla="*/ 1068749568 w 38679"/>
                <a:gd name="T115" fmla="*/ 921484127 h 26416"/>
                <a:gd name="T116" fmla="*/ 1252733494 w 38679"/>
                <a:gd name="T117" fmla="*/ 37109377 h 264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679"/>
                <a:gd name="T178" fmla="*/ 0 h 26416"/>
                <a:gd name="T179" fmla="*/ 38679 w 38679"/>
                <a:gd name="T180" fmla="*/ 26416 h 264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679" h="26416" extrusionOk="0">
                  <a:moveTo>
                    <a:pt x="377" y="7642"/>
                  </a:moveTo>
                  <a:lnTo>
                    <a:pt x="377" y="7925"/>
                  </a:lnTo>
                  <a:lnTo>
                    <a:pt x="472" y="7642"/>
                  </a:lnTo>
                  <a:lnTo>
                    <a:pt x="377" y="7642"/>
                  </a:lnTo>
                  <a:close/>
                  <a:moveTo>
                    <a:pt x="33584" y="19246"/>
                  </a:moveTo>
                  <a:lnTo>
                    <a:pt x="33396" y="19434"/>
                  </a:lnTo>
                  <a:lnTo>
                    <a:pt x="33396" y="19623"/>
                  </a:lnTo>
                  <a:lnTo>
                    <a:pt x="33584" y="19246"/>
                  </a:lnTo>
                  <a:close/>
                  <a:moveTo>
                    <a:pt x="24434" y="24151"/>
                  </a:moveTo>
                  <a:lnTo>
                    <a:pt x="24339" y="24245"/>
                  </a:lnTo>
                  <a:lnTo>
                    <a:pt x="24434" y="24340"/>
                  </a:lnTo>
                  <a:lnTo>
                    <a:pt x="24434" y="24245"/>
                  </a:lnTo>
                  <a:lnTo>
                    <a:pt x="24434" y="24151"/>
                  </a:lnTo>
                  <a:close/>
                  <a:moveTo>
                    <a:pt x="14717" y="24434"/>
                  </a:moveTo>
                  <a:lnTo>
                    <a:pt x="14764" y="24481"/>
                  </a:lnTo>
                  <a:lnTo>
                    <a:pt x="14811" y="24434"/>
                  </a:lnTo>
                  <a:lnTo>
                    <a:pt x="14717" y="24434"/>
                  </a:lnTo>
                  <a:close/>
                  <a:moveTo>
                    <a:pt x="2924" y="1"/>
                  </a:moveTo>
                  <a:lnTo>
                    <a:pt x="2641" y="95"/>
                  </a:lnTo>
                  <a:lnTo>
                    <a:pt x="2547" y="378"/>
                  </a:lnTo>
                  <a:lnTo>
                    <a:pt x="2547" y="189"/>
                  </a:lnTo>
                  <a:lnTo>
                    <a:pt x="2453" y="378"/>
                  </a:lnTo>
                  <a:lnTo>
                    <a:pt x="2358" y="567"/>
                  </a:lnTo>
                  <a:lnTo>
                    <a:pt x="2453" y="944"/>
                  </a:lnTo>
                  <a:lnTo>
                    <a:pt x="2358" y="850"/>
                  </a:lnTo>
                  <a:lnTo>
                    <a:pt x="2170" y="944"/>
                  </a:lnTo>
                  <a:lnTo>
                    <a:pt x="2358" y="944"/>
                  </a:lnTo>
                  <a:lnTo>
                    <a:pt x="2453" y="1133"/>
                  </a:lnTo>
                  <a:lnTo>
                    <a:pt x="2264" y="1227"/>
                  </a:lnTo>
                  <a:lnTo>
                    <a:pt x="2170" y="1227"/>
                  </a:lnTo>
                  <a:lnTo>
                    <a:pt x="2170" y="1604"/>
                  </a:lnTo>
                  <a:lnTo>
                    <a:pt x="2075" y="1887"/>
                  </a:lnTo>
                  <a:lnTo>
                    <a:pt x="1792" y="2453"/>
                  </a:lnTo>
                  <a:lnTo>
                    <a:pt x="1415" y="3019"/>
                  </a:lnTo>
                  <a:lnTo>
                    <a:pt x="1321" y="3397"/>
                  </a:lnTo>
                  <a:lnTo>
                    <a:pt x="1321" y="3680"/>
                  </a:lnTo>
                  <a:lnTo>
                    <a:pt x="1226" y="3774"/>
                  </a:lnTo>
                  <a:lnTo>
                    <a:pt x="1226" y="3963"/>
                  </a:lnTo>
                  <a:lnTo>
                    <a:pt x="1321" y="4529"/>
                  </a:lnTo>
                  <a:lnTo>
                    <a:pt x="1226" y="4529"/>
                  </a:lnTo>
                  <a:lnTo>
                    <a:pt x="1132" y="4435"/>
                  </a:lnTo>
                  <a:lnTo>
                    <a:pt x="1038" y="4340"/>
                  </a:lnTo>
                  <a:lnTo>
                    <a:pt x="943" y="4340"/>
                  </a:lnTo>
                  <a:lnTo>
                    <a:pt x="1038" y="4435"/>
                  </a:lnTo>
                  <a:lnTo>
                    <a:pt x="1132" y="4623"/>
                  </a:lnTo>
                  <a:lnTo>
                    <a:pt x="1038" y="4812"/>
                  </a:lnTo>
                  <a:lnTo>
                    <a:pt x="849" y="4906"/>
                  </a:lnTo>
                  <a:lnTo>
                    <a:pt x="943" y="4906"/>
                  </a:lnTo>
                  <a:lnTo>
                    <a:pt x="943" y="5001"/>
                  </a:lnTo>
                  <a:lnTo>
                    <a:pt x="943" y="5189"/>
                  </a:lnTo>
                  <a:lnTo>
                    <a:pt x="755" y="5284"/>
                  </a:lnTo>
                  <a:lnTo>
                    <a:pt x="566" y="5378"/>
                  </a:lnTo>
                  <a:lnTo>
                    <a:pt x="566" y="5472"/>
                  </a:lnTo>
                  <a:lnTo>
                    <a:pt x="755" y="5567"/>
                  </a:lnTo>
                  <a:lnTo>
                    <a:pt x="849" y="5661"/>
                  </a:lnTo>
                  <a:lnTo>
                    <a:pt x="755" y="5755"/>
                  </a:lnTo>
                  <a:lnTo>
                    <a:pt x="472" y="5755"/>
                  </a:lnTo>
                  <a:lnTo>
                    <a:pt x="566" y="6604"/>
                  </a:lnTo>
                  <a:lnTo>
                    <a:pt x="566" y="7076"/>
                  </a:lnTo>
                  <a:lnTo>
                    <a:pt x="566" y="7265"/>
                  </a:lnTo>
                  <a:lnTo>
                    <a:pt x="755" y="7265"/>
                  </a:lnTo>
                  <a:lnTo>
                    <a:pt x="849" y="7359"/>
                  </a:lnTo>
                  <a:lnTo>
                    <a:pt x="849" y="7453"/>
                  </a:lnTo>
                  <a:lnTo>
                    <a:pt x="755" y="7548"/>
                  </a:lnTo>
                  <a:lnTo>
                    <a:pt x="566" y="7453"/>
                  </a:lnTo>
                  <a:lnTo>
                    <a:pt x="566" y="7736"/>
                  </a:lnTo>
                  <a:lnTo>
                    <a:pt x="566" y="8114"/>
                  </a:lnTo>
                  <a:lnTo>
                    <a:pt x="472" y="8019"/>
                  </a:lnTo>
                  <a:lnTo>
                    <a:pt x="472" y="7925"/>
                  </a:lnTo>
                  <a:lnTo>
                    <a:pt x="472" y="7831"/>
                  </a:lnTo>
                  <a:lnTo>
                    <a:pt x="377" y="7925"/>
                  </a:lnTo>
                  <a:lnTo>
                    <a:pt x="377" y="8680"/>
                  </a:lnTo>
                  <a:lnTo>
                    <a:pt x="283" y="8868"/>
                  </a:lnTo>
                  <a:lnTo>
                    <a:pt x="189" y="8963"/>
                  </a:lnTo>
                  <a:lnTo>
                    <a:pt x="94" y="8963"/>
                  </a:lnTo>
                  <a:lnTo>
                    <a:pt x="0" y="9151"/>
                  </a:lnTo>
                  <a:lnTo>
                    <a:pt x="94" y="9340"/>
                  </a:lnTo>
                  <a:lnTo>
                    <a:pt x="189" y="9434"/>
                  </a:lnTo>
                  <a:lnTo>
                    <a:pt x="283" y="9623"/>
                  </a:lnTo>
                  <a:lnTo>
                    <a:pt x="283" y="9812"/>
                  </a:lnTo>
                  <a:lnTo>
                    <a:pt x="94" y="9717"/>
                  </a:lnTo>
                  <a:lnTo>
                    <a:pt x="94" y="9906"/>
                  </a:lnTo>
                  <a:lnTo>
                    <a:pt x="189" y="10000"/>
                  </a:lnTo>
                  <a:lnTo>
                    <a:pt x="283" y="10095"/>
                  </a:lnTo>
                  <a:lnTo>
                    <a:pt x="283" y="10378"/>
                  </a:lnTo>
                  <a:lnTo>
                    <a:pt x="94" y="10095"/>
                  </a:lnTo>
                  <a:lnTo>
                    <a:pt x="94" y="10283"/>
                  </a:lnTo>
                  <a:lnTo>
                    <a:pt x="94" y="10566"/>
                  </a:lnTo>
                  <a:lnTo>
                    <a:pt x="94" y="11510"/>
                  </a:lnTo>
                  <a:lnTo>
                    <a:pt x="189" y="12453"/>
                  </a:lnTo>
                  <a:lnTo>
                    <a:pt x="377" y="13208"/>
                  </a:lnTo>
                  <a:lnTo>
                    <a:pt x="566" y="13680"/>
                  </a:lnTo>
                  <a:lnTo>
                    <a:pt x="849" y="14340"/>
                  </a:lnTo>
                  <a:lnTo>
                    <a:pt x="1132" y="14906"/>
                  </a:lnTo>
                  <a:lnTo>
                    <a:pt x="1226" y="15189"/>
                  </a:lnTo>
                  <a:lnTo>
                    <a:pt x="1132" y="15378"/>
                  </a:lnTo>
                  <a:lnTo>
                    <a:pt x="1321" y="15944"/>
                  </a:lnTo>
                  <a:lnTo>
                    <a:pt x="1698" y="16510"/>
                  </a:lnTo>
                  <a:lnTo>
                    <a:pt x="2453" y="17736"/>
                  </a:lnTo>
                  <a:lnTo>
                    <a:pt x="3019" y="18491"/>
                  </a:lnTo>
                  <a:lnTo>
                    <a:pt x="3679" y="19057"/>
                  </a:lnTo>
                  <a:lnTo>
                    <a:pt x="3491" y="19246"/>
                  </a:lnTo>
                  <a:lnTo>
                    <a:pt x="3774" y="19434"/>
                  </a:lnTo>
                  <a:lnTo>
                    <a:pt x="3868" y="19434"/>
                  </a:lnTo>
                  <a:lnTo>
                    <a:pt x="4151" y="19623"/>
                  </a:lnTo>
                  <a:lnTo>
                    <a:pt x="4245" y="19906"/>
                  </a:lnTo>
                  <a:lnTo>
                    <a:pt x="4434" y="20189"/>
                  </a:lnTo>
                  <a:lnTo>
                    <a:pt x="4717" y="20378"/>
                  </a:lnTo>
                  <a:lnTo>
                    <a:pt x="4623" y="20472"/>
                  </a:lnTo>
                  <a:lnTo>
                    <a:pt x="4717" y="20472"/>
                  </a:lnTo>
                  <a:lnTo>
                    <a:pt x="4811" y="20566"/>
                  </a:lnTo>
                  <a:lnTo>
                    <a:pt x="5566" y="21321"/>
                  </a:lnTo>
                  <a:lnTo>
                    <a:pt x="5849" y="21604"/>
                  </a:lnTo>
                  <a:lnTo>
                    <a:pt x="6415" y="22076"/>
                  </a:lnTo>
                  <a:lnTo>
                    <a:pt x="6415" y="21887"/>
                  </a:lnTo>
                  <a:lnTo>
                    <a:pt x="6604" y="21793"/>
                  </a:lnTo>
                  <a:lnTo>
                    <a:pt x="6509" y="21981"/>
                  </a:lnTo>
                  <a:lnTo>
                    <a:pt x="6604" y="21887"/>
                  </a:lnTo>
                  <a:lnTo>
                    <a:pt x="6698" y="21887"/>
                  </a:lnTo>
                  <a:lnTo>
                    <a:pt x="6698" y="22076"/>
                  </a:lnTo>
                  <a:lnTo>
                    <a:pt x="6509" y="22076"/>
                  </a:lnTo>
                  <a:lnTo>
                    <a:pt x="7075" y="22547"/>
                  </a:lnTo>
                  <a:lnTo>
                    <a:pt x="7924" y="23113"/>
                  </a:lnTo>
                  <a:lnTo>
                    <a:pt x="8773" y="23585"/>
                  </a:lnTo>
                  <a:lnTo>
                    <a:pt x="9245" y="23679"/>
                  </a:lnTo>
                  <a:lnTo>
                    <a:pt x="9622" y="23679"/>
                  </a:lnTo>
                  <a:lnTo>
                    <a:pt x="9528" y="23868"/>
                  </a:lnTo>
                  <a:lnTo>
                    <a:pt x="9622" y="23962"/>
                  </a:lnTo>
                  <a:lnTo>
                    <a:pt x="10094" y="24151"/>
                  </a:lnTo>
                  <a:lnTo>
                    <a:pt x="10660" y="24151"/>
                  </a:lnTo>
                  <a:lnTo>
                    <a:pt x="11226" y="24340"/>
                  </a:lnTo>
                  <a:lnTo>
                    <a:pt x="11981" y="24811"/>
                  </a:lnTo>
                  <a:lnTo>
                    <a:pt x="13113" y="25377"/>
                  </a:lnTo>
                  <a:lnTo>
                    <a:pt x="13490" y="25377"/>
                  </a:lnTo>
                  <a:lnTo>
                    <a:pt x="13868" y="25472"/>
                  </a:lnTo>
                  <a:lnTo>
                    <a:pt x="14811" y="25660"/>
                  </a:lnTo>
                  <a:lnTo>
                    <a:pt x="16320" y="26226"/>
                  </a:lnTo>
                  <a:lnTo>
                    <a:pt x="16415" y="26132"/>
                  </a:lnTo>
                  <a:lnTo>
                    <a:pt x="16604" y="26038"/>
                  </a:lnTo>
                  <a:lnTo>
                    <a:pt x="17264" y="26132"/>
                  </a:lnTo>
                  <a:lnTo>
                    <a:pt x="18490" y="26321"/>
                  </a:lnTo>
                  <a:lnTo>
                    <a:pt x="19056" y="26415"/>
                  </a:lnTo>
                  <a:lnTo>
                    <a:pt x="19811" y="26415"/>
                  </a:lnTo>
                  <a:lnTo>
                    <a:pt x="19905" y="26226"/>
                  </a:lnTo>
                  <a:lnTo>
                    <a:pt x="20094" y="26132"/>
                  </a:lnTo>
                  <a:lnTo>
                    <a:pt x="20283" y="26132"/>
                  </a:lnTo>
                  <a:lnTo>
                    <a:pt x="20188" y="26321"/>
                  </a:lnTo>
                  <a:lnTo>
                    <a:pt x="20754" y="26226"/>
                  </a:lnTo>
                  <a:lnTo>
                    <a:pt x="21415" y="26132"/>
                  </a:lnTo>
                  <a:lnTo>
                    <a:pt x="21981" y="26038"/>
                  </a:lnTo>
                  <a:lnTo>
                    <a:pt x="22641" y="25849"/>
                  </a:lnTo>
                  <a:lnTo>
                    <a:pt x="22641" y="25943"/>
                  </a:lnTo>
                  <a:lnTo>
                    <a:pt x="23113" y="25943"/>
                  </a:lnTo>
                  <a:lnTo>
                    <a:pt x="23679" y="25849"/>
                  </a:lnTo>
                  <a:lnTo>
                    <a:pt x="24151" y="25566"/>
                  </a:lnTo>
                  <a:lnTo>
                    <a:pt x="24811" y="25283"/>
                  </a:lnTo>
                  <a:lnTo>
                    <a:pt x="25943" y="24906"/>
                  </a:lnTo>
                  <a:lnTo>
                    <a:pt x="26603" y="24717"/>
                  </a:lnTo>
                  <a:lnTo>
                    <a:pt x="27358" y="24340"/>
                  </a:lnTo>
                  <a:lnTo>
                    <a:pt x="28113" y="23962"/>
                  </a:lnTo>
                  <a:lnTo>
                    <a:pt x="28867" y="23396"/>
                  </a:lnTo>
                  <a:lnTo>
                    <a:pt x="28867" y="23491"/>
                  </a:lnTo>
                  <a:lnTo>
                    <a:pt x="28773" y="23585"/>
                  </a:lnTo>
                  <a:lnTo>
                    <a:pt x="28679" y="23679"/>
                  </a:lnTo>
                  <a:lnTo>
                    <a:pt x="28490" y="23868"/>
                  </a:lnTo>
                  <a:lnTo>
                    <a:pt x="28396" y="23868"/>
                  </a:lnTo>
                  <a:lnTo>
                    <a:pt x="28490" y="23962"/>
                  </a:lnTo>
                  <a:lnTo>
                    <a:pt x="29056" y="23302"/>
                  </a:lnTo>
                  <a:lnTo>
                    <a:pt x="29433" y="23113"/>
                  </a:lnTo>
                  <a:lnTo>
                    <a:pt x="29528" y="23113"/>
                  </a:lnTo>
                  <a:lnTo>
                    <a:pt x="29528" y="23208"/>
                  </a:lnTo>
                  <a:lnTo>
                    <a:pt x="30094" y="22736"/>
                  </a:lnTo>
                  <a:lnTo>
                    <a:pt x="30377" y="22547"/>
                  </a:lnTo>
                  <a:lnTo>
                    <a:pt x="30660" y="22264"/>
                  </a:lnTo>
                  <a:lnTo>
                    <a:pt x="30754" y="22264"/>
                  </a:lnTo>
                  <a:lnTo>
                    <a:pt x="30754" y="22170"/>
                  </a:lnTo>
                  <a:lnTo>
                    <a:pt x="30754" y="21981"/>
                  </a:lnTo>
                  <a:lnTo>
                    <a:pt x="30754" y="21793"/>
                  </a:lnTo>
                  <a:lnTo>
                    <a:pt x="31132" y="21793"/>
                  </a:lnTo>
                  <a:lnTo>
                    <a:pt x="31226" y="21981"/>
                  </a:lnTo>
                  <a:lnTo>
                    <a:pt x="31415" y="21604"/>
                  </a:lnTo>
                  <a:lnTo>
                    <a:pt x="31509" y="21510"/>
                  </a:lnTo>
                  <a:lnTo>
                    <a:pt x="31603" y="21510"/>
                  </a:lnTo>
                  <a:lnTo>
                    <a:pt x="31698" y="21227"/>
                  </a:lnTo>
                  <a:lnTo>
                    <a:pt x="31886" y="21038"/>
                  </a:lnTo>
                  <a:lnTo>
                    <a:pt x="32264" y="20566"/>
                  </a:lnTo>
                  <a:lnTo>
                    <a:pt x="33207" y="20000"/>
                  </a:lnTo>
                  <a:lnTo>
                    <a:pt x="33018" y="20000"/>
                  </a:lnTo>
                  <a:lnTo>
                    <a:pt x="33396" y="19434"/>
                  </a:lnTo>
                  <a:lnTo>
                    <a:pt x="33584" y="18963"/>
                  </a:lnTo>
                  <a:lnTo>
                    <a:pt x="33679" y="18679"/>
                  </a:lnTo>
                  <a:lnTo>
                    <a:pt x="33962" y="18491"/>
                  </a:lnTo>
                  <a:lnTo>
                    <a:pt x="34150" y="18679"/>
                  </a:lnTo>
                  <a:lnTo>
                    <a:pt x="34339" y="18019"/>
                  </a:lnTo>
                  <a:lnTo>
                    <a:pt x="34433" y="18113"/>
                  </a:lnTo>
                  <a:lnTo>
                    <a:pt x="34528" y="18019"/>
                  </a:lnTo>
                  <a:lnTo>
                    <a:pt x="34622" y="17736"/>
                  </a:lnTo>
                  <a:lnTo>
                    <a:pt x="34716" y="17642"/>
                  </a:lnTo>
                  <a:lnTo>
                    <a:pt x="34905" y="17359"/>
                  </a:lnTo>
                  <a:lnTo>
                    <a:pt x="35282" y="16887"/>
                  </a:lnTo>
                  <a:lnTo>
                    <a:pt x="35282" y="16981"/>
                  </a:lnTo>
                  <a:lnTo>
                    <a:pt x="35282" y="17076"/>
                  </a:lnTo>
                  <a:lnTo>
                    <a:pt x="35282" y="17170"/>
                  </a:lnTo>
                  <a:lnTo>
                    <a:pt x="35377" y="17170"/>
                  </a:lnTo>
                  <a:lnTo>
                    <a:pt x="35565" y="16510"/>
                  </a:lnTo>
                  <a:lnTo>
                    <a:pt x="35754" y="16132"/>
                  </a:lnTo>
                  <a:lnTo>
                    <a:pt x="35943" y="15755"/>
                  </a:lnTo>
                  <a:lnTo>
                    <a:pt x="36226" y="15189"/>
                  </a:lnTo>
                  <a:lnTo>
                    <a:pt x="36698" y="14340"/>
                  </a:lnTo>
                  <a:lnTo>
                    <a:pt x="37075" y="13114"/>
                  </a:lnTo>
                  <a:lnTo>
                    <a:pt x="37358" y="12359"/>
                  </a:lnTo>
                  <a:lnTo>
                    <a:pt x="37452" y="12170"/>
                  </a:lnTo>
                  <a:lnTo>
                    <a:pt x="37641" y="11887"/>
                  </a:lnTo>
                  <a:lnTo>
                    <a:pt x="37641" y="11982"/>
                  </a:lnTo>
                  <a:lnTo>
                    <a:pt x="37641" y="12076"/>
                  </a:lnTo>
                  <a:lnTo>
                    <a:pt x="37735" y="11604"/>
                  </a:lnTo>
                  <a:lnTo>
                    <a:pt x="37547" y="11699"/>
                  </a:lnTo>
                  <a:lnTo>
                    <a:pt x="37452" y="11416"/>
                  </a:lnTo>
                  <a:lnTo>
                    <a:pt x="37547" y="11416"/>
                  </a:lnTo>
                  <a:lnTo>
                    <a:pt x="37641" y="11321"/>
                  </a:lnTo>
                  <a:lnTo>
                    <a:pt x="37735" y="11321"/>
                  </a:lnTo>
                  <a:lnTo>
                    <a:pt x="37735" y="11227"/>
                  </a:lnTo>
                  <a:lnTo>
                    <a:pt x="37641" y="10944"/>
                  </a:lnTo>
                  <a:lnTo>
                    <a:pt x="37735" y="10472"/>
                  </a:lnTo>
                  <a:lnTo>
                    <a:pt x="37924" y="10661"/>
                  </a:lnTo>
                  <a:lnTo>
                    <a:pt x="37830" y="10378"/>
                  </a:lnTo>
                  <a:lnTo>
                    <a:pt x="37924" y="10095"/>
                  </a:lnTo>
                  <a:lnTo>
                    <a:pt x="37924" y="10283"/>
                  </a:lnTo>
                  <a:lnTo>
                    <a:pt x="38018" y="10283"/>
                  </a:lnTo>
                  <a:lnTo>
                    <a:pt x="38207" y="9906"/>
                  </a:lnTo>
                  <a:lnTo>
                    <a:pt x="38301" y="9812"/>
                  </a:lnTo>
                  <a:lnTo>
                    <a:pt x="38113" y="9623"/>
                  </a:lnTo>
                  <a:lnTo>
                    <a:pt x="38113" y="9434"/>
                  </a:lnTo>
                  <a:lnTo>
                    <a:pt x="38113" y="9246"/>
                  </a:lnTo>
                  <a:lnTo>
                    <a:pt x="38018" y="8963"/>
                  </a:lnTo>
                  <a:lnTo>
                    <a:pt x="38207" y="9151"/>
                  </a:lnTo>
                  <a:lnTo>
                    <a:pt x="38301" y="9057"/>
                  </a:lnTo>
                  <a:lnTo>
                    <a:pt x="38490" y="8680"/>
                  </a:lnTo>
                  <a:lnTo>
                    <a:pt x="38679" y="8302"/>
                  </a:lnTo>
                  <a:lnTo>
                    <a:pt x="38490" y="8302"/>
                  </a:lnTo>
                  <a:lnTo>
                    <a:pt x="38490" y="8114"/>
                  </a:lnTo>
                  <a:lnTo>
                    <a:pt x="38490" y="7831"/>
                  </a:lnTo>
                  <a:lnTo>
                    <a:pt x="38584" y="7642"/>
                  </a:lnTo>
                  <a:lnTo>
                    <a:pt x="38584" y="7359"/>
                  </a:lnTo>
                  <a:lnTo>
                    <a:pt x="38396" y="6793"/>
                  </a:lnTo>
                  <a:lnTo>
                    <a:pt x="38207" y="6321"/>
                  </a:lnTo>
                  <a:lnTo>
                    <a:pt x="38301" y="6321"/>
                  </a:lnTo>
                  <a:lnTo>
                    <a:pt x="38396" y="6416"/>
                  </a:lnTo>
                  <a:lnTo>
                    <a:pt x="38396" y="6133"/>
                  </a:lnTo>
                  <a:lnTo>
                    <a:pt x="38490" y="5850"/>
                  </a:lnTo>
                  <a:lnTo>
                    <a:pt x="38490" y="5567"/>
                  </a:lnTo>
                  <a:lnTo>
                    <a:pt x="38584" y="5567"/>
                  </a:lnTo>
                  <a:lnTo>
                    <a:pt x="38679" y="5661"/>
                  </a:lnTo>
                  <a:lnTo>
                    <a:pt x="38490" y="5189"/>
                  </a:lnTo>
                  <a:lnTo>
                    <a:pt x="38679" y="5284"/>
                  </a:lnTo>
                  <a:lnTo>
                    <a:pt x="38584" y="5001"/>
                  </a:lnTo>
                  <a:lnTo>
                    <a:pt x="38490" y="5095"/>
                  </a:lnTo>
                  <a:lnTo>
                    <a:pt x="38396" y="5095"/>
                  </a:lnTo>
                  <a:lnTo>
                    <a:pt x="38396" y="5001"/>
                  </a:lnTo>
                  <a:lnTo>
                    <a:pt x="38301" y="5095"/>
                  </a:lnTo>
                  <a:lnTo>
                    <a:pt x="38207" y="5189"/>
                  </a:lnTo>
                  <a:lnTo>
                    <a:pt x="38301" y="5378"/>
                  </a:lnTo>
                  <a:lnTo>
                    <a:pt x="38396" y="5755"/>
                  </a:lnTo>
                  <a:lnTo>
                    <a:pt x="38207" y="5661"/>
                  </a:lnTo>
                  <a:lnTo>
                    <a:pt x="38396" y="5944"/>
                  </a:lnTo>
                  <a:lnTo>
                    <a:pt x="38207" y="6038"/>
                  </a:lnTo>
                  <a:lnTo>
                    <a:pt x="38113" y="5944"/>
                  </a:lnTo>
                  <a:lnTo>
                    <a:pt x="38113" y="6038"/>
                  </a:lnTo>
                  <a:lnTo>
                    <a:pt x="38113" y="6133"/>
                  </a:lnTo>
                  <a:lnTo>
                    <a:pt x="38113" y="6416"/>
                  </a:lnTo>
                  <a:lnTo>
                    <a:pt x="38018" y="6416"/>
                  </a:lnTo>
                  <a:lnTo>
                    <a:pt x="38018" y="6887"/>
                  </a:lnTo>
                  <a:lnTo>
                    <a:pt x="38018" y="7076"/>
                  </a:lnTo>
                  <a:lnTo>
                    <a:pt x="38113" y="7170"/>
                  </a:lnTo>
                  <a:lnTo>
                    <a:pt x="38207" y="7170"/>
                  </a:lnTo>
                  <a:lnTo>
                    <a:pt x="38301" y="7359"/>
                  </a:lnTo>
                  <a:lnTo>
                    <a:pt x="37830" y="7548"/>
                  </a:lnTo>
                  <a:lnTo>
                    <a:pt x="38018" y="7642"/>
                  </a:lnTo>
                  <a:lnTo>
                    <a:pt x="38113" y="8019"/>
                  </a:lnTo>
                  <a:lnTo>
                    <a:pt x="38113" y="8302"/>
                  </a:lnTo>
                  <a:lnTo>
                    <a:pt x="38018" y="8397"/>
                  </a:lnTo>
                  <a:lnTo>
                    <a:pt x="37830" y="8397"/>
                  </a:lnTo>
                  <a:lnTo>
                    <a:pt x="37924" y="8585"/>
                  </a:lnTo>
                  <a:lnTo>
                    <a:pt x="38018" y="8774"/>
                  </a:lnTo>
                  <a:lnTo>
                    <a:pt x="37924" y="8963"/>
                  </a:lnTo>
                  <a:lnTo>
                    <a:pt x="37830" y="8774"/>
                  </a:lnTo>
                  <a:lnTo>
                    <a:pt x="37641" y="8868"/>
                  </a:lnTo>
                  <a:lnTo>
                    <a:pt x="37735" y="8963"/>
                  </a:lnTo>
                  <a:lnTo>
                    <a:pt x="37735" y="9246"/>
                  </a:lnTo>
                  <a:lnTo>
                    <a:pt x="37641" y="9812"/>
                  </a:lnTo>
                  <a:lnTo>
                    <a:pt x="37358" y="10378"/>
                  </a:lnTo>
                  <a:lnTo>
                    <a:pt x="37169" y="10755"/>
                  </a:lnTo>
                  <a:lnTo>
                    <a:pt x="37358" y="11038"/>
                  </a:lnTo>
                  <a:lnTo>
                    <a:pt x="37264" y="11321"/>
                  </a:lnTo>
                  <a:lnTo>
                    <a:pt x="37075" y="11227"/>
                  </a:lnTo>
                  <a:lnTo>
                    <a:pt x="37075" y="11321"/>
                  </a:lnTo>
                  <a:lnTo>
                    <a:pt x="37075" y="11604"/>
                  </a:lnTo>
                  <a:lnTo>
                    <a:pt x="36981" y="11510"/>
                  </a:lnTo>
                  <a:lnTo>
                    <a:pt x="36886" y="11887"/>
                  </a:lnTo>
                  <a:lnTo>
                    <a:pt x="36792" y="12265"/>
                  </a:lnTo>
                  <a:lnTo>
                    <a:pt x="36886" y="12359"/>
                  </a:lnTo>
                  <a:lnTo>
                    <a:pt x="37169" y="12359"/>
                  </a:lnTo>
                  <a:lnTo>
                    <a:pt x="37264" y="12548"/>
                  </a:lnTo>
                  <a:lnTo>
                    <a:pt x="37075" y="12453"/>
                  </a:lnTo>
                  <a:lnTo>
                    <a:pt x="36981" y="12548"/>
                  </a:lnTo>
                  <a:lnTo>
                    <a:pt x="36886" y="12359"/>
                  </a:lnTo>
                  <a:lnTo>
                    <a:pt x="36981" y="12642"/>
                  </a:lnTo>
                  <a:lnTo>
                    <a:pt x="36886" y="12548"/>
                  </a:lnTo>
                  <a:lnTo>
                    <a:pt x="36792" y="12453"/>
                  </a:lnTo>
                  <a:lnTo>
                    <a:pt x="36414" y="13114"/>
                  </a:lnTo>
                  <a:lnTo>
                    <a:pt x="36320" y="13491"/>
                  </a:lnTo>
                  <a:lnTo>
                    <a:pt x="36320" y="13868"/>
                  </a:lnTo>
                  <a:lnTo>
                    <a:pt x="35754" y="15095"/>
                  </a:lnTo>
                  <a:lnTo>
                    <a:pt x="35377" y="15755"/>
                  </a:lnTo>
                  <a:lnTo>
                    <a:pt x="34999" y="16227"/>
                  </a:lnTo>
                  <a:lnTo>
                    <a:pt x="34999" y="16038"/>
                  </a:lnTo>
                  <a:lnTo>
                    <a:pt x="34716" y="16321"/>
                  </a:lnTo>
                  <a:lnTo>
                    <a:pt x="34528" y="16698"/>
                  </a:lnTo>
                  <a:lnTo>
                    <a:pt x="34716" y="16604"/>
                  </a:lnTo>
                  <a:lnTo>
                    <a:pt x="34150" y="17170"/>
                  </a:lnTo>
                  <a:lnTo>
                    <a:pt x="33584" y="17736"/>
                  </a:lnTo>
                  <a:lnTo>
                    <a:pt x="33679" y="17830"/>
                  </a:lnTo>
                  <a:lnTo>
                    <a:pt x="33773" y="17736"/>
                  </a:lnTo>
                  <a:lnTo>
                    <a:pt x="33867" y="17736"/>
                  </a:lnTo>
                  <a:lnTo>
                    <a:pt x="33867" y="17830"/>
                  </a:lnTo>
                  <a:lnTo>
                    <a:pt x="33679" y="17925"/>
                  </a:lnTo>
                  <a:lnTo>
                    <a:pt x="33490" y="18019"/>
                  </a:lnTo>
                  <a:lnTo>
                    <a:pt x="33396" y="18113"/>
                  </a:lnTo>
                  <a:lnTo>
                    <a:pt x="33207" y="18208"/>
                  </a:lnTo>
                  <a:lnTo>
                    <a:pt x="33113" y="18585"/>
                  </a:lnTo>
                  <a:lnTo>
                    <a:pt x="33207" y="18679"/>
                  </a:lnTo>
                  <a:lnTo>
                    <a:pt x="33207" y="18774"/>
                  </a:lnTo>
                  <a:lnTo>
                    <a:pt x="33018" y="18963"/>
                  </a:lnTo>
                  <a:lnTo>
                    <a:pt x="32924" y="18963"/>
                  </a:lnTo>
                  <a:lnTo>
                    <a:pt x="32924" y="18868"/>
                  </a:lnTo>
                  <a:lnTo>
                    <a:pt x="32924" y="18679"/>
                  </a:lnTo>
                  <a:lnTo>
                    <a:pt x="32735" y="18868"/>
                  </a:lnTo>
                  <a:lnTo>
                    <a:pt x="32641" y="18963"/>
                  </a:lnTo>
                  <a:lnTo>
                    <a:pt x="32547" y="18963"/>
                  </a:lnTo>
                  <a:lnTo>
                    <a:pt x="32547" y="19057"/>
                  </a:lnTo>
                  <a:lnTo>
                    <a:pt x="32735" y="18963"/>
                  </a:lnTo>
                  <a:lnTo>
                    <a:pt x="32075" y="19717"/>
                  </a:lnTo>
                  <a:lnTo>
                    <a:pt x="31698" y="20000"/>
                  </a:lnTo>
                  <a:lnTo>
                    <a:pt x="31603" y="20000"/>
                  </a:lnTo>
                  <a:lnTo>
                    <a:pt x="31603" y="19906"/>
                  </a:lnTo>
                  <a:lnTo>
                    <a:pt x="31320" y="20095"/>
                  </a:lnTo>
                  <a:lnTo>
                    <a:pt x="31037" y="20283"/>
                  </a:lnTo>
                  <a:lnTo>
                    <a:pt x="31132" y="20095"/>
                  </a:lnTo>
                  <a:lnTo>
                    <a:pt x="30943" y="20283"/>
                  </a:lnTo>
                  <a:lnTo>
                    <a:pt x="31132" y="20378"/>
                  </a:lnTo>
                  <a:lnTo>
                    <a:pt x="31037" y="20661"/>
                  </a:lnTo>
                  <a:lnTo>
                    <a:pt x="30849" y="20849"/>
                  </a:lnTo>
                  <a:lnTo>
                    <a:pt x="30754" y="20944"/>
                  </a:lnTo>
                  <a:lnTo>
                    <a:pt x="30660" y="20849"/>
                  </a:lnTo>
                  <a:lnTo>
                    <a:pt x="30849" y="20755"/>
                  </a:lnTo>
                  <a:lnTo>
                    <a:pt x="30754" y="20755"/>
                  </a:lnTo>
                  <a:lnTo>
                    <a:pt x="30754" y="20661"/>
                  </a:lnTo>
                  <a:lnTo>
                    <a:pt x="30754" y="20566"/>
                  </a:lnTo>
                  <a:lnTo>
                    <a:pt x="30660" y="20661"/>
                  </a:lnTo>
                  <a:lnTo>
                    <a:pt x="30471" y="20849"/>
                  </a:lnTo>
                  <a:lnTo>
                    <a:pt x="30094" y="21038"/>
                  </a:lnTo>
                  <a:lnTo>
                    <a:pt x="30188" y="21038"/>
                  </a:lnTo>
                  <a:lnTo>
                    <a:pt x="30188" y="21227"/>
                  </a:lnTo>
                  <a:lnTo>
                    <a:pt x="29905" y="21604"/>
                  </a:lnTo>
                  <a:lnTo>
                    <a:pt x="30188" y="21415"/>
                  </a:lnTo>
                  <a:lnTo>
                    <a:pt x="29905" y="21793"/>
                  </a:lnTo>
                  <a:lnTo>
                    <a:pt x="29905" y="21698"/>
                  </a:lnTo>
                  <a:lnTo>
                    <a:pt x="29811" y="21793"/>
                  </a:lnTo>
                  <a:lnTo>
                    <a:pt x="29716" y="21887"/>
                  </a:lnTo>
                  <a:lnTo>
                    <a:pt x="29339" y="21981"/>
                  </a:lnTo>
                  <a:lnTo>
                    <a:pt x="28867" y="21981"/>
                  </a:lnTo>
                  <a:lnTo>
                    <a:pt x="28773" y="22076"/>
                  </a:lnTo>
                  <a:lnTo>
                    <a:pt x="28584" y="22170"/>
                  </a:lnTo>
                  <a:lnTo>
                    <a:pt x="28679" y="22264"/>
                  </a:lnTo>
                  <a:lnTo>
                    <a:pt x="28679" y="22453"/>
                  </a:lnTo>
                  <a:lnTo>
                    <a:pt x="28962" y="22076"/>
                  </a:lnTo>
                  <a:lnTo>
                    <a:pt x="28867" y="22453"/>
                  </a:lnTo>
                  <a:lnTo>
                    <a:pt x="29150" y="22264"/>
                  </a:lnTo>
                  <a:lnTo>
                    <a:pt x="29150" y="22359"/>
                  </a:lnTo>
                  <a:lnTo>
                    <a:pt x="28679" y="22642"/>
                  </a:lnTo>
                  <a:lnTo>
                    <a:pt x="28490" y="22547"/>
                  </a:lnTo>
                  <a:lnTo>
                    <a:pt x="28396" y="22453"/>
                  </a:lnTo>
                  <a:lnTo>
                    <a:pt x="28301" y="22453"/>
                  </a:lnTo>
                  <a:lnTo>
                    <a:pt x="28207" y="22547"/>
                  </a:lnTo>
                  <a:lnTo>
                    <a:pt x="27924" y="22736"/>
                  </a:lnTo>
                  <a:lnTo>
                    <a:pt x="27641" y="22925"/>
                  </a:lnTo>
                  <a:lnTo>
                    <a:pt x="27735" y="22925"/>
                  </a:lnTo>
                  <a:lnTo>
                    <a:pt x="26886" y="23491"/>
                  </a:lnTo>
                  <a:lnTo>
                    <a:pt x="26132" y="23962"/>
                  </a:lnTo>
                  <a:lnTo>
                    <a:pt x="26132" y="23774"/>
                  </a:lnTo>
                  <a:lnTo>
                    <a:pt x="26226" y="23585"/>
                  </a:lnTo>
                  <a:lnTo>
                    <a:pt x="25754" y="23868"/>
                  </a:lnTo>
                  <a:lnTo>
                    <a:pt x="25471" y="24151"/>
                  </a:lnTo>
                  <a:lnTo>
                    <a:pt x="25377" y="24245"/>
                  </a:lnTo>
                  <a:lnTo>
                    <a:pt x="25471" y="24340"/>
                  </a:lnTo>
                  <a:lnTo>
                    <a:pt x="25188" y="24245"/>
                  </a:lnTo>
                  <a:lnTo>
                    <a:pt x="24905" y="24245"/>
                  </a:lnTo>
                  <a:lnTo>
                    <a:pt x="24434" y="24340"/>
                  </a:lnTo>
                  <a:lnTo>
                    <a:pt x="23585" y="24811"/>
                  </a:lnTo>
                  <a:lnTo>
                    <a:pt x="23207" y="24906"/>
                  </a:lnTo>
                  <a:lnTo>
                    <a:pt x="22924" y="25000"/>
                  </a:lnTo>
                  <a:lnTo>
                    <a:pt x="22830" y="24906"/>
                  </a:lnTo>
                  <a:lnTo>
                    <a:pt x="22924" y="24811"/>
                  </a:lnTo>
                  <a:lnTo>
                    <a:pt x="22830" y="24717"/>
                  </a:lnTo>
                  <a:lnTo>
                    <a:pt x="21886" y="24717"/>
                  </a:lnTo>
                  <a:lnTo>
                    <a:pt x="21509" y="24906"/>
                  </a:lnTo>
                  <a:lnTo>
                    <a:pt x="21037" y="25189"/>
                  </a:lnTo>
                  <a:lnTo>
                    <a:pt x="20660" y="25283"/>
                  </a:lnTo>
                  <a:lnTo>
                    <a:pt x="20754" y="25189"/>
                  </a:lnTo>
                  <a:lnTo>
                    <a:pt x="20754" y="25094"/>
                  </a:lnTo>
                  <a:lnTo>
                    <a:pt x="20471" y="25283"/>
                  </a:lnTo>
                  <a:lnTo>
                    <a:pt x="20377" y="25377"/>
                  </a:lnTo>
                  <a:lnTo>
                    <a:pt x="20188" y="25094"/>
                  </a:lnTo>
                  <a:lnTo>
                    <a:pt x="20471" y="25094"/>
                  </a:lnTo>
                  <a:lnTo>
                    <a:pt x="20094" y="25000"/>
                  </a:lnTo>
                  <a:lnTo>
                    <a:pt x="19339" y="25094"/>
                  </a:lnTo>
                  <a:lnTo>
                    <a:pt x="18019" y="25377"/>
                  </a:lnTo>
                  <a:lnTo>
                    <a:pt x="18679" y="25000"/>
                  </a:lnTo>
                  <a:lnTo>
                    <a:pt x="18396" y="25000"/>
                  </a:lnTo>
                  <a:lnTo>
                    <a:pt x="18113" y="25094"/>
                  </a:lnTo>
                  <a:lnTo>
                    <a:pt x="17830" y="25094"/>
                  </a:lnTo>
                  <a:lnTo>
                    <a:pt x="17075" y="25000"/>
                  </a:lnTo>
                  <a:lnTo>
                    <a:pt x="15943" y="24717"/>
                  </a:lnTo>
                  <a:lnTo>
                    <a:pt x="15094" y="24623"/>
                  </a:lnTo>
                  <a:lnTo>
                    <a:pt x="14811" y="24528"/>
                  </a:lnTo>
                  <a:lnTo>
                    <a:pt x="14764" y="24481"/>
                  </a:lnTo>
                  <a:lnTo>
                    <a:pt x="14717" y="24528"/>
                  </a:lnTo>
                  <a:lnTo>
                    <a:pt x="14339" y="24340"/>
                  </a:lnTo>
                  <a:lnTo>
                    <a:pt x="13868" y="24057"/>
                  </a:lnTo>
                  <a:lnTo>
                    <a:pt x="14056" y="24245"/>
                  </a:lnTo>
                  <a:lnTo>
                    <a:pt x="13868" y="24245"/>
                  </a:lnTo>
                  <a:lnTo>
                    <a:pt x="13679" y="24151"/>
                  </a:lnTo>
                  <a:lnTo>
                    <a:pt x="13585" y="23962"/>
                  </a:lnTo>
                  <a:lnTo>
                    <a:pt x="13396" y="23962"/>
                  </a:lnTo>
                  <a:lnTo>
                    <a:pt x="13490" y="23868"/>
                  </a:lnTo>
                  <a:lnTo>
                    <a:pt x="12924" y="23868"/>
                  </a:lnTo>
                  <a:lnTo>
                    <a:pt x="12170" y="23679"/>
                  </a:lnTo>
                  <a:lnTo>
                    <a:pt x="11509" y="23491"/>
                  </a:lnTo>
                  <a:lnTo>
                    <a:pt x="11226" y="23302"/>
                  </a:lnTo>
                  <a:lnTo>
                    <a:pt x="11132" y="23113"/>
                  </a:lnTo>
                  <a:lnTo>
                    <a:pt x="10755" y="23113"/>
                  </a:lnTo>
                  <a:lnTo>
                    <a:pt x="10472" y="22925"/>
                  </a:lnTo>
                  <a:lnTo>
                    <a:pt x="10566" y="22925"/>
                  </a:lnTo>
                  <a:lnTo>
                    <a:pt x="10094" y="22736"/>
                  </a:lnTo>
                  <a:lnTo>
                    <a:pt x="9717" y="22642"/>
                  </a:lnTo>
                  <a:lnTo>
                    <a:pt x="9339" y="22642"/>
                  </a:lnTo>
                  <a:lnTo>
                    <a:pt x="9339" y="22453"/>
                  </a:lnTo>
                  <a:lnTo>
                    <a:pt x="9339" y="22264"/>
                  </a:lnTo>
                  <a:lnTo>
                    <a:pt x="9056" y="21981"/>
                  </a:lnTo>
                  <a:lnTo>
                    <a:pt x="7924" y="21321"/>
                  </a:lnTo>
                  <a:lnTo>
                    <a:pt x="7453" y="21038"/>
                  </a:lnTo>
                  <a:lnTo>
                    <a:pt x="6887" y="20566"/>
                  </a:lnTo>
                  <a:lnTo>
                    <a:pt x="6132" y="19906"/>
                  </a:lnTo>
                  <a:lnTo>
                    <a:pt x="5755" y="19717"/>
                  </a:lnTo>
                  <a:lnTo>
                    <a:pt x="5660" y="19623"/>
                  </a:lnTo>
                  <a:lnTo>
                    <a:pt x="5472" y="19623"/>
                  </a:lnTo>
                  <a:lnTo>
                    <a:pt x="5283" y="19246"/>
                  </a:lnTo>
                  <a:lnTo>
                    <a:pt x="4906" y="18774"/>
                  </a:lnTo>
                  <a:lnTo>
                    <a:pt x="4528" y="18302"/>
                  </a:lnTo>
                  <a:lnTo>
                    <a:pt x="4151" y="18019"/>
                  </a:lnTo>
                  <a:lnTo>
                    <a:pt x="4151" y="17736"/>
                  </a:lnTo>
                  <a:lnTo>
                    <a:pt x="4057" y="17547"/>
                  </a:lnTo>
                  <a:lnTo>
                    <a:pt x="3679" y="17076"/>
                  </a:lnTo>
                  <a:lnTo>
                    <a:pt x="3868" y="17076"/>
                  </a:lnTo>
                  <a:lnTo>
                    <a:pt x="3113" y="16887"/>
                  </a:lnTo>
                  <a:lnTo>
                    <a:pt x="3207" y="16604"/>
                  </a:lnTo>
                  <a:lnTo>
                    <a:pt x="3113" y="16227"/>
                  </a:lnTo>
                  <a:lnTo>
                    <a:pt x="2924" y="15849"/>
                  </a:lnTo>
                  <a:lnTo>
                    <a:pt x="2641" y="15661"/>
                  </a:lnTo>
                  <a:lnTo>
                    <a:pt x="2736" y="15566"/>
                  </a:lnTo>
                  <a:lnTo>
                    <a:pt x="2641" y="15472"/>
                  </a:lnTo>
                  <a:lnTo>
                    <a:pt x="2453" y="15095"/>
                  </a:lnTo>
                  <a:lnTo>
                    <a:pt x="1981" y="14529"/>
                  </a:lnTo>
                  <a:lnTo>
                    <a:pt x="2170" y="14434"/>
                  </a:lnTo>
                  <a:lnTo>
                    <a:pt x="1981" y="14340"/>
                  </a:lnTo>
                  <a:lnTo>
                    <a:pt x="1887" y="14246"/>
                  </a:lnTo>
                  <a:lnTo>
                    <a:pt x="1792" y="14151"/>
                  </a:lnTo>
                  <a:lnTo>
                    <a:pt x="1604" y="13680"/>
                  </a:lnTo>
                  <a:lnTo>
                    <a:pt x="1698" y="13774"/>
                  </a:lnTo>
                  <a:lnTo>
                    <a:pt x="1509" y="13302"/>
                  </a:lnTo>
                  <a:lnTo>
                    <a:pt x="1321" y="12831"/>
                  </a:lnTo>
                  <a:lnTo>
                    <a:pt x="1226" y="12453"/>
                  </a:lnTo>
                  <a:lnTo>
                    <a:pt x="1226" y="12170"/>
                  </a:lnTo>
                  <a:lnTo>
                    <a:pt x="1321" y="11982"/>
                  </a:lnTo>
                  <a:lnTo>
                    <a:pt x="1415" y="12453"/>
                  </a:lnTo>
                  <a:lnTo>
                    <a:pt x="1509" y="12359"/>
                  </a:lnTo>
                  <a:lnTo>
                    <a:pt x="1792" y="12359"/>
                  </a:lnTo>
                  <a:lnTo>
                    <a:pt x="1604" y="12170"/>
                  </a:lnTo>
                  <a:lnTo>
                    <a:pt x="1604" y="11887"/>
                  </a:lnTo>
                  <a:lnTo>
                    <a:pt x="1509" y="11227"/>
                  </a:lnTo>
                  <a:lnTo>
                    <a:pt x="1415" y="11132"/>
                  </a:lnTo>
                  <a:lnTo>
                    <a:pt x="1415" y="10944"/>
                  </a:lnTo>
                  <a:lnTo>
                    <a:pt x="1321" y="10849"/>
                  </a:lnTo>
                  <a:lnTo>
                    <a:pt x="1226" y="10849"/>
                  </a:lnTo>
                  <a:lnTo>
                    <a:pt x="1226" y="11038"/>
                  </a:lnTo>
                  <a:lnTo>
                    <a:pt x="1321" y="11321"/>
                  </a:lnTo>
                  <a:lnTo>
                    <a:pt x="1132" y="11227"/>
                  </a:lnTo>
                  <a:lnTo>
                    <a:pt x="1132" y="11132"/>
                  </a:lnTo>
                  <a:lnTo>
                    <a:pt x="1132" y="11038"/>
                  </a:lnTo>
                  <a:lnTo>
                    <a:pt x="943" y="10849"/>
                  </a:lnTo>
                  <a:lnTo>
                    <a:pt x="1038" y="10661"/>
                  </a:lnTo>
                  <a:lnTo>
                    <a:pt x="1132" y="10378"/>
                  </a:lnTo>
                  <a:lnTo>
                    <a:pt x="1226" y="9812"/>
                  </a:lnTo>
                  <a:lnTo>
                    <a:pt x="1132" y="9340"/>
                  </a:lnTo>
                  <a:lnTo>
                    <a:pt x="1132" y="9151"/>
                  </a:lnTo>
                  <a:lnTo>
                    <a:pt x="1226" y="9057"/>
                  </a:lnTo>
                  <a:lnTo>
                    <a:pt x="1226" y="8491"/>
                  </a:lnTo>
                  <a:lnTo>
                    <a:pt x="1321" y="7831"/>
                  </a:lnTo>
                  <a:lnTo>
                    <a:pt x="1604" y="6416"/>
                  </a:lnTo>
                  <a:lnTo>
                    <a:pt x="1981" y="4906"/>
                  </a:lnTo>
                  <a:lnTo>
                    <a:pt x="2453" y="3302"/>
                  </a:lnTo>
                  <a:lnTo>
                    <a:pt x="2736" y="2359"/>
                  </a:lnTo>
                  <a:lnTo>
                    <a:pt x="2924" y="1887"/>
                  </a:lnTo>
                  <a:lnTo>
                    <a:pt x="3019" y="1416"/>
                  </a:lnTo>
                  <a:lnTo>
                    <a:pt x="3302" y="1133"/>
                  </a:lnTo>
                  <a:lnTo>
                    <a:pt x="3491" y="755"/>
                  </a:lnTo>
                  <a:lnTo>
                    <a:pt x="3585" y="567"/>
                  </a:lnTo>
                  <a:lnTo>
                    <a:pt x="3585" y="472"/>
                  </a:lnTo>
                  <a:lnTo>
                    <a:pt x="3491" y="378"/>
                  </a:lnTo>
                  <a:lnTo>
                    <a:pt x="3302" y="284"/>
                  </a:lnTo>
                  <a:lnTo>
                    <a:pt x="3207" y="95"/>
                  </a:lnTo>
                  <a:lnTo>
                    <a:pt x="3113" y="1"/>
                  </a:lnTo>
                  <a:lnTo>
                    <a:pt x="2924"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132" name="Shape 108"/>
            <p:cNvSpPr>
              <a:spLocks/>
            </p:cNvSpPr>
            <p:nvPr/>
          </p:nvSpPr>
          <p:spPr bwMode="auto">
            <a:xfrm>
              <a:off x="967045" y="2171517"/>
              <a:ext cx="188700" cy="136800"/>
            </a:xfrm>
            <a:custGeom>
              <a:avLst/>
              <a:gdLst>
                <a:gd name="T0" fmla="*/ 1879686714 w 7548"/>
                <a:gd name="T1" fmla="*/ 37109374 h 5472"/>
                <a:gd name="T2" fmla="*/ 1695312361 w 7548"/>
                <a:gd name="T3" fmla="*/ 184374984 h 5472"/>
                <a:gd name="T4" fmla="*/ 1474218419 w 7548"/>
                <a:gd name="T5" fmla="*/ 221093621 h 5472"/>
                <a:gd name="T6" fmla="*/ 1253124876 w 7548"/>
                <a:gd name="T7" fmla="*/ 368749968 h 5472"/>
                <a:gd name="T8" fmla="*/ 847656181 w 7548"/>
                <a:gd name="T9" fmla="*/ 921484071 h 5472"/>
                <a:gd name="T10" fmla="*/ 552734057 w 7548"/>
                <a:gd name="T11" fmla="*/ 1142577592 h 5472"/>
                <a:gd name="T12" fmla="*/ 479296876 w 7548"/>
                <a:gd name="T13" fmla="*/ 1105859205 h 5472"/>
                <a:gd name="T14" fmla="*/ 442187286 w 7548"/>
                <a:gd name="T15" fmla="*/ 1216405566 h 5472"/>
                <a:gd name="T16" fmla="*/ 479296876 w 7548"/>
                <a:gd name="T17" fmla="*/ 1253124753 h 5472"/>
                <a:gd name="T18" fmla="*/ 589843647 w 7548"/>
                <a:gd name="T19" fmla="*/ 1363671113 h 5472"/>
                <a:gd name="T20" fmla="*/ 442187286 w 7548"/>
                <a:gd name="T21" fmla="*/ 1363671113 h 5472"/>
                <a:gd name="T22" fmla="*/ 184375002 w 7548"/>
                <a:gd name="T23" fmla="*/ 1769139369 h 5472"/>
                <a:gd name="T24" fmla="*/ 0 w 7548"/>
                <a:gd name="T25" fmla="*/ 1805859355 h 5472"/>
                <a:gd name="T26" fmla="*/ 368750005 w 7548"/>
                <a:gd name="T27" fmla="*/ 2137499237 h 5472"/>
                <a:gd name="T28" fmla="*/ 368750005 w 7548"/>
                <a:gd name="T29" fmla="*/ 2063670463 h 5472"/>
                <a:gd name="T30" fmla="*/ 516015666 w 7548"/>
                <a:gd name="T31" fmla="*/ 1953124903 h 5472"/>
                <a:gd name="T32" fmla="*/ 479296876 w 7548"/>
                <a:gd name="T33" fmla="*/ 1805859355 h 5472"/>
                <a:gd name="T34" fmla="*/ 589843647 w 7548"/>
                <a:gd name="T35" fmla="*/ 1879686529 h 5472"/>
                <a:gd name="T36" fmla="*/ 552734057 w 7548"/>
                <a:gd name="T37" fmla="*/ 1842577742 h 5472"/>
                <a:gd name="T38" fmla="*/ 663281228 w 7548"/>
                <a:gd name="T39" fmla="*/ 1916404916 h 5472"/>
                <a:gd name="T40" fmla="*/ 552734057 w 7548"/>
                <a:gd name="T41" fmla="*/ 1621483821 h 5472"/>
                <a:gd name="T42" fmla="*/ 737109209 w 7548"/>
                <a:gd name="T43" fmla="*/ 1769139369 h 5472"/>
                <a:gd name="T44" fmla="*/ 1879686714 w 7548"/>
                <a:gd name="T45" fmla="*/ 552734003 h 5472"/>
                <a:gd name="T46" fmla="*/ 1990233885 w 7548"/>
                <a:gd name="T47" fmla="*/ 589843589 h 5472"/>
                <a:gd name="T48" fmla="*/ 1953125095 w 7548"/>
                <a:gd name="T49" fmla="*/ 663281163 h 5472"/>
                <a:gd name="T50" fmla="*/ 2137499447 w 7548"/>
                <a:gd name="T51" fmla="*/ 884374484 h 5472"/>
                <a:gd name="T52" fmla="*/ 2147483647 w 7548"/>
                <a:gd name="T53" fmla="*/ 847656097 h 5472"/>
                <a:gd name="T54" fmla="*/ 2147483647 w 7548"/>
                <a:gd name="T55" fmla="*/ 958202458 h 5472"/>
                <a:gd name="T56" fmla="*/ 2147483647 w 7548"/>
                <a:gd name="T57" fmla="*/ 1068749619 h 5472"/>
                <a:gd name="T58" fmla="*/ 2147483647 w 7548"/>
                <a:gd name="T59" fmla="*/ 1105859205 h 5472"/>
                <a:gd name="T60" fmla="*/ 2147483647 w 7548"/>
                <a:gd name="T61" fmla="*/ 1400390300 h 5472"/>
                <a:gd name="T62" fmla="*/ 2147483647 w 7548"/>
                <a:gd name="T63" fmla="*/ 1621483821 h 5472"/>
                <a:gd name="T64" fmla="*/ 2147483647 w 7548"/>
                <a:gd name="T65" fmla="*/ 1695312195 h 5472"/>
                <a:gd name="T66" fmla="*/ 2147483647 w 7548"/>
                <a:gd name="T67" fmla="*/ 1769139369 h 5472"/>
                <a:gd name="T68" fmla="*/ 2147483647 w 7548"/>
                <a:gd name="T69" fmla="*/ 1879686529 h 5472"/>
                <a:gd name="T70" fmla="*/ 2147483647 w 7548"/>
                <a:gd name="T71" fmla="*/ 1990233690 h 5472"/>
                <a:gd name="T72" fmla="*/ 2147483647 w 7548"/>
                <a:gd name="T73" fmla="*/ 1842577742 h 5472"/>
                <a:gd name="T74" fmla="*/ 2147483647 w 7548"/>
                <a:gd name="T75" fmla="*/ 1842577742 h 5472"/>
                <a:gd name="T76" fmla="*/ 2147483647 w 7548"/>
                <a:gd name="T77" fmla="*/ 1695312195 h 5472"/>
                <a:gd name="T78" fmla="*/ 2147483647 w 7548"/>
                <a:gd name="T79" fmla="*/ 1548046247 h 5472"/>
                <a:gd name="T80" fmla="*/ 2147483647 w 7548"/>
                <a:gd name="T81" fmla="*/ 1474218274 h 5472"/>
                <a:gd name="T82" fmla="*/ 2147483647 w 7548"/>
                <a:gd name="T83" fmla="*/ 1216405566 h 5472"/>
                <a:gd name="T84" fmla="*/ 2147483647 w 7548"/>
                <a:gd name="T85" fmla="*/ 1032031232 h 5472"/>
                <a:gd name="T86" fmla="*/ 2147483647 w 7548"/>
                <a:gd name="T87" fmla="*/ 773827924 h 5472"/>
                <a:gd name="T88" fmla="*/ 2147483647 w 7548"/>
                <a:gd name="T89" fmla="*/ 737109137 h 5472"/>
                <a:gd name="T90" fmla="*/ 2147483647 w 7548"/>
                <a:gd name="T91" fmla="*/ 663281163 h 5472"/>
                <a:gd name="T92" fmla="*/ 2147483647 w 7548"/>
                <a:gd name="T93" fmla="*/ 589843589 h 5472"/>
                <a:gd name="T94" fmla="*/ 2147483647 w 7548"/>
                <a:gd name="T95" fmla="*/ 700390350 h 5472"/>
                <a:gd name="T96" fmla="*/ 2147483647 w 7548"/>
                <a:gd name="T97" fmla="*/ 516015616 h 5472"/>
                <a:gd name="T98" fmla="*/ 2063670666 w 7548"/>
                <a:gd name="T99" fmla="*/ 221093621 h 5472"/>
                <a:gd name="T100" fmla="*/ 1953125095 w 7548"/>
                <a:gd name="T101" fmla="*/ 0 h 54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548"/>
                <a:gd name="T154" fmla="*/ 0 h 5472"/>
                <a:gd name="T155" fmla="*/ 7548 w 7548"/>
                <a:gd name="T156" fmla="*/ 5472 h 547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548" h="5472" extrusionOk="0">
                  <a:moveTo>
                    <a:pt x="5000" y="0"/>
                  </a:moveTo>
                  <a:lnTo>
                    <a:pt x="4812" y="95"/>
                  </a:lnTo>
                  <a:lnTo>
                    <a:pt x="4717" y="95"/>
                  </a:lnTo>
                  <a:lnTo>
                    <a:pt x="4340" y="472"/>
                  </a:lnTo>
                  <a:lnTo>
                    <a:pt x="4057" y="566"/>
                  </a:lnTo>
                  <a:lnTo>
                    <a:pt x="3774" y="566"/>
                  </a:lnTo>
                  <a:lnTo>
                    <a:pt x="3397" y="378"/>
                  </a:lnTo>
                  <a:lnTo>
                    <a:pt x="3208" y="944"/>
                  </a:lnTo>
                  <a:lnTo>
                    <a:pt x="2548" y="1887"/>
                  </a:lnTo>
                  <a:lnTo>
                    <a:pt x="2170" y="2359"/>
                  </a:lnTo>
                  <a:lnTo>
                    <a:pt x="1793" y="2736"/>
                  </a:lnTo>
                  <a:lnTo>
                    <a:pt x="1415" y="2925"/>
                  </a:lnTo>
                  <a:lnTo>
                    <a:pt x="1321" y="2925"/>
                  </a:lnTo>
                  <a:lnTo>
                    <a:pt x="1227" y="2831"/>
                  </a:lnTo>
                  <a:lnTo>
                    <a:pt x="1321" y="3114"/>
                  </a:lnTo>
                  <a:lnTo>
                    <a:pt x="1132" y="3114"/>
                  </a:lnTo>
                  <a:lnTo>
                    <a:pt x="1227" y="3302"/>
                  </a:lnTo>
                  <a:lnTo>
                    <a:pt x="1227" y="3208"/>
                  </a:lnTo>
                  <a:lnTo>
                    <a:pt x="1321" y="3302"/>
                  </a:lnTo>
                  <a:lnTo>
                    <a:pt x="1510" y="3491"/>
                  </a:lnTo>
                  <a:lnTo>
                    <a:pt x="1321" y="3397"/>
                  </a:lnTo>
                  <a:lnTo>
                    <a:pt x="1132" y="3491"/>
                  </a:lnTo>
                  <a:lnTo>
                    <a:pt x="755" y="3963"/>
                  </a:lnTo>
                  <a:lnTo>
                    <a:pt x="472" y="4529"/>
                  </a:lnTo>
                  <a:lnTo>
                    <a:pt x="283" y="4623"/>
                  </a:lnTo>
                  <a:lnTo>
                    <a:pt x="0" y="4623"/>
                  </a:lnTo>
                  <a:lnTo>
                    <a:pt x="378" y="5095"/>
                  </a:lnTo>
                  <a:lnTo>
                    <a:pt x="944" y="5472"/>
                  </a:lnTo>
                  <a:lnTo>
                    <a:pt x="849" y="5378"/>
                  </a:lnTo>
                  <a:lnTo>
                    <a:pt x="944" y="5283"/>
                  </a:lnTo>
                  <a:lnTo>
                    <a:pt x="1132" y="5189"/>
                  </a:lnTo>
                  <a:lnTo>
                    <a:pt x="1321" y="5000"/>
                  </a:lnTo>
                  <a:lnTo>
                    <a:pt x="1321" y="4812"/>
                  </a:lnTo>
                  <a:lnTo>
                    <a:pt x="1227" y="4623"/>
                  </a:lnTo>
                  <a:lnTo>
                    <a:pt x="1510" y="4812"/>
                  </a:lnTo>
                  <a:lnTo>
                    <a:pt x="1415" y="4717"/>
                  </a:lnTo>
                  <a:lnTo>
                    <a:pt x="1604" y="4812"/>
                  </a:lnTo>
                  <a:lnTo>
                    <a:pt x="1698" y="4906"/>
                  </a:lnTo>
                  <a:lnTo>
                    <a:pt x="1604" y="4717"/>
                  </a:lnTo>
                  <a:lnTo>
                    <a:pt x="1415" y="4151"/>
                  </a:lnTo>
                  <a:lnTo>
                    <a:pt x="1510" y="4340"/>
                  </a:lnTo>
                  <a:lnTo>
                    <a:pt x="1887" y="4529"/>
                  </a:lnTo>
                  <a:lnTo>
                    <a:pt x="4812" y="1321"/>
                  </a:lnTo>
                  <a:lnTo>
                    <a:pt x="4812" y="1415"/>
                  </a:lnTo>
                  <a:lnTo>
                    <a:pt x="4812" y="1510"/>
                  </a:lnTo>
                  <a:lnTo>
                    <a:pt x="5095" y="1510"/>
                  </a:lnTo>
                  <a:lnTo>
                    <a:pt x="5000" y="1604"/>
                  </a:lnTo>
                  <a:lnTo>
                    <a:pt x="5000" y="1698"/>
                  </a:lnTo>
                  <a:lnTo>
                    <a:pt x="5189" y="1981"/>
                  </a:lnTo>
                  <a:lnTo>
                    <a:pt x="5472" y="2264"/>
                  </a:lnTo>
                  <a:lnTo>
                    <a:pt x="5661" y="2264"/>
                  </a:lnTo>
                  <a:lnTo>
                    <a:pt x="5944" y="2170"/>
                  </a:lnTo>
                  <a:lnTo>
                    <a:pt x="5661" y="2359"/>
                  </a:lnTo>
                  <a:lnTo>
                    <a:pt x="5566" y="2453"/>
                  </a:lnTo>
                  <a:lnTo>
                    <a:pt x="5566" y="2642"/>
                  </a:lnTo>
                  <a:lnTo>
                    <a:pt x="5661" y="2736"/>
                  </a:lnTo>
                  <a:lnTo>
                    <a:pt x="5944" y="2831"/>
                  </a:lnTo>
                  <a:lnTo>
                    <a:pt x="6132" y="2831"/>
                  </a:lnTo>
                  <a:lnTo>
                    <a:pt x="6227" y="3114"/>
                  </a:lnTo>
                  <a:lnTo>
                    <a:pt x="6415" y="3585"/>
                  </a:lnTo>
                  <a:lnTo>
                    <a:pt x="6698" y="4057"/>
                  </a:lnTo>
                  <a:lnTo>
                    <a:pt x="6887" y="4151"/>
                  </a:lnTo>
                  <a:lnTo>
                    <a:pt x="7076" y="4151"/>
                  </a:lnTo>
                  <a:lnTo>
                    <a:pt x="6887" y="4340"/>
                  </a:lnTo>
                  <a:lnTo>
                    <a:pt x="6793" y="4434"/>
                  </a:lnTo>
                  <a:lnTo>
                    <a:pt x="6887" y="4529"/>
                  </a:lnTo>
                  <a:lnTo>
                    <a:pt x="7076" y="4717"/>
                  </a:lnTo>
                  <a:lnTo>
                    <a:pt x="7453" y="4812"/>
                  </a:lnTo>
                  <a:lnTo>
                    <a:pt x="7264" y="5000"/>
                  </a:lnTo>
                  <a:lnTo>
                    <a:pt x="7076" y="5095"/>
                  </a:lnTo>
                  <a:lnTo>
                    <a:pt x="7359" y="5095"/>
                  </a:lnTo>
                  <a:lnTo>
                    <a:pt x="7547" y="4717"/>
                  </a:lnTo>
                  <a:lnTo>
                    <a:pt x="7453" y="4623"/>
                  </a:lnTo>
                  <a:lnTo>
                    <a:pt x="7264" y="4717"/>
                  </a:lnTo>
                  <a:lnTo>
                    <a:pt x="7453" y="4434"/>
                  </a:lnTo>
                  <a:lnTo>
                    <a:pt x="7453" y="4340"/>
                  </a:lnTo>
                  <a:lnTo>
                    <a:pt x="7453" y="4151"/>
                  </a:lnTo>
                  <a:lnTo>
                    <a:pt x="7170" y="3963"/>
                  </a:lnTo>
                  <a:lnTo>
                    <a:pt x="6793" y="3868"/>
                  </a:lnTo>
                  <a:lnTo>
                    <a:pt x="6981" y="3774"/>
                  </a:lnTo>
                  <a:lnTo>
                    <a:pt x="7264" y="3585"/>
                  </a:lnTo>
                  <a:lnTo>
                    <a:pt x="6981" y="3114"/>
                  </a:lnTo>
                  <a:lnTo>
                    <a:pt x="6698" y="2831"/>
                  </a:lnTo>
                  <a:lnTo>
                    <a:pt x="6415" y="2642"/>
                  </a:lnTo>
                  <a:lnTo>
                    <a:pt x="6604" y="2264"/>
                  </a:lnTo>
                  <a:lnTo>
                    <a:pt x="6887" y="1981"/>
                  </a:lnTo>
                  <a:lnTo>
                    <a:pt x="6415" y="2076"/>
                  </a:lnTo>
                  <a:lnTo>
                    <a:pt x="6604" y="1887"/>
                  </a:lnTo>
                  <a:lnTo>
                    <a:pt x="6227" y="1887"/>
                  </a:lnTo>
                  <a:lnTo>
                    <a:pt x="6415" y="1698"/>
                  </a:lnTo>
                  <a:lnTo>
                    <a:pt x="6510" y="1604"/>
                  </a:lnTo>
                  <a:lnTo>
                    <a:pt x="6510" y="1510"/>
                  </a:lnTo>
                  <a:lnTo>
                    <a:pt x="6227" y="1604"/>
                  </a:lnTo>
                  <a:lnTo>
                    <a:pt x="6132" y="1793"/>
                  </a:lnTo>
                  <a:lnTo>
                    <a:pt x="6132" y="1510"/>
                  </a:lnTo>
                  <a:lnTo>
                    <a:pt x="6038" y="1321"/>
                  </a:lnTo>
                  <a:lnTo>
                    <a:pt x="5755" y="944"/>
                  </a:lnTo>
                  <a:lnTo>
                    <a:pt x="5283" y="566"/>
                  </a:lnTo>
                  <a:lnTo>
                    <a:pt x="5095" y="283"/>
                  </a:lnTo>
                  <a:lnTo>
                    <a:pt x="500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109"/>
          <p:cNvGrpSpPr>
            <a:grpSpLocks/>
          </p:cNvGrpSpPr>
          <p:nvPr/>
        </p:nvGrpSpPr>
        <p:grpSpPr bwMode="auto">
          <a:xfrm rot="4843953" flipH="1">
            <a:off x="20638" y="1697038"/>
            <a:ext cx="1166812" cy="1033462"/>
            <a:chOff x="1113100" y="2199475"/>
            <a:chExt cx="801900" cy="709925"/>
          </a:xfrm>
        </p:grpSpPr>
        <p:sp>
          <p:nvSpPr>
            <p:cNvPr id="5129" name="Shape 110"/>
            <p:cNvSpPr>
              <a:spLocks/>
            </p:cNvSpPr>
            <p:nvPr/>
          </p:nvSpPr>
          <p:spPr bwMode="auto">
            <a:xfrm>
              <a:off x="1113100" y="2291450"/>
              <a:ext cx="735850" cy="617950"/>
            </a:xfrm>
            <a:custGeom>
              <a:avLst/>
              <a:gdLst>
                <a:gd name="T0" fmla="*/ 2147483647 w 29434"/>
                <a:gd name="T1" fmla="*/ 2147483647 h 24718"/>
                <a:gd name="T2" fmla="*/ 2147483647 w 29434"/>
                <a:gd name="T3" fmla="*/ 221484230 h 24718"/>
                <a:gd name="T4" fmla="*/ 2147483647 w 29434"/>
                <a:gd name="T5" fmla="*/ 553124825 h 24718"/>
                <a:gd name="T6" fmla="*/ 2147483647 w 29434"/>
                <a:gd name="T7" fmla="*/ 921484109 h 24718"/>
                <a:gd name="T8" fmla="*/ 2147483647 w 29434"/>
                <a:gd name="T9" fmla="*/ 1290233592 h 24718"/>
                <a:gd name="T10" fmla="*/ 2147483647 w 29434"/>
                <a:gd name="T11" fmla="*/ 1732421052 h 24718"/>
                <a:gd name="T12" fmla="*/ 2147483647 w 29434"/>
                <a:gd name="T13" fmla="*/ 1953515383 h 24718"/>
                <a:gd name="T14" fmla="*/ 2147483647 w 29434"/>
                <a:gd name="T15" fmla="*/ 2147483647 h 24718"/>
                <a:gd name="T16" fmla="*/ 2147483647 w 29434"/>
                <a:gd name="T17" fmla="*/ 2147483647 h 24718"/>
                <a:gd name="T18" fmla="*/ 2147483647 w 29434"/>
                <a:gd name="T19" fmla="*/ 2147483647 h 24718"/>
                <a:gd name="T20" fmla="*/ 2147483647 w 29434"/>
                <a:gd name="T21" fmla="*/ 2147483647 h 24718"/>
                <a:gd name="T22" fmla="*/ 2147483647 w 29434"/>
                <a:gd name="T23" fmla="*/ 2147483647 h 24718"/>
                <a:gd name="T24" fmla="*/ 2147483647 w 29434"/>
                <a:gd name="T25" fmla="*/ 2147483647 h 24718"/>
                <a:gd name="T26" fmla="*/ 2147483647 w 29434"/>
                <a:gd name="T27" fmla="*/ 2147483647 h 24718"/>
                <a:gd name="T28" fmla="*/ 2147483647 w 29434"/>
                <a:gd name="T29" fmla="*/ 2147483647 h 24718"/>
                <a:gd name="T30" fmla="*/ 2147483647 w 29434"/>
                <a:gd name="T31" fmla="*/ 2147483647 h 24718"/>
                <a:gd name="T32" fmla="*/ 2147483647 w 29434"/>
                <a:gd name="T33" fmla="*/ 2147483647 h 24718"/>
                <a:gd name="T34" fmla="*/ 2147483647 w 29434"/>
                <a:gd name="T35" fmla="*/ 2147483647 h 24718"/>
                <a:gd name="T36" fmla="*/ 2147483647 w 29434"/>
                <a:gd name="T37" fmla="*/ 2147483647 h 24718"/>
                <a:gd name="T38" fmla="*/ 2147483647 w 29434"/>
                <a:gd name="T39" fmla="*/ 2147483647 h 24718"/>
                <a:gd name="T40" fmla="*/ 2147483647 w 29434"/>
                <a:gd name="T41" fmla="*/ 2147483647 h 24718"/>
                <a:gd name="T42" fmla="*/ 2147483647 w 29434"/>
                <a:gd name="T43" fmla="*/ 2147483647 h 24718"/>
                <a:gd name="T44" fmla="*/ 2147483647 w 29434"/>
                <a:gd name="T45" fmla="*/ 2147483647 h 24718"/>
                <a:gd name="T46" fmla="*/ 2147483647 w 29434"/>
                <a:gd name="T47" fmla="*/ 2147483647 h 24718"/>
                <a:gd name="T48" fmla="*/ 2147483647 w 29434"/>
                <a:gd name="T49" fmla="*/ 2147483647 h 24718"/>
                <a:gd name="T50" fmla="*/ 2147483647 w 29434"/>
                <a:gd name="T51" fmla="*/ 2147483647 h 24718"/>
                <a:gd name="T52" fmla="*/ 2147483647 w 29434"/>
                <a:gd name="T53" fmla="*/ 2147483647 h 24718"/>
                <a:gd name="T54" fmla="*/ 2147483647 w 29434"/>
                <a:gd name="T55" fmla="*/ 2147483647 h 24718"/>
                <a:gd name="T56" fmla="*/ 2147483647 w 29434"/>
                <a:gd name="T57" fmla="*/ 2147483647 h 24718"/>
                <a:gd name="T58" fmla="*/ 2147483647 w 29434"/>
                <a:gd name="T59" fmla="*/ 2147483647 h 24718"/>
                <a:gd name="T60" fmla="*/ 2147483647 w 29434"/>
                <a:gd name="T61" fmla="*/ 2147483647 h 24718"/>
                <a:gd name="T62" fmla="*/ 2147483647 w 29434"/>
                <a:gd name="T63" fmla="*/ 2147483647 h 24718"/>
                <a:gd name="T64" fmla="*/ 2147483647 w 29434"/>
                <a:gd name="T65" fmla="*/ 2147483647 h 24718"/>
                <a:gd name="T66" fmla="*/ 884765765 w 29434"/>
                <a:gd name="T67" fmla="*/ 2147483647 h 24718"/>
                <a:gd name="T68" fmla="*/ 294921822 w 29434"/>
                <a:gd name="T69" fmla="*/ 2147483647 h 24718"/>
                <a:gd name="T70" fmla="*/ 37109378 w 29434"/>
                <a:gd name="T71" fmla="*/ 2147483647 h 24718"/>
                <a:gd name="T72" fmla="*/ 294921822 w 29434"/>
                <a:gd name="T73" fmla="*/ 2147483647 h 24718"/>
                <a:gd name="T74" fmla="*/ 589843643 w 29434"/>
                <a:gd name="T75" fmla="*/ 2147483647 h 24718"/>
                <a:gd name="T76" fmla="*/ 1179296887 w 29434"/>
                <a:gd name="T77" fmla="*/ 2147483647 h 24718"/>
                <a:gd name="T78" fmla="*/ 1400390428 w 29434"/>
                <a:gd name="T79" fmla="*/ 2147483647 h 24718"/>
                <a:gd name="T80" fmla="*/ 1879686701 w 29434"/>
                <a:gd name="T81" fmla="*/ 2147483647 h 24718"/>
                <a:gd name="T82" fmla="*/ 2100781042 w 29434"/>
                <a:gd name="T83" fmla="*/ 2147483647 h 24718"/>
                <a:gd name="T84" fmla="*/ 2147483647 w 29434"/>
                <a:gd name="T85" fmla="*/ 2147483647 h 24718"/>
                <a:gd name="T86" fmla="*/ 2147483647 w 29434"/>
                <a:gd name="T87" fmla="*/ 2147483647 h 24718"/>
                <a:gd name="T88" fmla="*/ 2147483647 w 29434"/>
                <a:gd name="T89" fmla="*/ 2147483647 h 24718"/>
                <a:gd name="T90" fmla="*/ 2147483647 w 29434"/>
                <a:gd name="T91" fmla="*/ 2147483647 h 24718"/>
                <a:gd name="T92" fmla="*/ 2147483647 w 29434"/>
                <a:gd name="T93" fmla="*/ 2147483647 h 24718"/>
                <a:gd name="T94" fmla="*/ 2147483647 w 29434"/>
                <a:gd name="T95" fmla="*/ 2147483647 h 24718"/>
                <a:gd name="T96" fmla="*/ 2147483647 w 29434"/>
                <a:gd name="T97" fmla="*/ 2147483647 h 24718"/>
                <a:gd name="T98" fmla="*/ 2147483647 w 29434"/>
                <a:gd name="T99" fmla="*/ 2147483647 h 24718"/>
                <a:gd name="T100" fmla="*/ 2147483647 w 29434"/>
                <a:gd name="T101" fmla="*/ 2147483647 h 24718"/>
                <a:gd name="T102" fmla="*/ 2147483647 w 29434"/>
                <a:gd name="T103" fmla="*/ 2147483647 h 24718"/>
                <a:gd name="T104" fmla="*/ 2147483647 w 29434"/>
                <a:gd name="T105" fmla="*/ 2147483647 h 24718"/>
                <a:gd name="T106" fmla="*/ 2147483647 w 29434"/>
                <a:gd name="T107" fmla="*/ 2147483647 h 24718"/>
                <a:gd name="T108" fmla="*/ 2147483647 w 29434"/>
                <a:gd name="T109" fmla="*/ 2147483647 h 24718"/>
                <a:gd name="T110" fmla="*/ 2147483647 w 29434"/>
                <a:gd name="T111" fmla="*/ 2147483647 h 24718"/>
                <a:gd name="T112" fmla="*/ 2147483647 w 29434"/>
                <a:gd name="T113" fmla="*/ 2147483647 h 24718"/>
                <a:gd name="T114" fmla="*/ 2147483647 w 29434"/>
                <a:gd name="T115" fmla="*/ 2147483647 h 24718"/>
                <a:gd name="T116" fmla="*/ 2147483647 w 29434"/>
                <a:gd name="T117" fmla="*/ 1842968218 h 24718"/>
                <a:gd name="T118" fmla="*/ 2147483647 w 29434"/>
                <a:gd name="T119" fmla="*/ 1621874287 h 24718"/>
                <a:gd name="T120" fmla="*/ 2147483647 w 29434"/>
                <a:gd name="T121" fmla="*/ 1400780757 h 24718"/>
                <a:gd name="T122" fmla="*/ 2147483647 w 29434"/>
                <a:gd name="T123" fmla="*/ 1069140062 h 24718"/>
                <a:gd name="T124" fmla="*/ 2147483647 w 29434"/>
                <a:gd name="T125" fmla="*/ 184765592 h 247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434"/>
                <a:gd name="T190" fmla="*/ 0 h 24718"/>
                <a:gd name="T191" fmla="*/ 29434 w 29434"/>
                <a:gd name="T192" fmla="*/ 24718 h 2471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130" name="Shape 111"/>
            <p:cNvSpPr>
              <a:spLocks/>
            </p:cNvSpPr>
            <p:nvPr/>
          </p:nvSpPr>
          <p:spPr bwMode="auto">
            <a:xfrm>
              <a:off x="1745175" y="2199475"/>
              <a:ext cx="169825" cy="162775"/>
            </a:xfrm>
            <a:custGeom>
              <a:avLst/>
              <a:gdLst>
                <a:gd name="T0" fmla="*/ 405468583 w 6793"/>
                <a:gd name="T1" fmla="*/ 2147483647 h 6511"/>
                <a:gd name="T2" fmla="*/ 368359194 w 6793"/>
                <a:gd name="T3" fmla="*/ 2147483647 h 6511"/>
                <a:gd name="T4" fmla="*/ 1031640103 w 6793"/>
                <a:gd name="T5" fmla="*/ 390625 h 6511"/>
                <a:gd name="T6" fmla="*/ 1031640103 w 6793"/>
                <a:gd name="T7" fmla="*/ 184765595 h 6511"/>
                <a:gd name="T8" fmla="*/ 994921714 w 6793"/>
                <a:gd name="T9" fmla="*/ 110937517 h 6511"/>
                <a:gd name="T10" fmla="*/ 958202524 w 6793"/>
                <a:gd name="T11" fmla="*/ 110937517 h 6511"/>
                <a:gd name="T12" fmla="*/ 958202524 w 6793"/>
                <a:gd name="T13" fmla="*/ 258203023 h 6511"/>
                <a:gd name="T14" fmla="*/ 589452831 w 6793"/>
                <a:gd name="T15" fmla="*/ 848046546 h 6511"/>
                <a:gd name="T16" fmla="*/ 147265608 w 6793"/>
                <a:gd name="T17" fmla="*/ 1474218358 h 6511"/>
                <a:gd name="T18" fmla="*/ 184374997 w 6793"/>
                <a:gd name="T19" fmla="*/ 1658593502 h 6511"/>
                <a:gd name="T20" fmla="*/ 147265608 w 6793"/>
                <a:gd name="T21" fmla="*/ 1732421080 h 6511"/>
                <a:gd name="T22" fmla="*/ 221093636 w 6793"/>
                <a:gd name="T23" fmla="*/ 1769139469 h 6511"/>
                <a:gd name="T24" fmla="*/ 221093636 w 6793"/>
                <a:gd name="T25" fmla="*/ 1732421080 h 6511"/>
                <a:gd name="T26" fmla="*/ 221093636 w 6793"/>
                <a:gd name="T27" fmla="*/ 1805859458 h 6511"/>
                <a:gd name="T28" fmla="*/ 147265608 w 6793"/>
                <a:gd name="T29" fmla="*/ 2064062581 h 6511"/>
                <a:gd name="T30" fmla="*/ 73828104 w 6793"/>
                <a:gd name="T31" fmla="*/ 2147483647 h 6511"/>
                <a:gd name="T32" fmla="*/ 221093636 w 6793"/>
                <a:gd name="T33" fmla="*/ 2147483647 h 6511"/>
                <a:gd name="T34" fmla="*/ 405468583 w 6793"/>
                <a:gd name="T35" fmla="*/ 2147483647 h 6511"/>
                <a:gd name="T36" fmla="*/ 410546782 w 6793"/>
                <a:gd name="T37" fmla="*/ 2147483647 h 6511"/>
                <a:gd name="T38" fmla="*/ 442187273 w 6793"/>
                <a:gd name="T39" fmla="*/ 2147483647 h 6511"/>
                <a:gd name="T40" fmla="*/ 417577980 w 6793"/>
                <a:gd name="T41" fmla="*/ 2147483647 h 6511"/>
                <a:gd name="T42" fmla="*/ 478906062 w 6793"/>
                <a:gd name="T43" fmla="*/ 2147483647 h 6511"/>
                <a:gd name="T44" fmla="*/ 405468583 w 6793"/>
                <a:gd name="T45" fmla="*/ 2147483647 h 6511"/>
                <a:gd name="T46" fmla="*/ 516015652 w 6793"/>
                <a:gd name="T47" fmla="*/ 2147483647 h 6511"/>
                <a:gd name="T48" fmla="*/ 626562420 w 6793"/>
                <a:gd name="T49" fmla="*/ 2147483647 h 6511"/>
                <a:gd name="T50" fmla="*/ 405468583 w 6793"/>
                <a:gd name="T51" fmla="*/ 2026952192 h 6511"/>
                <a:gd name="T52" fmla="*/ 626562420 w 6793"/>
                <a:gd name="T53" fmla="*/ 2100780970 h 6511"/>
                <a:gd name="T54" fmla="*/ 1179296861 w 6793"/>
                <a:gd name="T55" fmla="*/ 626952812 h 6511"/>
                <a:gd name="T56" fmla="*/ 1216015250 w 6793"/>
                <a:gd name="T57" fmla="*/ 663671601 h 6511"/>
                <a:gd name="T58" fmla="*/ 1289843229 w 6793"/>
                <a:gd name="T59" fmla="*/ 663671601 h 6511"/>
                <a:gd name="T60" fmla="*/ 1289843229 w 6793"/>
                <a:gd name="T61" fmla="*/ 774218368 h 6511"/>
                <a:gd name="T62" fmla="*/ 1547655955 w 6793"/>
                <a:gd name="T63" fmla="*/ 848046546 h 6511"/>
                <a:gd name="T64" fmla="*/ 1621483934 w 6793"/>
                <a:gd name="T65" fmla="*/ 848046546 h 6511"/>
                <a:gd name="T66" fmla="*/ 1621483934 w 6793"/>
                <a:gd name="T67" fmla="*/ 958593712 h 6511"/>
                <a:gd name="T68" fmla="*/ 1805859481 w 6793"/>
                <a:gd name="T69" fmla="*/ 995312101 h 6511"/>
                <a:gd name="T70" fmla="*/ 1953125038 w 6793"/>
                <a:gd name="T71" fmla="*/ 1032031290 h 6511"/>
                <a:gd name="T72" fmla="*/ 2147483647 w 6793"/>
                <a:gd name="T73" fmla="*/ 1253124824 h 6511"/>
                <a:gd name="T74" fmla="*/ 2147483647 w 6793"/>
                <a:gd name="T75" fmla="*/ 1326952802 h 6511"/>
                <a:gd name="T76" fmla="*/ 2147483647 w 6793"/>
                <a:gd name="T77" fmla="*/ 1437499969 h 6511"/>
                <a:gd name="T78" fmla="*/ 2147483647 w 6793"/>
                <a:gd name="T79" fmla="*/ 1400780780 h 6511"/>
                <a:gd name="T80" fmla="*/ 2147483647 w 6793"/>
                <a:gd name="T81" fmla="*/ 1548046336 h 6511"/>
                <a:gd name="T82" fmla="*/ 2147483647 w 6793"/>
                <a:gd name="T83" fmla="*/ 1511327947 h 6511"/>
                <a:gd name="T84" fmla="*/ 2147483647 w 6793"/>
                <a:gd name="T85" fmla="*/ 1326952802 h 6511"/>
                <a:gd name="T86" fmla="*/ 2147483647 w 6793"/>
                <a:gd name="T87" fmla="*/ 1400780780 h 6511"/>
                <a:gd name="T88" fmla="*/ 2147483647 w 6793"/>
                <a:gd name="T89" fmla="*/ 1216405635 h 6511"/>
                <a:gd name="T90" fmla="*/ 2147483647 w 6793"/>
                <a:gd name="T91" fmla="*/ 1179687246 h 6511"/>
                <a:gd name="T92" fmla="*/ 2147483647 w 6793"/>
                <a:gd name="T93" fmla="*/ 1216405635 h 6511"/>
                <a:gd name="T94" fmla="*/ 2147483647 w 6793"/>
                <a:gd name="T95" fmla="*/ 1142577657 h 6511"/>
                <a:gd name="T96" fmla="*/ 2147483647 w 6793"/>
                <a:gd name="T97" fmla="*/ 921484124 h 6511"/>
                <a:gd name="T98" fmla="*/ 1916405049 w 6793"/>
                <a:gd name="T99" fmla="*/ 848046546 h 6511"/>
                <a:gd name="T100" fmla="*/ 1989843428 w 6793"/>
                <a:gd name="T101" fmla="*/ 516406045 h 6511"/>
                <a:gd name="T102" fmla="*/ 1879296260 w 6793"/>
                <a:gd name="T103" fmla="*/ 516406045 h 6511"/>
                <a:gd name="T104" fmla="*/ 1842577870 w 6793"/>
                <a:gd name="T105" fmla="*/ 553124834 h 6511"/>
                <a:gd name="T106" fmla="*/ 1805859481 w 6793"/>
                <a:gd name="T107" fmla="*/ 516406045 h 6511"/>
                <a:gd name="T108" fmla="*/ 1768749091 w 6793"/>
                <a:gd name="T109" fmla="*/ 442578067 h 6511"/>
                <a:gd name="T110" fmla="*/ 1695312313 w 6793"/>
                <a:gd name="T111" fmla="*/ 589843623 h 6511"/>
                <a:gd name="T112" fmla="*/ 1621483934 w 6793"/>
                <a:gd name="T113" fmla="*/ 479296856 h 6511"/>
                <a:gd name="T114" fmla="*/ 1253124840 w 6793"/>
                <a:gd name="T115" fmla="*/ 221484234 h 6511"/>
                <a:gd name="T116" fmla="*/ 1068749693 w 6793"/>
                <a:gd name="T117" fmla="*/ 390625 h 65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793"/>
                <a:gd name="T178" fmla="*/ 0 h 6511"/>
                <a:gd name="T179" fmla="*/ 6793 w 6793"/>
                <a:gd name="T180" fmla="*/ 6511 h 65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793" h="6511" extrusionOk="0">
                  <a:moveTo>
                    <a:pt x="1038" y="6416"/>
                  </a:moveTo>
                  <a:lnTo>
                    <a:pt x="1038" y="6463"/>
                  </a:lnTo>
                  <a:lnTo>
                    <a:pt x="943" y="6416"/>
                  </a:lnTo>
                  <a:lnTo>
                    <a:pt x="1038"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510"/>
                  </a:lnTo>
                  <a:lnTo>
                    <a:pt x="1051" y="6497"/>
                  </a:lnTo>
                  <a:lnTo>
                    <a:pt x="1132" y="6510"/>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792" y="3869"/>
                  </a:lnTo>
                  <a:lnTo>
                    <a:pt x="6792" y="3491"/>
                  </a:lnTo>
                  <a:lnTo>
                    <a:pt x="6698" y="3397"/>
                  </a:lnTo>
                  <a:lnTo>
                    <a:pt x="6509" y="3586"/>
                  </a:lnTo>
                  <a:lnTo>
                    <a:pt x="6604" y="3303"/>
                  </a:lnTo>
                  <a:lnTo>
                    <a:pt x="6604" y="3114"/>
                  </a:lnTo>
                  <a:lnTo>
                    <a:pt x="6509" y="3020"/>
                  </a:lnTo>
                  <a:lnTo>
                    <a:pt x="6226" y="3020"/>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lnTo>
                    <a:pt x="264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4" name="Shape 112"/>
          <p:cNvGrpSpPr/>
          <p:nvPr/>
        </p:nvGrpSpPr>
        <p:grpSpPr>
          <a:xfrm rot="2011211">
            <a:off x="2656279" y="880731"/>
            <a:ext cx="1046869" cy="269659"/>
            <a:chOff x="271125" y="812725"/>
            <a:chExt cx="766525" cy="221725"/>
          </a:xfrm>
          <a:solidFill>
            <a:srgbClr val="C00000"/>
          </a:solidFill>
        </p:grpSpPr>
        <p:sp>
          <p:nvSpPr>
            <p:cNvPr id="113" name="Shape 113"/>
            <p:cNvSpPr/>
            <p:nvPr/>
          </p:nvSpPr>
          <p:spPr>
            <a:xfrm>
              <a:off x="271125" y="921200"/>
              <a:ext cx="695775" cy="70775"/>
            </a:xfrm>
            <a:custGeom>
              <a:avLst/>
              <a:gdLst/>
              <a:ahLst/>
              <a:cxnLst/>
              <a:rect l="0" t="0" r="0" b="0"/>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solidFill>
                  <a:srgbClr val="C00000"/>
                </a:solidFill>
                <a:latin typeface="Arial"/>
                <a:ea typeface="Arial"/>
                <a:cs typeface="Arial"/>
                <a:sym typeface="Arial"/>
              </a:endParaRPr>
            </a:p>
          </p:txBody>
        </p:sp>
        <p:sp>
          <p:nvSpPr>
            <p:cNvPr id="114" name="Shape 114"/>
            <p:cNvSpPr/>
            <p:nvPr/>
          </p:nvSpPr>
          <p:spPr>
            <a:xfrm>
              <a:off x="858375" y="812725"/>
              <a:ext cx="179275" cy="221725"/>
            </a:xfrm>
            <a:custGeom>
              <a:avLst/>
              <a:gdLst/>
              <a:ahLst/>
              <a:cxnLst/>
              <a:rect l="0" t="0" r="0" b="0"/>
              <a:pathLst>
                <a:path w="7171" h="8869" extrusionOk="0">
                  <a:moveTo>
                    <a:pt x="5756" y="6510"/>
                  </a:moveTo>
                  <a:lnTo>
                    <a:pt x="5756" y="6604"/>
                  </a:lnTo>
                  <a:lnTo>
                    <a:pt x="5850" y="6604"/>
                  </a:lnTo>
                  <a:lnTo>
                    <a:pt x="5756" y="6510"/>
                  </a:lnTo>
                  <a:close/>
                  <a:moveTo>
                    <a:pt x="2265" y="7925"/>
                  </a:moveTo>
                  <a:lnTo>
                    <a:pt x="2252" y="7965"/>
                  </a:lnTo>
                  <a:lnTo>
                    <a:pt x="2252" y="7965"/>
                  </a:lnTo>
                  <a:lnTo>
                    <a:pt x="2284" y="7953"/>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solidFill>
                  <a:srgbClr val="C00000"/>
                </a:solidFill>
                <a:latin typeface="Arial"/>
                <a:ea typeface="Arial"/>
                <a:cs typeface="Arial"/>
                <a:sym typeface="Arial"/>
              </a:endParaRPr>
            </a:p>
          </p:txBody>
        </p:sp>
      </p:grpSp>
      <p:sp>
        <p:nvSpPr>
          <p:cNvPr id="115" name="Shape 115"/>
          <p:cNvSpPr/>
          <p:nvPr/>
        </p:nvSpPr>
        <p:spPr>
          <a:xfrm>
            <a:off x="7046913" y="3863975"/>
            <a:ext cx="2149475" cy="1211263"/>
          </a:xfrm>
          <a:custGeom>
            <a:avLst/>
            <a:gdLst/>
            <a:ahLst/>
            <a:cxnLst/>
            <a:rect l="0" t="0" r="0" b="0"/>
            <a:pathLst>
              <a:path w="21705" h="12240" extrusionOk="0">
                <a:moveTo>
                  <a:pt x="17544" y="4258"/>
                </a:moveTo>
                <a:lnTo>
                  <a:pt x="17811" y="4307"/>
                </a:lnTo>
                <a:lnTo>
                  <a:pt x="18055" y="4356"/>
                </a:lnTo>
                <a:lnTo>
                  <a:pt x="17957" y="4575"/>
                </a:lnTo>
                <a:lnTo>
                  <a:pt x="17860" y="4769"/>
                </a:lnTo>
                <a:lnTo>
                  <a:pt x="17714" y="5207"/>
                </a:lnTo>
                <a:lnTo>
                  <a:pt x="17617" y="5669"/>
                </a:lnTo>
                <a:lnTo>
                  <a:pt x="17495" y="6083"/>
                </a:lnTo>
                <a:lnTo>
                  <a:pt x="17373" y="6618"/>
                </a:lnTo>
                <a:lnTo>
                  <a:pt x="17276" y="7129"/>
                </a:lnTo>
                <a:lnTo>
                  <a:pt x="17130" y="7129"/>
                </a:lnTo>
                <a:lnTo>
                  <a:pt x="16570" y="5840"/>
                </a:lnTo>
                <a:lnTo>
                  <a:pt x="16011" y="4526"/>
                </a:lnTo>
                <a:lnTo>
                  <a:pt x="16278" y="4429"/>
                </a:lnTo>
                <a:lnTo>
                  <a:pt x="16522" y="4331"/>
                </a:lnTo>
                <a:lnTo>
                  <a:pt x="16789" y="4283"/>
                </a:lnTo>
                <a:lnTo>
                  <a:pt x="17033" y="4258"/>
                </a:lnTo>
                <a:close/>
                <a:moveTo>
                  <a:pt x="15451" y="4599"/>
                </a:moveTo>
                <a:lnTo>
                  <a:pt x="15962" y="5888"/>
                </a:lnTo>
                <a:lnTo>
                  <a:pt x="16497" y="7178"/>
                </a:lnTo>
                <a:lnTo>
                  <a:pt x="16205" y="6935"/>
                </a:lnTo>
                <a:lnTo>
                  <a:pt x="15938" y="6691"/>
                </a:lnTo>
                <a:lnTo>
                  <a:pt x="15597" y="6326"/>
                </a:lnTo>
                <a:lnTo>
                  <a:pt x="15281" y="5937"/>
                </a:lnTo>
                <a:lnTo>
                  <a:pt x="14940" y="5548"/>
                </a:lnTo>
                <a:lnTo>
                  <a:pt x="14745" y="5402"/>
                </a:lnTo>
                <a:lnTo>
                  <a:pt x="14551" y="5256"/>
                </a:lnTo>
                <a:lnTo>
                  <a:pt x="14770" y="5061"/>
                </a:lnTo>
                <a:lnTo>
                  <a:pt x="14989" y="4891"/>
                </a:lnTo>
                <a:lnTo>
                  <a:pt x="15208" y="4745"/>
                </a:lnTo>
                <a:lnTo>
                  <a:pt x="15451" y="4599"/>
                </a:lnTo>
                <a:close/>
                <a:moveTo>
                  <a:pt x="5012" y="4307"/>
                </a:moveTo>
                <a:lnTo>
                  <a:pt x="5353" y="4404"/>
                </a:lnTo>
                <a:lnTo>
                  <a:pt x="5669" y="4526"/>
                </a:lnTo>
                <a:lnTo>
                  <a:pt x="5986" y="4696"/>
                </a:lnTo>
                <a:lnTo>
                  <a:pt x="6302" y="4866"/>
                </a:lnTo>
                <a:lnTo>
                  <a:pt x="6059" y="5183"/>
                </a:lnTo>
                <a:lnTo>
                  <a:pt x="5304" y="6180"/>
                </a:lnTo>
                <a:lnTo>
                  <a:pt x="4550" y="7202"/>
                </a:lnTo>
                <a:lnTo>
                  <a:pt x="4501" y="7129"/>
                </a:lnTo>
                <a:lnTo>
                  <a:pt x="4453" y="7081"/>
                </a:lnTo>
                <a:lnTo>
                  <a:pt x="4599" y="6156"/>
                </a:lnTo>
                <a:lnTo>
                  <a:pt x="4793" y="5231"/>
                </a:lnTo>
                <a:lnTo>
                  <a:pt x="5012" y="4307"/>
                </a:lnTo>
                <a:close/>
                <a:moveTo>
                  <a:pt x="4234" y="4210"/>
                </a:moveTo>
                <a:lnTo>
                  <a:pt x="4720" y="4258"/>
                </a:lnTo>
                <a:lnTo>
                  <a:pt x="4477" y="5158"/>
                </a:lnTo>
                <a:lnTo>
                  <a:pt x="4282" y="6083"/>
                </a:lnTo>
                <a:lnTo>
                  <a:pt x="4185" y="6545"/>
                </a:lnTo>
                <a:lnTo>
                  <a:pt x="4112" y="7008"/>
                </a:lnTo>
                <a:lnTo>
                  <a:pt x="4088" y="7008"/>
                </a:lnTo>
                <a:lnTo>
                  <a:pt x="3991" y="6618"/>
                </a:lnTo>
                <a:lnTo>
                  <a:pt x="3869" y="6253"/>
                </a:lnTo>
                <a:lnTo>
                  <a:pt x="3747" y="5767"/>
                </a:lnTo>
                <a:lnTo>
                  <a:pt x="3577" y="5304"/>
                </a:lnTo>
                <a:lnTo>
                  <a:pt x="3358" y="4842"/>
                </a:lnTo>
                <a:lnTo>
                  <a:pt x="3139" y="4404"/>
                </a:lnTo>
                <a:lnTo>
                  <a:pt x="3090" y="4380"/>
                </a:lnTo>
                <a:lnTo>
                  <a:pt x="3066" y="4356"/>
                </a:lnTo>
                <a:lnTo>
                  <a:pt x="2993" y="4380"/>
                </a:lnTo>
                <a:lnTo>
                  <a:pt x="2944" y="4429"/>
                </a:lnTo>
                <a:lnTo>
                  <a:pt x="2920" y="4453"/>
                </a:lnTo>
                <a:lnTo>
                  <a:pt x="2920" y="4502"/>
                </a:lnTo>
                <a:lnTo>
                  <a:pt x="3261" y="5329"/>
                </a:lnTo>
                <a:lnTo>
                  <a:pt x="3407" y="5742"/>
                </a:lnTo>
                <a:lnTo>
                  <a:pt x="3553" y="6156"/>
                </a:lnTo>
                <a:lnTo>
                  <a:pt x="3674" y="6594"/>
                </a:lnTo>
                <a:lnTo>
                  <a:pt x="3796" y="7081"/>
                </a:lnTo>
                <a:lnTo>
                  <a:pt x="3601" y="7202"/>
                </a:lnTo>
                <a:lnTo>
                  <a:pt x="3431" y="7373"/>
                </a:lnTo>
                <a:lnTo>
                  <a:pt x="2944" y="7056"/>
                </a:lnTo>
                <a:lnTo>
                  <a:pt x="2701" y="6886"/>
                </a:lnTo>
                <a:lnTo>
                  <a:pt x="2482" y="6691"/>
                </a:lnTo>
                <a:lnTo>
                  <a:pt x="2190" y="6399"/>
                </a:lnTo>
                <a:lnTo>
                  <a:pt x="1922" y="6083"/>
                </a:lnTo>
                <a:lnTo>
                  <a:pt x="1630" y="5791"/>
                </a:lnTo>
                <a:lnTo>
                  <a:pt x="1484" y="5645"/>
                </a:lnTo>
                <a:lnTo>
                  <a:pt x="1314" y="5523"/>
                </a:lnTo>
                <a:lnTo>
                  <a:pt x="1484" y="5329"/>
                </a:lnTo>
                <a:lnTo>
                  <a:pt x="1655" y="5158"/>
                </a:lnTo>
                <a:lnTo>
                  <a:pt x="1849" y="4988"/>
                </a:lnTo>
                <a:lnTo>
                  <a:pt x="2044" y="4842"/>
                </a:lnTo>
                <a:lnTo>
                  <a:pt x="2239" y="4721"/>
                </a:lnTo>
                <a:lnTo>
                  <a:pt x="2433" y="4599"/>
                </a:lnTo>
                <a:lnTo>
                  <a:pt x="2652" y="4502"/>
                </a:lnTo>
                <a:lnTo>
                  <a:pt x="2871" y="4404"/>
                </a:lnTo>
                <a:lnTo>
                  <a:pt x="3090" y="4331"/>
                </a:lnTo>
                <a:lnTo>
                  <a:pt x="3309" y="4283"/>
                </a:lnTo>
                <a:lnTo>
                  <a:pt x="3553" y="4234"/>
                </a:lnTo>
                <a:lnTo>
                  <a:pt x="3772" y="4210"/>
                </a:lnTo>
                <a:close/>
                <a:moveTo>
                  <a:pt x="18152" y="4404"/>
                </a:moveTo>
                <a:lnTo>
                  <a:pt x="18395" y="4477"/>
                </a:lnTo>
                <a:lnTo>
                  <a:pt x="18639" y="4575"/>
                </a:lnTo>
                <a:lnTo>
                  <a:pt x="18858" y="4672"/>
                </a:lnTo>
                <a:lnTo>
                  <a:pt x="19077" y="4793"/>
                </a:lnTo>
                <a:lnTo>
                  <a:pt x="19515" y="5085"/>
                </a:lnTo>
                <a:lnTo>
                  <a:pt x="19904" y="5426"/>
                </a:lnTo>
                <a:lnTo>
                  <a:pt x="19588" y="5742"/>
                </a:lnTo>
                <a:lnTo>
                  <a:pt x="19247" y="6083"/>
                </a:lnTo>
                <a:lnTo>
                  <a:pt x="18931" y="6424"/>
                </a:lnTo>
                <a:lnTo>
                  <a:pt x="18614" y="6740"/>
                </a:lnTo>
                <a:lnTo>
                  <a:pt x="18201" y="7081"/>
                </a:lnTo>
                <a:lnTo>
                  <a:pt x="17787" y="7421"/>
                </a:lnTo>
                <a:lnTo>
                  <a:pt x="17665" y="7275"/>
                </a:lnTo>
                <a:lnTo>
                  <a:pt x="17495" y="7178"/>
                </a:lnTo>
                <a:lnTo>
                  <a:pt x="17592" y="6667"/>
                </a:lnTo>
                <a:lnTo>
                  <a:pt x="17690" y="6156"/>
                </a:lnTo>
                <a:lnTo>
                  <a:pt x="17811" y="5718"/>
                </a:lnTo>
                <a:lnTo>
                  <a:pt x="17933" y="5280"/>
                </a:lnTo>
                <a:lnTo>
                  <a:pt x="18055" y="4842"/>
                </a:lnTo>
                <a:lnTo>
                  <a:pt x="18152" y="4404"/>
                </a:lnTo>
                <a:close/>
                <a:moveTo>
                  <a:pt x="6691" y="5183"/>
                </a:moveTo>
                <a:lnTo>
                  <a:pt x="7056" y="5645"/>
                </a:lnTo>
                <a:lnTo>
                  <a:pt x="7227" y="5888"/>
                </a:lnTo>
                <a:lnTo>
                  <a:pt x="7373" y="6132"/>
                </a:lnTo>
                <a:lnTo>
                  <a:pt x="7227" y="6205"/>
                </a:lnTo>
                <a:lnTo>
                  <a:pt x="7056" y="6302"/>
                </a:lnTo>
                <a:lnTo>
                  <a:pt x="6764" y="6521"/>
                </a:lnTo>
                <a:lnTo>
                  <a:pt x="6326" y="6789"/>
                </a:lnTo>
                <a:lnTo>
                  <a:pt x="5864" y="7081"/>
                </a:lnTo>
                <a:lnTo>
                  <a:pt x="5621" y="7202"/>
                </a:lnTo>
                <a:lnTo>
                  <a:pt x="5377" y="7324"/>
                </a:lnTo>
                <a:lnTo>
                  <a:pt x="4891" y="7567"/>
                </a:lnTo>
                <a:lnTo>
                  <a:pt x="5645" y="6570"/>
                </a:lnTo>
                <a:lnTo>
                  <a:pt x="6375" y="5596"/>
                </a:lnTo>
                <a:lnTo>
                  <a:pt x="6691" y="5183"/>
                </a:lnTo>
                <a:close/>
                <a:moveTo>
                  <a:pt x="14526" y="5280"/>
                </a:moveTo>
                <a:lnTo>
                  <a:pt x="14599" y="5499"/>
                </a:lnTo>
                <a:lnTo>
                  <a:pt x="14721" y="5718"/>
                </a:lnTo>
                <a:lnTo>
                  <a:pt x="14867" y="5937"/>
                </a:lnTo>
                <a:lnTo>
                  <a:pt x="15037" y="6132"/>
                </a:lnTo>
                <a:lnTo>
                  <a:pt x="15402" y="6521"/>
                </a:lnTo>
                <a:lnTo>
                  <a:pt x="15743" y="6862"/>
                </a:lnTo>
                <a:lnTo>
                  <a:pt x="16084" y="7178"/>
                </a:lnTo>
                <a:lnTo>
                  <a:pt x="16424" y="7494"/>
                </a:lnTo>
                <a:lnTo>
                  <a:pt x="16327" y="7689"/>
                </a:lnTo>
                <a:lnTo>
                  <a:pt x="15719" y="7494"/>
                </a:lnTo>
                <a:lnTo>
                  <a:pt x="15402" y="7373"/>
                </a:lnTo>
                <a:lnTo>
                  <a:pt x="15110" y="7251"/>
                </a:lnTo>
                <a:lnTo>
                  <a:pt x="14745" y="7081"/>
                </a:lnTo>
                <a:lnTo>
                  <a:pt x="14380" y="6862"/>
                </a:lnTo>
                <a:lnTo>
                  <a:pt x="14015" y="6667"/>
                </a:lnTo>
                <a:lnTo>
                  <a:pt x="13821" y="6594"/>
                </a:lnTo>
                <a:lnTo>
                  <a:pt x="13626" y="6545"/>
                </a:lnTo>
                <a:lnTo>
                  <a:pt x="13796" y="6205"/>
                </a:lnTo>
                <a:lnTo>
                  <a:pt x="14015" y="5864"/>
                </a:lnTo>
                <a:lnTo>
                  <a:pt x="14259" y="5572"/>
                </a:lnTo>
                <a:lnTo>
                  <a:pt x="14526" y="5280"/>
                </a:lnTo>
                <a:close/>
                <a:moveTo>
                  <a:pt x="8395" y="3163"/>
                </a:moveTo>
                <a:lnTo>
                  <a:pt x="8735" y="3188"/>
                </a:lnTo>
                <a:lnTo>
                  <a:pt x="11461" y="3188"/>
                </a:lnTo>
                <a:lnTo>
                  <a:pt x="14332" y="3212"/>
                </a:lnTo>
                <a:lnTo>
                  <a:pt x="13407" y="4404"/>
                </a:lnTo>
                <a:lnTo>
                  <a:pt x="12434" y="5572"/>
                </a:lnTo>
                <a:lnTo>
                  <a:pt x="11363" y="6813"/>
                </a:lnTo>
                <a:lnTo>
                  <a:pt x="10925" y="7300"/>
                </a:lnTo>
                <a:lnTo>
                  <a:pt x="10706" y="7519"/>
                </a:lnTo>
                <a:lnTo>
                  <a:pt x="10512" y="7786"/>
                </a:lnTo>
                <a:lnTo>
                  <a:pt x="10098" y="6935"/>
                </a:lnTo>
                <a:lnTo>
                  <a:pt x="9684" y="6083"/>
                </a:lnTo>
                <a:lnTo>
                  <a:pt x="8930" y="4356"/>
                </a:lnTo>
                <a:lnTo>
                  <a:pt x="8395" y="3163"/>
                </a:lnTo>
                <a:close/>
                <a:moveTo>
                  <a:pt x="20171" y="5669"/>
                </a:moveTo>
                <a:lnTo>
                  <a:pt x="20366" y="5913"/>
                </a:lnTo>
                <a:lnTo>
                  <a:pt x="20561" y="6156"/>
                </a:lnTo>
                <a:lnTo>
                  <a:pt x="20755" y="6424"/>
                </a:lnTo>
                <a:lnTo>
                  <a:pt x="20901" y="6691"/>
                </a:lnTo>
                <a:lnTo>
                  <a:pt x="20999" y="6886"/>
                </a:lnTo>
                <a:lnTo>
                  <a:pt x="21096" y="7105"/>
                </a:lnTo>
                <a:lnTo>
                  <a:pt x="20658" y="7178"/>
                </a:lnTo>
                <a:lnTo>
                  <a:pt x="20244" y="7275"/>
                </a:lnTo>
                <a:lnTo>
                  <a:pt x="19393" y="7494"/>
                </a:lnTo>
                <a:lnTo>
                  <a:pt x="18687" y="7665"/>
                </a:lnTo>
                <a:lnTo>
                  <a:pt x="17982" y="7835"/>
                </a:lnTo>
                <a:lnTo>
                  <a:pt x="17957" y="7762"/>
                </a:lnTo>
                <a:lnTo>
                  <a:pt x="18420" y="7373"/>
                </a:lnTo>
                <a:lnTo>
                  <a:pt x="18858" y="6983"/>
                </a:lnTo>
                <a:lnTo>
                  <a:pt x="19198" y="6691"/>
                </a:lnTo>
                <a:lnTo>
                  <a:pt x="19539" y="6375"/>
                </a:lnTo>
                <a:lnTo>
                  <a:pt x="19880" y="6034"/>
                </a:lnTo>
                <a:lnTo>
                  <a:pt x="20171" y="5669"/>
                </a:lnTo>
                <a:close/>
                <a:moveTo>
                  <a:pt x="3942" y="7543"/>
                </a:moveTo>
                <a:lnTo>
                  <a:pt x="4015" y="7689"/>
                </a:lnTo>
                <a:lnTo>
                  <a:pt x="4088" y="7835"/>
                </a:lnTo>
                <a:lnTo>
                  <a:pt x="4088" y="7859"/>
                </a:lnTo>
                <a:lnTo>
                  <a:pt x="3820" y="7640"/>
                </a:lnTo>
                <a:lnTo>
                  <a:pt x="3942" y="7543"/>
                </a:lnTo>
                <a:close/>
                <a:moveTo>
                  <a:pt x="16741" y="7762"/>
                </a:moveTo>
                <a:lnTo>
                  <a:pt x="16765" y="7786"/>
                </a:lnTo>
                <a:lnTo>
                  <a:pt x="16814" y="7884"/>
                </a:lnTo>
                <a:lnTo>
                  <a:pt x="16692" y="7835"/>
                </a:lnTo>
                <a:lnTo>
                  <a:pt x="16741" y="7762"/>
                </a:lnTo>
                <a:close/>
                <a:moveTo>
                  <a:pt x="7957" y="3504"/>
                </a:moveTo>
                <a:lnTo>
                  <a:pt x="8297" y="4283"/>
                </a:lnTo>
                <a:lnTo>
                  <a:pt x="8711" y="5183"/>
                </a:lnTo>
                <a:lnTo>
                  <a:pt x="9125" y="6083"/>
                </a:lnTo>
                <a:lnTo>
                  <a:pt x="10001" y="7859"/>
                </a:lnTo>
                <a:lnTo>
                  <a:pt x="8443" y="7908"/>
                </a:lnTo>
                <a:lnTo>
                  <a:pt x="8443" y="7446"/>
                </a:lnTo>
                <a:lnTo>
                  <a:pt x="8395" y="6983"/>
                </a:lnTo>
                <a:lnTo>
                  <a:pt x="8297" y="6545"/>
                </a:lnTo>
                <a:lnTo>
                  <a:pt x="8151" y="6107"/>
                </a:lnTo>
                <a:lnTo>
                  <a:pt x="8054" y="5913"/>
                </a:lnTo>
                <a:lnTo>
                  <a:pt x="7957" y="5718"/>
                </a:lnTo>
                <a:lnTo>
                  <a:pt x="7835" y="5523"/>
                </a:lnTo>
                <a:lnTo>
                  <a:pt x="7689" y="5329"/>
                </a:lnTo>
                <a:lnTo>
                  <a:pt x="7567" y="5158"/>
                </a:lnTo>
                <a:lnTo>
                  <a:pt x="7397" y="5012"/>
                </a:lnTo>
                <a:lnTo>
                  <a:pt x="7227" y="4866"/>
                </a:lnTo>
                <a:lnTo>
                  <a:pt x="7056" y="4721"/>
                </a:lnTo>
                <a:lnTo>
                  <a:pt x="7324" y="4356"/>
                </a:lnTo>
                <a:lnTo>
                  <a:pt x="7665" y="3942"/>
                </a:lnTo>
                <a:lnTo>
                  <a:pt x="7835" y="3747"/>
                </a:lnTo>
                <a:lnTo>
                  <a:pt x="7957" y="3504"/>
                </a:lnTo>
                <a:close/>
                <a:moveTo>
                  <a:pt x="3699" y="7811"/>
                </a:moveTo>
                <a:lnTo>
                  <a:pt x="4063" y="7932"/>
                </a:lnTo>
                <a:lnTo>
                  <a:pt x="4063" y="7957"/>
                </a:lnTo>
                <a:lnTo>
                  <a:pt x="3869" y="7908"/>
                </a:lnTo>
                <a:lnTo>
                  <a:pt x="3650" y="7884"/>
                </a:lnTo>
                <a:lnTo>
                  <a:pt x="3699" y="7811"/>
                </a:lnTo>
                <a:close/>
                <a:moveTo>
                  <a:pt x="7543" y="6424"/>
                </a:moveTo>
                <a:lnTo>
                  <a:pt x="7640" y="6643"/>
                </a:lnTo>
                <a:lnTo>
                  <a:pt x="7713" y="6862"/>
                </a:lnTo>
                <a:lnTo>
                  <a:pt x="7786" y="7129"/>
                </a:lnTo>
                <a:lnTo>
                  <a:pt x="7835" y="7397"/>
                </a:lnTo>
                <a:lnTo>
                  <a:pt x="7884" y="7932"/>
                </a:lnTo>
                <a:lnTo>
                  <a:pt x="7300" y="7932"/>
                </a:lnTo>
                <a:lnTo>
                  <a:pt x="5742" y="7957"/>
                </a:lnTo>
                <a:lnTo>
                  <a:pt x="4988" y="7932"/>
                </a:lnTo>
                <a:lnTo>
                  <a:pt x="4988" y="7884"/>
                </a:lnTo>
                <a:lnTo>
                  <a:pt x="5256" y="7762"/>
                </a:lnTo>
                <a:lnTo>
                  <a:pt x="5523" y="7616"/>
                </a:lnTo>
                <a:lnTo>
                  <a:pt x="6034" y="7348"/>
                </a:lnTo>
                <a:lnTo>
                  <a:pt x="6399" y="7178"/>
                </a:lnTo>
                <a:lnTo>
                  <a:pt x="6813" y="6959"/>
                </a:lnTo>
                <a:lnTo>
                  <a:pt x="7202" y="6716"/>
                </a:lnTo>
                <a:lnTo>
                  <a:pt x="7373" y="6570"/>
                </a:lnTo>
                <a:lnTo>
                  <a:pt x="7543" y="6424"/>
                </a:lnTo>
                <a:close/>
                <a:moveTo>
                  <a:pt x="3845" y="8127"/>
                </a:moveTo>
                <a:lnTo>
                  <a:pt x="3674" y="8224"/>
                </a:lnTo>
                <a:lnTo>
                  <a:pt x="3650" y="8200"/>
                </a:lnTo>
                <a:lnTo>
                  <a:pt x="3845" y="8127"/>
                </a:lnTo>
                <a:close/>
                <a:moveTo>
                  <a:pt x="1144" y="5767"/>
                </a:moveTo>
                <a:lnTo>
                  <a:pt x="1338" y="5913"/>
                </a:lnTo>
                <a:lnTo>
                  <a:pt x="1509" y="6059"/>
                </a:lnTo>
                <a:lnTo>
                  <a:pt x="1849" y="6424"/>
                </a:lnTo>
                <a:lnTo>
                  <a:pt x="2166" y="6764"/>
                </a:lnTo>
                <a:lnTo>
                  <a:pt x="2336" y="6935"/>
                </a:lnTo>
                <a:lnTo>
                  <a:pt x="2506" y="7105"/>
                </a:lnTo>
                <a:lnTo>
                  <a:pt x="2871" y="7373"/>
                </a:lnTo>
                <a:lnTo>
                  <a:pt x="3261" y="7616"/>
                </a:lnTo>
                <a:lnTo>
                  <a:pt x="3188" y="7786"/>
                </a:lnTo>
                <a:lnTo>
                  <a:pt x="3163" y="7932"/>
                </a:lnTo>
                <a:lnTo>
                  <a:pt x="2725" y="8030"/>
                </a:lnTo>
                <a:lnTo>
                  <a:pt x="2312" y="8103"/>
                </a:lnTo>
                <a:lnTo>
                  <a:pt x="1411" y="8224"/>
                </a:lnTo>
                <a:lnTo>
                  <a:pt x="973" y="8273"/>
                </a:lnTo>
                <a:lnTo>
                  <a:pt x="535" y="8370"/>
                </a:lnTo>
                <a:lnTo>
                  <a:pt x="511" y="8030"/>
                </a:lnTo>
                <a:lnTo>
                  <a:pt x="535" y="7665"/>
                </a:lnTo>
                <a:lnTo>
                  <a:pt x="560" y="7324"/>
                </a:lnTo>
                <a:lnTo>
                  <a:pt x="633" y="7008"/>
                </a:lnTo>
                <a:lnTo>
                  <a:pt x="730" y="6667"/>
                </a:lnTo>
                <a:lnTo>
                  <a:pt x="852" y="6351"/>
                </a:lnTo>
                <a:lnTo>
                  <a:pt x="973" y="6034"/>
                </a:lnTo>
                <a:lnTo>
                  <a:pt x="1144" y="5767"/>
                </a:lnTo>
                <a:close/>
                <a:moveTo>
                  <a:pt x="4477" y="8273"/>
                </a:moveTo>
                <a:lnTo>
                  <a:pt x="4526" y="8322"/>
                </a:lnTo>
                <a:lnTo>
                  <a:pt x="4501" y="8370"/>
                </a:lnTo>
                <a:lnTo>
                  <a:pt x="4453" y="8273"/>
                </a:lnTo>
                <a:close/>
                <a:moveTo>
                  <a:pt x="3942" y="8176"/>
                </a:moveTo>
                <a:lnTo>
                  <a:pt x="3820" y="8395"/>
                </a:lnTo>
                <a:lnTo>
                  <a:pt x="3747" y="8346"/>
                </a:lnTo>
                <a:lnTo>
                  <a:pt x="3942" y="8176"/>
                </a:lnTo>
                <a:close/>
                <a:moveTo>
                  <a:pt x="4112" y="8151"/>
                </a:moveTo>
                <a:lnTo>
                  <a:pt x="4136" y="8176"/>
                </a:lnTo>
                <a:lnTo>
                  <a:pt x="4063" y="8492"/>
                </a:lnTo>
                <a:lnTo>
                  <a:pt x="4039" y="8492"/>
                </a:lnTo>
                <a:lnTo>
                  <a:pt x="4112" y="8151"/>
                </a:lnTo>
                <a:close/>
                <a:moveTo>
                  <a:pt x="4234" y="8224"/>
                </a:moveTo>
                <a:lnTo>
                  <a:pt x="4380" y="8249"/>
                </a:lnTo>
                <a:lnTo>
                  <a:pt x="4428" y="8443"/>
                </a:lnTo>
                <a:lnTo>
                  <a:pt x="4355" y="8468"/>
                </a:lnTo>
                <a:lnTo>
                  <a:pt x="4282" y="8492"/>
                </a:lnTo>
                <a:lnTo>
                  <a:pt x="4234" y="8224"/>
                </a:lnTo>
                <a:close/>
                <a:moveTo>
                  <a:pt x="17349" y="8370"/>
                </a:moveTo>
                <a:lnTo>
                  <a:pt x="17422" y="8395"/>
                </a:lnTo>
                <a:lnTo>
                  <a:pt x="17446" y="8443"/>
                </a:lnTo>
                <a:lnTo>
                  <a:pt x="17373" y="8492"/>
                </a:lnTo>
                <a:lnTo>
                  <a:pt x="17349" y="8370"/>
                </a:lnTo>
                <a:close/>
                <a:moveTo>
                  <a:pt x="16984" y="8273"/>
                </a:moveTo>
                <a:lnTo>
                  <a:pt x="17008" y="8322"/>
                </a:lnTo>
                <a:lnTo>
                  <a:pt x="16887" y="8516"/>
                </a:lnTo>
                <a:lnTo>
                  <a:pt x="16789" y="8443"/>
                </a:lnTo>
                <a:lnTo>
                  <a:pt x="16984" y="8273"/>
                </a:lnTo>
                <a:close/>
                <a:moveTo>
                  <a:pt x="13577" y="6667"/>
                </a:moveTo>
                <a:lnTo>
                  <a:pt x="13699" y="6813"/>
                </a:lnTo>
                <a:lnTo>
                  <a:pt x="13845" y="6935"/>
                </a:lnTo>
                <a:lnTo>
                  <a:pt x="14015" y="7056"/>
                </a:lnTo>
                <a:lnTo>
                  <a:pt x="14210" y="7178"/>
                </a:lnTo>
                <a:lnTo>
                  <a:pt x="14599" y="7348"/>
                </a:lnTo>
                <a:lnTo>
                  <a:pt x="14964" y="7519"/>
                </a:lnTo>
                <a:lnTo>
                  <a:pt x="15597" y="7786"/>
                </a:lnTo>
                <a:lnTo>
                  <a:pt x="15913" y="7932"/>
                </a:lnTo>
                <a:lnTo>
                  <a:pt x="16254" y="8030"/>
                </a:lnTo>
                <a:lnTo>
                  <a:pt x="16254" y="8054"/>
                </a:lnTo>
                <a:lnTo>
                  <a:pt x="15816" y="8151"/>
                </a:lnTo>
                <a:lnTo>
                  <a:pt x="15402" y="8224"/>
                </a:lnTo>
                <a:lnTo>
                  <a:pt x="14891" y="8297"/>
                </a:lnTo>
                <a:lnTo>
                  <a:pt x="14356" y="8346"/>
                </a:lnTo>
                <a:lnTo>
                  <a:pt x="13845" y="8419"/>
                </a:lnTo>
                <a:lnTo>
                  <a:pt x="13602" y="8468"/>
                </a:lnTo>
                <a:lnTo>
                  <a:pt x="13334" y="8541"/>
                </a:lnTo>
                <a:lnTo>
                  <a:pt x="13310" y="8297"/>
                </a:lnTo>
                <a:lnTo>
                  <a:pt x="13310" y="8054"/>
                </a:lnTo>
                <a:lnTo>
                  <a:pt x="13310" y="7811"/>
                </a:lnTo>
                <a:lnTo>
                  <a:pt x="13334" y="7567"/>
                </a:lnTo>
                <a:lnTo>
                  <a:pt x="13358" y="7348"/>
                </a:lnTo>
                <a:lnTo>
                  <a:pt x="13407" y="7105"/>
                </a:lnTo>
                <a:lnTo>
                  <a:pt x="13480" y="6886"/>
                </a:lnTo>
                <a:lnTo>
                  <a:pt x="13577" y="6667"/>
                </a:lnTo>
                <a:close/>
                <a:moveTo>
                  <a:pt x="21169" y="7324"/>
                </a:moveTo>
                <a:lnTo>
                  <a:pt x="21193" y="7543"/>
                </a:lnTo>
                <a:lnTo>
                  <a:pt x="21218" y="7762"/>
                </a:lnTo>
                <a:lnTo>
                  <a:pt x="21218" y="7981"/>
                </a:lnTo>
                <a:lnTo>
                  <a:pt x="21218" y="8200"/>
                </a:lnTo>
                <a:lnTo>
                  <a:pt x="21169" y="8419"/>
                </a:lnTo>
                <a:lnTo>
                  <a:pt x="21120" y="8638"/>
                </a:lnTo>
                <a:lnTo>
                  <a:pt x="21072" y="8857"/>
                </a:lnTo>
                <a:lnTo>
                  <a:pt x="20974" y="9052"/>
                </a:lnTo>
                <a:lnTo>
                  <a:pt x="20828" y="8979"/>
                </a:lnTo>
                <a:lnTo>
                  <a:pt x="20682" y="8906"/>
                </a:lnTo>
                <a:lnTo>
                  <a:pt x="20317" y="8833"/>
                </a:lnTo>
                <a:lnTo>
                  <a:pt x="19223" y="8565"/>
                </a:lnTo>
                <a:lnTo>
                  <a:pt x="18614" y="8395"/>
                </a:lnTo>
                <a:lnTo>
                  <a:pt x="17982" y="8224"/>
                </a:lnTo>
                <a:lnTo>
                  <a:pt x="17982" y="8103"/>
                </a:lnTo>
                <a:lnTo>
                  <a:pt x="19077" y="7835"/>
                </a:lnTo>
                <a:lnTo>
                  <a:pt x="20123" y="7616"/>
                </a:lnTo>
                <a:lnTo>
                  <a:pt x="20658" y="7494"/>
                </a:lnTo>
                <a:lnTo>
                  <a:pt x="21169" y="7324"/>
                </a:lnTo>
                <a:close/>
                <a:moveTo>
                  <a:pt x="16303" y="8419"/>
                </a:moveTo>
                <a:lnTo>
                  <a:pt x="15962" y="8662"/>
                </a:lnTo>
                <a:lnTo>
                  <a:pt x="15670" y="8906"/>
                </a:lnTo>
                <a:lnTo>
                  <a:pt x="14794" y="9465"/>
                </a:lnTo>
                <a:lnTo>
                  <a:pt x="13942" y="10049"/>
                </a:lnTo>
                <a:lnTo>
                  <a:pt x="13723" y="9684"/>
                </a:lnTo>
                <a:lnTo>
                  <a:pt x="13529" y="9271"/>
                </a:lnTo>
                <a:lnTo>
                  <a:pt x="13456" y="9003"/>
                </a:lnTo>
                <a:lnTo>
                  <a:pt x="13383" y="8735"/>
                </a:lnTo>
                <a:lnTo>
                  <a:pt x="13626" y="8760"/>
                </a:lnTo>
                <a:lnTo>
                  <a:pt x="13869" y="8760"/>
                </a:lnTo>
                <a:lnTo>
                  <a:pt x="14356" y="8711"/>
                </a:lnTo>
                <a:lnTo>
                  <a:pt x="14843" y="8638"/>
                </a:lnTo>
                <a:lnTo>
                  <a:pt x="15305" y="8565"/>
                </a:lnTo>
                <a:lnTo>
                  <a:pt x="16303" y="8419"/>
                </a:lnTo>
                <a:close/>
                <a:moveTo>
                  <a:pt x="4988" y="8370"/>
                </a:moveTo>
                <a:lnTo>
                  <a:pt x="5499" y="8395"/>
                </a:lnTo>
                <a:lnTo>
                  <a:pt x="6034" y="8419"/>
                </a:lnTo>
                <a:lnTo>
                  <a:pt x="7105" y="8395"/>
                </a:lnTo>
                <a:lnTo>
                  <a:pt x="7932" y="8395"/>
                </a:lnTo>
                <a:lnTo>
                  <a:pt x="7957" y="8589"/>
                </a:lnTo>
                <a:lnTo>
                  <a:pt x="7859" y="8930"/>
                </a:lnTo>
                <a:lnTo>
                  <a:pt x="7713" y="9246"/>
                </a:lnTo>
                <a:lnTo>
                  <a:pt x="7567" y="9563"/>
                </a:lnTo>
                <a:lnTo>
                  <a:pt x="7421" y="9855"/>
                </a:lnTo>
                <a:lnTo>
                  <a:pt x="7300" y="10074"/>
                </a:lnTo>
                <a:lnTo>
                  <a:pt x="7154" y="10268"/>
                </a:lnTo>
                <a:lnTo>
                  <a:pt x="7032" y="10122"/>
                </a:lnTo>
                <a:lnTo>
                  <a:pt x="6886" y="10001"/>
                </a:lnTo>
                <a:lnTo>
                  <a:pt x="6570" y="9757"/>
                </a:lnTo>
                <a:lnTo>
                  <a:pt x="5961" y="9319"/>
                </a:lnTo>
                <a:lnTo>
                  <a:pt x="4915" y="8541"/>
                </a:lnTo>
                <a:lnTo>
                  <a:pt x="4988" y="8370"/>
                </a:lnTo>
                <a:close/>
                <a:moveTo>
                  <a:pt x="3212" y="8297"/>
                </a:moveTo>
                <a:lnTo>
                  <a:pt x="3236" y="8395"/>
                </a:lnTo>
                <a:lnTo>
                  <a:pt x="3309" y="8516"/>
                </a:lnTo>
                <a:lnTo>
                  <a:pt x="2677" y="9003"/>
                </a:lnTo>
                <a:lnTo>
                  <a:pt x="1922" y="9611"/>
                </a:lnTo>
                <a:lnTo>
                  <a:pt x="1557" y="9952"/>
                </a:lnTo>
                <a:lnTo>
                  <a:pt x="1192" y="10317"/>
                </a:lnTo>
                <a:lnTo>
                  <a:pt x="973" y="9952"/>
                </a:lnTo>
                <a:lnTo>
                  <a:pt x="803" y="9538"/>
                </a:lnTo>
                <a:lnTo>
                  <a:pt x="657" y="9125"/>
                </a:lnTo>
                <a:lnTo>
                  <a:pt x="560" y="8687"/>
                </a:lnTo>
                <a:lnTo>
                  <a:pt x="973" y="8638"/>
                </a:lnTo>
                <a:lnTo>
                  <a:pt x="1387" y="8565"/>
                </a:lnTo>
                <a:lnTo>
                  <a:pt x="2190" y="8419"/>
                </a:lnTo>
                <a:lnTo>
                  <a:pt x="2677" y="8346"/>
                </a:lnTo>
                <a:lnTo>
                  <a:pt x="3212" y="8297"/>
                </a:lnTo>
                <a:close/>
                <a:moveTo>
                  <a:pt x="18006" y="8614"/>
                </a:moveTo>
                <a:lnTo>
                  <a:pt x="18590" y="8760"/>
                </a:lnTo>
                <a:lnTo>
                  <a:pt x="19125" y="8881"/>
                </a:lnTo>
                <a:lnTo>
                  <a:pt x="20220" y="9149"/>
                </a:lnTo>
                <a:lnTo>
                  <a:pt x="20585" y="9222"/>
                </a:lnTo>
                <a:lnTo>
                  <a:pt x="20731" y="9246"/>
                </a:lnTo>
                <a:lnTo>
                  <a:pt x="20901" y="9222"/>
                </a:lnTo>
                <a:lnTo>
                  <a:pt x="20682" y="9611"/>
                </a:lnTo>
                <a:lnTo>
                  <a:pt x="20439" y="9976"/>
                </a:lnTo>
                <a:lnTo>
                  <a:pt x="20123" y="10317"/>
                </a:lnTo>
                <a:lnTo>
                  <a:pt x="19807" y="10609"/>
                </a:lnTo>
                <a:lnTo>
                  <a:pt x="19320" y="10074"/>
                </a:lnTo>
                <a:lnTo>
                  <a:pt x="18809" y="9563"/>
                </a:lnTo>
                <a:lnTo>
                  <a:pt x="18079" y="8711"/>
                </a:lnTo>
                <a:lnTo>
                  <a:pt x="18006" y="8614"/>
                </a:lnTo>
                <a:close/>
                <a:moveTo>
                  <a:pt x="16449" y="8687"/>
                </a:moveTo>
                <a:lnTo>
                  <a:pt x="16570" y="8808"/>
                </a:lnTo>
                <a:lnTo>
                  <a:pt x="16692" y="8906"/>
                </a:lnTo>
                <a:lnTo>
                  <a:pt x="16546" y="9246"/>
                </a:lnTo>
                <a:lnTo>
                  <a:pt x="16400" y="9563"/>
                </a:lnTo>
                <a:lnTo>
                  <a:pt x="16157" y="10001"/>
                </a:lnTo>
                <a:lnTo>
                  <a:pt x="15865" y="10414"/>
                </a:lnTo>
                <a:lnTo>
                  <a:pt x="15597" y="10828"/>
                </a:lnTo>
                <a:lnTo>
                  <a:pt x="15354" y="11266"/>
                </a:lnTo>
                <a:lnTo>
                  <a:pt x="15329" y="11315"/>
                </a:lnTo>
                <a:lnTo>
                  <a:pt x="14989" y="11096"/>
                </a:lnTo>
                <a:lnTo>
                  <a:pt x="14648" y="10852"/>
                </a:lnTo>
                <a:lnTo>
                  <a:pt x="14332" y="10560"/>
                </a:lnTo>
                <a:lnTo>
                  <a:pt x="14064" y="10244"/>
                </a:lnTo>
                <a:lnTo>
                  <a:pt x="14916" y="9684"/>
                </a:lnTo>
                <a:lnTo>
                  <a:pt x="15767" y="9100"/>
                </a:lnTo>
                <a:lnTo>
                  <a:pt x="16108" y="8906"/>
                </a:lnTo>
                <a:lnTo>
                  <a:pt x="16449" y="8687"/>
                </a:lnTo>
                <a:close/>
                <a:moveTo>
                  <a:pt x="4842" y="8662"/>
                </a:moveTo>
                <a:lnTo>
                  <a:pt x="5329" y="9100"/>
                </a:lnTo>
                <a:lnTo>
                  <a:pt x="5791" y="9538"/>
                </a:lnTo>
                <a:lnTo>
                  <a:pt x="6375" y="10025"/>
                </a:lnTo>
                <a:lnTo>
                  <a:pt x="6691" y="10244"/>
                </a:lnTo>
                <a:lnTo>
                  <a:pt x="6862" y="10341"/>
                </a:lnTo>
                <a:lnTo>
                  <a:pt x="7032" y="10414"/>
                </a:lnTo>
                <a:lnTo>
                  <a:pt x="6886" y="10585"/>
                </a:lnTo>
                <a:lnTo>
                  <a:pt x="6716" y="10731"/>
                </a:lnTo>
                <a:lnTo>
                  <a:pt x="6375" y="10998"/>
                </a:lnTo>
                <a:lnTo>
                  <a:pt x="6010" y="11193"/>
                </a:lnTo>
                <a:lnTo>
                  <a:pt x="5621" y="11363"/>
                </a:lnTo>
                <a:lnTo>
                  <a:pt x="5450" y="10706"/>
                </a:lnTo>
                <a:lnTo>
                  <a:pt x="5231" y="10074"/>
                </a:lnTo>
                <a:lnTo>
                  <a:pt x="4964" y="9441"/>
                </a:lnTo>
                <a:lnTo>
                  <a:pt x="4696" y="8808"/>
                </a:lnTo>
                <a:lnTo>
                  <a:pt x="4720" y="8784"/>
                </a:lnTo>
                <a:lnTo>
                  <a:pt x="4842" y="8662"/>
                </a:lnTo>
                <a:close/>
                <a:moveTo>
                  <a:pt x="3382" y="8614"/>
                </a:moveTo>
                <a:lnTo>
                  <a:pt x="3480" y="8735"/>
                </a:lnTo>
                <a:lnTo>
                  <a:pt x="3626" y="8833"/>
                </a:lnTo>
                <a:lnTo>
                  <a:pt x="3334" y="9636"/>
                </a:lnTo>
                <a:lnTo>
                  <a:pt x="2993" y="10536"/>
                </a:lnTo>
                <a:lnTo>
                  <a:pt x="2871" y="11023"/>
                </a:lnTo>
                <a:lnTo>
                  <a:pt x="2823" y="11242"/>
                </a:lnTo>
                <a:lnTo>
                  <a:pt x="2798" y="11485"/>
                </a:lnTo>
                <a:lnTo>
                  <a:pt x="2531" y="11388"/>
                </a:lnTo>
                <a:lnTo>
                  <a:pt x="2263" y="11266"/>
                </a:lnTo>
                <a:lnTo>
                  <a:pt x="2020" y="11120"/>
                </a:lnTo>
                <a:lnTo>
                  <a:pt x="1776" y="10950"/>
                </a:lnTo>
                <a:lnTo>
                  <a:pt x="1509" y="10706"/>
                </a:lnTo>
                <a:lnTo>
                  <a:pt x="1265" y="10414"/>
                </a:lnTo>
                <a:lnTo>
                  <a:pt x="1606" y="10122"/>
                </a:lnTo>
                <a:lnTo>
                  <a:pt x="1971" y="9806"/>
                </a:lnTo>
                <a:lnTo>
                  <a:pt x="2652" y="9198"/>
                </a:lnTo>
                <a:lnTo>
                  <a:pt x="3017" y="8906"/>
                </a:lnTo>
                <a:lnTo>
                  <a:pt x="3382" y="8614"/>
                </a:lnTo>
                <a:close/>
                <a:moveTo>
                  <a:pt x="4574" y="8881"/>
                </a:moveTo>
                <a:lnTo>
                  <a:pt x="4939" y="10171"/>
                </a:lnTo>
                <a:lnTo>
                  <a:pt x="5280" y="11461"/>
                </a:lnTo>
                <a:lnTo>
                  <a:pt x="5012" y="11534"/>
                </a:lnTo>
                <a:lnTo>
                  <a:pt x="4623" y="11582"/>
                </a:lnTo>
                <a:lnTo>
                  <a:pt x="4234" y="11607"/>
                </a:lnTo>
                <a:lnTo>
                  <a:pt x="4234" y="11607"/>
                </a:lnTo>
                <a:lnTo>
                  <a:pt x="4258" y="11193"/>
                </a:lnTo>
                <a:lnTo>
                  <a:pt x="4258" y="10755"/>
                </a:lnTo>
                <a:lnTo>
                  <a:pt x="4258" y="9928"/>
                </a:lnTo>
                <a:lnTo>
                  <a:pt x="4307" y="8979"/>
                </a:lnTo>
                <a:lnTo>
                  <a:pt x="4428" y="8930"/>
                </a:lnTo>
                <a:lnTo>
                  <a:pt x="4574" y="8881"/>
                </a:lnTo>
                <a:close/>
                <a:moveTo>
                  <a:pt x="3918" y="8954"/>
                </a:moveTo>
                <a:lnTo>
                  <a:pt x="4039" y="8979"/>
                </a:lnTo>
                <a:lnTo>
                  <a:pt x="4039" y="9733"/>
                </a:lnTo>
                <a:lnTo>
                  <a:pt x="3991" y="10682"/>
                </a:lnTo>
                <a:lnTo>
                  <a:pt x="3991" y="11144"/>
                </a:lnTo>
                <a:lnTo>
                  <a:pt x="3991" y="11631"/>
                </a:lnTo>
                <a:lnTo>
                  <a:pt x="3480" y="11607"/>
                </a:lnTo>
                <a:lnTo>
                  <a:pt x="3212" y="11558"/>
                </a:lnTo>
                <a:lnTo>
                  <a:pt x="2969" y="11509"/>
                </a:lnTo>
                <a:lnTo>
                  <a:pt x="3066" y="11339"/>
                </a:lnTo>
                <a:lnTo>
                  <a:pt x="3139" y="11120"/>
                </a:lnTo>
                <a:lnTo>
                  <a:pt x="3261" y="10706"/>
                </a:lnTo>
                <a:lnTo>
                  <a:pt x="3382" y="10293"/>
                </a:lnTo>
                <a:lnTo>
                  <a:pt x="3504" y="9879"/>
                </a:lnTo>
                <a:lnTo>
                  <a:pt x="3699" y="9417"/>
                </a:lnTo>
                <a:lnTo>
                  <a:pt x="3893" y="8954"/>
                </a:lnTo>
                <a:close/>
                <a:moveTo>
                  <a:pt x="17690" y="8784"/>
                </a:moveTo>
                <a:lnTo>
                  <a:pt x="18079" y="9222"/>
                </a:lnTo>
                <a:lnTo>
                  <a:pt x="18468" y="9636"/>
                </a:lnTo>
                <a:lnTo>
                  <a:pt x="18979" y="10268"/>
                </a:lnTo>
                <a:lnTo>
                  <a:pt x="19247" y="10560"/>
                </a:lnTo>
                <a:lnTo>
                  <a:pt x="19539" y="10828"/>
                </a:lnTo>
                <a:lnTo>
                  <a:pt x="19247" y="11023"/>
                </a:lnTo>
                <a:lnTo>
                  <a:pt x="18955" y="11217"/>
                </a:lnTo>
                <a:lnTo>
                  <a:pt x="18663" y="11363"/>
                </a:lnTo>
                <a:lnTo>
                  <a:pt x="18371" y="11485"/>
                </a:lnTo>
                <a:lnTo>
                  <a:pt x="18103" y="11582"/>
                </a:lnTo>
                <a:lnTo>
                  <a:pt x="17860" y="11631"/>
                </a:lnTo>
                <a:lnTo>
                  <a:pt x="17811" y="11217"/>
                </a:lnTo>
                <a:lnTo>
                  <a:pt x="17738" y="10779"/>
                </a:lnTo>
                <a:lnTo>
                  <a:pt x="17592" y="9928"/>
                </a:lnTo>
                <a:lnTo>
                  <a:pt x="17519" y="9441"/>
                </a:lnTo>
                <a:lnTo>
                  <a:pt x="17471" y="8930"/>
                </a:lnTo>
                <a:lnTo>
                  <a:pt x="17519" y="8906"/>
                </a:lnTo>
                <a:lnTo>
                  <a:pt x="17617" y="8857"/>
                </a:lnTo>
                <a:lnTo>
                  <a:pt x="17690" y="8784"/>
                </a:lnTo>
                <a:close/>
                <a:moveTo>
                  <a:pt x="17154" y="9003"/>
                </a:moveTo>
                <a:lnTo>
                  <a:pt x="17227" y="9490"/>
                </a:lnTo>
                <a:lnTo>
                  <a:pt x="17300" y="9976"/>
                </a:lnTo>
                <a:lnTo>
                  <a:pt x="17422" y="10828"/>
                </a:lnTo>
                <a:lnTo>
                  <a:pt x="17471" y="11266"/>
                </a:lnTo>
                <a:lnTo>
                  <a:pt x="17544" y="11704"/>
                </a:lnTo>
                <a:lnTo>
                  <a:pt x="17300" y="11728"/>
                </a:lnTo>
                <a:lnTo>
                  <a:pt x="17033" y="11728"/>
                </a:lnTo>
                <a:lnTo>
                  <a:pt x="16765" y="11704"/>
                </a:lnTo>
                <a:lnTo>
                  <a:pt x="16522" y="11680"/>
                </a:lnTo>
                <a:lnTo>
                  <a:pt x="16254" y="11631"/>
                </a:lnTo>
                <a:lnTo>
                  <a:pt x="16011" y="11582"/>
                </a:lnTo>
                <a:lnTo>
                  <a:pt x="15767" y="11485"/>
                </a:lnTo>
                <a:lnTo>
                  <a:pt x="15524" y="11388"/>
                </a:lnTo>
                <a:lnTo>
                  <a:pt x="15694" y="11242"/>
                </a:lnTo>
                <a:lnTo>
                  <a:pt x="15840" y="11071"/>
                </a:lnTo>
                <a:lnTo>
                  <a:pt x="16108" y="10682"/>
                </a:lnTo>
                <a:lnTo>
                  <a:pt x="16351" y="10268"/>
                </a:lnTo>
                <a:lnTo>
                  <a:pt x="16570" y="9855"/>
                </a:lnTo>
                <a:lnTo>
                  <a:pt x="16789" y="9465"/>
                </a:lnTo>
                <a:lnTo>
                  <a:pt x="17008" y="9003"/>
                </a:lnTo>
                <a:close/>
                <a:moveTo>
                  <a:pt x="14624" y="0"/>
                </a:moveTo>
                <a:lnTo>
                  <a:pt x="14478" y="24"/>
                </a:lnTo>
                <a:lnTo>
                  <a:pt x="14332" y="73"/>
                </a:lnTo>
                <a:lnTo>
                  <a:pt x="14186" y="122"/>
                </a:lnTo>
                <a:lnTo>
                  <a:pt x="14064" y="219"/>
                </a:lnTo>
                <a:lnTo>
                  <a:pt x="14040" y="268"/>
                </a:lnTo>
                <a:lnTo>
                  <a:pt x="14015" y="292"/>
                </a:lnTo>
                <a:lnTo>
                  <a:pt x="14015" y="389"/>
                </a:lnTo>
                <a:lnTo>
                  <a:pt x="14064" y="487"/>
                </a:lnTo>
                <a:lnTo>
                  <a:pt x="14161" y="535"/>
                </a:lnTo>
                <a:lnTo>
                  <a:pt x="14161" y="779"/>
                </a:lnTo>
                <a:lnTo>
                  <a:pt x="14210" y="998"/>
                </a:lnTo>
                <a:lnTo>
                  <a:pt x="14259" y="1241"/>
                </a:lnTo>
                <a:lnTo>
                  <a:pt x="14332" y="1460"/>
                </a:lnTo>
                <a:lnTo>
                  <a:pt x="14648" y="2336"/>
                </a:lnTo>
                <a:lnTo>
                  <a:pt x="14745" y="2652"/>
                </a:lnTo>
                <a:lnTo>
                  <a:pt x="11655" y="2652"/>
                </a:lnTo>
                <a:lnTo>
                  <a:pt x="9928" y="2628"/>
                </a:lnTo>
                <a:lnTo>
                  <a:pt x="8614" y="2628"/>
                </a:lnTo>
                <a:lnTo>
                  <a:pt x="8419" y="2652"/>
                </a:lnTo>
                <a:lnTo>
                  <a:pt x="8200" y="2677"/>
                </a:lnTo>
                <a:lnTo>
                  <a:pt x="8054" y="2360"/>
                </a:lnTo>
                <a:lnTo>
                  <a:pt x="7665" y="1436"/>
                </a:lnTo>
                <a:lnTo>
                  <a:pt x="7567" y="1144"/>
                </a:lnTo>
                <a:lnTo>
                  <a:pt x="7494" y="1022"/>
                </a:lnTo>
                <a:lnTo>
                  <a:pt x="7397" y="900"/>
                </a:lnTo>
                <a:lnTo>
                  <a:pt x="7421" y="900"/>
                </a:lnTo>
                <a:lnTo>
                  <a:pt x="7835" y="973"/>
                </a:lnTo>
                <a:lnTo>
                  <a:pt x="8249" y="1071"/>
                </a:lnTo>
                <a:lnTo>
                  <a:pt x="8468" y="1095"/>
                </a:lnTo>
                <a:lnTo>
                  <a:pt x="8881" y="1095"/>
                </a:lnTo>
                <a:lnTo>
                  <a:pt x="9076" y="1046"/>
                </a:lnTo>
                <a:lnTo>
                  <a:pt x="9149" y="1022"/>
                </a:lnTo>
                <a:lnTo>
                  <a:pt x="9198" y="973"/>
                </a:lnTo>
                <a:lnTo>
                  <a:pt x="9246" y="925"/>
                </a:lnTo>
                <a:lnTo>
                  <a:pt x="9246" y="852"/>
                </a:lnTo>
                <a:lnTo>
                  <a:pt x="9246" y="779"/>
                </a:lnTo>
                <a:lnTo>
                  <a:pt x="9246" y="730"/>
                </a:lnTo>
                <a:lnTo>
                  <a:pt x="9198" y="657"/>
                </a:lnTo>
                <a:lnTo>
                  <a:pt x="9149" y="608"/>
                </a:lnTo>
                <a:lnTo>
                  <a:pt x="8954" y="535"/>
                </a:lnTo>
                <a:lnTo>
                  <a:pt x="8760" y="462"/>
                </a:lnTo>
                <a:lnTo>
                  <a:pt x="8541" y="389"/>
                </a:lnTo>
                <a:lnTo>
                  <a:pt x="8297" y="365"/>
                </a:lnTo>
                <a:lnTo>
                  <a:pt x="7835" y="316"/>
                </a:lnTo>
                <a:lnTo>
                  <a:pt x="7397" y="268"/>
                </a:lnTo>
                <a:lnTo>
                  <a:pt x="6570" y="146"/>
                </a:lnTo>
                <a:lnTo>
                  <a:pt x="6351" y="122"/>
                </a:lnTo>
                <a:lnTo>
                  <a:pt x="6132" y="97"/>
                </a:lnTo>
                <a:lnTo>
                  <a:pt x="5937" y="122"/>
                </a:lnTo>
                <a:lnTo>
                  <a:pt x="5742" y="146"/>
                </a:lnTo>
                <a:lnTo>
                  <a:pt x="5669" y="195"/>
                </a:lnTo>
                <a:lnTo>
                  <a:pt x="5621" y="219"/>
                </a:lnTo>
                <a:lnTo>
                  <a:pt x="5596" y="268"/>
                </a:lnTo>
                <a:lnTo>
                  <a:pt x="5572" y="341"/>
                </a:lnTo>
                <a:lnTo>
                  <a:pt x="5572" y="389"/>
                </a:lnTo>
                <a:lnTo>
                  <a:pt x="5596" y="438"/>
                </a:lnTo>
                <a:lnTo>
                  <a:pt x="5621" y="511"/>
                </a:lnTo>
                <a:lnTo>
                  <a:pt x="5694" y="535"/>
                </a:lnTo>
                <a:lnTo>
                  <a:pt x="5840" y="633"/>
                </a:lnTo>
                <a:lnTo>
                  <a:pt x="5986" y="681"/>
                </a:lnTo>
                <a:lnTo>
                  <a:pt x="6351" y="779"/>
                </a:lnTo>
                <a:lnTo>
                  <a:pt x="6716" y="827"/>
                </a:lnTo>
                <a:lnTo>
                  <a:pt x="7081" y="876"/>
                </a:lnTo>
                <a:lnTo>
                  <a:pt x="7056" y="1046"/>
                </a:lnTo>
                <a:lnTo>
                  <a:pt x="7056" y="1241"/>
                </a:lnTo>
                <a:lnTo>
                  <a:pt x="7105" y="1411"/>
                </a:lnTo>
                <a:lnTo>
                  <a:pt x="7154" y="1606"/>
                </a:lnTo>
                <a:lnTo>
                  <a:pt x="7324" y="1995"/>
                </a:lnTo>
                <a:lnTo>
                  <a:pt x="7470" y="2312"/>
                </a:lnTo>
                <a:lnTo>
                  <a:pt x="7762" y="3042"/>
                </a:lnTo>
                <a:lnTo>
                  <a:pt x="7665" y="3115"/>
                </a:lnTo>
                <a:lnTo>
                  <a:pt x="7567" y="3188"/>
                </a:lnTo>
                <a:lnTo>
                  <a:pt x="7397" y="3382"/>
                </a:lnTo>
                <a:lnTo>
                  <a:pt x="7105" y="3796"/>
                </a:lnTo>
                <a:lnTo>
                  <a:pt x="6594" y="4477"/>
                </a:lnTo>
                <a:lnTo>
                  <a:pt x="6521" y="4429"/>
                </a:lnTo>
                <a:lnTo>
                  <a:pt x="6448" y="4404"/>
                </a:lnTo>
                <a:lnTo>
                  <a:pt x="6375" y="4429"/>
                </a:lnTo>
                <a:lnTo>
                  <a:pt x="6059" y="4234"/>
                </a:lnTo>
                <a:lnTo>
                  <a:pt x="5718" y="4064"/>
                </a:lnTo>
                <a:lnTo>
                  <a:pt x="5353" y="3918"/>
                </a:lnTo>
                <a:lnTo>
                  <a:pt x="5012" y="3820"/>
                </a:lnTo>
                <a:lnTo>
                  <a:pt x="4647" y="3772"/>
                </a:lnTo>
                <a:lnTo>
                  <a:pt x="4282" y="3747"/>
                </a:lnTo>
                <a:lnTo>
                  <a:pt x="3893" y="3747"/>
                </a:lnTo>
                <a:lnTo>
                  <a:pt x="3528" y="3772"/>
                </a:lnTo>
                <a:lnTo>
                  <a:pt x="3188" y="3845"/>
                </a:lnTo>
                <a:lnTo>
                  <a:pt x="2823" y="3966"/>
                </a:lnTo>
                <a:lnTo>
                  <a:pt x="2482" y="4088"/>
                </a:lnTo>
                <a:lnTo>
                  <a:pt x="2141" y="4258"/>
                </a:lnTo>
                <a:lnTo>
                  <a:pt x="1825" y="4453"/>
                </a:lnTo>
                <a:lnTo>
                  <a:pt x="1509" y="4672"/>
                </a:lnTo>
                <a:lnTo>
                  <a:pt x="1241" y="4915"/>
                </a:lnTo>
                <a:lnTo>
                  <a:pt x="973" y="5207"/>
                </a:lnTo>
                <a:lnTo>
                  <a:pt x="706" y="5548"/>
                </a:lnTo>
                <a:lnTo>
                  <a:pt x="487" y="5913"/>
                </a:lnTo>
                <a:lnTo>
                  <a:pt x="316" y="6302"/>
                </a:lnTo>
                <a:lnTo>
                  <a:pt x="195" y="6716"/>
                </a:lnTo>
                <a:lnTo>
                  <a:pt x="73" y="7129"/>
                </a:lnTo>
                <a:lnTo>
                  <a:pt x="24" y="7567"/>
                </a:lnTo>
                <a:lnTo>
                  <a:pt x="0" y="8005"/>
                </a:lnTo>
                <a:lnTo>
                  <a:pt x="24" y="8443"/>
                </a:lnTo>
                <a:lnTo>
                  <a:pt x="73" y="8881"/>
                </a:lnTo>
                <a:lnTo>
                  <a:pt x="170" y="9295"/>
                </a:lnTo>
                <a:lnTo>
                  <a:pt x="292" y="9709"/>
                </a:lnTo>
                <a:lnTo>
                  <a:pt x="462" y="10122"/>
                </a:lnTo>
                <a:lnTo>
                  <a:pt x="657" y="10487"/>
                </a:lnTo>
                <a:lnTo>
                  <a:pt x="900" y="10852"/>
                </a:lnTo>
                <a:lnTo>
                  <a:pt x="1192" y="11169"/>
                </a:lnTo>
                <a:lnTo>
                  <a:pt x="1484" y="11461"/>
                </a:lnTo>
                <a:lnTo>
                  <a:pt x="1679" y="11607"/>
                </a:lnTo>
                <a:lnTo>
                  <a:pt x="1874" y="11728"/>
                </a:lnTo>
                <a:lnTo>
                  <a:pt x="2068" y="11826"/>
                </a:lnTo>
                <a:lnTo>
                  <a:pt x="2287" y="11923"/>
                </a:lnTo>
                <a:lnTo>
                  <a:pt x="2506" y="11996"/>
                </a:lnTo>
                <a:lnTo>
                  <a:pt x="2725" y="12045"/>
                </a:lnTo>
                <a:lnTo>
                  <a:pt x="3163" y="12142"/>
                </a:lnTo>
                <a:lnTo>
                  <a:pt x="3626" y="12166"/>
                </a:lnTo>
                <a:lnTo>
                  <a:pt x="4088" y="12166"/>
                </a:lnTo>
                <a:lnTo>
                  <a:pt x="4550" y="12142"/>
                </a:lnTo>
                <a:lnTo>
                  <a:pt x="4988" y="12093"/>
                </a:lnTo>
                <a:lnTo>
                  <a:pt x="5450" y="11996"/>
                </a:lnTo>
                <a:lnTo>
                  <a:pt x="5840" y="11874"/>
                </a:lnTo>
                <a:lnTo>
                  <a:pt x="6229" y="11704"/>
                </a:lnTo>
                <a:lnTo>
                  <a:pt x="6594" y="11485"/>
                </a:lnTo>
                <a:lnTo>
                  <a:pt x="6910" y="11217"/>
                </a:lnTo>
                <a:lnTo>
                  <a:pt x="7202" y="10925"/>
                </a:lnTo>
                <a:lnTo>
                  <a:pt x="7494" y="10585"/>
                </a:lnTo>
                <a:lnTo>
                  <a:pt x="7738" y="10220"/>
                </a:lnTo>
                <a:lnTo>
                  <a:pt x="7981" y="9806"/>
                </a:lnTo>
                <a:lnTo>
                  <a:pt x="8151" y="9368"/>
                </a:lnTo>
                <a:lnTo>
                  <a:pt x="8297" y="8881"/>
                </a:lnTo>
                <a:lnTo>
                  <a:pt x="8395" y="8395"/>
                </a:lnTo>
                <a:lnTo>
                  <a:pt x="10244" y="8346"/>
                </a:lnTo>
                <a:lnTo>
                  <a:pt x="10293" y="8419"/>
                </a:lnTo>
                <a:lnTo>
                  <a:pt x="10366" y="8443"/>
                </a:lnTo>
                <a:lnTo>
                  <a:pt x="10439" y="8468"/>
                </a:lnTo>
                <a:lnTo>
                  <a:pt x="10512" y="8443"/>
                </a:lnTo>
                <a:lnTo>
                  <a:pt x="10585" y="8395"/>
                </a:lnTo>
                <a:lnTo>
                  <a:pt x="10633" y="8346"/>
                </a:lnTo>
                <a:lnTo>
                  <a:pt x="10682" y="8273"/>
                </a:lnTo>
                <a:lnTo>
                  <a:pt x="10682" y="8200"/>
                </a:lnTo>
                <a:lnTo>
                  <a:pt x="10925" y="7981"/>
                </a:lnTo>
                <a:lnTo>
                  <a:pt x="11169" y="7762"/>
                </a:lnTo>
                <a:lnTo>
                  <a:pt x="11582" y="7300"/>
                </a:lnTo>
                <a:lnTo>
                  <a:pt x="12190" y="6618"/>
                </a:lnTo>
                <a:lnTo>
                  <a:pt x="12799" y="5913"/>
                </a:lnTo>
                <a:lnTo>
                  <a:pt x="13894" y="4623"/>
                </a:lnTo>
                <a:lnTo>
                  <a:pt x="14964" y="3285"/>
                </a:lnTo>
                <a:lnTo>
                  <a:pt x="15329" y="4258"/>
                </a:lnTo>
                <a:lnTo>
                  <a:pt x="14964" y="4429"/>
                </a:lnTo>
                <a:lnTo>
                  <a:pt x="14648" y="4623"/>
                </a:lnTo>
                <a:lnTo>
                  <a:pt x="14332" y="4866"/>
                </a:lnTo>
                <a:lnTo>
                  <a:pt x="14040" y="5110"/>
                </a:lnTo>
                <a:lnTo>
                  <a:pt x="13796" y="5402"/>
                </a:lnTo>
                <a:lnTo>
                  <a:pt x="13553" y="5718"/>
                </a:lnTo>
                <a:lnTo>
                  <a:pt x="13358" y="6034"/>
                </a:lnTo>
                <a:lnTo>
                  <a:pt x="13188" y="6375"/>
                </a:lnTo>
                <a:lnTo>
                  <a:pt x="13042" y="6740"/>
                </a:lnTo>
                <a:lnTo>
                  <a:pt x="12945" y="7105"/>
                </a:lnTo>
                <a:lnTo>
                  <a:pt x="12872" y="7494"/>
                </a:lnTo>
                <a:lnTo>
                  <a:pt x="12823" y="7859"/>
                </a:lnTo>
                <a:lnTo>
                  <a:pt x="12823" y="8249"/>
                </a:lnTo>
                <a:lnTo>
                  <a:pt x="12847" y="8638"/>
                </a:lnTo>
                <a:lnTo>
                  <a:pt x="12920" y="9027"/>
                </a:lnTo>
                <a:lnTo>
                  <a:pt x="13018" y="9417"/>
                </a:lnTo>
                <a:lnTo>
                  <a:pt x="13188" y="9830"/>
                </a:lnTo>
                <a:lnTo>
                  <a:pt x="13383" y="10244"/>
                </a:lnTo>
                <a:lnTo>
                  <a:pt x="13626" y="10585"/>
                </a:lnTo>
                <a:lnTo>
                  <a:pt x="13918" y="10925"/>
                </a:lnTo>
                <a:lnTo>
                  <a:pt x="14210" y="11217"/>
                </a:lnTo>
                <a:lnTo>
                  <a:pt x="14551" y="11485"/>
                </a:lnTo>
                <a:lnTo>
                  <a:pt x="14916" y="11704"/>
                </a:lnTo>
                <a:lnTo>
                  <a:pt x="15305" y="11874"/>
                </a:lnTo>
                <a:lnTo>
                  <a:pt x="15694" y="12020"/>
                </a:lnTo>
                <a:lnTo>
                  <a:pt x="16108" y="12142"/>
                </a:lnTo>
                <a:lnTo>
                  <a:pt x="16522" y="12215"/>
                </a:lnTo>
                <a:lnTo>
                  <a:pt x="16960" y="12239"/>
                </a:lnTo>
                <a:lnTo>
                  <a:pt x="17398" y="12239"/>
                </a:lnTo>
                <a:lnTo>
                  <a:pt x="17836" y="12191"/>
                </a:lnTo>
                <a:lnTo>
                  <a:pt x="18249" y="12093"/>
                </a:lnTo>
                <a:lnTo>
                  <a:pt x="18687" y="11947"/>
                </a:lnTo>
                <a:lnTo>
                  <a:pt x="19052" y="11777"/>
                </a:lnTo>
                <a:lnTo>
                  <a:pt x="19442" y="11582"/>
                </a:lnTo>
                <a:lnTo>
                  <a:pt x="19782" y="11339"/>
                </a:lnTo>
                <a:lnTo>
                  <a:pt x="20123" y="11096"/>
                </a:lnTo>
                <a:lnTo>
                  <a:pt x="20439" y="10804"/>
                </a:lnTo>
                <a:lnTo>
                  <a:pt x="20707" y="10487"/>
                </a:lnTo>
                <a:lnTo>
                  <a:pt x="20974" y="10147"/>
                </a:lnTo>
                <a:lnTo>
                  <a:pt x="21193" y="9782"/>
                </a:lnTo>
                <a:lnTo>
                  <a:pt x="21388" y="9417"/>
                </a:lnTo>
                <a:lnTo>
                  <a:pt x="21534" y="9027"/>
                </a:lnTo>
                <a:lnTo>
                  <a:pt x="21631" y="8614"/>
                </a:lnTo>
                <a:lnTo>
                  <a:pt x="21680" y="8224"/>
                </a:lnTo>
                <a:lnTo>
                  <a:pt x="21704" y="7811"/>
                </a:lnTo>
                <a:lnTo>
                  <a:pt x="21656" y="7397"/>
                </a:lnTo>
                <a:lnTo>
                  <a:pt x="21583" y="6983"/>
                </a:lnTo>
                <a:lnTo>
                  <a:pt x="21412" y="6570"/>
                </a:lnTo>
                <a:lnTo>
                  <a:pt x="21218" y="6180"/>
                </a:lnTo>
                <a:lnTo>
                  <a:pt x="20974" y="5791"/>
                </a:lnTo>
                <a:lnTo>
                  <a:pt x="20682" y="5450"/>
                </a:lnTo>
                <a:lnTo>
                  <a:pt x="20342" y="5110"/>
                </a:lnTo>
                <a:lnTo>
                  <a:pt x="20001" y="4818"/>
                </a:lnTo>
                <a:lnTo>
                  <a:pt x="19636" y="4526"/>
                </a:lnTo>
                <a:lnTo>
                  <a:pt x="19247" y="4307"/>
                </a:lnTo>
                <a:lnTo>
                  <a:pt x="18858" y="4088"/>
                </a:lnTo>
                <a:lnTo>
                  <a:pt x="18493" y="3942"/>
                </a:lnTo>
                <a:lnTo>
                  <a:pt x="18103" y="3845"/>
                </a:lnTo>
                <a:lnTo>
                  <a:pt x="17738" y="3772"/>
                </a:lnTo>
                <a:lnTo>
                  <a:pt x="17349" y="3747"/>
                </a:lnTo>
                <a:lnTo>
                  <a:pt x="16960" y="3747"/>
                </a:lnTo>
                <a:lnTo>
                  <a:pt x="16570" y="3820"/>
                </a:lnTo>
                <a:lnTo>
                  <a:pt x="16205" y="3918"/>
                </a:lnTo>
                <a:lnTo>
                  <a:pt x="15840" y="4039"/>
                </a:lnTo>
                <a:lnTo>
                  <a:pt x="15159" y="2214"/>
                </a:lnTo>
                <a:lnTo>
                  <a:pt x="15013" y="1801"/>
                </a:lnTo>
                <a:lnTo>
                  <a:pt x="14891" y="1387"/>
                </a:lnTo>
                <a:lnTo>
                  <a:pt x="14721" y="973"/>
                </a:lnTo>
                <a:lnTo>
                  <a:pt x="14648" y="779"/>
                </a:lnTo>
                <a:lnTo>
                  <a:pt x="14526" y="584"/>
                </a:lnTo>
                <a:lnTo>
                  <a:pt x="14794" y="560"/>
                </a:lnTo>
                <a:lnTo>
                  <a:pt x="15256" y="560"/>
                </a:lnTo>
                <a:lnTo>
                  <a:pt x="15475" y="584"/>
                </a:lnTo>
                <a:lnTo>
                  <a:pt x="15694" y="633"/>
                </a:lnTo>
                <a:lnTo>
                  <a:pt x="15816" y="657"/>
                </a:lnTo>
                <a:lnTo>
                  <a:pt x="15840" y="706"/>
                </a:lnTo>
                <a:lnTo>
                  <a:pt x="15865" y="730"/>
                </a:lnTo>
                <a:lnTo>
                  <a:pt x="15865" y="852"/>
                </a:lnTo>
                <a:lnTo>
                  <a:pt x="15840" y="1022"/>
                </a:lnTo>
                <a:lnTo>
                  <a:pt x="15743" y="1119"/>
                </a:lnTo>
                <a:lnTo>
                  <a:pt x="15646" y="1217"/>
                </a:lnTo>
                <a:lnTo>
                  <a:pt x="15621" y="1314"/>
                </a:lnTo>
                <a:lnTo>
                  <a:pt x="15621" y="1387"/>
                </a:lnTo>
                <a:lnTo>
                  <a:pt x="15646" y="1411"/>
                </a:lnTo>
                <a:lnTo>
                  <a:pt x="15670" y="1436"/>
                </a:lnTo>
                <a:lnTo>
                  <a:pt x="15743" y="1484"/>
                </a:lnTo>
                <a:lnTo>
                  <a:pt x="15840" y="1484"/>
                </a:lnTo>
                <a:lnTo>
                  <a:pt x="16011" y="1387"/>
                </a:lnTo>
                <a:lnTo>
                  <a:pt x="16157" y="1265"/>
                </a:lnTo>
                <a:lnTo>
                  <a:pt x="16278" y="1119"/>
                </a:lnTo>
                <a:lnTo>
                  <a:pt x="16376" y="949"/>
                </a:lnTo>
                <a:lnTo>
                  <a:pt x="16424" y="779"/>
                </a:lnTo>
                <a:lnTo>
                  <a:pt x="16424" y="681"/>
                </a:lnTo>
                <a:lnTo>
                  <a:pt x="16400" y="584"/>
                </a:lnTo>
                <a:lnTo>
                  <a:pt x="16376" y="511"/>
                </a:lnTo>
                <a:lnTo>
                  <a:pt x="16327" y="414"/>
                </a:lnTo>
                <a:lnTo>
                  <a:pt x="16254" y="341"/>
                </a:lnTo>
                <a:lnTo>
                  <a:pt x="16157" y="268"/>
                </a:lnTo>
                <a:lnTo>
                  <a:pt x="15938" y="170"/>
                </a:lnTo>
                <a:lnTo>
                  <a:pt x="15719" y="97"/>
                </a:lnTo>
                <a:lnTo>
                  <a:pt x="15475" y="49"/>
                </a:lnTo>
                <a:lnTo>
                  <a:pt x="15232" y="24"/>
                </a:lnTo>
                <a:lnTo>
                  <a:pt x="14940" y="0"/>
                </a:lnTo>
                <a:close/>
              </a:path>
            </a:pathLst>
          </a:custGeom>
          <a:solidFill>
            <a:schemeClr val="accent5"/>
          </a:soli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5128" name="Shape 116"/>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60DEBC87-1574-1947-8A89-3013EB5E88E5}" type="slidenum">
              <a:rPr lang="en-US" altLang="en-US" sz="1000">
                <a:solidFill>
                  <a:srgbClr val="FFFFFF"/>
                </a:solidFill>
                <a:latin typeface="Sniglet" charset="-95"/>
                <a:ea typeface="Sniglet" charset="-95"/>
                <a:cs typeface="Sniglet" charset="-95"/>
                <a:sym typeface="Sniglet" charset="-95"/>
              </a:rPr>
              <a:pPr/>
              <a:t>2</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0">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290">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290">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0">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89"/>
          <p:cNvSpPr txBox="1">
            <a:spLocks noGrp="1"/>
          </p:cNvSpPr>
          <p:nvPr>
            <p:ph type="body" idx="1"/>
          </p:nvPr>
        </p:nvSpPr>
        <p:spPr>
          <a:xfrm>
            <a:off x="3746500" y="528638"/>
            <a:ext cx="5743575" cy="819150"/>
          </a:xfrm>
        </p:spPr>
        <p:txBody>
          <a:bodyPr/>
          <a:lstStyle/>
          <a:p>
            <a:pPr marL="0" indent="0" eaLnBrk="1" hangingPunct="1">
              <a:spcAft>
                <a:spcPct val="0"/>
              </a:spcAft>
              <a:buClr>
                <a:srgbClr val="FFFFFF"/>
              </a:buClr>
              <a:buFont typeface="Sniglet" charset="-95"/>
              <a:buNone/>
            </a:pPr>
            <a:r>
              <a:rPr lang="en-US" altLang="en-US">
                <a:solidFill>
                  <a:srgbClr val="FFFFFF"/>
                </a:solidFill>
                <a:latin typeface="Sniglet" charset="-95"/>
                <a:ea typeface="Sniglet" charset="-95"/>
                <a:cs typeface="Sniglet" charset="-95"/>
                <a:sym typeface="Sniglet" charset="-95"/>
              </a:rPr>
              <a:t>Conclusions</a:t>
            </a:r>
          </a:p>
        </p:txBody>
      </p:sp>
      <p:sp>
        <p:nvSpPr>
          <p:cNvPr id="23555" name="Shape 90"/>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A67072FF-A34A-6D42-B9B0-A72852C2F32E}" type="slidenum">
              <a:rPr lang="en-US" altLang="en-US" sz="1000">
                <a:solidFill>
                  <a:srgbClr val="FFFFFF"/>
                </a:solidFill>
                <a:latin typeface="Sniglet" charset="-95"/>
                <a:ea typeface="Sniglet" charset="-95"/>
                <a:cs typeface="Sniglet" charset="-95"/>
                <a:sym typeface="Sniglet" charset="-95"/>
              </a:rPr>
              <a:pPr/>
              <a:t>20</a:t>
            </a:fld>
            <a:endParaRPr lang="en-US" altLang="en-US" sz="1000">
              <a:solidFill>
                <a:srgbClr val="FFFFFF"/>
              </a:solidFill>
              <a:latin typeface="Sniglet" charset="-95"/>
              <a:ea typeface="Sniglet" charset="-95"/>
              <a:cs typeface="Sniglet" charset="-95"/>
              <a:sym typeface="Sniglet" charset="-95"/>
            </a:endParaRPr>
          </a:p>
        </p:txBody>
      </p:sp>
      <p:sp>
        <p:nvSpPr>
          <p:cNvPr id="4" name="Shape 96"/>
          <p:cNvSpPr txBox="1">
            <a:spLocks/>
          </p:cNvSpPr>
          <p:nvPr/>
        </p:nvSpPr>
        <p:spPr bwMode="auto">
          <a:xfrm>
            <a:off x="329173" y="1213318"/>
            <a:ext cx="8229600" cy="348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marL="457200" indent="-355600">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just" eaLnBrk="1" hangingPunct="1">
              <a:spcBef>
                <a:spcPts val="600"/>
              </a:spcBef>
              <a:buClr>
                <a:srgbClr val="FFFFFF"/>
              </a:buClr>
              <a:buSzPts val="2000"/>
              <a:buFont typeface="Sniglet" charset="-95"/>
              <a:buChar char="✘"/>
            </a:pPr>
            <a:r>
              <a:rPr lang="en-US" altLang="en-US" sz="1800" dirty="0" err="1">
                <a:solidFill>
                  <a:srgbClr val="FFFFFF"/>
                </a:solidFill>
                <a:latin typeface="Sniglet" charset="-95"/>
                <a:ea typeface="Sniglet" charset="-95"/>
                <a:cs typeface="Sniglet" charset="-95"/>
                <a:sym typeface="Sniglet" charset="-95"/>
              </a:rPr>
              <a:t>Noticings</a:t>
            </a:r>
            <a:r>
              <a:rPr lang="en-US" altLang="en-US" sz="1800" dirty="0">
                <a:solidFill>
                  <a:srgbClr val="FFFFFF"/>
                </a:solidFill>
                <a:latin typeface="Sniglet" charset="-95"/>
                <a:ea typeface="Sniglet" charset="-95"/>
                <a:cs typeface="Sniglet" charset="-95"/>
                <a:sym typeface="Sniglet" charset="-95"/>
              </a:rPr>
              <a:t> function not only as a vehicle for the occurrence of a complain but also in a preventing manner, expressing affiliation for the relationship between the co-participants</a:t>
            </a:r>
          </a:p>
          <a:p>
            <a:pPr algn="just" eaLnBrk="1" hangingPunct="1">
              <a:spcBef>
                <a:spcPts val="600"/>
              </a:spcBef>
              <a:buClr>
                <a:srgbClr val="FFFFFF"/>
              </a:buClr>
              <a:buSzPts val="2000"/>
              <a:buFont typeface="Sniglet" charset="-95"/>
              <a:buChar char="✘"/>
            </a:pPr>
            <a:r>
              <a:rPr lang="en-US" altLang="en-US" sz="1800" dirty="0">
                <a:solidFill>
                  <a:srgbClr val="FFFFFF"/>
                </a:solidFill>
                <a:latin typeface="Sniglet" charset="-95"/>
                <a:ea typeface="Sniglet" charset="-95"/>
                <a:cs typeface="Sniglet" charset="-95"/>
                <a:sym typeface="Sniglet" charset="-95"/>
              </a:rPr>
              <a:t>Use of an </a:t>
            </a:r>
            <a:r>
              <a:rPr lang="en-US" altLang="en-US" sz="1800" dirty="0" err="1">
                <a:solidFill>
                  <a:srgbClr val="FFFFFF"/>
                </a:solidFill>
                <a:latin typeface="Sniglet" charset="-95"/>
                <a:ea typeface="Sniglet" charset="-95"/>
                <a:cs typeface="Sniglet" charset="-95"/>
                <a:sym typeface="Sniglet" charset="-95"/>
              </a:rPr>
              <a:t>embeded</a:t>
            </a:r>
            <a:r>
              <a:rPr lang="en-US" altLang="en-US" sz="1800" dirty="0">
                <a:solidFill>
                  <a:srgbClr val="FFFFFF"/>
                </a:solidFill>
                <a:latin typeface="Sniglet" charset="-95"/>
                <a:ea typeface="Sniglet" charset="-95"/>
                <a:cs typeface="Sniglet" charset="-95"/>
                <a:sym typeface="Sniglet" charset="-95"/>
              </a:rPr>
              <a:t> complaint sequence by one person might forestall the </a:t>
            </a:r>
            <a:r>
              <a:rPr lang="en-US" altLang="en-US" sz="1800" dirty="0" err="1" smtClean="0">
                <a:solidFill>
                  <a:srgbClr val="FFFFFF"/>
                </a:solidFill>
                <a:latin typeface="Sniglet" charset="-95"/>
                <a:ea typeface="Sniglet" charset="-95"/>
                <a:cs typeface="Sniglet" charset="-95"/>
                <a:sym typeface="Sniglet" charset="-95"/>
              </a:rPr>
              <a:t>complainable</a:t>
            </a:r>
            <a:endParaRPr lang="en-US" altLang="en-US" sz="1800" dirty="0" smtClean="0">
              <a:solidFill>
                <a:srgbClr val="FFFFFF"/>
              </a:solidFill>
              <a:latin typeface="Sniglet" charset="-95"/>
              <a:ea typeface="Sniglet" charset="-95"/>
              <a:cs typeface="Sniglet" charset="-95"/>
              <a:sym typeface="Sniglet" charset="-95"/>
            </a:endParaRPr>
          </a:p>
          <a:p>
            <a:pPr algn="just" eaLnBrk="1" hangingPunct="1">
              <a:spcBef>
                <a:spcPts val="600"/>
              </a:spcBef>
              <a:buClr>
                <a:srgbClr val="FFFFFF"/>
              </a:buClr>
              <a:buSzPts val="2000"/>
              <a:buFont typeface="Sniglet" charset="-95"/>
              <a:buChar char="✘"/>
            </a:pPr>
            <a:r>
              <a:rPr lang="en-US" altLang="en-US" sz="1800" dirty="0" smtClean="0">
                <a:solidFill>
                  <a:srgbClr val="FFFFFF"/>
                </a:solidFill>
                <a:latin typeface="Sniglet" charset="-95"/>
                <a:ea typeface="Sniglet" charset="-95"/>
                <a:cs typeface="Sniglet" charset="-95"/>
                <a:sym typeface="Sniglet" charset="-95"/>
              </a:rPr>
              <a:t>Preference for</a:t>
            </a:r>
            <a:endParaRPr lang="en-US" altLang="en-US" sz="1800" dirty="0">
              <a:solidFill>
                <a:srgbClr val="FFFFFF"/>
              </a:solidFill>
              <a:latin typeface="Sniglet" charset="-95"/>
              <a:ea typeface="Sniglet" charset="-95"/>
              <a:cs typeface="Sniglet" charset="-95"/>
              <a:sym typeface="Sniglet" charset="-95"/>
            </a:endParaRPr>
          </a:p>
          <a:p>
            <a:pPr lvl="1" algn="just" eaLnBrk="1" hangingPunct="1">
              <a:spcBef>
                <a:spcPts val="600"/>
              </a:spcBef>
              <a:buClr>
                <a:srgbClr val="FFFFFF"/>
              </a:buClr>
              <a:buSzPts val="2000"/>
              <a:buFont typeface="Sniglet" charset="-95"/>
              <a:buChar char="✘"/>
            </a:pPr>
            <a:r>
              <a:rPr lang="en-US" altLang="en-US" sz="1800" dirty="0">
                <a:solidFill>
                  <a:srgbClr val="FFFFFF"/>
                </a:solidFill>
                <a:latin typeface="Sniglet" charset="-95"/>
                <a:ea typeface="Sniglet" charset="-95"/>
                <a:cs typeface="Sniglet" charset="-95"/>
                <a:sym typeface="Sniglet" charset="-95"/>
              </a:rPr>
              <a:t>Preemptive </a:t>
            </a:r>
            <a:r>
              <a:rPr lang="en-US" altLang="en-US" sz="1800" dirty="0" smtClean="0">
                <a:solidFill>
                  <a:srgbClr val="FFFFFF"/>
                </a:solidFill>
                <a:latin typeface="Sniglet" charset="-95"/>
                <a:ea typeface="Sniglet" charset="-95"/>
                <a:cs typeface="Sniglet" charset="-95"/>
                <a:sym typeface="Sniglet" charset="-95"/>
              </a:rPr>
              <a:t>accounts&gt; </a:t>
            </a:r>
            <a:r>
              <a:rPr lang="en-US" altLang="en-US" sz="1800" dirty="0">
                <a:solidFill>
                  <a:srgbClr val="FFFFFF"/>
                </a:solidFill>
                <a:latin typeface="Sniglet" charset="-95"/>
                <a:ea typeface="Sniglet" charset="-95"/>
                <a:cs typeface="Sniglet" charset="-95"/>
                <a:sym typeface="Sniglet" charset="-95"/>
              </a:rPr>
              <a:t>can minimize the accountability of a responsible </a:t>
            </a:r>
            <a:r>
              <a:rPr lang="en-US" altLang="en-US" sz="1800" dirty="0" smtClean="0">
                <a:solidFill>
                  <a:srgbClr val="FFFFFF"/>
                </a:solidFill>
                <a:latin typeface="Sniglet" charset="-95"/>
                <a:ea typeface="Sniglet" charset="-95"/>
                <a:cs typeface="Sniglet" charset="-95"/>
                <a:sym typeface="Sniglet" charset="-95"/>
              </a:rPr>
              <a:t>person and express affiliation, </a:t>
            </a:r>
            <a:r>
              <a:rPr lang="en-US" altLang="en-US" sz="1800" dirty="0">
                <a:solidFill>
                  <a:srgbClr val="FFFFFF"/>
                </a:solidFill>
                <a:latin typeface="Sniglet" charset="-95"/>
                <a:ea typeface="Sniglet" charset="-95"/>
                <a:cs typeface="Sniglet" charset="-95"/>
                <a:sym typeface="Sniglet" charset="-95"/>
              </a:rPr>
              <a:t>especially when there is no grounds for the </a:t>
            </a:r>
            <a:r>
              <a:rPr lang="en-US" altLang="en-US" sz="1800" dirty="0" err="1">
                <a:solidFill>
                  <a:srgbClr val="FFFFFF"/>
                </a:solidFill>
                <a:latin typeface="Sniglet" charset="-95"/>
                <a:ea typeface="Sniglet" charset="-95"/>
                <a:cs typeface="Sniglet" charset="-95"/>
                <a:sym typeface="Sniglet" charset="-95"/>
              </a:rPr>
              <a:t>complainable</a:t>
            </a:r>
            <a:endParaRPr lang="en-US" altLang="en-US" sz="1800" dirty="0">
              <a:solidFill>
                <a:srgbClr val="FFFFFF"/>
              </a:solidFill>
              <a:latin typeface="Sniglet" charset="-95"/>
              <a:ea typeface="Sniglet" charset="-95"/>
              <a:cs typeface="Sniglet" charset="-95"/>
              <a:sym typeface="Sniglet" charset="-95"/>
            </a:endParaRPr>
          </a:p>
          <a:p>
            <a:pPr lvl="1" algn="just" eaLnBrk="1" hangingPunct="1">
              <a:spcBef>
                <a:spcPts val="600"/>
              </a:spcBef>
              <a:buClr>
                <a:srgbClr val="FFFFFF"/>
              </a:buClr>
              <a:buSzPts val="2000"/>
              <a:buFont typeface="Sniglet" charset="-95"/>
              <a:buChar char="✘"/>
            </a:pPr>
            <a:r>
              <a:rPr lang="en-US" altLang="en-US" sz="1800" dirty="0">
                <a:solidFill>
                  <a:srgbClr val="FFFFFF"/>
                </a:solidFill>
                <a:latin typeface="Sniglet" charset="-95"/>
                <a:ea typeface="Sniglet" charset="-95"/>
                <a:cs typeface="Sniglet" charset="-95"/>
                <a:sym typeface="Sniglet" charset="-95"/>
              </a:rPr>
              <a:t>apologies that appear in </a:t>
            </a:r>
            <a:r>
              <a:rPr lang="en-US" altLang="en-US" sz="1800" dirty="0" smtClean="0">
                <a:solidFill>
                  <a:srgbClr val="FFFFFF"/>
                </a:solidFill>
                <a:latin typeface="Sniglet" charset="-95"/>
                <a:ea typeface="Sniglet" charset="-95"/>
                <a:cs typeface="Sniglet" charset="-95"/>
                <a:sym typeface="Sniglet" charset="-95"/>
              </a:rPr>
              <a:t>advance&gt; </a:t>
            </a:r>
            <a:r>
              <a:rPr lang="en-US" altLang="en-US" sz="1800" dirty="0">
                <a:solidFill>
                  <a:srgbClr val="FFFFFF"/>
                </a:solidFill>
                <a:latin typeface="Sniglet" charset="-95"/>
                <a:ea typeface="Sniglet" charset="-95"/>
                <a:cs typeface="Sniglet" charset="-95"/>
                <a:sym typeface="Sniglet" charset="-95"/>
              </a:rPr>
              <a:t>can neutralize the effect or even the appearance of a complaint especially in cases where this practice is framed with laughter </a:t>
            </a:r>
          </a:p>
          <a:p>
            <a:pPr algn="just" eaLnBrk="1" hangingPunct="1">
              <a:spcBef>
                <a:spcPts val="600"/>
              </a:spcBef>
              <a:buClr>
                <a:srgbClr val="FFFFFF"/>
              </a:buClr>
              <a:buSzPts val="2000"/>
              <a:buFont typeface="Sniglet" charset="-95"/>
              <a:buChar char="✘"/>
            </a:pPr>
            <a:endParaRPr lang="el-GR" altLang="en-US" sz="2400" dirty="0">
              <a:solidFill>
                <a:srgbClr val="FFFFFF"/>
              </a:solidFill>
              <a:latin typeface="Sniglet" charset="-95"/>
              <a:ea typeface="Sniglet" charset="-95"/>
              <a:cs typeface="Sniglet" charset="-95"/>
              <a:sym typeface="Sniglet" charset="-95"/>
            </a:endParaRPr>
          </a:p>
          <a:p>
            <a:pPr algn="just" eaLnBrk="1" hangingPunct="1">
              <a:spcBef>
                <a:spcPts val="600"/>
              </a:spcBef>
              <a:buClr>
                <a:srgbClr val="FFFFFF"/>
              </a:buClr>
              <a:buSzPts val="3000"/>
              <a:buFont typeface="Sniglet" charset="-95"/>
              <a:buNone/>
            </a:pPr>
            <a:endParaRPr lang="el-GR" altLang="en-US" sz="2400" dirty="0">
              <a:solidFill>
                <a:srgbClr val="FFFFFF"/>
              </a:solidFill>
              <a:latin typeface="Sniglet" charset="-95"/>
              <a:ea typeface="Sniglet" charset="-95"/>
              <a:cs typeface="Sniglet" charset="-95"/>
              <a:sym typeface="Sniglet" charset="-95"/>
            </a:endParaRPr>
          </a:p>
          <a:p>
            <a:pPr algn="just" eaLnBrk="1" hangingPunct="1">
              <a:spcBef>
                <a:spcPts val="600"/>
              </a:spcBef>
              <a:buClr>
                <a:srgbClr val="FFFFFF"/>
              </a:buClr>
              <a:buSzPts val="3000"/>
              <a:buFont typeface="Sniglet" charset="-95"/>
              <a:buNone/>
            </a:pPr>
            <a:r>
              <a:rPr lang="el-GR" altLang="en-US" sz="2400" dirty="0">
                <a:solidFill>
                  <a:srgbClr val="FFFFFF"/>
                </a:solidFill>
                <a:latin typeface="Sniglet" charset="-95"/>
                <a:ea typeface="Sniglet" charset="-95"/>
                <a:cs typeface="Sniglet" charset="-95"/>
                <a:sym typeface="Sniglet" charset="-95"/>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hape 89"/>
          <p:cNvSpPr txBox="1">
            <a:spLocks noGrp="1"/>
          </p:cNvSpPr>
          <p:nvPr>
            <p:ph type="body" idx="1"/>
          </p:nvPr>
        </p:nvSpPr>
        <p:spPr>
          <a:xfrm>
            <a:off x="3746500" y="528638"/>
            <a:ext cx="5743575" cy="819150"/>
          </a:xfrm>
        </p:spPr>
        <p:txBody>
          <a:bodyPr/>
          <a:lstStyle/>
          <a:p>
            <a:pPr marL="0" indent="0" eaLnBrk="1" hangingPunct="1">
              <a:spcAft>
                <a:spcPct val="0"/>
              </a:spcAft>
              <a:buClr>
                <a:srgbClr val="FFFFFF"/>
              </a:buClr>
              <a:buFont typeface="Sniglet" charset="-95"/>
              <a:buNone/>
            </a:pPr>
            <a:r>
              <a:rPr lang="en-US" altLang="en-US">
                <a:solidFill>
                  <a:srgbClr val="FFFFFF"/>
                </a:solidFill>
                <a:latin typeface="Sniglet" charset="-95"/>
                <a:ea typeface="Sniglet" charset="-95"/>
                <a:cs typeface="Sniglet" charset="-95"/>
                <a:sym typeface="Sniglet" charset="-95"/>
              </a:rPr>
              <a:t>Conclusions</a:t>
            </a:r>
          </a:p>
        </p:txBody>
      </p:sp>
      <p:sp>
        <p:nvSpPr>
          <p:cNvPr id="24579" name="Shape 90"/>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B176048F-EE32-F84F-BCA8-5F73A5C6F800}" type="slidenum">
              <a:rPr lang="en-US" altLang="en-US" sz="1000">
                <a:solidFill>
                  <a:srgbClr val="FFFFFF"/>
                </a:solidFill>
                <a:latin typeface="Sniglet" charset="-95"/>
                <a:ea typeface="Sniglet" charset="-95"/>
                <a:cs typeface="Sniglet" charset="-95"/>
                <a:sym typeface="Sniglet" charset="-95"/>
              </a:rPr>
              <a:pPr/>
              <a:t>21</a:t>
            </a:fld>
            <a:endParaRPr lang="en-US" altLang="en-US" sz="1000">
              <a:solidFill>
                <a:srgbClr val="FFFFFF"/>
              </a:solidFill>
              <a:latin typeface="Sniglet" charset="-95"/>
              <a:ea typeface="Sniglet" charset="-95"/>
              <a:cs typeface="Sniglet" charset="-95"/>
              <a:sym typeface="Sniglet" charset="-95"/>
            </a:endParaRPr>
          </a:p>
        </p:txBody>
      </p:sp>
      <p:sp>
        <p:nvSpPr>
          <p:cNvPr id="4" name="Shape 96"/>
          <p:cNvSpPr txBox="1">
            <a:spLocks/>
          </p:cNvSpPr>
          <p:nvPr/>
        </p:nvSpPr>
        <p:spPr bwMode="auto">
          <a:xfrm>
            <a:off x="338138" y="1347788"/>
            <a:ext cx="8229600" cy="348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marL="457200" indent="-419100">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a:spcBef>
                <a:spcPts val="600"/>
              </a:spcBef>
              <a:buClr>
                <a:srgbClr val="FFFFFF"/>
              </a:buClr>
              <a:buSzPts val="3000"/>
              <a:buFont typeface="Sniglet" charset="-95"/>
              <a:buChar char="✘"/>
            </a:pPr>
            <a:r>
              <a:rPr lang="en-US" altLang="en-US" sz="2400" dirty="0" smtClean="0">
                <a:solidFill>
                  <a:srgbClr val="FFFFFF"/>
                </a:solidFill>
                <a:sym typeface="Sniglet" charset="-95"/>
              </a:rPr>
              <a:t>And all the above indicate us the way in which co-participants (</a:t>
            </a:r>
            <a:r>
              <a:rPr lang="en-US" altLang="en-US" sz="2400" dirty="0">
                <a:solidFill>
                  <a:srgbClr val="FFFFFF"/>
                </a:solidFill>
                <a:sym typeface="Sniglet" charset="-95"/>
              </a:rPr>
              <a:t>dis)affiliate </a:t>
            </a:r>
            <a:r>
              <a:rPr lang="en-US" altLang="en-US" sz="2400" dirty="0" smtClean="0">
                <a:solidFill>
                  <a:srgbClr val="FFFFFF"/>
                </a:solidFill>
                <a:sym typeface="Sniglet" charset="-95"/>
              </a:rPr>
              <a:t>to each other in places which are sensitive on the management of their relationship because of infringements in their expectations concerning maintenance of moral order</a:t>
            </a:r>
            <a:endParaRPr lang="en-US" altLang="en-US" sz="2400" dirty="0">
              <a:solidFill>
                <a:srgbClr val="FFFFFF"/>
              </a:solidFill>
              <a:sym typeface="Sniglet" charset="-95"/>
            </a:endParaRPr>
          </a:p>
        </p:txBody>
      </p:sp>
      <p:grpSp>
        <p:nvGrpSpPr>
          <p:cNvPr id="2" name="Shape 109"/>
          <p:cNvGrpSpPr>
            <a:grpSpLocks/>
          </p:cNvGrpSpPr>
          <p:nvPr/>
        </p:nvGrpSpPr>
        <p:grpSpPr bwMode="auto">
          <a:xfrm rot="4843953" flipH="1">
            <a:off x="20638" y="1697038"/>
            <a:ext cx="1166812" cy="1033462"/>
            <a:chOff x="1113100" y="2199475"/>
            <a:chExt cx="801900" cy="709925"/>
          </a:xfrm>
        </p:grpSpPr>
        <p:sp>
          <p:nvSpPr>
            <p:cNvPr id="24585" name="Shape 110"/>
            <p:cNvSpPr>
              <a:spLocks/>
            </p:cNvSpPr>
            <p:nvPr/>
          </p:nvSpPr>
          <p:spPr bwMode="auto">
            <a:xfrm>
              <a:off x="1113100" y="2291450"/>
              <a:ext cx="735850" cy="617950"/>
            </a:xfrm>
            <a:custGeom>
              <a:avLst/>
              <a:gdLst>
                <a:gd name="T0" fmla="*/ 2147483647 w 29434"/>
                <a:gd name="T1" fmla="*/ 2147483647 h 24718"/>
                <a:gd name="T2" fmla="*/ 2147483647 w 29434"/>
                <a:gd name="T3" fmla="*/ 221484230 h 24718"/>
                <a:gd name="T4" fmla="*/ 2147483647 w 29434"/>
                <a:gd name="T5" fmla="*/ 553124825 h 24718"/>
                <a:gd name="T6" fmla="*/ 2147483647 w 29434"/>
                <a:gd name="T7" fmla="*/ 921484109 h 24718"/>
                <a:gd name="T8" fmla="*/ 2147483647 w 29434"/>
                <a:gd name="T9" fmla="*/ 1290233592 h 24718"/>
                <a:gd name="T10" fmla="*/ 2147483647 w 29434"/>
                <a:gd name="T11" fmla="*/ 1732421052 h 24718"/>
                <a:gd name="T12" fmla="*/ 2147483647 w 29434"/>
                <a:gd name="T13" fmla="*/ 1953515383 h 24718"/>
                <a:gd name="T14" fmla="*/ 2147483647 w 29434"/>
                <a:gd name="T15" fmla="*/ 2147483647 h 24718"/>
                <a:gd name="T16" fmla="*/ 2147483647 w 29434"/>
                <a:gd name="T17" fmla="*/ 2147483647 h 24718"/>
                <a:gd name="T18" fmla="*/ 2147483647 w 29434"/>
                <a:gd name="T19" fmla="*/ 2147483647 h 24718"/>
                <a:gd name="T20" fmla="*/ 2147483647 w 29434"/>
                <a:gd name="T21" fmla="*/ 2147483647 h 24718"/>
                <a:gd name="T22" fmla="*/ 2147483647 w 29434"/>
                <a:gd name="T23" fmla="*/ 2147483647 h 24718"/>
                <a:gd name="T24" fmla="*/ 2147483647 w 29434"/>
                <a:gd name="T25" fmla="*/ 2147483647 h 24718"/>
                <a:gd name="T26" fmla="*/ 2147483647 w 29434"/>
                <a:gd name="T27" fmla="*/ 2147483647 h 24718"/>
                <a:gd name="T28" fmla="*/ 2147483647 w 29434"/>
                <a:gd name="T29" fmla="*/ 2147483647 h 24718"/>
                <a:gd name="T30" fmla="*/ 2147483647 w 29434"/>
                <a:gd name="T31" fmla="*/ 2147483647 h 24718"/>
                <a:gd name="T32" fmla="*/ 2147483647 w 29434"/>
                <a:gd name="T33" fmla="*/ 2147483647 h 24718"/>
                <a:gd name="T34" fmla="*/ 2147483647 w 29434"/>
                <a:gd name="T35" fmla="*/ 2147483647 h 24718"/>
                <a:gd name="T36" fmla="*/ 2147483647 w 29434"/>
                <a:gd name="T37" fmla="*/ 2147483647 h 24718"/>
                <a:gd name="T38" fmla="*/ 2147483647 w 29434"/>
                <a:gd name="T39" fmla="*/ 2147483647 h 24718"/>
                <a:gd name="T40" fmla="*/ 2147483647 w 29434"/>
                <a:gd name="T41" fmla="*/ 2147483647 h 24718"/>
                <a:gd name="T42" fmla="*/ 2147483647 w 29434"/>
                <a:gd name="T43" fmla="*/ 2147483647 h 24718"/>
                <a:gd name="T44" fmla="*/ 2147483647 w 29434"/>
                <a:gd name="T45" fmla="*/ 2147483647 h 24718"/>
                <a:gd name="T46" fmla="*/ 2147483647 w 29434"/>
                <a:gd name="T47" fmla="*/ 2147483647 h 24718"/>
                <a:gd name="T48" fmla="*/ 2147483647 w 29434"/>
                <a:gd name="T49" fmla="*/ 2147483647 h 24718"/>
                <a:gd name="T50" fmla="*/ 2147483647 w 29434"/>
                <a:gd name="T51" fmla="*/ 2147483647 h 24718"/>
                <a:gd name="T52" fmla="*/ 2147483647 w 29434"/>
                <a:gd name="T53" fmla="*/ 2147483647 h 24718"/>
                <a:gd name="T54" fmla="*/ 2147483647 w 29434"/>
                <a:gd name="T55" fmla="*/ 2147483647 h 24718"/>
                <a:gd name="T56" fmla="*/ 2147483647 w 29434"/>
                <a:gd name="T57" fmla="*/ 2147483647 h 24718"/>
                <a:gd name="T58" fmla="*/ 2147483647 w 29434"/>
                <a:gd name="T59" fmla="*/ 2147483647 h 24718"/>
                <a:gd name="T60" fmla="*/ 2147483647 w 29434"/>
                <a:gd name="T61" fmla="*/ 2147483647 h 24718"/>
                <a:gd name="T62" fmla="*/ 2147483647 w 29434"/>
                <a:gd name="T63" fmla="*/ 2147483647 h 24718"/>
                <a:gd name="T64" fmla="*/ 2147483647 w 29434"/>
                <a:gd name="T65" fmla="*/ 2147483647 h 24718"/>
                <a:gd name="T66" fmla="*/ 884765765 w 29434"/>
                <a:gd name="T67" fmla="*/ 2147483647 h 24718"/>
                <a:gd name="T68" fmla="*/ 294921822 w 29434"/>
                <a:gd name="T69" fmla="*/ 2147483647 h 24718"/>
                <a:gd name="T70" fmla="*/ 37109378 w 29434"/>
                <a:gd name="T71" fmla="*/ 2147483647 h 24718"/>
                <a:gd name="T72" fmla="*/ 294921822 w 29434"/>
                <a:gd name="T73" fmla="*/ 2147483647 h 24718"/>
                <a:gd name="T74" fmla="*/ 589843643 w 29434"/>
                <a:gd name="T75" fmla="*/ 2147483647 h 24718"/>
                <a:gd name="T76" fmla="*/ 1179296887 w 29434"/>
                <a:gd name="T77" fmla="*/ 2147483647 h 24718"/>
                <a:gd name="T78" fmla="*/ 1400390428 w 29434"/>
                <a:gd name="T79" fmla="*/ 2147483647 h 24718"/>
                <a:gd name="T80" fmla="*/ 1879686701 w 29434"/>
                <a:gd name="T81" fmla="*/ 2147483647 h 24718"/>
                <a:gd name="T82" fmla="*/ 2100781042 w 29434"/>
                <a:gd name="T83" fmla="*/ 2147483647 h 24718"/>
                <a:gd name="T84" fmla="*/ 2147483647 w 29434"/>
                <a:gd name="T85" fmla="*/ 2147483647 h 24718"/>
                <a:gd name="T86" fmla="*/ 2147483647 w 29434"/>
                <a:gd name="T87" fmla="*/ 2147483647 h 24718"/>
                <a:gd name="T88" fmla="*/ 2147483647 w 29434"/>
                <a:gd name="T89" fmla="*/ 2147483647 h 24718"/>
                <a:gd name="T90" fmla="*/ 2147483647 w 29434"/>
                <a:gd name="T91" fmla="*/ 2147483647 h 24718"/>
                <a:gd name="T92" fmla="*/ 2147483647 w 29434"/>
                <a:gd name="T93" fmla="*/ 2147483647 h 24718"/>
                <a:gd name="T94" fmla="*/ 2147483647 w 29434"/>
                <a:gd name="T95" fmla="*/ 2147483647 h 24718"/>
                <a:gd name="T96" fmla="*/ 2147483647 w 29434"/>
                <a:gd name="T97" fmla="*/ 2147483647 h 24718"/>
                <a:gd name="T98" fmla="*/ 2147483647 w 29434"/>
                <a:gd name="T99" fmla="*/ 2147483647 h 24718"/>
                <a:gd name="T100" fmla="*/ 2147483647 w 29434"/>
                <a:gd name="T101" fmla="*/ 2147483647 h 24718"/>
                <a:gd name="T102" fmla="*/ 2147483647 w 29434"/>
                <a:gd name="T103" fmla="*/ 2147483647 h 24718"/>
                <a:gd name="T104" fmla="*/ 2147483647 w 29434"/>
                <a:gd name="T105" fmla="*/ 2147483647 h 24718"/>
                <a:gd name="T106" fmla="*/ 2147483647 w 29434"/>
                <a:gd name="T107" fmla="*/ 2147483647 h 24718"/>
                <a:gd name="T108" fmla="*/ 2147483647 w 29434"/>
                <a:gd name="T109" fmla="*/ 2147483647 h 24718"/>
                <a:gd name="T110" fmla="*/ 2147483647 w 29434"/>
                <a:gd name="T111" fmla="*/ 2147483647 h 24718"/>
                <a:gd name="T112" fmla="*/ 2147483647 w 29434"/>
                <a:gd name="T113" fmla="*/ 2147483647 h 24718"/>
                <a:gd name="T114" fmla="*/ 2147483647 w 29434"/>
                <a:gd name="T115" fmla="*/ 2147483647 h 24718"/>
                <a:gd name="T116" fmla="*/ 2147483647 w 29434"/>
                <a:gd name="T117" fmla="*/ 1842968218 h 24718"/>
                <a:gd name="T118" fmla="*/ 2147483647 w 29434"/>
                <a:gd name="T119" fmla="*/ 1621874287 h 24718"/>
                <a:gd name="T120" fmla="*/ 2147483647 w 29434"/>
                <a:gd name="T121" fmla="*/ 1400780757 h 24718"/>
                <a:gd name="T122" fmla="*/ 2147483647 w 29434"/>
                <a:gd name="T123" fmla="*/ 1069140062 h 24718"/>
                <a:gd name="T124" fmla="*/ 2147483647 w 29434"/>
                <a:gd name="T125" fmla="*/ 184765592 h 247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434"/>
                <a:gd name="T190" fmla="*/ 0 h 24718"/>
                <a:gd name="T191" fmla="*/ 29434 w 29434"/>
                <a:gd name="T192" fmla="*/ 24718 h 2471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4586" name="Shape 111"/>
            <p:cNvSpPr>
              <a:spLocks/>
            </p:cNvSpPr>
            <p:nvPr/>
          </p:nvSpPr>
          <p:spPr bwMode="auto">
            <a:xfrm>
              <a:off x="1745175" y="2199475"/>
              <a:ext cx="169825" cy="162775"/>
            </a:xfrm>
            <a:custGeom>
              <a:avLst/>
              <a:gdLst>
                <a:gd name="T0" fmla="*/ 405468583 w 6793"/>
                <a:gd name="T1" fmla="*/ 2147483647 h 6511"/>
                <a:gd name="T2" fmla="*/ 368359194 w 6793"/>
                <a:gd name="T3" fmla="*/ 2147483647 h 6511"/>
                <a:gd name="T4" fmla="*/ 1031640103 w 6793"/>
                <a:gd name="T5" fmla="*/ 390625 h 6511"/>
                <a:gd name="T6" fmla="*/ 1031640103 w 6793"/>
                <a:gd name="T7" fmla="*/ 184765595 h 6511"/>
                <a:gd name="T8" fmla="*/ 994921714 w 6793"/>
                <a:gd name="T9" fmla="*/ 110937517 h 6511"/>
                <a:gd name="T10" fmla="*/ 958202524 w 6793"/>
                <a:gd name="T11" fmla="*/ 110937517 h 6511"/>
                <a:gd name="T12" fmla="*/ 958202524 w 6793"/>
                <a:gd name="T13" fmla="*/ 258203023 h 6511"/>
                <a:gd name="T14" fmla="*/ 589452831 w 6793"/>
                <a:gd name="T15" fmla="*/ 848046546 h 6511"/>
                <a:gd name="T16" fmla="*/ 147265608 w 6793"/>
                <a:gd name="T17" fmla="*/ 1474218358 h 6511"/>
                <a:gd name="T18" fmla="*/ 184374997 w 6793"/>
                <a:gd name="T19" fmla="*/ 1658593502 h 6511"/>
                <a:gd name="T20" fmla="*/ 147265608 w 6793"/>
                <a:gd name="T21" fmla="*/ 1732421080 h 6511"/>
                <a:gd name="T22" fmla="*/ 221093636 w 6793"/>
                <a:gd name="T23" fmla="*/ 1769139469 h 6511"/>
                <a:gd name="T24" fmla="*/ 221093636 w 6793"/>
                <a:gd name="T25" fmla="*/ 1732421080 h 6511"/>
                <a:gd name="T26" fmla="*/ 221093636 w 6793"/>
                <a:gd name="T27" fmla="*/ 1805859458 h 6511"/>
                <a:gd name="T28" fmla="*/ 147265608 w 6793"/>
                <a:gd name="T29" fmla="*/ 2064062581 h 6511"/>
                <a:gd name="T30" fmla="*/ 73828104 w 6793"/>
                <a:gd name="T31" fmla="*/ 2147483647 h 6511"/>
                <a:gd name="T32" fmla="*/ 221093636 w 6793"/>
                <a:gd name="T33" fmla="*/ 2147483647 h 6511"/>
                <a:gd name="T34" fmla="*/ 405468583 w 6793"/>
                <a:gd name="T35" fmla="*/ 2147483647 h 6511"/>
                <a:gd name="T36" fmla="*/ 410546782 w 6793"/>
                <a:gd name="T37" fmla="*/ 2147483647 h 6511"/>
                <a:gd name="T38" fmla="*/ 442187273 w 6793"/>
                <a:gd name="T39" fmla="*/ 2147483647 h 6511"/>
                <a:gd name="T40" fmla="*/ 417577980 w 6793"/>
                <a:gd name="T41" fmla="*/ 2147483647 h 6511"/>
                <a:gd name="T42" fmla="*/ 478906062 w 6793"/>
                <a:gd name="T43" fmla="*/ 2147483647 h 6511"/>
                <a:gd name="T44" fmla="*/ 405468583 w 6793"/>
                <a:gd name="T45" fmla="*/ 2147483647 h 6511"/>
                <a:gd name="T46" fmla="*/ 516015652 w 6793"/>
                <a:gd name="T47" fmla="*/ 2147483647 h 6511"/>
                <a:gd name="T48" fmla="*/ 626562420 w 6793"/>
                <a:gd name="T49" fmla="*/ 2147483647 h 6511"/>
                <a:gd name="T50" fmla="*/ 405468583 w 6793"/>
                <a:gd name="T51" fmla="*/ 2026952192 h 6511"/>
                <a:gd name="T52" fmla="*/ 626562420 w 6793"/>
                <a:gd name="T53" fmla="*/ 2100780970 h 6511"/>
                <a:gd name="T54" fmla="*/ 1179296861 w 6793"/>
                <a:gd name="T55" fmla="*/ 626952812 h 6511"/>
                <a:gd name="T56" fmla="*/ 1216015250 w 6793"/>
                <a:gd name="T57" fmla="*/ 663671601 h 6511"/>
                <a:gd name="T58" fmla="*/ 1289843229 w 6793"/>
                <a:gd name="T59" fmla="*/ 663671601 h 6511"/>
                <a:gd name="T60" fmla="*/ 1289843229 w 6793"/>
                <a:gd name="T61" fmla="*/ 774218368 h 6511"/>
                <a:gd name="T62" fmla="*/ 1547655955 w 6793"/>
                <a:gd name="T63" fmla="*/ 848046546 h 6511"/>
                <a:gd name="T64" fmla="*/ 1621483934 w 6793"/>
                <a:gd name="T65" fmla="*/ 848046546 h 6511"/>
                <a:gd name="T66" fmla="*/ 1621483934 w 6793"/>
                <a:gd name="T67" fmla="*/ 958593712 h 6511"/>
                <a:gd name="T68" fmla="*/ 1805859481 w 6793"/>
                <a:gd name="T69" fmla="*/ 995312101 h 6511"/>
                <a:gd name="T70" fmla="*/ 1953125038 w 6793"/>
                <a:gd name="T71" fmla="*/ 1032031290 h 6511"/>
                <a:gd name="T72" fmla="*/ 2147483647 w 6793"/>
                <a:gd name="T73" fmla="*/ 1253124824 h 6511"/>
                <a:gd name="T74" fmla="*/ 2147483647 w 6793"/>
                <a:gd name="T75" fmla="*/ 1326952802 h 6511"/>
                <a:gd name="T76" fmla="*/ 2147483647 w 6793"/>
                <a:gd name="T77" fmla="*/ 1437499969 h 6511"/>
                <a:gd name="T78" fmla="*/ 2147483647 w 6793"/>
                <a:gd name="T79" fmla="*/ 1400780780 h 6511"/>
                <a:gd name="T80" fmla="*/ 2147483647 w 6793"/>
                <a:gd name="T81" fmla="*/ 1548046336 h 6511"/>
                <a:gd name="T82" fmla="*/ 2147483647 w 6793"/>
                <a:gd name="T83" fmla="*/ 1511327947 h 6511"/>
                <a:gd name="T84" fmla="*/ 2147483647 w 6793"/>
                <a:gd name="T85" fmla="*/ 1326952802 h 6511"/>
                <a:gd name="T86" fmla="*/ 2147483647 w 6793"/>
                <a:gd name="T87" fmla="*/ 1400780780 h 6511"/>
                <a:gd name="T88" fmla="*/ 2147483647 w 6793"/>
                <a:gd name="T89" fmla="*/ 1216405635 h 6511"/>
                <a:gd name="T90" fmla="*/ 2147483647 w 6793"/>
                <a:gd name="T91" fmla="*/ 1179687246 h 6511"/>
                <a:gd name="T92" fmla="*/ 2147483647 w 6793"/>
                <a:gd name="T93" fmla="*/ 1216405635 h 6511"/>
                <a:gd name="T94" fmla="*/ 2147483647 w 6793"/>
                <a:gd name="T95" fmla="*/ 1142577657 h 6511"/>
                <a:gd name="T96" fmla="*/ 2147483647 w 6793"/>
                <a:gd name="T97" fmla="*/ 921484124 h 6511"/>
                <a:gd name="T98" fmla="*/ 1916405049 w 6793"/>
                <a:gd name="T99" fmla="*/ 848046546 h 6511"/>
                <a:gd name="T100" fmla="*/ 1989843428 w 6793"/>
                <a:gd name="T101" fmla="*/ 516406045 h 6511"/>
                <a:gd name="T102" fmla="*/ 1879296260 w 6793"/>
                <a:gd name="T103" fmla="*/ 516406045 h 6511"/>
                <a:gd name="T104" fmla="*/ 1842577870 w 6793"/>
                <a:gd name="T105" fmla="*/ 553124834 h 6511"/>
                <a:gd name="T106" fmla="*/ 1805859481 w 6793"/>
                <a:gd name="T107" fmla="*/ 516406045 h 6511"/>
                <a:gd name="T108" fmla="*/ 1768749091 w 6793"/>
                <a:gd name="T109" fmla="*/ 442578067 h 6511"/>
                <a:gd name="T110" fmla="*/ 1695312313 w 6793"/>
                <a:gd name="T111" fmla="*/ 589843623 h 6511"/>
                <a:gd name="T112" fmla="*/ 1621483934 w 6793"/>
                <a:gd name="T113" fmla="*/ 479296856 h 6511"/>
                <a:gd name="T114" fmla="*/ 1253124840 w 6793"/>
                <a:gd name="T115" fmla="*/ 221484234 h 6511"/>
                <a:gd name="T116" fmla="*/ 1068749693 w 6793"/>
                <a:gd name="T117" fmla="*/ 390625 h 65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793"/>
                <a:gd name="T178" fmla="*/ 0 h 6511"/>
                <a:gd name="T179" fmla="*/ 6793 w 6793"/>
                <a:gd name="T180" fmla="*/ 6511 h 65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793" h="6511" extrusionOk="0">
                  <a:moveTo>
                    <a:pt x="1038" y="6416"/>
                  </a:moveTo>
                  <a:lnTo>
                    <a:pt x="1038" y="6463"/>
                  </a:lnTo>
                  <a:lnTo>
                    <a:pt x="943" y="6416"/>
                  </a:lnTo>
                  <a:lnTo>
                    <a:pt x="1038"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510"/>
                  </a:lnTo>
                  <a:lnTo>
                    <a:pt x="1051" y="6497"/>
                  </a:lnTo>
                  <a:lnTo>
                    <a:pt x="1132" y="6510"/>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792" y="3869"/>
                  </a:lnTo>
                  <a:lnTo>
                    <a:pt x="6792" y="3491"/>
                  </a:lnTo>
                  <a:lnTo>
                    <a:pt x="6698" y="3397"/>
                  </a:lnTo>
                  <a:lnTo>
                    <a:pt x="6509" y="3586"/>
                  </a:lnTo>
                  <a:lnTo>
                    <a:pt x="6604" y="3303"/>
                  </a:lnTo>
                  <a:lnTo>
                    <a:pt x="6604" y="3114"/>
                  </a:lnTo>
                  <a:lnTo>
                    <a:pt x="6509" y="3020"/>
                  </a:lnTo>
                  <a:lnTo>
                    <a:pt x="6226" y="3020"/>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lnTo>
                    <a:pt x="264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3" name="Shape 109"/>
          <p:cNvGrpSpPr>
            <a:grpSpLocks/>
          </p:cNvGrpSpPr>
          <p:nvPr/>
        </p:nvGrpSpPr>
        <p:grpSpPr bwMode="auto">
          <a:xfrm rot="17125462" flipH="1">
            <a:off x="7042150" y="3438525"/>
            <a:ext cx="1166813" cy="1033463"/>
            <a:chOff x="1113100" y="2199475"/>
            <a:chExt cx="801900" cy="709925"/>
          </a:xfrm>
        </p:grpSpPr>
        <p:sp>
          <p:nvSpPr>
            <p:cNvPr id="24583" name="Shape 110"/>
            <p:cNvSpPr>
              <a:spLocks/>
            </p:cNvSpPr>
            <p:nvPr/>
          </p:nvSpPr>
          <p:spPr bwMode="auto">
            <a:xfrm>
              <a:off x="1113100" y="2291450"/>
              <a:ext cx="735850" cy="617950"/>
            </a:xfrm>
            <a:custGeom>
              <a:avLst/>
              <a:gdLst>
                <a:gd name="T0" fmla="*/ 2147483647 w 29434"/>
                <a:gd name="T1" fmla="*/ 2147483647 h 24718"/>
                <a:gd name="T2" fmla="*/ 2147483647 w 29434"/>
                <a:gd name="T3" fmla="*/ 221484230 h 24718"/>
                <a:gd name="T4" fmla="*/ 2147483647 w 29434"/>
                <a:gd name="T5" fmla="*/ 553124825 h 24718"/>
                <a:gd name="T6" fmla="*/ 2147483647 w 29434"/>
                <a:gd name="T7" fmla="*/ 921484109 h 24718"/>
                <a:gd name="T8" fmla="*/ 2147483647 w 29434"/>
                <a:gd name="T9" fmla="*/ 1290233592 h 24718"/>
                <a:gd name="T10" fmla="*/ 2147483647 w 29434"/>
                <a:gd name="T11" fmla="*/ 1732421052 h 24718"/>
                <a:gd name="T12" fmla="*/ 2147483647 w 29434"/>
                <a:gd name="T13" fmla="*/ 1953515383 h 24718"/>
                <a:gd name="T14" fmla="*/ 2147483647 w 29434"/>
                <a:gd name="T15" fmla="*/ 2147483647 h 24718"/>
                <a:gd name="T16" fmla="*/ 2147483647 w 29434"/>
                <a:gd name="T17" fmla="*/ 2147483647 h 24718"/>
                <a:gd name="T18" fmla="*/ 2147483647 w 29434"/>
                <a:gd name="T19" fmla="*/ 2147483647 h 24718"/>
                <a:gd name="T20" fmla="*/ 2147483647 w 29434"/>
                <a:gd name="T21" fmla="*/ 2147483647 h 24718"/>
                <a:gd name="T22" fmla="*/ 2147483647 w 29434"/>
                <a:gd name="T23" fmla="*/ 2147483647 h 24718"/>
                <a:gd name="T24" fmla="*/ 2147483647 w 29434"/>
                <a:gd name="T25" fmla="*/ 2147483647 h 24718"/>
                <a:gd name="T26" fmla="*/ 2147483647 w 29434"/>
                <a:gd name="T27" fmla="*/ 2147483647 h 24718"/>
                <a:gd name="T28" fmla="*/ 2147483647 w 29434"/>
                <a:gd name="T29" fmla="*/ 2147483647 h 24718"/>
                <a:gd name="T30" fmla="*/ 2147483647 w 29434"/>
                <a:gd name="T31" fmla="*/ 2147483647 h 24718"/>
                <a:gd name="T32" fmla="*/ 2147483647 w 29434"/>
                <a:gd name="T33" fmla="*/ 2147483647 h 24718"/>
                <a:gd name="T34" fmla="*/ 2147483647 w 29434"/>
                <a:gd name="T35" fmla="*/ 2147483647 h 24718"/>
                <a:gd name="T36" fmla="*/ 2147483647 w 29434"/>
                <a:gd name="T37" fmla="*/ 2147483647 h 24718"/>
                <a:gd name="T38" fmla="*/ 2147483647 w 29434"/>
                <a:gd name="T39" fmla="*/ 2147483647 h 24718"/>
                <a:gd name="T40" fmla="*/ 2147483647 w 29434"/>
                <a:gd name="T41" fmla="*/ 2147483647 h 24718"/>
                <a:gd name="T42" fmla="*/ 2147483647 w 29434"/>
                <a:gd name="T43" fmla="*/ 2147483647 h 24718"/>
                <a:gd name="T44" fmla="*/ 2147483647 w 29434"/>
                <a:gd name="T45" fmla="*/ 2147483647 h 24718"/>
                <a:gd name="T46" fmla="*/ 2147483647 w 29434"/>
                <a:gd name="T47" fmla="*/ 2147483647 h 24718"/>
                <a:gd name="T48" fmla="*/ 2147483647 w 29434"/>
                <a:gd name="T49" fmla="*/ 2147483647 h 24718"/>
                <a:gd name="T50" fmla="*/ 2147483647 w 29434"/>
                <a:gd name="T51" fmla="*/ 2147483647 h 24718"/>
                <a:gd name="T52" fmla="*/ 2147483647 w 29434"/>
                <a:gd name="T53" fmla="*/ 2147483647 h 24718"/>
                <a:gd name="T54" fmla="*/ 2147483647 w 29434"/>
                <a:gd name="T55" fmla="*/ 2147483647 h 24718"/>
                <a:gd name="T56" fmla="*/ 2147483647 w 29434"/>
                <a:gd name="T57" fmla="*/ 2147483647 h 24718"/>
                <a:gd name="T58" fmla="*/ 2147483647 w 29434"/>
                <a:gd name="T59" fmla="*/ 2147483647 h 24718"/>
                <a:gd name="T60" fmla="*/ 2147483647 w 29434"/>
                <a:gd name="T61" fmla="*/ 2147483647 h 24718"/>
                <a:gd name="T62" fmla="*/ 2147483647 w 29434"/>
                <a:gd name="T63" fmla="*/ 2147483647 h 24718"/>
                <a:gd name="T64" fmla="*/ 2147483647 w 29434"/>
                <a:gd name="T65" fmla="*/ 2147483647 h 24718"/>
                <a:gd name="T66" fmla="*/ 884765765 w 29434"/>
                <a:gd name="T67" fmla="*/ 2147483647 h 24718"/>
                <a:gd name="T68" fmla="*/ 294921822 w 29434"/>
                <a:gd name="T69" fmla="*/ 2147483647 h 24718"/>
                <a:gd name="T70" fmla="*/ 37109378 w 29434"/>
                <a:gd name="T71" fmla="*/ 2147483647 h 24718"/>
                <a:gd name="T72" fmla="*/ 294921822 w 29434"/>
                <a:gd name="T73" fmla="*/ 2147483647 h 24718"/>
                <a:gd name="T74" fmla="*/ 589843643 w 29434"/>
                <a:gd name="T75" fmla="*/ 2147483647 h 24718"/>
                <a:gd name="T76" fmla="*/ 1179296887 w 29434"/>
                <a:gd name="T77" fmla="*/ 2147483647 h 24718"/>
                <a:gd name="T78" fmla="*/ 1400390428 w 29434"/>
                <a:gd name="T79" fmla="*/ 2147483647 h 24718"/>
                <a:gd name="T80" fmla="*/ 1879686701 w 29434"/>
                <a:gd name="T81" fmla="*/ 2147483647 h 24718"/>
                <a:gd name="T82" fmla="*/ 2100781042 w 29434"/>
                <a:gd name="T83" fmla="*/ 2147483647 h 24718"/>
                <a:gd name="T84" fmla="*/ 2147483647 w 29434"/>
                <a:gd name="T85" fmla="*/ 2147483647 h 24718"/>
                <a:gd name="T86" fmla="*/ 2147483647 w 29434"/>
                <a:gd name="T87" fmla="*/ 2147483647 h 24718"/>
                <a:gd name="T88" fmla="*/ 2147483647 w 29434"/>
                <a:gd name="T89" fmla="*/ 2147483647 h 24718"/>
                <a:gd name="T90" fmla="*/ 2147483647 w 29434"/>
                <a:gd name="T91" fmla="*/ 2147483647 h 24718"/>
                <a:gd name="T92" fmla="*/ 2147483647 w 29434"/>
                <a:gd name="T93" fmla="*/ 2147483647 h 24718"/>
                <a:gd name="T94" fmla="*/ 2147483647 w 29434"/>
                <a:gd name="T95" fmla="*/ 2147483647 h 24718"/>
                <a:gd name="T96" fmla="*/ 2147483647 w 29434"/>
                <a:gd name="T97" fmla="*/ 2147483647 h 24718"/>
                <a:gd name="T98" fmla="*/ 2147483647 w 29434"/>
                <a:gd name="T99" fmla="*/ 2147483647 h 24718"/>
                <a:gd name="T100" fmla="*/ 2147483647 w 29434"/>
                <a:gd name="T101" fmla="*/ 2147483647 h 24718"/>
                <a:gd name="T102" fmla="*/ 2147483647 w 29434"/>
                <a:gd name="T103" fmla="*/ 2147483647 h 24718"/>
                <a:gd name="T104" fmla="*/ 2147483647 w 29434"/>
                <a:gd name="T105" fmla="*/ 2147483647 h 24718"/>
                <a:gd name="T106" fmla="*/ 2147483647 w 29434"/>
                <a:gd name="T107" fmla="*/ 2147483647 h 24718"/>
                <a:gd name="T108" fmla="*/ 2147483647 w 29434"/>
                <a:gd name="T109" fmla="*/ 2147483647 h 24718"/>
                <a:gd name="T110" fmla="*/ 2147483647 w 29434"/>
                <a:gd name="T111" fmla="*/ 2147483647 h 24718"/>
                <a:gd name="T112" fmla="*/ 2147483647 w 29434"/>
                <a:gd name="T113" fmla="*/ 2147483647 h 24718"/>
                <a:gd name="T114" fmla="*/ 2147483647 w 29434"/>
                <a:gd name="T115" fmla="*/ 2147483647 h 24718"/>
                <a:gd name="T116" fmla="*/ 2147483647 w 29434"/>
                <a:gd name="T117" fmla="*/ 1842968218 h 24718"/>
                <a:gd name="T118" fmla="*/ 2147483647 w 29434"/>
                <a:gd name="T119" fmla="*/ 1621874287 h 24718"/>
                <a:gd name="T120" fmla="*/ 2147483647 w 29434"/>
                <a:gd name="T121" fmla="*/ 1400780757 h 24718"/>
                <a:gd name="T122" fmla="*/ 2147483647 w 29434"/>
                <a:gd name="T123" fmla="*/ 1069140062 h 24718"/>
                <a:gd name="T124" fmla="*/ 2147483647 w 29434"/>
                <a:gd name="T125" fmla="*/ 184765592 h 247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434"/>
                <a:gd name="T190" fmla="*/ 0 h 24718"/>
                <a:gd name="T191" fmla="*/ 29434 w 29434"/>
                <a:gd name="T192" fmla="*/ 24718 h 2471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4584" name="Shape 111"/>
            <p:cNvSpPr>
              <a:spLocks/>
            </p:cNvSpPr>
            <p:nvPr/>
          </p:nvSpPr>
          <p:spPr bwMode="auto">
            <a:xfrm>
              <a:off x="1745175" y="2199475"/>
              <a:ext cx="169825" cy="162775"/>
            </a:xfrm>
            <a:custGeom>
              <a:avLst/>
              <a:gdLst>
                <a:gd name="T0" fmla="*/ 405468583 w 6793"/>
                <a:gd name="T1" fmla="*/ 2147483647 h 6511"/>
                <a:gd name="T2" fmla="*/ 368359194 w 6793"/>
                <a:gd name="T3" fmla="*/ 2147483647 h 6511"/>
                <a:gd name="T4" fmla="*/ 1031640103 w 6793"/>
                <a:gd name="T5" fmla="*/ 390625 h 6511"/>
                <a:gd name="T6" fmla="*/ 1031640103 w 6793"/>
                <a:gd name="T7" fmla="*/ 184765595 h 6511"/>
                <a:gd name="T8" fmla="*/ 994921714 w 6793"/>
                <a:gd name="T9" fmla="*/ 110937517 h 6511"/>
                <a:gd name="T10" fmla="*/ 958202524 w 6793"/>
                <a:gd name="T11" fmla="*/ 110937517 h 6511"/>
                <a:gd name="T12" fmla="*/ 958202524 w 6793"/>
                <a:gd name="T13" fmla="*/ 258203023 h 6511"/>
                <a:gd name="T14" fmla="*/ 589452831 w 6793"/>
                <a:gd name="T15" fmla="*/ 848046546 h 6511"/>
                <a:gd name="T16" fmla="*/ 147265608 w 6793"/>
                <a:gd name="T17" fmla="*/ 1474218358 h 6511"/>
                <a:gd name="T18" fmla="*/ 184374997 w 6793"/>
                <a:gd name="T19" fmla="*/ 1658593502 h 6511"/>
                <a:gd name="T20" fmla="*/ 147265608 w 6793"/>
                <a:gd name="T21" fmla="*/ 1732421080 h 6511"/>
                <a:gd name="T22" fmla="*/ 221093636 w 6793"/>
                <a:gd name="T23" fmla="*/ 1769139469 h 6511"/>
                <a:gd name="T24" fmla="*/ 221093636 w 6793"/>
                <a:gd name="T25" fmla="*/ 1732421080 h 6511"/>
                <a:gd name="T26" fmla="*/ 221093636 w 6793"/>
                <a:gd name="T27" fmla="*/ 1805859458 h 6511"/>
                <a:gd name="T28" fmla="*/ 147265608 w 6793"/>
                <a:gd name="T29" fmla="*/ 2064062581 h 6511"/>
                <a:gd name="T30" fmla="*/ 73828104 w 6793"/>
                <a:gd name="T31" fmla="*/ 2147483647 h 6511"/>
                <a:gd name="T32" fmla="*/ 221093636 w 6793"/>
                <a:gd name="T33" fmla="*/ 2147483647 h 6511"/>
                <a:gd name="T34" fmla="*/ 405468583 w 6793"/>
                <a:gd name="T35" fmla="*/ 2147483647 h 6511"/>
                <a:gd name="T36" fmla="*/ 410546782 w 6793"/>
                <a:gd name="T37" fmla="*/ 2147483647 h 6511"/>
                <a:gd name="T38" fmla="*/ 442187273 w 6793"/>
                <a:gd name="T39" fmla="*/ 2147483647 h 6511"/>
                <a:gd name="T40" fmla="*/ 417577980 w 6793"/>
                <a:gd name="T41" fmla="*/ 2147483647 h 6511"/>
                <a:gd name="T42" fmla="*/ 478906062 w 6793"/>
                <a:gd name="T43" fmla="*/ 2147483647 h 6511"/>
                <a:gd name="T44" fmla="*/ 405468583 w 6793"/>
                <a:gd name="T45" fmla="*/ 2147483647 h 6511"/>
                <a:gd name="T46" fmla="*/ 516015652 w 6793"/>
                <a:gd name="T47" fmla="*/ 2147483647 h 6511"/>
                <a:gd name="T48" fmla="*/ 626562420 w 6793"/>
                <a:gd name="T49" fmla="*/ 2147483647 h 6511"/>
                <a:gd name="T50" fmla="*/ 405468583 w 6793"/>
                <a:gd name="T51" fmla="*/ 2026952192 h 6511"/>
                <a:gd name="T52" fmla="*/ 626562420 w 6793"/>
                <a:gd name="T53" fmla="*/ 2100780970 h 6511"/>
                <a:gd name="T54" fmla="*/ 1179296861 w 6793"/>
                <a:gd name="T55" fmla="*/ 626952812 h 6511"/>
                <a:gd name="T56" fmla="*/ 1216015250 w 6793"/>
                <a:gd name="T57" fmla="*/ 663671601 h 6511"/>
                <a:gd name="T58" fmla="*/ 1289843229 w 6793"/>
                <a:gd name="T59" fmla="*/ 663671601 h 6511"/>
                <a:gd name="T60" fmla="*/ 1289843229 w 6793"/>
                <a:gd name="T61" fmla="*/ 774218368 h 6511"/>
                <a:gd name="T62" fmla="*/ 1547655955 w 6793"/>
                <a:gd name="T63" fmla="*/ 848046546 h 6511"/>
                <a:gd name="T64" fmla="*/ 1621483934 w 6793"/>
                <a:gd name="T65" fmla="*/ 848046546 h 6511"/>
                <a:gd name="T66" fmla="*/ 1621483934 w 6793"/>
                <a:gd name="T67" fmla="*/ 958593712 h 6511"/>
                <a:gd name="T68" fmla="*/ 1805859481 w 6793"/>
                <a:gd name="T69" fmla="*/ 995312101 h 6511"/>
                <a:gd name="T70" fmla="*/ 1953125038 w 6793"/>
                <a:gd name="T71" fmla="*/ 1032031290 h 6511"/>
                <a:gd name="T72" fmla="*/ 2147483647 w 6793"/>
                <a:gd name="T73" fmla="*/ 1253124824 h 6511"/>
                <a:gd name="T74" fmla="*/ 2147483647 w 6793"/>
                <a:gd name="T75" fmla="*/ 1326952802 h 6511"/>
                <a:gd name="T76" fmla="*/ 2147483647 w 6793"/>
                <a:gd name="T77" fmla="*/ 1437499969 h 6511"/>
                <a:gd name="T78" fmla="*/ 2147483647 w 6793"/>
                <a:gd name="T79" fmla="*/ 1400780780 h 6511"/>
                <a:gd name="T80" fmla="*/ 2147483647 w 6793"/>
                <a:gd name="T81" fmla="*/ 1548046336 h 6511"/>
                <a:gd name="T82" fmla="*/ 2147483647 w 6793"/>
                <a:gd name="T83" fmla="*/ 1511327947 h 6511"/>
                <a:gd name="T84" fmla="*/ 2147483647 w 6793"/>
                <a:gd name="T85" fmla="*/ 1326952802 h 6511"/>
                <a:gd name="T86" fmla="*/ 2147483647 w 6793"/>
                <a:gd name="T87" fmla="*/ 1400780780 h 6511"/>
                <a:gd name="T88" fmla="*/ 2147483647 w 6793"/>
                <a:gd name="T89" fmla="*/ 1216405635 h 6511"/>
                <a:gd name="T90" fmla="*/ 2147483647 w 6793"/>
                <a:gd name="T91" fmla="*/ 1179687246 h 6511"/>
                <a:gd name="T92" fmla="*/ 2147483647 w 6793"/>
                <a:gd name="T93" fmla="*/ 1216405635 h 6511"/>
                <a:gd name="T94" fmla="*/ 2147483647 w 6793"/>
                <a:gd name="T95" fmla="*/ 1142577657 h 6511"/>
                <a:gd name="T96" fmla="*/ 2147483647 w 6793"/>
                <a:gd name="T97" fmla="*/ 921484124 h 6511"/>
                <a:gd name="T98" fmla="*/ 1916405049 w 6793"/>
                <a:gd name="T99" fmla="*/ 848046546 h 6511"/>
                <a:gd name="T100" fmla="*/ 1989843428 w 6793"/>
                <a:gd name="T101" fmla="*/ 516406045 h 6511"/>
                <a:gd name="T102" fmla="*/ 1879296260 w 6793"/>
                <a:gd name="T103" fmla="*/ 516406045 h 6511"/>
                <a:gd name="T104" fmla="*/ 1842577870 w 6793"/>
                <a:gd name="T105" fmla="*/ 553124834 h 6511"/>
                <a:gd name="T106" fmla="*/ 1805859481 w 6793"/>
                <a:gd name="T107" fmla="*/ 516406045 h 6511"/>
                <a:gd name="T108" fmla="*/ 1768749091 w 6793"/>
                <a:gd name="T109" fmla="*/ 442578067 h 6511"/>
                <a:gd name="T110" fmla="*/ 1695312313 w 6793"/>
                <a:gd name="T111" fmla="*/ 589843623 h 6511"/>
                <a:gd name="T112" fmla="*/ 1621483934 w 6793"/>
                <a:gd name="T113" fmla="*/ 479296856 h 6511"/>
                <a:gd name="T114" fmla="*/ 1253124840 w 6793"/>
                <a:gd name="T115" fmla="*/ 221484234 h 6511"/>
                <a:gd name="T116" fmla="*/ 1068749693 w 6793"/>
                <a:gd name="T117" fmla="*/ 390625 h 65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793"/>
                <a:gd name="T178" fmla="*/ 0 h 6511"/>
                <a:gd name="T179" fmla="*/ 6793 w 6793"/>
                <a:gd name="T180" fmla="*/ 6511 h 65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793" h="6511" extrusionOk="0">
                  <a:moveTo>
                    <a:pt x="1038" y="6416"/>
                  </a:moveTo>
                  <a:lnTo>
                    <a:pt x="1038" y="6463"/>
                  </a:lnTo>
                  <a:lnTo>
                    <a:pt x="943" y="6416"/>
                  </a:lnTo>
                  <a:lnTo>
                    <a:pt x="1038"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510"/>
                  </a:lnTo>
                  <a:lnTo>
                    <a:pt x="1051" y="6497"/>
                  </a:lnTo>
                  <a:lnTo>
                    <a:pt x="1132" y="6510"/>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792" y="3869"/>
                  </a:lnTo>
                  <a:lnTo>
                    <a:pt x="6792" y="3491"/>
                  </a:lnTo>
                  <a:lnTo>
                    <a:pt x="6698" y="3397"/>
                  </a:lnTo>
                  <a:lnTo>
                    <a:pt x="6509" y="3586"/>
                  </a:lnTo>
                  <a:lnTo>
                    <a:pt x="6604" y="3303"/>
                  </a:lnTo>
                  <a:lnTo>
                    <a:pt x="6604" y="3114"/>
                  </a:lnTo>
                  <a:lnTo>
                    <a:pt x="6509" y="3020"/>
                  </a:lnTo>
                  <a:lnTo>
                    <a:pt x="6226" y="3020"/>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lnTo>
                    <a:pt x="264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hape 81"/>
          <p:cNvSpPr txBox="1">
            <a:spLocks noGrp="1"/>
          </p:cNvSpPr>
          <p:nvPr>
            <p:ph type="ctrTitle"/>
          </p:nvPr>
        </p:nvSpPr>
        <p:spPr>
          <a:xfrm>
            <a:off x="187325" y="2078038"/>
            <a:ext cx="1905000" cy="835025"/>
          </a:xfrm>
        </p:spPr>
        <p:txBody>
          <a:bodyPr/>
          <a:lstStyle/>
          <a:p>
            <a:pPr eaLnBrk="1" hangingPunct="1">
              <a:spcBef>
                <a:spcPct val="0"/>
              </a:spcBef>
              <a:spcAft>
                <a:spcPct val="0"/>
              </a:spcAft>
              <a:buClr>
                <a:srgbClr val="FFFFFF"/>
              </a:buClr>
              <a:buFont typeface="Walter Turncoat" charset="-95"/>
              <a:buNone/>
            </a:pPr>
            <a:r>
              <a:rPr lang="en-US" altLang="en-US" sz="6000">
                <a:solidFill>
                  <a:srgbClr val="FFFFFF"/>
                </a:solidFill>
                <a:latin typeface="Walter Turncoat" charset="-95"/>
                <a:ea typeface="Walter Turncoat" charset="-95"/>
                <a:cs typeface="Walter Turncoat" charset="-95"/>
                <a:sym typeface="Walter Turncoat" charset="-95"/>
              </a:rPr>
              <a:t>5</a:t>
            </a:r>
            <a:br>
              <a:rPr lang="en-US" altLang="en-US" sz="6000">
                <a:solidFill>
                  <a:srgbClr val="FFFFFF"/>
                </a:solidFill>
                <a:latin typeface="Walter Turncoat" charset="-95"/>
                <a:ea typeface="Walter Turncoat" charset="-95"/>
                <a:cs typeface="Walter Turncoat" charset="-95"/>
                <a:sym typeface="Walter Turncoat" charset="-95"/>
              </a:rPr>
            </a:b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endParaRPr lang="en-US" altLang="en-US" sz="3200">
              <a:solidFill>
                <a:srgbClr val="FFFFFF"/>
              </a:solidFill>
              <a:latin typeface="Walter Turncoat" charset="-95"/>
              <a:ea typeface="Walter Turncoat" charset="-95"/>
              <a:cs typeface="Walter Turncoat" charset="-95"/>
              <a:sym typeface="Walter Turncoat" charset="-95"/>
            </a:endParaRPr>
          </a:p>
        </p:txBody>
      </p:sp>
      <p:sp>
        <p:nvSpPr>
          <p:cNvPr id="25603" name="Shape 83"/>
          <p:cNvSpPr>
            <a:spLocks/>
          </p:cNvSpPr>
          <p:nvPr/>
        </p:nvSpPr>
        <p:spPr bwMode="auto">
          <a:xfrm>
            <a:off x="228600" y="152400"/>
            <a:ext cx="1824038"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4552 w 73112"/>
              <a:gd name="T83" fmla="*/ 2147483647 h 68207"/>
              <a:gd name="T84" fmla="*/ 138888728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605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5604"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21423BD2-3063-1F41-ABF1-83757C80A87A}" type="slidenum">
              <a:rPr lang="en-US" altLang="en-US" sz="1000">
                <a:solidFill>
                  <a:srgbClr val="FFFFFF"/>
                </a:solidFill>
                <a:latin typeface="Sniglet" charset="-95"/>
                <a:ea typeface="Sniglet" charset="-95"/>
                <a:cs typeface="Sniglet" charset="-95"/>
                <a:sym typeface="Sniglet" charset="-95"/>
              </a:rPr>
              <a:pPr/>
              <a:t>22</a:t>
            </a:fld>
            <a:endParaRPr lang="en-US" altLang="en-US" sz="1000">
              <a:solidFill>
                <a:srgbClr val="FFFFFF"/>
              </a:solidFill>
              <a:latin typeface="Sniglet" charset="-95"/>
              <a:ea typeface="Sniglet" charset="-95"/>
              <a:cs typeface="Sniglet" charset="-95"/>
              <a:sym typeface="Sniglet" charset="-95"/>
            </a:endParaRPr>
          </a:p>
        </p:txBody>
      </p:sp>
      <p:sp>
        <p:nvSpPr>
          <p:cNvPr id="25605" name="Shape 81"/>
          <p:cNvSpPr txBox="1">
            <a:spLocks/>
          </p:cNvSpPr>
          <p:nvPr/>
        </p:nvSpPr>
        <p:spPr bwMode="auto">
          <a:xfrm>
            <a:off x="1663700" y="66675"/>
            <a:ext cx="77724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b"/>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FFFFFF"/>
              </a:buClr>
              <a:buSzPts val="4800"/>
              <a:buFont typeface="Walter Turncoat" charset="-95"/>
              <a:buNone/>
            </a:pPr>
            <a:r>
              <a:rPr lang="en-US" altLang="en-US" sz="6000" dirty="0">
                <a:solidFill>
                  <a:srgbClr val="FFFFFF"/>
                </a:solidFill>
                <a:latin typeface="Walter Turncoat" charset="-95"/>
                <a:ea typeface="Walter Turncoat" charset="-95"/>
                <a:cs typeface="Walter Turncoat" charset="-95"/>
                <a:sym typeface="Walter Turncoat" charset="-95"/>
              </a:rPr>
              <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sz="6000" dirty="0">
                <a:solidFill>
                  <a:srgbClr val="FFFFFF"/>
                </a:solidFill>
                <a:latin typeface="Walter Turncoat" charset="-95"/>
                <a:ea typeface="Walter Turncoat" charset="-95"/>
                <a:cs typeface="Walter Turncoat" charset="-95"/>
                <a:sym typeface="Walter Turncoat" charset="-95"/>
              </a:rPr>
              <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sz="3200" dirty="0">
                <a:solidFill>
                  <a:srgbClr val="FFFFFF"/>
                </a:solidFill>
                <a:latin typeface="Walter Turncoat" charset="-95"/>
                <a:ea typeface="Walter Turncoat" charset="-95"/>
                <a:cs typeface="Walter Turncoat" charset="-95"/>
                <a:sym typeface="Walter Turncoat" charset="-95"/>
              </a:rPr>
              <a:t>Acknowledgements &amp; Bibliography</a:t>
            </a:r>
          </a:p>
        </p:txBody>
      </p:sp>
      <p:sp>
        <p:nvSpPr>
          <p:cNvPr id="25606" name="Shape 121"/>
          <p:cNvSpPr txBox="1">
            <a:spLocks/>
          </p:cNvSpPr>
          <p:nvPr/>
        </p:nvSpPr>
        <p:spPr bwMode="auto">
          <a:xfrm>
            <a:off x="69850" y="2108200"/>
            <a:ext cx="4227513"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algn="ctr" eaLnBrk="1" hangingPunct="1">
              <a:buClr>
                <a:srgbClr val="FFFFFF"/>
              </a:buClr>
              <a:buSzPts val="2000"/>
              <a:buFont typeface="Arial" charset="-95"/>
              <a:buNone/>
            </a:pPr>
            <a:r>
              <a:rPr lang="en-US" altLang="en-US">
                <a:solidFill>
                  <a:srgbClr val="FFFFFF"/>
                </a:solidFill>
                <a:latin typeface="Sniglet" charset="-95"/>
                <a:ea typeface="Sniglet" charset="-95"/>
                <a:cs typeface="Sniglet" charset="-95"/>
                <a:sym typeface="Sniglet" charset="-95"/>
              </a:rPr>
              <a:t>«This research is implemented through  IKY scholarships programme and co-financed by the European Union (European Social Fund - ESF) and Greek national funds through the action entitled ”Reinforcement of Postdoctoral Researchers”, in the framework of the Operational Programme ”Human Resources Development Program, Education and Lifelong Learning” of the National Strategic Reference Framework (NSRF) 2014 – 2020».</a:t>
            </a:r>
          </a:p>
        </p:txBody>
      </p:sp>
      <p:sp>
        <p:nvSpPr>
          <p:cNvPr id="11" name="Shape 121"/>
          <p:cNvSpPr txBox="1">
            <a:spLocks/>
          </p:cNvSpPr>
          <p:nvPr/>
        </p:nvSpPr>
        <p:spPr bwMode="auto">
          <a:xfrm>
            <a:off x="4127033" y="765221"/>
            <a:ext cx="5016967" cy="3367507"/>
          </a:xfrm>
          <a:prstGeom prst="rect">
            <a:avLst/>
          </a:prstGeom>
          <a:noFill/>
          <a:ln>
            <a:noFill/>
          </a:ln>
          <a:extLst/>
        </p:spPr>
        <p:txBody>
          <a:bodyPr spcFirstLastPara="1" lIns="91425" tIns="91425" rIns="91425" bIns="91425"/>
          <a:lstStyle>
            <a:defPPr marR="0" lvl="0" algn="l" rtl="0">
              <a:lnSpc>
                <a:spcPct val="100000"/>
              </a:lnSpc>
              <a:spcBef>
                <a:spcPts val="0"/>
              </a:spcBef>
              <a:spcAft>
                <a:spcPts val="0"/>
              </a:spcAft>
            </a:defPPr>
            <a:lvl1pPr lvl="0" algn="ctr" rtl="0" eaLnBrk="0" fontAlgn="base" hangingPunct="0">
              <a:spcBef>
                <a:spcPts val="0"/>
              </a:spcBef>
              <a:spcAft>
                <a:spcPts val="0"/>
              </a:spcAft>
              <a:buClr>
                <a:srgbClr val="000000"/>
              </a:buClr>
              <a:buSzPts val="2000"/>
              <a:buFont typeface="Arial" charset="-95"/>
              <a:buNone/>
              <a:defRPr sz="1400">
                <a:solidFill>
                  <a:srgbClr val="000000"/>
                </a:solidFill>
                <a:latin typeface="Arial"/>
                <a:ea typeface="Arial"/>
                <a:cs typeface="Arial"/>
                <a:sym typeface="Arial" charset="-95"/>
              </a:defRPr>
            </a:lvl1pPr>
            <a:lvl2pPr lvl="1" algn="ctr" rtl="0" eaLnBrk="0" fontAlgn="base" hangingPunct="0">
              <a:spcBef>
                <a:spcPts val="0"/>
              </a:spcBef>
              <a:spcAft>
                <a:spcPts val="0"/>
              </a:spcAft>
              <a:buClr>
                <a:srgbClr val="000000"/>
              </a:buClr>
              <a:buSzPts val="3000"/>
              <a:buFont typeface="Arial" charset="-95"/>
              <a:buNone/>
              <a:defRPr sz="3000">
                <a:solidFill>
                  <a:srgbClr val="000000"/>
                </a:solidFill>
                <a:latin typeface="Arial"/>
                <a:ea typeface="Arial"/>
                <a:cs typeface="Arial"/>
                <a:sym typeface="Arial" charset="-95"/>
              </a:defRPr>
            </a:lvl2pPr>
            <a:lvl3pPr lvl="2" algn="ctr" rtl="0" eaLnBrk="0" fontAlgn="base" hangingPunct="0">
              <a:spcBef>
                <a:spcPts val="0"/>
              </a:spcBef>
              <a:spcAft>
                <a:spcPts val="0"/>
              </a:spcAft>
              <a:buClr>
                <a:srgbClr val="000000"/>
              </a:buClr>
              <a:buSzPts val="3000"/>
              <a:buFont typeface="Arial" charset="-95"/>
              <a:buNone/>
              <a:defRPr sz="3000">
                <a:solidFill>
                  <a:srgbClr val="000000"/>
                </a:solidFill>
                <a:latin typeface="Arial"/>
                <a:ea typeface="Arial"/>
                <a:cs typeface="Arial"/>
                <a:sym typeface="Arial" charset="-95"/>
              </a:defRPr>
            </a:lvl3pPr>
            <a:lvl4pPr lvl="3" algn="ctr" rtl="0" eaLnBrk="0" fontAlgn="base" hangingPunct="0">
              <a:spcBef>
                <a:spcPts val="0"/>
              </a:spcBef>
              <a:spcAft>
                <a:spcPts val="0"/>
              </a:spcAft>
              <a:buClr>
                <a:srgbClr val="000000"/>
              </a:buClr>
              <a:buSzPts val="3000"/>
              <a:buFont typeface="Arial" charset="-95"/>
              <a:buNone/>
              <a:defRPr sz="3000">
                <a:solidFill>
                  <a:srgbClr val="000000"/>
                </a:solidFill>
                <a:latin typeface="Arial"/>
                <a:ea typeface="Arial"/>
                <a:cs typeface="Arial"/>
                <a:sym typeface="Arial" charset="-95"/>
              </a:defRPr>
            </a:lvl4pPr>
            <a:lvl5pPr lvl="4" algn="ctr" rtl="0" eaLnBrk="0" fontAlgn="base" hangingPunct="0">
              <a:spcBef>
                <a:spcPts val="0"/>
              </a:spcBef>
              <a:spcAft>
                <a:spcPts val="0"/>
              </a:spcAft>
              <a:buClr>
                <a:srgbClr val="000000"/>
              </a:buClr>
              <a:buSzPts val="3000"/>
              <a:buFont typeface="Arial" charset="-95"/>
              <a:buNone/>
              <a:defRPr sz="3000">
                <a:solidFill>
                  <a:srgbClr val="000000"/>
                </a:solidFill>
                <a:latin typeface="Arial"/>
                <a:ea typeface="Arial"/>
                <a:cs typeface="Arial"/>
                <a:sym typeface="Arial" charset="-95"/>
              </a:defRPr>
            </a:lvl5pPr>
            <a:lvl6pPr marR="0" lvl="5" algn="ctr" rtl="0">
              <a:lnSpc>
                <a:spcPct val="100000"/>
              </a:lnSpc>
              <a:spcBef>
                <a:spcPts val="0"/>
              </a:spcBef>
              <a:spcAft>
                <a:spcPts val="0"/>
              </a:spcAft>
              <a:buClr>
                <a:srgbClr val="000000"/>
              </a:buClr>
              <a:buSzPts val="3000"/>
              <a:buFont typeface="Arial"/>
              <a:buNone/>
              <a:defRPr sz="30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3000"/>
              <a:buFont typeface="Arial"/>
              <a:buNone/>
              <a:defRPr sz="30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3000"/>
              <a:buFont typeface="Arial"/>
              <a:buNone/>
              <a:defRPr sz="30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3000"/>
              <a:buFont typeface="Arial"/>
              <a:buNone/>
              <a:defRPr sz="3000" b="0" i="0" u="none" strike="noStrike" cap="none">
                <a:solidFill>
                  <a:srgbClr val="000000"/>
                </a:solidFill>
                <a:latin typeface="Arial"/>
                <a:ea typeface="Arial"/>
                <a:cs typeface="Arial"/>
                <a:sym typeface="Arial"/>
              </a:defRPr>
            </a:lvl9pPr>
          </a:lstStyle>
          <a:p>
            <a:pPr algn="just" eaLnBrk="1" fontAlgn="auto" hangingPunct="1">
              <a:buClr>
                <a:srgbClr val="FFFFFF"/>
              </a:buClr>
              <a:defRPr/>
            </a:pPr>
            <a:r>
              <a:rPr lang="en-US" sz="750" u="sng" kern="0" dirty="0" smtClean="0">
                <a:solidFill>
                  <a:srgbClr val="FFFFFF"/>
                </a:solidFill>
                <a:latin typeface="Sniglet"/>
                <a:ea typeface="Sniglet"/>
                <a:cs typeface="Sniglet"/>
                <a:sym typeface="Sniglet"/>
              </a:rPr>
              <a:t>References</a:t>
            </a:r>
          </a:p>
          <a:p>
            <a:pPr algn="just" eaLnBrk="1" fontAlgn="auto" hangingPunct="1">
              <a:buClr>
                <a:srgbClr val="FFFFFF"/>
              </a:buClr>
              <a:defRPr/>
            </a:pPr>
            <a:r>
              <a:rPr lang="en-US" sz="750" kern="0" dirty="0">
                <a:solidFill>
                  <a:srgbClr val="FFFFFF"/>
                </a:solidFill>
                <a:latin typeface="Sniglet"/>
                <a:ea typeface="Sniglet"/>
                <a:cs typeface="Sniglet"/>
                <a:sym typeface="Sniglet"/>
              </a:rPr>
              <a:t>Boxer, D., 1993. </a:t>
            </a:r>
            <a:r>
              <a:rPr lang="en-US" sz="750" i="1" kern="0" dirty="0">
                <a:solidFill>
                  <a:srgbClr val="FFFFFF"/>
                </a:solidFill>
                <a:latin typeface="Sniglet"/>
                <a:ea typeface="Sniglet"/>
                <a:cs typeface="Sniglet"/>
                <a:sym typeface="Sniglet"/>
              </a:rPr>
              <a:t>Complaining and Commiserating: A Speech Act View of Solidarity in Spoken American English. Peter Lang, </a:t>
            </a:r>
            <a:r>
              <a:rPr lang="en-US" sz="750" kern="0" dirty="0">
                <a:solidFill>
                  <a:srgbClr val="FFFFFF"/>
                </a:solidFill>
                <a:latin typeface="Sniglet"/>
                <a:ea typeface="Sniglet"/>
                <a:cs typeface="Sniglet"/>
                <a:sym typeface="Sniglet"/>
              </a:rPr>
              <a:t>New York.</a:t>
            </a:r>
          </a:p>
          <a:p>
            <a:pPr algn="just" eaLnBrk="1" fontAlgn="auto" hangingPunct="1">
              <a:buClr>
                <a:srgbClr val="FFFFFF"/>
              </a:buClr>
              <a:defRPr/>
            </a:pPr>
            <a:r>
              <a:rPr lang="en-US" sz="750" kern="0" dirty="0">
                <a:solidFill>
                  <a:srgbClr val="FFFFFF"/>
                </a:solidFill>
                <a:latin typeface="Sniglet"/>
                <a:ea typeface="Sniglet"/>
                <a:cs typeface="Sniglet"/>
                <a:sym typeface="Sniglet"/>
              </a:rPr>
              <a:t>Brown, P., &amp; Levinson, S., 1987. </a:t>
            </a:r>
            <a:r>
              <a:rPr lang="en-US" sz="750" i="1" kern="0" dirty="0">
                <a:solidFill>
                  <a:srgbClr val="FFFFFF"/>
                </a:solidFill>
                <a:latin typeface="Sniglet"/>
                <a:ea typeface="Sniglet"/>
                <a:cs typeface="Sniglet"/>
                <a:sym typeface="Sniglet"/>
              </a:rPr>
              <a:t>Politeness: Some Universals in Language Usage</a:t>
            </a:r>
            <a:r>
              <a:rPr lang="en-US" sz="750" kern="0" dirty="0">
                <a:solidFill>
                  <a:srgbClr val="FFFFFF"/>
                </a:solidFill>
                <a:latin typeface="Sniglet"/>
                <a:ea typeface="Sniglet"/>
                <a:cs typeface="Sniglet"/>
                <a:sym typeface="Sniglet"/>
              </a:rPr>
              <a:t>. Cambridge: Cambridge University Press.</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Dersley</a:t>
            </a:r>
            <a:r>
              <a:rPr lang="en-US" sz="750" kern="0" dirty="0">
                <a:solidFill>
                  <a:srgbClr val="FFFFFF"/>
                </a:solidFill>
                <a:latin typeface="Sniglet"/>
                <a:ea typeface="Sniglet"/>
                <a:cs typeface="Sniglet"/>
                <a:sym typeface="Sniglet"/>
              </a:rPr>
              <a:t>, I, &amp; Wootton, A. 2000. “Complaint sequences within antagonistic argument.” </a:t>
            </a:r>
            <a:r>
              <a:rPr lang="en-US" sz="750" i="1" kern="0" dirty="0">
                <a:solidFill>
                  <a:srgbClr val="FFFFFF"/>
                </a:solidFill>
                <a:latin typeface="Sniglet"/>
                <a:ea typeface="Sniglet"/>
                <a:cs typeface="Sniglet"/>
                <a:sym typeface="Sniglet"/>
              </a:rPr>
              <a:t>Research on Language and Social Interact</a:t>
            </a:r>
            <a:r>
              <a:rPr lang="en-US" sz="750" kern="0" dirty="0">
                <a:solidFill>
                  <a:srgbClr val="FFFFFF"/>
                </a:solidFill>
                <a:latin typeface="Sniglet"/>
                <a:ea typeface="Sniglet"/>
                <a:cs typeface="Sniglet"/>
                <a:sym typeface="Sniglet"/>
              </a:rPr>
              <a:t>ion 33 (4), 375–406.</a:t>
            </a:r>
          </a:p>
          <a:p>
            <a:pPr algn="just" eaLnBrk="1" fontAlgn="auto" hangingPunct="1">
              <a:buClr>
                <a:srgbClr val="FFFFFF"/>
              </a:buClr>
              <a:defRPr/>
            </a:pPr>
            <a:r>
              <a:rPr lang="en-US" sz="750" kern="0" dirty="0">
                <a:solidFill>
                  <a:srgbClr val="FFFFFF"/>
                </a:solidFill>
                <a:latin typeface="Sniglet"/>
                <a:ea typeface="Sniglet"/>
                <a:cs typeface="Sniglet"/>
                <a:sym typeface="Sniglet"/>
              </a:rPr>
              <a:t>Drew, P. &amp; Heritage, J., 2006. “Introduction.” In P. Drew &amp; J. Heritage (Eds.), </a:t>
            </a:r>
            <a:r>
              <a:rPr lang="en-US" sz="750" i="1" kern="0" dirty="0">
                <a:solidFill>
                  <a:srgbClr val="FFFFFF"/>
                </a:solidFill>
                <a:latin typeface="Sniglet"/>
                <a:ea typeface="Sniglet"/>
                <a:cs typeface="Sniglet"/>
                <a:sym typeface="Sniglet"/>
              </a:rPr>
              <a:t>Conversation Analysis </a:t>
            </a:r>
            <a:r>
              <a:rPr lang="en-US" sz="750" kern="0" dirty="0">
                <a:solidFill>
                  <a:srgbClr val="FFFFFF"/>
                </a:solidFill>
                <a:latin typeface="Sniglet"/>
                <a:ea typeface="Sniglet"/>
                <a:cs typeface="Sniglet"/>
                <a:sym typeface="Sniglet"/>
              </a:rPr>
              <a:t> (Volume 1), London</a:t>
            </a:r>
            <a:r>
              <a:rPr lang="en-US" sz="750" kern="0" dirty="0" smtClean="0">
                <a:solidFill>
                  <a:srgbClr val="FFFFFF"/>
                </a:solidFill>
                <a:latin typeface="Sniglet"/>
                <a:ea typeface="Sniglet"/>
                <a:cs typeface="Sniglet"/>
                <a:sym typeface="Sniglet"/>
              </a:rPr>
              <a:t>: Sage</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i</a:t>
            </a:r>
            <a:r>
              <a:rPr lang="en-US" sz="750" kern="0" dirty="0">
                <a:solidFill>
                  <a:srgbClr val="FFFFFF"/>
                </a:solidFill>
                <a:latin typeface="Sniglet"/>
                <a:ea typeface="Sniglet"/>
                <a:cs typeface="Sniglet"/>
                <a:sym typeface="Sniglet"/>
              </a:rPr>
              <a:t>-xvii. </a:t>
            </a:r>
          </a:p>
          <a:p>
            <a:pPr algn="just" eaLnBrk="1" fontAlgn="auto" hangingPunct="1">
              <a:buClr>
                <a:srgbClr val="FFFFFF"/>
              </a:buClr>
              <a:defRPr/>
            </a:pPr>
            <a:r>
              <a:rPr lang="en-US" sz="750" kern="0" dirty="0">
                <a:solidFill>
                  <a:srgbClr val="FFFFFF"/>
                </a:solidFill>
                <a:latin typeface="Sniglet"/>
                <a:ea typeface="Sniglet"/>
                <a:cs typeface="Sniglet"/>
                <a:sym typeface="Sniglet"/>
              </a:rPr>
              <a:t>Drew, P., &amp; Walker, T., 2009. “Going too far: complaining, escalating, and disaffiliation.” </a:t>
            </a:r>
            <a:r>
              <a:rPr lang="en-US" sz="750" i="1" kern="0" dirty="0">
                <a:solidFill>
                  <a:srgbClr val="FFFFFF"/>
                </a:solidFill>
                <a:latin typeface="Sniglet"/>
                <a:ea typeface="Sniglet"/>
                <a:cs typeface="Sniglet"/>
                <a:sym typeface="Sniglet"/>
              </a:rPr>
              <a:t>Journal of Pragmatics </a:t>
            </a:r>
            <a:r>
              <a:rPr lang="en-US" sz="750" kern="0" dirty="0">
                <a:solidFill>
                  <a:srgbClr val="FFFFFF"/>
                </a:solidFill>
                <a:latin typeface="Sniglet"/>
                <a:ea typeface="Sniglet"/>
                <a:cs typeface="Sniglet"/>
                <a:sym typeface="Sniglet"/>
              </a:rPr>
              <a:t>41 (12), 2400–2414.</a:t>
            </a:r>
          </a:p>
          <a:p>
            <a:pPr algn="just" eaLnBrk="1" fontAlgn="auto" hangingPunct="1">
              <a:buClr>
                <a:srgbClr val="FFFFFF"/>
              </a:buClr>
              <a:defRPr/>
            </a:pPr>
            <a:r>
              <a:rPr lang="en-US" sz="750" kern="0" dirty="0">
                <a:solidFill>
                  <a:srgbClr val="FFFFFF"/>
                </a:solidFill>
                <a:latin typeface="Sniglet"/>
                <a:ea typeface="Sniglet"/>
                <a:cs typeface="Sniglet"/>
                <a:sym typeface="Sniglet"/>
              </a:rPr>
              <a:t>Drew, P., 1998. “Complaints about transgressions and misconduct.” </a:t>
            </a:r>
            <a:r>
              <a:rPr lang="en-US" sz="750" i="1" kern="0" dirty="0">
                <a:solidFill>
                  <a:srgbClr val="FFFFFF"/>
                </a:solidFill>
                <a:latin typeface="Sniglet"/>
                <a:ea typeface="Sniglet"/>
                <a:cs typeface="Sniglet"/>
                <a:sym typeface="Sniglet"/>
              </a:rPr>
              <a:t>Research on Language and Social Interaction </a:t>
            </a:r>
            <a:r>
              <a:rPr lang="en-US" sz="750" kern="0" dirty="0">
                <a:solidFill>
                  <a:srgbClr val="FFFFFF"/>
                </a:solidFill>
                <a:latin typeface="Sniglet"/>
                <a:ea typeface="Sniglet"/>
                <a:cs typeface="Sniglet"/>
                <a:sym typeface="Sniglet"/>
              </a:rPr>
              <a:t>31 (3), 295–325.</a:t>
            </a:r>
          </a:p>
          <a:p>
            <a:pPr algn="just" eaLnBrk="1" fontAlgn="auto" hangingPunct="1">
              <a:buClr>
                <a:srgbClr val="FFFFFF"/>
              </a:buClr>
              <a:defRPr/>
            </a:pPr>
            <a:r>
              <a:rPr lang="en-US" sz="750" kern="0" dirty="0">
                <a:solidFill>
                  <a:srgbClr val="FFFFFF"/>
                </a:solidFill>
                <a:latin typeface="Sniglet"/>
                <a:ea typeface="Sniglet"/>
                <a:cs typeface="Sniglet"/>
                <a:sym typeface="Sniglet"/>
              </a:rPr>
              <a:t>Edwards, Derek, 2005. “Moaning, </a:t>
            </a:r>
            <a:r>
              <a:rPr lang="en-US" sz="750" kern="0" dirty="0" err="1">
                <a:solidFill>
                  <a:srgbClr val="FFFFFF"/>
                </a:solidFill>
                <a:latin typeface="Sniglet"/>
                <a:ea typeface="Sniglet"/>
                <a:cs typeface="Sniglet"/>
                <a:sym typeface="Sniglet"/>
              </a:rPr>
              <a:t>whinging</a:t>
            </a:r>
            <a:r>
              <a:rPr lang="en-US" sz="750" kern="0" dirty="0">
                <a:solidFill>
                  <a:srgbClr val="FFFFFF"/>
                </a:solidFill>
                <a:latin typeface="Sniglet"/>
                <a:ea typeface="Sniglet"/>
                <a:cs typeface="Sniglet"/>
                <a:sym typeface="Sniglet"/>
              </a:rPr>
              <a:t> and laughing: the subjective side of complaints.” </a:t>
            </a:r>
            <a:r>
              <a:rPr lang="en-US" sz="750" i="1" kern="0" dirty="0">
                <a:solidFill>
                  <a:srgbClr val="FFFFFF"/>
                </a:solidFill>
                <a:latin typeface="Sniglet"/>
                <a:ea typeface="Sniglet"/>
                <a:cs typeface="Sniglet"/>
                <a:sym typeface="Sniglet"/>
              </a:rPr>
              <a:t>Discourse Studies </a:t>
            </a:r>
            <a:r>
              <a:rPr lang="en-US" sz="750" kern="0" dirty="0">
                <a:solidFill>
                  <a:srgbClr val="FFFFFF"/>
                </a:solidFill>
                <a:latin typeface="Sniglet"/>
                <a:ea typeface="Sniglet"/>
                <a:cs typeface="Sniglet"/>
                <a:sym typeface="Sniglet"/>
              </a:rPr>
              <a:t>7 (1), 5–29.</a:t>
            </a:r>
          </a:p>
          <a:p>
            <a:pPr algn="just" eaLnBrk="1" fontAlgn="auto" hangingPunct="1">
              <a:buClr>
                <a:srgbClr val="FFFFFF"/>
              </a:buClr>
              <a:defRPr/>
            </a:pPr>
            <a:r>
              <a:rPr lang="en-US" sz="750" kern="0" dirty="0">
                <a:solidFill>
                  <a:srgbClr val="FFFFFF"/>
                </a:solidFill>
                <a:latin typeface="Sniglet"/>
                <a:ea typeface="Sniglet"/>
                <a:cs typeface="Sniglet"/>
                <a:sym typeface="Sniglet"/>
              </a:rPr>
              <a:t>Emerson, R. M. &amp; Messenger, S.L., 1977. "Them </a:t>
            </a:r>
            <a:r>
              <a:rPr lang="en-US" sz="750" kern="0" dirty="0" smtClean="0">
                <a:solidFill>
                  <a:srgbClr val="FFFFFF"/>
                </a:solidFill>
                <a:latin typeface="Sniglet"/>
                <a:ea typeface="Sniglet"/>
                <a:cs typeface="Sniglet"/>
                <a:sym typeface="Sniglet"/>
              </a:rPr>
              <a:t>micro-politics of </a:t>
            </a:r>
            <a:r>
              <a:rPr lang="en-US" sz="750" kern="0" dirty="0">
                <a:solidFill>
                  <a:srgbClr val="FFFFFF"/>
                </a:solidFill>
                <a:latin typeface="Sniglet"/>
                <a:ea typeface="Sniglet"/>
                <a:cs typeface="Sniglet"/>
                <a:sym typeface="Sniglet"/>
              </a:rPr>
              <a:t>trouble." </a:t>
            </a:r>
            <a:r>
              <a:rPr lang="en-US" sz="750" i="1" kern="0" dirty="0">
                <a:solidFill>
                  <a:srgbClr val="FFFFFF"/>
                </a:solidFill>
                <a:latin typeface="Sniglet"/>
                <a:ea typeface="Sniglet"/>
                <a:cs typeface="Sniglet"/>
                <a:sym typeface="Sniglet"/>
              </a:rPr>
              <a:t>Social Problems </a:t>
            </a:r>
            <a:r>
              <a:rPr lang="en-US" sz="750" kern="0" dirty="0">
                <a:solidFill>
                  <a:srgbClr val="FFFFFF"/>
                </a:solidFill>
                <a:latin typeface="Sniglet"/>
                <a:ea typeface="Sniglet"/>
                <a:cs typeface="Sniglet"/>
                <a:sym typeface="Sniglet"/>
              </a:rPr>
              <a:t>25:121-34.</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Geluykens</a:t>
            </a:r>
            <a:r>
              <a:rPr lang="en-US" sz="750" kern="0" dirty="0">
                <a:solidFill>
                  <a:srgbClr val="FFFFFF"/>
                </a:solidFill>
                <a:latin typeface="Sniglet"/>
                <a:ea typeface="Sniglet"/>
                <a:cs typeface="Sniglet"/>
                <a:sym typeface="Sniglet"/>
              </a:rPr>
              <a:t>, R. &amp; Kraft, B., 2003. “Sociocultural variation in native and interlanguage complaints”. In: </a:t>
            </a:r>
            <a:r>
              <a:rPr lang="en-US" sz="750" kern="0" dirty="0" err="1">
                <a:solidFill>
                  <a:srgbClr val="FFFFFF"/>
                </a:solidFill>
                <a:latin typeface="Sniglet"/>
                <a:ea typeface="Sniglet"/>
                <a:cs typeface="Sniglet"/>
                <a:sym typeface="Sniglet"/>
              </a:rPr>
              <a:t>Jaszczolt</a:t>
            </a:r>
            <a:r>
              <a:rPr lang="en-US" sz="750" kern="0" dirty="0">
                <a:solidFill>
                  <a:srgbClr val="FFFFFF"/>
                </a:solidFill>
                <a:latin typeface="Sniglet"/>
                <a:ea typeface="Sniglet"/>
                <a:cs typeface="Sniglet"/>
                <a:sym typeface="Sniglet"/>
              </a:rPr>
              <a:t>, K.M., Turner, K. (Eds.), </a:t>
            </a:r>
            <a:r>
              <a:rPr lang="en-US" sz="750" i="1" kern="0" dirty="0">
                <a:solidFill>
                  <a:srgbClr val="FFFFFF"/>
                </a:solidFill>
                <a:latin typeface="Sniglet"/>
                <a:ea typeface="Sniglet"/>
                <a:cs typeface="Sniglet"/>
                <a:sym typeface="Sniglet"/>
              </a:rPr>
              <a:t>Meaning Through Language Contrast</a:t>
            </a:r>
            <a:r>
              <a:rPr lang="en-US" sz="750" kern="0" dirty="0">
                <a:solidFill>
                  <a:srgbClr val="FFFFFF"/>
                </a:solidFill>
                <a:latin typeface="Sniglet"/>
                <a:ea typeface="Sniglet"/>
                <a:cs typeface="Sniglet"/>
                <a:sym typeface="Sniglet"/>
              </a:rPr>
              <a:t>, vol. 2. Benjamins, Amsterdam, pp. 251–275.</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Geluykens</a:t>
            </a:r>
            <a:r>
              <a:rPr lang="en-US" sz="750" kern="0" dirty="0">
                <a:solidFill>
                  <a:srgbClr val="FFFFFF"/>
                </a:solidFill>
                <a:latin typeface="Sniglet"/>
                <a:ea typeface="Sniglet"/>
                <a:cs typeface="Sniglet"/>
                <a:sym typeface="Sniglet"/>
              </a:rPr>
              <a:t>, R. &amp; Kraft, B., 2007. “Gender variation in native and interlanguage complaints.” In: Kraft, B., </a:t>
            </a:r>
            <a:r>
              <a:rPr lang="en-US" sz="750" kern="0" dirty="0" err="1">
                <a:solidFill>
                  <a:srgbClr val="FFFFFF"/>
                </a:solidFill>
                <a:latin typeface="Sniglet"/>
                <a:ea typeface="Sniglet"/>
                <a:cs typeface="Sniglet"/>
                <a:sym typeface="Sniglet"/>
              </a:rPr>
              <a:t>Geluykens</a:t>
            </a:r>
            <a:r>
              <a:rPr lang="en-US" sz="750" kern="0" dirty="0">
                <a:solidFill>
                  <a:srgbClr val="FFFFFF"/>
                </a:solidFill>
                <a:latin typeface="Sniglet"/>
                <a:ea typeface="Sniglet"/>
                <a:cs typeface="Sniglet"/>
                <a:sym typeface="Sniglet"/>
              </a:rPr>
              <a:t>, R. (Eds.), </a:t>
            </a:r>
            <a:r>
              <a:rPr lang="en-US" sz="750" i="1" kern="0" dirty="0">
                <a:solidFill>
                  <a:srgbClr val="FFFFFF"/>
                </a:solidFill>
                <a:latin typeface="Sniglet"/>
                <a:ea typeface="Sniglet"/>
                <a:cs typeface="Sniglet"/>
                <a:sym typeface="Sniglet"/>
              </a:rPr>
              <a:t>Cross-Cultural Pragmatics and Interlanguage English</a:t>
            </a:r>
            <a:r>
              <a:rPr lang="en-US" sz="750" kern="0" dirty="0">
                <a:solidFill>
                  <a:srgbClr val="FFFFFF"/>
                </a:solidFill>
                <a:latin typeface="Sniglet"/>
                <a:ea typeface="Sniglet"/>
                <a:cs typeface="Sniglet"/>
                <a:sym typeface="Sniglet"/>
              </a:rPr>
              <a:t>. </a:t>
            </a:r>
            <a:r>
              <a:rPr lang="en-US" sz="750" kern="0" dirty="0" err="1">
                <a:solidFill>
                  <a:srgbClr val="FFFFFF"/>
                </a:solidFill>
                <a:latin typeface="Sniglet"/>
                <a:ea typeface="Sniglet"/>
                <a:cs typeface="Sniglet"/>
                <a:sym typeface="Sniglet"/>
              </a:rPr>
              <a:t>Lincom</a:t>
            </a:r>
            <a:r>
              <a:rPr lang="en-US" sz="750" kern="0" dirty="0">
                <a:solidFill>
                  <a:srgbClr val="FFFFFF"/>
                </a:solidFill>
                <a:latin typeface="Sniglet"/>
                <a:ea typeface="Sniglet"/>
                <a:cs typeface="Sniglet"/>
                <a:sym typeface="Sniglet"/>
              </a:rPr>
              <a:t>-Europa, </a:t>
            </a:r>
            <a:r>
              <a:rPr lang="en-US" sz="750" kern="0" dirty="0" err="1">
                <a:solidFill>
                  <a:srgbClr val="FFFFFF"/>
                </a:solidFill>
                <a:latin typeface="Sniglet"/>
                <a:ea typeface="Sniglet"/>
                <a:cs typeface="Sniglet"/>
                <a:sym typeface="Sniglet"/>
              </a:rPr>
              <a:t>Muenchen</a:t>
            </a:r>
            <a:r>
              <a:rPr lang="en-US" sz="750" kern="0" dirty="0">
                <a:solidFill>
                  <a:srgbClr val="FFFFFF"/>
                </a:solidFill>
                <a:latin typeface="Sniglet"/>
                <a:ea typeface="Sniglet"/>
                <a:cs typeface="Sniglet"/>
                <a:sym typeface="Sniglet"/>
              </a:rPr>
              <a:t>, pp. 143–158.</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Haugh</a:t>
            </a:r>
            <a:r>
              <a:rPr lang="en-US" sz="750" kern="0" dirty="0">
                <a:solidFill>
                  <a:srgbClr val="FFFFFF"/>
                </a:solidFill>
                <a:latin typeface="Sniglet"/>
                <a:ea typeface="Sniglet"/>
                <a:cs typeface="Sniglet"/>
                <a:sym typeface="Sniglet"/>
              </a:rPr>
              <a:t>, M. &amp; </a:t>
            </a:r>
            <a:r>
              <a:rPr lang="en-US" sz="750" kern="0" dirty="0" err="1">
                <a:solidFill>
                  <a:srgbClr val="FFFFFF"/>
                </a:solidFill>
                <a:latin typeface="Sniglet"/>
                <a:ea typeface="Sniglet"/>
                <a:cs typeface="Sniglet"/>
                <a:sym typeface="Sniglet"/>
              </a:rPr>
              <a:t>Kádár</a:t>
            </a:r>
            <a:r>
              <a:rPr lang="en-US" sz="750" kern="0" dirty="0">
                <a:solidFill>
                  <a:srgbClr val="FFFFFF"/>
                </a:solidFill>
                <a:latin typeface="Sniglet"/>
                <a:ea typeface="Sniglet"/>
                <a:cs typeface="Sniglet"/>
                <a:sym typeface="Sniglet"/>
              </a:rPr>
              <a:t>, D., 2013. </a:t>
            </a:r>
            <a:r>
              <a:rPr lang="en-US" sz="750" i="1" kern="0" dirty="0">
                <a:solidFill>
                  <a:srgbClr val="FFFFFF"/>
                </a:solidFill>
                <a:latin typeface="Sniglet"/>
                <a:ea typeface="Sniglet"/>
                <a:cs typeface="Sniglet"/>
                <a:sym typeface="Sniglet"/>
              </a:rPr>
              <a:t>Understanding Politeness</a:t>
            </a:r>
            <a:r>
              <a:rPr lang="en-US" sz="750" kern="0" dirty="0">
                <a:solidFill>
                  <a:srgbClr val="FFFFFF"/>
                </a:solidFill>
                <a:latin typeface="Sniglet"/>
                <a:ea typeface="Sniglet"/>
                <a:cs typeface="Sniglet"/>
                <a:sym typeface="Sniglet"/>
              </a:rPr>
              <a:t>. Cambridge: Cambridge University Press.</a:t>
            </a:r>
          </a:p>
          <a:p>
            <a:pPr algn="just" eaLnBrk="1" fontAlgn="auto" hangingPunct="1">
              <a:buClr>
                <a:srgbClr val="FFFFFF"/>
              </a:buClr>
              <a:defRPr/>
            </a:pPr>
            <a:r>
              <a:rPr lang="en-US" sz="750" kern="0" dirty="0">
                <a:solidFill>
                  <a:srgbClr val="FFFFFF"/>
                </a:solidFill>
                <a:latin typeface="Sniglet"/>
                <a:ea typeface="Sniglet"/>
                <a:cs typeface="Sniglet"/>
                <a:sym typeface="Sniglet"/>
              </a:rPr>
              <a:t>Heinemann, T., 2009. “Participation and exclusion in third party complaints.” </a:t>
            </a:r>
            <a:r>
              <a:rPr lang="en-US" sz="750" i="1" kern="0" dirty="0">
                <a:solidFill>
                  <a:srgbClr val="FFFFFF"/>
                </a:solidFill>
                <a:latin typeface="Sniglet"/>
                <a:ea typeface="Sniglet"/>
                <a:cs typeface="Sniglet"/>
                <a:sym typeface="Sniglet"/>
              </a:rPr>
              <a:t>Journal of Pragmatics </a:t>
            </a:r>
            <a:r>
              <a:rPr lang="en-US" sz="750" kern="0" dirty="0">
                <a:solidFill>
                  <a:srgbClr val="FFFFFF"/>
                </a:solidFill>
                <a:latin typeface="Sniglet"/>
                <a:ea typeface="Sniglet"/>
                <a:cs typeface="Sniglet"/>
                <a:sym typeface="Sniglet"/>
              </a:rPr>
              <a:t>41 (12), 2435–2451.</a:t>
            </a:r>
          </a:p>
          <a:p>
            <a:pPr algn="just" eaLnBrk="1" fontAlgn="auto" hangingPunct="1">
              <a:buClr>
                <a:srgbClr val="FFFFFF"/>
              </a:buClr>
              <a:defRPr/>
            </a:pPr>
            <a:r>
              <a:rPr lang="en-US" sz="750" kern="0" dirty="0">
                <a:solidFill>
                  <a:srgbClr val="FFFFFF"/>
                </a:solidFill>
                <a:latin typeface="Sniglet"/>
                <a:ea typeface="Sniglet"/>
                <a:cs typeface="Sniglet"/>
                <a:sym typeface="Sniglet"/>
              </a:rPr>
              <a:t>Heritage, J. 1984</a:t>
            </a:r>
            <a:r>
              <a:rPr lang="en-US" sz="750" i="1" kern="0" dirty="0">
                <a:solidFill>
                  <a:srgbClr val="FFFFFF"/>
                </a:solidFill>
                <a:latin typeface="Sniglet"/>
                <a:ea typeface="Sniglet"/>
                <a:cs typeface="Sniglet"/>
                <a:sym typeface="Sniglet"/>
              </a:rPr>
              <a:t>. </a:t>
            </a:r>
            <a:r>
              <a:rPr lang="en-US" sz="750" i="1" kern="0" dirty="0" err="1">
                <a:solidFill>
                  <a:srgbClr val="FFFFFF"/>
                </a:solidFill>
                <a:latin typeface="Sniglet"/>
                <a:ea typeface="Sniglet"/>
                <a:cs typeface="Sniglet"/>
                <a:sym typeface="Sniglet"/>
              </a:rPr>
              <a:t>Garfinkel</a:t>
            </a:r>
            <a:r>
              <a:rPr lang="en-US" sz="750" i="1" kern="0" dirty="0">
                <a:solidFill>
                  <a:srgbClr val="FFFFFF"/>
                </a:solidFill>
                <a:latin typeface="Sniglet"/>
                <a:ea typeface="Sniglet"/>
                <a:cs typeface="Sniglet"/>
                <a:sym typeface="Sniglet"/>
              </a:rPr>
              <a:t> and Ethnomethodology</a:t>
            </a:r>
            <a:r>
              <a:rPr lang="en-US" sz="750" kern="0" dirty="0">
                <a:solidFill>
                  <a:srgbClr val="FFFFFF"/>
                </a:solidFill>
                <a:latin typeface="Sniglet"/>
                <a:ea typeface="Sniglet"/>
                <a:cs typeface="Sniglet"/>
                <a:sym typeface="Sniglet"/>
              </a:rPr>
              <a:t>. Cambridge: Polity Press. </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Laforest</a:t>
            </a:r>
            <a:r>
              <a:rPr lang="en-US" sz="750" kern="0" dirty="0">
                <a:solidFill>
                  <a:srgbClr val="FFFFFF"/>
                </a:solidFill>
                <a:latin typeface="Sniglet"/>
                <a:ea typeface="Sniglet"/>
                <a:cs typeface="Sniglet"/>
                <a:sym typeface="Sniglet"/>
              </a:rPr>
              <a:t>, M., 2002. ”Scenes of family life: complaining in everyday conversation”. </a:t>
            </a:r>
            <a:r>
              <a:rPr lang="en-US" sz="750" i="1" kern="0" dirty="0">
                <a:solidFill>
                  <a:srgbClr val="FFFFFF"/>
                </a:solidFill>
                <a:latin typeface="Sniglet"/>
                <a:ea typeface="Sniglet"/>
                <a:cs typeface="Sniglet"/>
                <a:sym typeface="Sniglet"/>
              </a:rPr>
              <a:t>Journal of Pragmatics </a:t>
            </a:r>
            <a:r>
              <a:rPr lang="en-US" sz="750" kern="0" dirty="0">
                <a:solidFill>
                  <a:srgbClr val="FFFFFF"/>
                </a:solidFill>
                <a:latin typeface="Sniglet"/>
                <a:ea typeface="Sniglet"/>
                <a:cs typeface="Sniglet"/>
                <a:sym typeface="Sniglet"/>
              </a:rPr>
              <a:t>34 (10–11), 1595–1620.</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Monzoni</a:t>
            </a:r>
            <a:r>
              <a:rPr lang="en-US" sz="750" kern="0" dirty="0">
                <a:solidFill>
                  <a:srgbClr val="FFFFFF"/>
                </a:solidFill>
                <a:latin typeface="Sniglet"/>
                <a:ea typeface="Sniglet"/>
                <a:cs typeface="Sniglet"/>
                <a:sym typeface="Sniglet"/>
              </a:rPr>
              <a:t>, C. M.,2009. "Direct complaints in (Italian) calls to the ambulance: The use of negatively framed questions</a:t>
            </a:r>
            <a:r>
              <a:rPr lang="en-US" sz="750" i="1" kern="0" dirty="0">
                <a:solidFill>
                  <a:srgbClr val="FFFFFF"/>
                </a:solidFill>
                <a:latin typeface="Sniglet"/>
                <a:ea typeface="Sniglet"/>
                <a:cs typeface="Sniglet"/>
                <a:sym typeface="Sniglet"/>
              </a:rPr>
              <a:t>". Journal of Pragmatics</a:t>
            </a:r>
            <a:r>
              <a:rPr lang="en-US" sz="750" kern="0" dirty="0">
                <a:solidFill>
                  <a:srgbClr val="FFFFFF"/>
                </a:solidFill>
                <a:latin typeface="Sniglet"/>
                <a:ea typeface="Sniglet"/>
                <a:cs typeface="Sniglet"/>
                <a:sym typeface="Sniglet"/>
              </a:rPr>
              <a:t>, 41(12), 2465-2478.</a:t>
            </a:r>
          </a:p>
          <a:p>
            <a:pPr algn="just" eaLnBrk="1" fontAlgn="auto" hangingPunct="1">
              <a:buClr>
                <a:srgbClr val="FFFFFF"/>
              </a:buClr>
              <a:defRPr/>
            </a:pPr>
            <a:r>
              <a:rPr lang="en-US" sz="750" kern="0" dirty="0">
                <a:solidFill>
                  <a:srgbClr val="FFFFFF"/>
                </a:solidFill>
                <a:latin typeface="Sniglet"/>
                <a:ea typeface="Sniglet"/>
                <a:cs typeface="Sniglet"/>
                <a:sym typeface="Sniglet"/>
              </a:rPr>
              <a:t>Sacks, H., 1992</a:t>
            </a:r>
            <a:r>
              <a:rPr lang="en-US" sz="750" i="1" kern="0" dirty="0">
                <a:solidFill>
                  <a:srgbClr val="FFFFFF"/>
                </a:solidFill>
                <a:latin typeface="Sniglet"/>
                <a:ea typeface="Sniglet"/>
                <a:cs typeface="Sniglet"/>
                <a:sym typeface="Sniglet"/>
              </a:rPr>
              <a:t>. Lectures on conversation. Oxford, Basil Blackwell, vol. 1</a:t>
            </a:r>
          </a:p>
          <a:p>
            <a:pPr algn="just" eaLnBrk="1" fontAlgn="auto" hangingPunct="1">
              <a:buClr>
                <a:srgbClr val="FFFFFF"/>
              </a:buClr>
              <a:defRPr/>
            </a:pPr>
            <a:r>
              <a:rPr lang="en-US" sz="750" kern="0" dirty="0">
                <a:solidFill>
                  <a:srgbClr val="FFFFFF"/>
                </a:solidFill>
                <a:latin typeface="Sniglet"/>
                <a:ea typeface="Sniglet"/>
                <a:cs typeface="Sniglet"/>
                <a:sym typeface="Sniglet"/>
              </a:rPr>
              <a:t>Sacks, H., </a:t>
            </a:r>
            <a:r>
              <a:rPr lang="en-US" sz="750" kern="0" dirty="0" err="1">
                <a:solidFill>
                  <a:srgbClr val="FFFFFF"/>
                </a:solidFill>
                <a:latin typeface="Sniglet"/>
                <a:ea typeface="Sniglet"/>
                <a:cs typeface="Sniglet"/>
                <a:sym typeface="Sniglet"/>
              </a:rPr>
              <a:t>Schegloff</a:t>
            </a:r>
            <a:r>
              <a:rPr lang="en-US" sz="750" kern="0" dirty="0">
                <a:solidFill>
                  <a:srgbClr val="FFFFFF"/>
                </a:solidFill>
                <a:latin typeface="Sniglet"/>
                <a:ea typeface="Sniglet"/>
                <a:cs typeface="Sniglet"/>
                <a:sym typeface="Sniglet"/>
              </a:rPr>
              <a:t>, A. E., Jefferson, G., 1974. "A simplest systematics for the organization of turn-taking for conversation". </a:t>
            </a:r>
            <a:r>
              <a:rPr lang="en-US" sz="750" i="1" kern="0" dirty="0">
                <a:solidFill>
                  <a:srgbClr val="FFFFFF"/>
                </a:solidFill>
                <a:latin typeface="Sniglet"/>
                <a:ea typeface="Sniglet"/>
                <a:cs typeface="Sniglet"/>
                <a:sym typeface="Sniglet"/>
              </a:rPr>
              <a:t>Language,</a:t>
            </a:r>
            <a:r>
              <a:rPr lang="en-US" sz="750" kern="0" dirty="0">
                <a:solidFill>
                  <a:srgbClr val="FFFFFF"/>
                </a:solidFill>
                <a:latin typeface="Sniglet"/>
                <a:ea typeface="Sniglet"/>
                <a:cs typeface="Sniglet"/>
                <a:sym typeface="Sniglet"/>
              </a:rPr>
              <a:t> vol. 50, no. 4, pp. 696–735.</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Schegloff</a:t>
            </a:r>
            <a:r>
              <a:rPr lang="en-US" sz="750" kern="0" dirty="0">
                <a:solidFill>
                  <a:srgbClr val="FFFFFF"/>
                </a:solidFill>
                <a:latin typeface="Sniglet"/>
                <a:ea typeface="Sniglet"/>
                <a:cs typeface="Sniglet"/>
                <a:sym typeface="Sniglet"/>
              </a:rPr>
              <a:t>, A. E., 1988. "On an Actual Virtual Servo-Mechanism for Guessing Bad News: A Single Case Conjecture". </a:t>
            </a:r>
            <a:r>
              <a:rPr lang="en-US" sz="750" i="1" kern="0" dirty="0">
                <a:solidFill>
                  <a:srgbClr val="FFFFFF"/>
                </a:solidFill>
                <a:latin typeface="Sniglet"/>
                <a:ea typeface="Sniglet"/>
                <a:cs typeface="Sniglet"/>
                <a:sym typeface="Sniglet"/>
              </a:rPr>
              <a:t>Social Problems</a:t>
            </a:r>
            <a:r>
              <a:rPr lang="en-US" sz="750" kern="0" dirty="0">
                <a:solidFill>
                  <a:srgbClr val="FFFFFF"/>
                </a:solidFill>
                <a:latin typeface="Sniglet"/>
                <a:ea typeface="Sniglet"/>
                <a:cs typeface="Sniglet"/>
                <a:sym typeface="Sniglet"/>
              </a:rPr>
              <a:t>, vol. 35, no. 4, pp. 442–45</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Schegloff</a:t>
            </a:r>
            <a:r>
              <a:rPr lang="en-US" sz="750" kern="0" dirty="0">
                <a:solidFill>
                  <a:srgbClr val="FFFFFF"/>
                </a:solidFill>
                <a:latin typeface="Sniglet"/>
                <a:ea typeface="Sniglet"/>
                <a:cs typeface="Sniglet"/>
                <a:sym typeface="Sniglet"/>
              </a:rPr>
              <a:t>, A. E., 1996. "Confirming Allusions: Toward an Empirical Account of Action" </a:t>
            </a:r>
            <a:r>
              <a:rPr lang="en-US" sz="750" i="1" kern="0" dirty="0">
                <a:solidFill>
                  <a:srgbClr val="FFFFFF"/>
                </a:solidFill>
                <a:latin typeface="Sniglet"/>
                <a:ea typeface="Sniglet"/>
                <a:cs typeface="Sniglet"/>
                <a:sym typeface="Sniglet"/>
              </a:rPr>
              <a:t>American Journal of Sociology</a:t>
            </a:r>
            <a:r>
              <a:rPr lang="en-US" sz="750" kern="0" dirty="0">
                <a:solidFill>
                  <a:srgbClr val="FFFFFF"/>
                </a:solidFill>
                <a:latin typeface="Sniglet"/>
                <a:ea typeface="Sniglet"/>
                <a:cs typeface="Sniglet"/>
                <a:sym typeface="Sniglet"/>
              </a:rPr>
              <a:t>, vol. 102, no. 1, pp. 161–216.</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Schegloff</a:t>
            </a:r>
            <a:r>
              <a:rPr lang="en-US" sz="750" kern="0" dirty="0">
                <a:solidFill>
                  <a:srgbClr val="FFFFFF"/>
                </a:solidFill>
                <a:latin typeface="Sniglet"/>
                <a:ea typeface="Sniglet"/>
                <a:cs typeface="Sniglet"/>
                <a:sym typeface="Sniglet"/>
              </a:rPr>
              <a:t>, A. E., 2005. "On </a:t>
            </a:r>
            <a:r>
              <a:rPr lang="en-US" sz="750" kern="0" dirty="0" err="1">
                <a:solidFill>
                  <a:srgbClr val="FFFFFF"/>
                </a:solidFill>
                <a:latin typeface="Sniglet"/>
                <a:ea typeface="Sniglet"/>
                <a:cs typeface="Sniglet"/>
                <a:sym typeface="Sniglet"/>
              </a:rPr>
              <a:t>Complainability</a:t>
            </a:r>
            <a:r>
              <a:rPr lang="en-US" sz="750" kern="0" dirty="0">
                <a:solidFill>
                  <a:srgbClr val="FFFFFF"/>
                </a:solidFill>
                <a:latin typeface="Sniglet"/>
                <a:ea typeface="Sniglet"/>
                <a:cs typeface="Sniglet"/>
                <a:sym typeface="Sniglet"/>
              </a:rPr>
              <a:t>", </a:t>
            </a:r>
            <a:r>
              <a:rPr lang="en-US" sz="750" i="1" kern="0" dirty="0">
                <a:solidFill>
                  <a:srgbClr val="FFFFFF"/>
                </a:solidFill>
                <a:latin typeface="Sniglet"/>
                <a:ea typeface="Sniglet"/>
                <a:cs typeface="Sniglet"/>
                <a:sym typeface="Sniglet"/>
              </a:rPr>
              <a:t>Social Problems</a:t>
            </a:r>
            <a:r>
              <a:rPr lang="en-US" sz="750" kern="0" dirty="0">
                <a:solidFill>
                  <a:srgbClr val="FFFFFF"/>
                </a:solidFill>
                <a:latin typeface="Sniglet"/>
                <a:ea typeface="Sniglet"/>
                <a:cs typeface="Sniglet"/>
                <a:sym typeface="Sniglet"/>
              </a:rPr>
              <a:t>. vol. 52, no. 4, pp. 449–476.</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Schegloff</a:t>
            </a:r>
            <a:r>
              <a:rPr lang="en-US" sz="750" kern="0" dirty="0">
                <a:solidFill>
                  <a:srgbClr val="FFFFFF"/>
                </a:solidFill>
                <a:latin typeface="Sniglet"/>
                <a:ea typeface="Sniglet"/>
                <a:cs typeface="Sniglet"/>
                <a:sym typeface="Sniglet"/>
              </a:rPr>
              <a:t>, A. E., 2007. </a:t>
            </a:r>
            <a:r>
              <a:rPr lang="en-US" sz="750" i="1" kern="0" dirty="0">
                <a:solidFill>
                  <a:srgbClr val="FFFFFF"/>
                </a:solidFill>
                <a:latin typeface="Sniglet"/>
                <a:ea typeface="Sniglet"/>
                <a:cs typeface="Sniglet"/>
                <a:sym typeface="Sniglet"/>
              </a:rPr>
              <a:t>Sequence organization in interaction: Volume 1: A primer in conversation analysis.</a:t>
            </a:r>
            <a:r>
              <a:rPr lang="en-US" sz="750" kern="0" dirty="0">
                <a:solidFill>
                  <a:srgbClr val="FFFFFF"/>
                </a:solidFill>
                <a:latin typeface="Sniglet"/>
                <a:ea typeface="Sniglet"/>
                <a:cs typeface="Sniglet"/>
                <a:sym typeface="Sniglet"/>
              </a:rPr>
              <a:t> Cambridge, Cambridge University Press.</a:t>
            </a:r>
          </a:p>
          <a:p>
            <a:pPr algn="just" eaLnBrk="1" fontAlgn="auto" hangingPunct="1">
              <a:buClr>
                <a:srgbClr val="FFFFFF"/>
              </a:buClr>
              <a:defRPr/>
            </a:pPr>
            <a:r>
              <a:rPr lang="en-US" sz="750" kern="0" dirty="0" err="1">
                <a:solidFill>
                  <a:srgbClr val="FFFFFF"/>
                </a:solidFill>
                <a:latin typeface="Sniglet"/>
                <a:ea typeface="Sniglet"/>
                <a:cs typeface="Sniglet"/>
                <a:sym typeface="Sniglet"/>
              </a:rPr>
              <a:t>Trosborg</a:t>
            </a:r>
            <a:r>
              <a:rPr lang="en-US" sz="750" kern="0" dirty="0">
                <a:solidFill>
                  <a:srgbClr val="FFFFFF"/>
                </a:solidFill>
                <a:latin typeface="Sniglet"/>
                <a:ea typeface="Sniglet"/>
                <a:cs typeface="Sniglet"/>
                <a:sym typeface="Sniglet"/>
              </a:rPr>
              <a:t>, A., 1995. </a:t>
            </a:r>
            <a:r>
              <a:rPr lang="en-US" sz="750" i="1" kern="0" dirty="0">
                <a:solidFill>
                  <a:srgbClr val="FFFFFF"/>
                </a:solidFill>
                <a:latin typeface="Sniglet"/>
                <a:ea typeface="Sniglet"/>
                <a:cs typeface="Sniglet"/>
                <a:sym typeface="Sniglet"/>
              </a:rPr>
              <a:t>Interlanguage pragmatics. Requests, complaints and apologies</a:t>
            </a:r>
            <a:r>
              <a:rPr lang="en-US" sz="750" kern="0" dirty="0">
                <a:solidFill>
                  <a:srgbClr val="FFFFFF"/>
                </a:solidFill>
                <a:latin typeface="Sniglet"/>
                <a:ea typeface="Sniglet"/>
                <a:cs typeface="Sniglet"/>
                <a:sym typeface="Sniglet"/>
              </a:rPr>
              <a:t>. Berlin: Mouton de </a:t>
            </a:r>
            <a:r>
              <a:rPr lang="en-US" sz="750" kern="0" dirty="0" err="1">
                <a:solidFill>
                  <a:srgbClr val="FFFFFF"/>
                </a:solidFill>
                <a:latin typeface="Sniglet"/>
                <a:ea typeface="Sniglet"/>
                <a:cs typeface="Sniglet"/>
                <a:sym typeface="Sniglet"/>
              </a:rPr>
              <a:t>Gruyter</a:t>
            </a:r>
            <a:endParaRPr lang="en-US" sz="750" kern="0" dirty="0">
              <a:solidFill>
                <a:srgbClr val="FFFFFF"/>
              </a:solidFill>
              <a:latin typeface="Sniglet"/>
              <a:ea typeface="Sniglet"/>
              <a:cs typeface="Sniglet"/>
              <a:sym typeface="Sniglet"/>
            </a:endParaRPr>
          </a:p>
          <a:p>
            <a:pPr algn="just" eaLnBrk="1" fontAlgn="auto" hangingPunct="1">
              <a:buClr>
                <a:srgbClr val="FFFFFF"/>
              </a:buClr>
              <a:defRPr/>
            </a:pPr>
            <a:endParaRPr lang="en-US" sz="750" u="sng" kern="0" dirty="0">
              <a:solidFill>
                <a:srgbClr val="FFFFFF"/>
              </a:solidFill>
              <a:latin typeface="Sniglet"/>
              <a:ea typeface="Sniglet"/>
              <a:cs typeface="Sniglet"/>
              <a:sym typeface="Sniglet"/>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297"/>
          <p:cNvSpPr txBox="1">
            <a:spLocks noGrp="1"/>
          </p:cNvSpPr>
          <p:nvPr>
            <p:ph type="ctrTitle" idx="4294967295"/>
          </p:nvPr>
        </p:nvSpPr>
        <p:spPr>
          <a:xfrm>
            <a:off x="1822450" y="1201738"/>
            <a:ext cx="5457825" cy="1160462"/>
          </a:xfrm>
        </p:spPr>
        <p:txBody>
          <a:bodyPr/>
          <a:lstStyle/>
          <a:p>
            <a:pPr algn="ctr" eaLnBrk="1" hangingPunct="1">
              <a:buClr>
                <a:srgbClr val="FFFFFF"/>
              </a:buClr>
              <a:buSzPts val="2600"/>
              <a:buFont typeface="Walter Turncoat" charset="-95"/>
              <a:buNone/>
            </a:pPr>
            <a:r>
              <a:rPr lang="en-US" altLang="en-US" sz="4800">
                <a:solidFill>
                  <a:srgbClr val="FFFFFF"/>
                </a:solidFill>
                <a:latin typeface="Walter Turncoat" charset="-95"/>
                <a:ea typeface="Walter Turncoat" charset="-95"/>
                <a:cs typeface="Walter Turncoat" charset="-95"/>
                <a:sym typeface="Walter Turncoat" charset="-95"/>
              </a:rPr>
              <a:t>thanks!</a:t>
            </a:r>
          </a:p>
        </p:txBody>
      </p:sp>
      <p:sp>
        <p:nvSpPr>
          <p:cNvPr id="26627" name="Shape 298"/>
          <p:cNvSpPr txBox="1">
            <a:spLocks noGrp="1"/>
          </p:cNvSpPr>
          <p:nvPr>
            <p:ph type="subTitle" idx="4294967295"/>
          </p:nvPr>
        </p:nvSpPr>
        <p:spPr>
          <a:xfrm>
            <a:off x="1274763" y="2376488"/>
            <a:ext cx="6594475" cy="2327275"/>
          </a:xfrm>
        </p:spPr>
        <p:txBody>
          <a:bodyPr/>
          <a:lstStyle/>
          <a:p>
            <a:pPr algn="ctr" eaLnBrk="1" hangingPunct="1">
              <a:spcBef>
                <a:spcPts val="600"/>
              </a:spcBef>
              <a:buClr>
                <a:srgbClr val="FFFFFF"/>
              </a:buClr>
              <a:buSzPts val="2000"/>
              <a:buFont typeface="Sniglet" charset="-95"/>
              <a:buNone/>
            </a:pPr>
            <a:r>
              <a:rPr lang="en-US" altLang="en-US" sz="3600">
                <a:solidFill>
                  <a:srgbClr val="FFFFFF"/>
                </a:solidFill>
                <a:latin typeface="Sniglet" charset="-95"/>
                <a:ea typeface="Sniglet" charset="-95"/>
                <a:cs typeface="Sniglet" charset="-95"/>
                <a:sym typeface="Sniglet" charset="-95"/>
              </a:rPr>
              <a:t>Any questions?</a:t>
            </a:r>
          </a:p>
          <a:p>
            <a:pPr algn="ctr" eaLnBrk="1" hangingPunct="1">
              <a:spcBef>
                <a:spcPts val="600"/>
              </a:spcBef>
              <a:buClr>
                <a:srgbClr val="FFFFFF"/>
              </a:buClr>
              <a:buSzPts val="2000"/>
              <a:buFont typeface="Sniglet" charset="-95"/>
              <a:buNone/>
            </a:pPr>
            <a:endParaRPr lang="en-US" altLang="en-US" sz="2000">
              <a:solidFill>
                <a:srgbClr val="FFFFFF"/>
              </a:solidFill>
              <a:latin typeface="Sniglet" charset="-95"/>
              <a:ea typeface="Sniglet" charset="-95"/>
              <a:cs typeface="Sniglet" charset="-95"/>
              <a:sym typeface="Sniglet" charset="-95"/>
            </a:endParaRPr>
          </a:p>
          <a:p>
            <a:pPr algn="ctr" eaLnBrk="1" hangingPunct="1">
              <a:spcBef>
                <a:spcPts val="600"/>
              </a:spcBef>
              <a:buClr>
                <a:srgbClr val="FFFFFF"/>
              </a:buClr>
              <a:buSzPts val="2000"/>
              <a:buFont typeface="Sniglet" charset="-95"/>
              <a:buNone/>
            </a:pPr>
            <a:r>
              <a:rPr lang="en-US" altLang="en-US" sz="2000">
                <a:solidFill>
                  <a:srgbClr val="FFFFFF"/>
                </a:solidFill>
                <a:latin typeface="Sniglet" charset="-95"/>
                <a:ea typeface="Sniglet" charset="-95"/>
                <a:cs typeface="Sniglet" charset="-95"/>
                <a:sym typeface="Sniglet" charset="-95"/>
              </a:rPr>
              <a:t>You can find me at</a:t>
            </a:r>
          </a:p>
          <a:p>
            <a:pPr algn="ctr" eaLnBrk="1" hangingPunct="1">
              <a:buClr>
                <a:srgbClr val="FFFFFF"/>
              </a:buClr>
              <a:buSzPts val="2000"/>
              <a:buFont typeface="Sniglet" charset="-95"/>
              <a:buNone/>
            </a:pPr>
            <a:r>
              <a:rPr lang="en-US" altLang="en-US" sz="2000">
                <a:solidFill>
                  <a:srgbClr val="FFFFFF"/>
                </a:solidFill>
                <a:latin typeface="Sniglet" charset="-95"/>
                <a:ea typeface="Sniglet" charset="-95"/>
                <a:cs typeface="Sniglet" charset="-95"/>
                <a:sym typeface="Sniglet" charset="-95"/>
                <a:hlinkClick r:id="rId3"/>
              </a:rPr>
              <a:t>elkarafoti@yahoo.gr</a:t>
            </a:r>
            <a:endParaRPr lang="en-US" altLang="en-US" sz="2000">
              <a:solidFill>
                <a:srgbClr val="FFFFFF"/>
              </a:solidFill>
              <a:latin typeface="Sniglet" charset="-95"/>
              <a:ea typeface="Sniglet" charset="-95"/>
              <a:cs typeface="Sniglet" charset="-95"/>
              <a:sym typeface="Sniglet" charset="-95"/>
            </a:endParaRPr>
          </a:p>
          <a:p>
            <a:pPr algn="ctr" eaLnBrk="1" hangingPunct="1">
              <a:buClr>
                <a:srgbClr val="FFFFFF"/>
              </a:buClr>
              <a:buSzPts val="2000"/>
              <a:buFont typeface="Sniglet" charset="-95"/>
              <a:buNone/>
            </a:pPr>
            <a:r>
              <a:rPr lang="en-US" altLang="en-US" sz="2000" b="1">
                <a:solidFill>
                  <a:srgbClr val="FFFFFF"/>
                </a:solidFill>
                <a:latin typeface="Walter Turncoat" charset="-95"/>
                <a:ea typeface="Walter Turncoat" charset="-95"/>
                <a:cs typeface="Walter Turncoat" charset="-95"/>
                <a:sym typeface="Walter Turncoat" charset="-95"/>
                <a:hlinkClick r:id="rId4"/>
              </a:rPr>
              <a:t>elkarafoti@enl.uoa.gr</a:t>
            </a:r>
            <a:r>
              <a:rPr lang="en-US" altLang="en-US" sz="2000" b="1">
                <a:solidFill>
                  <a:srgbClr val="FFFFFF"/>
                </a:solidFill>
                <a:latin typeface="Walter Turncoat" charset="-95"/>
                <a:ea typeface="Walter Turncoat" charset="-95"/>
                <a:cs typeface="Walter Turncoat" charset="-95"/>
                <a:sym typeface="Walter Turncoat" charset="-95"/>
              </a:rPr>
              <a:t> </a:t>
            </a:r>
            <a:endParaRPr lang="en-US" altLang="en-US" sz="2000">
              <a:solidFill>
                <a:srgbClr val="FFFFFF"/>
              </a:solidFill>
              <a:latin typeface="Sniglet" charset="-95"/>
              <a:ea typeface="Sniglet" charset="-95"/>
              <a:cs typeface="Sniglet" charset="-95"/>
              <a:sym typeface="Sniglet" charset="-95"/>
            </a:endParaRPr>
          </a:p>
          <a:p>
            <a:pPr algn="ctr" eaLnBrk="1" hangingPunct="1">
              <a:buClr>
                <a:srgbClr val="FFFFFF"/>
              </a:buClr>
              <a:buSzPts val="2000"/>
              <a:buFont typeface="Sniglet" charset="-95"/>
              <a:buNone/>
            </a:pPr>
            <a:endParaRPr lang="en-US" altLang="en-US" sz="2000">
              <a:solidFill>
                <a:srgbClr val="FFFFFF"/>
              </a:solidFill>
              <a:latin typeface="Sniglet" charset="-95"/>
              <a:ea typeface="Sniglet" charset="-95"/>
              <a:cs typeface="Sniglet" charset="-95"/>
              <a:sym typeface="Sniglet" charset="-95"/>
            </a:endParaRPr>
          </a:p>
        </p:txBody>
      </p:sp>
      <p:sp>
        <p:nvSpPr>
          <p:cNvPr id="26628" name="Shape 299"/>
          <p:cNvSpPr>
            <a:spLocks/>
          </p:cNvSpPr>
          <p:nvPr/>
        </p:nvSpPr>
        <p:spPr bwMode="auto">
          <a:xfrm>
            <a:off x="4206875" y="603250"/>
            <a:ext cx="687388" cy="692150"/>
          </a:xfrm>
          <a:custGeom>
            <a:avLst/>
            <a:gdLst>
              <a:gd name="T0" fmla="*/ 2147483647 w 15842"/>
              <a:gd name="T1" fmla="*/ 2147483647 h 15938"/>
              <a:gd name="T2" fmla="*/ 2147483647 w 15842"/>
              <a:gd name="T3" fmla="*/ 2147483647 h 15938"/>
              <a:gd name="T4" fmla="*/ 2147483647 w 15842"/>
              <a:gd name="T5" fmla="*/ 2147483647 h 15938"/>
              <a:gd name="T6" fmla="*/ 2147483647 w 15842"/>
              <a:gd name="T7" fmla="*/ 2147483647 h 15938"/>
              <a:gd name="T8" fmla="*/ 2147483647 w 15842"/>
              <a:gd name="T9" fmla="*/ 2147483647 h 15938"/>
              <a:gd name="T10" fmla="*/ 2147483647 w 15842"/>
              <a:gd name="T11" fmla="*/ 2147483647 h 15938"/>
              <a:gd name="T12" fmla="*/ 2147483647 w 15842"/>
              <a:gd name="T13" fmla="*/ 2147483647 h 15938"/>
              <a:gd name="T14" fmla="*/ 2147483647 w 15842"/>
              <a:gd name="T15" fmla="*/ 2147483647 h 15938"/>
              <a:gd name="T16" fmla="*/ 2147483647 w 15842"/>
              <a:gd name="T17" fmla="*/ 2147483647 h 15938"/>
              <a:gd name="T18" fmla="*/ 2147483647 w 15842"/>
              <a:gd name="T19" fmla="*/ 2147483647 h 15938"/>
              <a:gd name="T20" fmla="*/ 2147483647 w 15842"/>
              <a:gd name="T21" fmla="*/ 2147483647 h 15938"/>
              <a:gd name="T22" fmla="*/ 2147483647 w 15842"/>
              <a:gd name="T23" fmla="*/ 2147483647 h 15938"/>
              <a:gd name="T24" fmla="*/ 2147483647 w 15842"/>
              <a:gd name="T25" fmla="*/ 2147483647 h 15938"/>
              <a:gd name="T26" fmla="*/ 2147483647 w 15842"/>
              <a:gd name="T27" fmla="*/ 2147483647 h 15938"/>
              <a:gd name="T28" fmla="*/ 2147483647 w 15842"/>
              <a:gd name="T29" fmla="*/ 2147483647 h 15938"/>
              <a:gd name="T30" fmla="*/ 2147483647 w 15842"/>
              <a:gd name="T31" fmla="*/ 2147483647 h 15938"/>
              <a:gd name="T32" fmla="*/ 2147483647 w 15842"/>
              <a:gd name="T33" fmla="*/ 2147483647 h 15938"/>
              <a:gd name="T34" fmla="*/ 2147483647 w 15842"/>
              <a:gd name="T35" fmla="*/ 2147483647 h 15938"/>
              <a:gd name="T36" fmla="*/ 2147483647 w 15842"/>
              <a:gd name="T37" fmla="*/ 2147483647 h 15938"/>
              <a:gd name="T38" fmla="*/ 2147483647 w 15842"/>
              <a:gd name="T39" fmla="*/ 2147483647 h 15938"/>
              <a:gd name="T40" fmla="*/ 2147483647 w 15842"/>
              <a:gd name="T41" fmla="*/ 2147483647 h 15938"/>
              <a:gd name="T42" fmla="*/ 2147483647 w 15842"/>
              <a:gd name="T43" fmla="*/ 2147483647 h 15938"/>
              <a:gd name="T44" fmla="*/ 2147483647 w 15842"/>
              <a:gd name="T45" fmla="*/ 2147483647 h 15938"/>
              <a:gd name="T46" fmla="*/ 2147483647 w 15842"/>
              <a:gd name="T47" fmla="*/ 2147483647 h 15938"/>
              <a:gd name="T48" fmla="*/ 2147483647 w 15842"/>
              <a:gd name="T49" fmla="*/ 2147483647 h 15938"/>
              <a:gd name="T50" fmla="*/ 2147483647 w 15842"/>
              <a:gd name="T51" fmla="*/ 2147483647 h 15938"/>
              <a:gd name="T52" fmla="*/ 2147483647 w 15842"/>
              <a:gd name="T53" fmla="*/ 2147483647 h 15938"/>
              <a:gd name="T54" fmla="*/ 2147483647 w 15842"/>
              <a:gd name="T55" fmla="*/ 2147483647 h 15938"/>
              <a:gd name="T56" fmla="*/ 2147483647 w 15842"/>
              <a:gd name="T57" fmla="*/ 2147483647 h 15938"/>
              <a:gd name="T58" fmla="*/ 2147483647 w 15842"/>
              <a:gd name="T59" fmla="*/ 2147483647 h 15938"/>
              <a:gd name="T60" fmla="*/ 2147483647 w 15842"/>
              <a:gd name="T61" fmla="*/ 2147483647 h 15938"/>
              <a:gd name="T62" fmla="*/ 2147483647 w 15842"/>
              <a:gd name="T63" fmla="*/ 2147483647 h 15938"/>
              <a:gd name="T64" fmla="*/ 2147483647 w 15842"/>
              <a:gd name="T65" fmla="*/ 2147483647 h 15938"/>
              <a:gd name="T66" fmla="*/ 2147483647 w 15842"/>
              <a:gd name="T67" fmla="*/ 2147483647 h 15938"/>
              <a:gd name="T68" fmla="*/ 2147483647 w 15842"/>
              <a:gd name="T69" fmla="*/ 2147483647 h 15938"/>
              <a:gd name="T70" fmla="*/ 2147483647 w 15842"/>
              <a:gd name="T71" fmla="*/ 2147483647 h 15938"/>
              <a:gd name="T72" fmla="*/ 2147483647 w 15842"/>
              <a:gd name="T73" fmla="*/ 2147483647 h 15938"/>
              <a:gd name="T74" fmla="*/ 2147483647 w 15842"/>
              <a:gd name="T75" fmla="*/ 2147483647 h 15938"/>
              <a:gd name="T76" fmla="*/ 2147483647 w 15842"/>
              <a:gd name="T77" fmla="*/ 2147483647 h 15938"/>
              <a:gd name="T78" fmla="*/ 2147483647 w 15842"/>
              <a:gd name="T79" fmla="*/ 2147483647 h 15938"/>
              <a:gd name="T80" fmla="*/ 2147483647 w 15842"/>
              <a:gd name="T81" fmla="*/ 2147483647 h 15938"/>
              <a:gd name="T82" fmla="*/ 2147483647 w 15842"/>
              <a:gd name="T83" fmla="*/ 2147483647 h 15938"/>
              <a:gd name="T84" fmla="*/ 2147483647 w 15842"/>
              <a:gd name="T85" fmla="*/ 2147483647 h 15938"/>
              <a:gd name="T86" fmla="*/ 2147483647 w 15842"/>
              <a:gd name="T87" fmla="*/ 2147483647 h 15938"/>
              <a:gd name="T88" fmla="*/ 2147483647 w 15842"/>
              <a:gd name="T89" fmla="*/ 2147483647 h 15938"/>
              <a:gd name="T90" fmla="*/ 2147483647 w 15842"/>
              <a:gd name="T91" fmla="*/ 2147483647 h 15938"/>
              <a:gd name="T92" fmla="*/ 2147483647 w 15842"/>
              <a:gd name="T93" fmla="*/ 2147483647 h 15938"/>
              <a:gd name="T94" fmla="*/ 2147483647 w 15842"/>
              <a:gd name="T95" fmla="*/ 2147483647 h 15938"/>
              <a:gd name="T96" fmla="*/ 2147483647 w 15842"/>
              <a:gd name="T97" fmla="*/ 2147483647 h 15938"/>
              <a:gd name="T98" fmla="*/ 2147483647 w 15842"/>
              <a:gd name="T99" fmla="*/ 2147483647 h 15938"/>
              <a:gd name="T100" fmla="*/ 2147483647 w 15842"/>
              <a:gd name="T101" fmla="*/ 1991795459 h 15938"/>
              <a:gd name="T102" fmla="*/ 2147483647 w 15842"/>
              <a:gd name="T103" fmla="*/ 2147483647 h 15938"/>
              <a:gd name="T104" fmla="*/ 173676419 w 15842"/>
              <a:gd name="T105" fmla="*/ 2147483647 h 15938"/>
              <a:gd name="T106" fmla="*/ 2147483647 w 15842"/>
              <a:gd name="T107" fmla="*/ 2147483647 h 15938"/>
              <a:gd name="T108" fmla="*/ 2147483647 w 15842"/>
              <a:gd name="T109" fmla="*/ 2147483647 h 15938"/>
              <a:gd name="T110" fmla="*/ 2147483647 w 15842"/>
              <a:gd name="T111" fmla="*/ 2147483647 h 15938"/>
              <a:gd name="T112" fmla="*/ 2147483647 w 15842"/>
              <a:gd name="T113" fmla="*/ 2147483647 h 15938"/>
              <a:gd name="T114" fmla="*/ 2147483647 w 15842"/>
              <a:gd name="T115" fmla="*/ 2147483647 h 15938"/>
              <a:gd name="T116" fmla="*/ 2147483647 w 15842"/>
              <a:gd name="T117" fmla="*/ 2147483647 h 15938"/>
              <a:gd name="T118" fmla="*/ 2147483647 w 15842"/>
              <a:gd name="T119" fmla="*/ 2147483647 h 15938"/>
              <a:gd name="T120" fmla="*/ 2147483647 w 15842"/>
              <a:gd name="T121" fmla="*/ 953268457 h 159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842"/>
              <a:gd name="T184" fmla="*/ 0 h 15938"/>
              <a:gd name="T185" fmla="*/ 15842 w 15842"/>
              <a:gd name="T186" fmla="*/ 15938 h 1593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842" h="15938" extrusionOk="0">
                <a:moveTo>
                  <a:pt x="4794" y="7470"/>
                </a:moveTo>
                <a:lnTo>
                  <a:pt x="4867" y="7495"/>
                </a:lnTo>
                <a:lnTo>
                  <a:pt x="4940" y="7543"/>
                </a:lnTo>
                <a:lnTo>
                  <a:pt x="4989" y="7616"/>
                </a:lnTo>
                <a:lnTo>
                  <a:pt x="5013" y="7714"/>
                </a:lnTo>
                <a:lnTo>
                  <a:pt x="5013" y="7787"/>
                </a:lnTo>
                <a:lnTo>
                  <a:pt x="4989" y="7908"/>
                </a:lnTo>
                <a:lnTo>
                  <a:pt x="4916" y="7981"/>
                </a:lnTo>
                <a:lnTo>
                  <a:pt x="4843" y="8054"/>
                </a:lnTo>
                <a:lnTo>
                  <a:pt x="4721" y="8079"/>
                </a:lnTo>
                <a:lnTo>
                  <a:pt x="4600" y="8054"/>
                </a:lnTo>
                <a:lnTo>
                  <a:pt x="4527" y="7981"/>
                </a:lnTo>
                <a:lnTo>
                  <a:pt x="4454" y="7908"/>
                </a:lnTo>
                <a:lnTo>
                  <a:pt x="4429" y="7787"/>
                </a:lnTo>
                <a:lnTo>
                  <a:pt x="4454" y="7665"/>
                </a:lnTo>
                <a:lnTo>
                  <a:pt x="4527" y="7543"/>
                </a:lnTo>
                <a:lnTo>
                  <a:pt x="4600" y="7495"/>
                </a:lnTo>
                <a:lnTo>
                  <a:pt x="4697" y="7470"/>
                </a:lnTo>
                <a:lnTo>
                  <a:pt x="4794" y="7470"/>
                </a:lnTo>
                <a:close/>
                <a:moveTo>
                  <a:pt x="11169" y="7470"/>
                </a:moveTo>
                <a:lnTo>
                  <a:pt x="11242" y="7495"/>
                </a:lnTo>
                <a:lnTo>
                  <a:pt x="11315" y="7543"/>
                </a:lnTo>
                <a:lnTo>
                  <a:pt x="11364" y="7616"/>
                </a:lnTo>
                <a:lnTo>
                  <a:pt x="11388" y="7714"/>
                </a:lnTo>
                <a:lnTo>
                  <a:pt x="11388" y="7787"/>
                </a:lnTo>
                <a:lnTo>
                  <a:pt x="11364" y="7908"/>
                </a:lnTo>
                <a:lnTo>
                  <a:pt x="11291" y="7981"/>
                </a:lnTo>
                <a:lnTo>
                  <a:pt x="11218" y="8054"/>
                </a:lnTo>
                <a:lnTo>
                  <a:pt x="11096" y="8079"/>
                </a:lnTo>
                <a:lnTo>
                  <a:pt x="10975" y="8054"/>
                </a:lnTo>
                <a:lnTo>
                  <a:pt x="10902" y="7981"/>
                </a:lnTo>
                <a:lnTo>
                  <a:pt x="10829" y="7908"/>
                </a:lnTo>
                <a:lnTo>
                  <a:pt x="10804" y="7787"/>
                </a:lnTo>
                <a:lnTo>
                  <a:pt x="10829" y="7665"/>
                </a:lnTo>
                <a:lnTo>
                  <a:pt x="10902" y="7543"/>
                </a:lnTo>
                <a:lnTo>
                  <a:pt x="10975" y="7495"/>
                </a:lnTo>
                <a:lnTo>
                  <a:pt x="11072" y="7470"/>
                </a:lnTo>
                <a:lnTo>
                  <a:pt x="11169" y="7470"/>
                </a:lnTo>
                <a:close/>
                <a:moveTo>
                  <a:pt x="4770" y="7081"/>
                </a:moveTo>
                <a:lnTo>
                  <a:pt x="4600" y="7105"/>
                </a:lnTo>
                <a:lnTo>
                  <a:pt x="4429" y="7178"/>
                </a:lnTo>
                <a:lnTo>
                  <a:pt x="4308" y="7300"/>
                </a:lnTo>
                <a:lnTo>
                  <a:pt x="4186" y="7446"/>
                </a:lnTo>
                <a:lnTo>
                  <a:pt x="4113" y="7568"/>
                </a:lnTo>
                <a:lnTo>
                  <a:pt x="4064" y="7714"/>
                </a:lnTo>
                <a:lnTo>
                  <a:pt x="4016" y="7835"/>
                </a:lnTo>
                <a:lnTo>
                  <a:pt x="4016" y="7981"/>
                </a:lnTo>
                <a:lnTo>
                  <a:pt x="3967" y="8225"/>
                </a:lnTo>
                <a:lnTo>
                  <a:pt x="3967" y="8395"/>
                </a:lnTo>
                <a:lnTo>
                  <a:pt x="4016" y="8565"/>
                </a:lnTo>
                <a:lnTo>
                  <a:pt x="4064" y="8711"/>
                </a:lnTo>
                <a:lnTo>
                  <a:pt x="4162" y="8833"/>
                </a:lnTo>
                <a:lnTo>
                  <a:pt x="4259" y="8955"/>
                </a:lnTo>
                <a:lnTo>
                  <a:pt x="4381" y="9028"/>
                </a:lnTo>
                <a:lnTo>
                  <a:pt x="4527" y="9101"/>
                </a:lnTo>
                <a:lnTo>
                  <a:pt x="4697" y="9149"/>
                </a:lnTo>
                <a:lnTo>
                  <a:pt x="4892" y="9174"/>
                </a:lnTo>
                <a:lnTo>
                  <a:pt x="5062" y="9149"/>
                </a:lnTo>
                <a:lnTo>
                  <a:pt x="5232" y="9101"/>
                </a:lnTo>
                <a:lnTo>
                  <a:pt x="5378" y="9028"/>
                </a:lnTo>
                <a:lnTo>
                  <a:pt x="5500" y="8930"/>
                </a:lnTo>
                <a:lnTo>
                  <a:pt x="5622" y="8809"/>
                </a:lnTo>
                <a:lnTo>
                  <a:pt x="5719" y="8663"/>
                </a:lnTo>
                <a:lnTo>
                  <a:pt x="5792" y="8517"/>
                </a:lnTo>
                <a:lnTo>
                  <a:pt x="5841" y="8346"/>
                </a:lnTo>
                <a:lnTo>
                  <a:pt x="5865" y="8176"/>
                </a:lnTo>
                <a:lnTo>
                  <a:pt x="5841" y="8006"/>
                </a:lnTo>
                <a:lnTo>
                  <a:pt x="5816" y="7835"/>
                </a:lnTo>
                <a:lnTo>
                  <a:pt x="5768" y="7689"/>
                </a:lnTo>
                <a:lnTo>
                  <a:pt x="5695" y="7519"/>
                </a:lnTo>
                <a:lnTo>
                  <a:pt x="5573" y="7397"/>
                </a:lnTo>
                <a:lnTo>
                  <a:pt x="5427" y="7251"/>
                </a:lnTo>
                <a:lnTo>
                  <a:pt x="5281" y="7154"/>
                </a:lnTo>
                <a:lnTo>
                  <a:pt x="5111" y="7105"/>
                </a:lnTo>
                <a:lnTo>
                  <a:pt x="4940" y="7081"/>
                </a:lnTo>
                <a:lnTo>
                  <a:pt x="4770" y="7081"/>
                </a:lnTo>
                <a:close/>
                <a:moveTo>
                  <a:pt x="11145" y="7081"/>
                </a:moveTo>
                <a:lnTo>
                  <a:pt x="10975" y="7105"/>
                </a:lnTo>
                <a:lnTo>
                  <a:pt x="10804" y="7178"/>
                </a:lnTo>
                <a:lnTo>
                  <a:pt x="10683" y="7300"/>
                </a:lnTo>
                <a:lnTo>
                  <a:pt x="10561" y="7446"/>
                </a:lnTo>
                <a:lnTo>
                  <a:pt x="10488" y="7568"/>
                </a:lnTo>
                <a:lnTo>
                  <a:pt x="10439" y="7714"/>
                </a:lnTo>
                <a:lnTo>
                  <a:pt x="10391" y="7835"/>
                </a:lnTo>
                <a:lnTo>
                  <a:pt x="10391" y="7981"/>
                </a:lnTo>
                <a:lnTo>
                  <a:pt x="10342" y="8225"/>
                </a:lnTo>
                <a:lnTo>
                  <a:pt x="10342" y="8395"/>
                </a:lnTo>
                <a:lnTo>
                  <a:pt x="10391" y="8565"/>
                </a:lnTo>
                <a:lnTo>
                  <a:pt x="10439" y="8711"/>
                </a:lnTo>
                <a:lnTo>
                  <a:pt x="10537" y="8833"/>
                </a:lnTo>
                <a:lnTo>
                  <a:pt x="10634" y="8955"/>
                </a:lnTo>
                <a:lnTo>
                  <a:pt x="10756" y="9028"/>
                </a:lnTo>
                <a:lnTo>
                  <a:pt x="10902" y="9101"/>
                </a:lnTo>
                <a:lnTo>
                  <a:pt x="11072" y="9149"/>
                </a:lnTo>
                <a:lnTo>
                  <a:pt x="11267" y="9174"/>
                </a:lnTo>
                <a:lnTo>
                  <a:pt x="11437" y="9149"/>
                </a:lnTo>
                <a:lnTo>
                  <a:pt x="11607" y="9101"/>
                </a:lnTo>
                <a:lnTo>
                  <a:pt x="11753" y="9028"/>
                </a:lnTo>
                <a:lnTo>
                  <a:pt x="11875" y="8930"/>
                </a:lnTo>
                <a:lnTo>
                  <a:pt x="11997" y="8809"/>
                </a:lnTo>
                <a:lnTo>
                  <a:pt x="12094" y="8663"/>
                </a:lnTo>
                <a:lnTo>
                  <a:pt x="12167" y="8517"/>
                </a:lnTo>
                <a:lnTo>
                  <a:pt x="12216" y="8346"/>
                </a:lnTo>
                <a:lnTo>
                  <a:pt x="12240" y="8176"/>
                </a:lnTo>
                <a:lnTo>
                  <a:pt x="12216" y="8006"/>
                </a:lnTo>
                <a:lnTo>
                  <a:pt x="12191" y="7835"/>
                </a:lnTo>
                <a:lnTo>
                  <a:pt x="12143" y="7689"/>
                </a:lnTo>
                <a:lnTo>
                  <a:pt x="12070" y="7519"/>
                </a:lnTo>
                <a:lnTo>
                  <a:pt x="11948" y="7397"/>
                </a:lnTo>
                <a:lnTo>
                  <a:pt x="11802" y="7251"/>
                </a:lnTo>
                <a:lnTo>
                  <a:pt x="11656" y="7154"/>
                </a:lnTo>
                <a:lnTo>
                  <a:pt x="11486" y="7105"/>
                </a:lnTo>
                <a:lnTo>
                  <a:pt x="11315" y="7081"/>
                </a:lnTo>
                <a:lnTo>
                  <a:pt x="11145" y="7081"/>
                </a:lnTo>
                <a:close/>
                <a:moveTo>
                  <a:pt x="11972" y="10925"/>
                </a:moveTo>
                <a:lnTo>
                  <a:pt x="11875" y="10974"/>
                </a:lnTo>
                <a:lnTo>
                  <a:pt x="11778" y="11047"/>
                </a:lnTo>
                <a:lnTo>
                  <a:pt x="11607" y="11290"/>
                </a:lnTo>
                <a:lnTo>
                  <a:pt x="11413" y="11485"/>
                </a:lnTo>
                <a:lnTo>
                  <a:pt x="11194" y="11680"/>
                </a:lnTo>
                <a:lnTo>
                  <a:pt x="10950" y="11850"/>
                </a:lnTo>
                <a:lnTo>
                  <a:pt x="10707" y="11996"/>
                </a:lnTo>
                <a:lnTo>
                  <a:pt x="10439" y="12118"/>
                </a:lnTo>
                <a:lnTo>
                  <a:pt x="10172" y="12215"/>
                </a:lnTo>
                <a:lnTo>
                  <a:pt x="9880" y="12312"/>
                </a:lnTo>
                <a:lnTo>
                  <a:pt x="9588" y="12385"/>
                </a:lnTo>
                <a:lnTo>
                  <a:pt x="9296" y="12434"/>
                </a:lnTo>
                <a:lnTo>
                  <a:pt x="8712" y="12507"/>
                </a:lnTo>
                <a:lnTo>
                  <a:pt x="8128" y="12531"/>
                </a:lnTo>
                <a:lnTo>
                  <a:pt x="7568" y="12507"/>
                </a:lnTo>
                <a:lnTo>
                  <a:pt x="7325" y="12483"/>
                </a:lnTo>
                <a:lnTo>
                  <a:pt x="7106" y="12434"/>
                </a:lnTo>
                <a:lnTo>
                  <a:pt x="6668" y="12312"/>
                </a:lnTo>
                <a:lnTo>
                  <a:pt x="6230" y="12166"/>
                </a:lnTo>
                <a:lnTo>
                  <a:pt x="5816" y="11996"/>
                </a:lnTo>
                <a:lnTo>
                  <a:pt x="5427" y="11826"/>
                </a:lnTo>
                <a:lnTo>
                  <a:pt x="5013" y="11631"/>
                </a:lnTo>
                <a:lnTo>
                  <a:pt x="4794" y="11509"/>
                </a:lnTo>
                <a:lnTo>
                  <a:pt x="4600" y="11388"/>
                </a:lnTo>
                <a:lnTo>
                  <a:pt x="4454" y="11242"/>
                </a:lnTo>
                <a:lnTo>
                  <a:pt x="4308" y="11096"/>
                </a:lnTo>
                <a:lnTo>
                  <a:pt x="4259" y="11047"/>
                </a:lnTo>
                <a:lnTo>
                  <a:pt x="4210" y="11023"/>
                </a:lnTo>
                <a:lnTo>
                  <a:pt x="4089" y="11023"/>
                </a:lnTo>
                <a:lnTo>
                  <a:pt x="4040" y="11071"/>
                </a:lnTo>
                <a:lnTo>
                  <a:pt x="3991" y="11096"/>
                </a:lnTo>
                <a:lnTo>
                  <a:pt x="3991" y="11169"/>
                </a:lnTo>
                <a:lnTo>
                  <a:pt x="3991" y="11242"/>
                </a:lnTo>
                <a:lnTo>
                  <a:pt x="4016" y="11339"/>
                </a:lnTo>
                <a:lnTo>
                  <a:pt x="4064" y="11436"/>
                </a:lnTo>
                <a:lnTo>
                  <a:pt x="4210" y="11631"/>
                </a:lnTo>
                <a:lnTo>
                  <a:pt x="4381" y="11801"/>
                </a:lnTo>
                <a:lnTo>
                  <a:pt x="4575" y="11947"/>
                </a:lnTo>
                <a:lnTo>
                  <a:pt x="4794" y="12069"/>
                </a:lnTo>
                <a:lnTo>
                  <a:pt x="5038" y="12191"/>
                </a:lnTo>
                <a:lnTo>
                  <a:pt x="5451" y="12385"/>
                </a:lnTo>
                <a:lnTo>
                  <a:pt x="5938" y="12604"/>
                </a:lnTo>
                <a:lnTo>
                  <a:pt x="6424" y="12799"/>
                </a:lnTo>
                <a:lnTo>
                  <a:pt x="6935" y="12945"/>
                </a:lnTo>
                <a:lnTo>
                  <a:pt x="7446" y="13042"/>
                </a:lnTo>
                <a:lnTo>
                  <a:pt x="7763" y="13067"/>
                </a:lnTo>
                <a:lnTo>
                  <a:pt x="8079" y="13091"/>
                </a:lnTo>
                <a:lnTo>
                  <a:pt x="8420" y="13091"/>
                </a:lnTo>
                <a:lnTo>
                  <a:pt x="8760" y="13067"/>
                </a:lnTo>
                <a:lnTo>
                  <a:pt x="9101" y="13042"/>
                </a:lnTo>
                <a:lnTo>
                  <a:pt x="9442" y="12969"/>
                </a:lnTo>
                <a:lnTo>
                  <a:pt x="9758" y="12896"/>
                </a:lnTo>
                <a:lnTo>
                  <a:pt x="10099" y="12799"/>
                </a:lnTo>
                <a:lnTo>
                  <a:pt x="10415" y="12702"/>
                </a:lnTo>
                <a:lnTo>
                  <a:pt x="10731" y="12556"/>
                </a:lnTo>
                <a:lnTo>
                  <a:pt x="11023" y="12410"/>
                </a:lnTo>
                <a:lnTo>
                  <a:pt x="11315" y="12239"/>
                </a:lnTo>
                <a:lnTo>
                  <a:pt x="11583" y="12045"/>
                </a:lnTo>
                <a:lnTo>
                  <a:pt x="11826" y="11826"/>
                </a:lnTo>
                <a:lnTo>
                  <a:pt x="12045" y="11582"/>
                </a:lnTo>
                <a:lnTo>
                  <a:pt x="12264" y="11339"/>
                </a:lnTo>
                <a:lnTo>
                  <a:pt x="12313" y="11217"/>
                </a:lnTo>
                <a:lnTo>
                  <a:pt x="12289" y="11120"/>
                </a:lnTo>
                <a:lnTo>
                  <a:pt x="12240" y="11047"/>
                </a:lnTo>
                <a:lnTo>
                  <a:pt x="12167" y="10974"/>
                </a:lnTo>
                <a:lnTo>
                  <a:pt x="12070" y="10950"/>
                </a:lnTo>
                <a:lnTo>
                  <a:pt x="11972" y="10925"/>
                </a:lnTo>
                <a:close/>
                <a:moveTo>
                  <a:pt x="8493" y="682"/>
                </a:moveTo>
                <a:lnTo>
                  <a:pt x="8663" y="706"/>
                </a:lnTo>
                <a:lnTo>
                  <a:pt x="9101" y="755"/>
                </a:lnTo>
                <a:lnTo>
                  <a:pt x="9539" y="803"/>
                </a:lnTo>
                <a:lnTo>
                  <a:pt x="10001" y="901"/>
                </a:lnTo>
                <a:lnTo>
                  <a:pt x="10439" y="1022"/>
                </a:lnTo>
                <a:lnTo>
                  <a:pt x="10780" y="1120"/>
                </a:lnTo>
                <a:lnTo>
                  <a:pt x="11121" y="1241"/>
                </a:lnTo>
                <a:lnTo>
                  <a:pt x="11437" y="1411"/>
                </a:lnTo>
                <a:lnTo>
                  <a:pt x="11753" y="1557"/>
                </a:lnTo>
                <a:lnTo>
                  <a:pt x="11753" y="1582"/>
                </a:lnTo>
                <a:lnTo>
                  <a:pt x="11729" y="1655"/>
                </a:lnTo>
                <a:lnTo>
                  <a:pt x="11729" y="1752"/>
                </a:lnTo>
                <a:lnTo>
                  <a:pt x="11753" y="1801"/>
                </a:lnTo>
                <a:lnTo>
                  <a:pt x="11826" y="1825"/>
                </a:lnTo>
                <a:lnTo>
                  <a:pt x="11899" y="1825"/>
                </a:lnTo>
                <a:lnTo>
                  <a:pt x="11948" y="1776"/>
                </a:lnTo>
                <a:lnTo>
                  <a:pt x="11972" y="1752"/>
                </a:lnTo>
                <a:lnTo>
                  <a:pt x="11997" y="1752"/>
                </a:lnTo>
                <a:lnTo>
                  <a:pt x="11997" y="1728"/>
                </a:lnTo>
                <a:lnTo>
                  <a:pt x="12021" y="1728"/>
                </a:lnTo>
                <a:lnTo>
                  <a:pt x="12143" y="1801"/>
                </a:lnTo>
                <a:lnTo>
                  <a:pt x="12094" y="1874"/>
                </a:lnTo>
                <a:lnTo>
                  <a:pt x="12094" y="1947"/>
                </a:lnTo>
                <a:lnTo>
                  <a:pt x="12094" y="1995"/>
                </a:lnTo>
                <a:lnTo>
                  <a:pt x="12143" y="2020"/>
                </a:lnTo>
                <a:lnTo>
                  <a:pt x="12167" y="2044"/>
                </a:lnTo>
                <a:lnTo>
                  <a:pt x="12216" y="2020"/>
                </a:lnTo>
                <a:lnTo>
                  <a:pt x="12240" y="1995"/>
                </a:lnTo>
                <a:lnTo>
                  <a:pt x="12313" y="1922"/>
                </a:lnTo>
                <a:lnTo>
                  <a:pt x="12337" y="1922"/>
                </a:lnTo>
                <a:lnTo>
                  <a:pt x="12532" y="2068"/>
                </a:lnTo>
                <a:lnTo>
                  <a:pt x="12483" y="2190"/>
                </a:lnTo>
                <a:lnTo>
                  <a:pt x="12483" y="2239"/>
                </a:lnTo>
                <a:lnTo>
                  <a:pt x="12508" y="2336"/>
                </a:lnTo>
                <a:lnTo>
                  <a:pt x="12532" y="2385"/>
                </a:lnTo>
                <a:lnTo>
                  <a:pt x="12556" y="2409"/>
                </a:lnTo>
                <a:lnTo>
                  <a:pt x="12581" y="2409"/>
                </a:lnTo>
                <a:lnTo>
                  <a:pt x="12629" y="2385"/>
                </a:lnTo>
                <a:lnTo>
                  <a:pt x="12678" y="2360"/>
                </a:lnTo>
                <a:lnTo>
                  <a:pt x="12751" y="2287"/>
                </a:lnTo>
                <a:lnTo>
                  <a:pt x="12775" y="2239"/>
                </a:lnTo>
                <a:lnTo>
                  <a:pt x="12970" y="2409"/>
                </a:lnTo>
                <a:lnTo>
                  <a:pt x="12873" y="2531"/>
                </a:lnTo>
                <a:lnTo>
                  <a:pt x="12848" y="2604"/>
                </a:lnTo>
                <a:lnTo>
                  <a:pt x="12824" y="2677"/>
                </a:lnTo>
                <a:lnTo>
                  <a:pt x="12824" y="2725"/>
                </a:lnTo>
                <a:lnTo>
                  <a:pt x="12873" y="2750"/>
                </a:lnTo>
                <a:lnTo>
                  <a:pt x="12921" y="2774"/>
                </a:lnTo>
                <a:lnTo>
                  <a:pt x="12946" y="2774"/>
                </a:lnTo>
                <a:lnTo>
                  <a:pt x="13067" y="2701"/>
                </a:lnTo>
                <a:lnTo>
                  <a:pt x="13189" y="2604"/>
                </a:lnTo>
                <a:lnTo>
                  <a:pt x="13311" y="2725"/>
                </a:lnTo>
                <a:lnTo>
                  <a:pt x="13384" y="2823"/>
                </a:lnTo>
                <a:lnTo>
                  <a:pt x="13262" y="3017"/>
                </a:lnTo>
                <a:lnTo>
                  <a:pt x="13213" y="3066"/>
                </a:lnTo>
                <a:lnTo>
                  <a:pt x="13189" y="3163"/>
                </a:lnTo>
                <a:lnTo>
                  <a:pt x="13165" y="3236"/>
                </a:lnTo>
                <a:lnTo>
                  <a:pt x="13189" y="3285"/>
                </a:lnTo>
                <a:lnTo>
                  <a:pt x="13238" y="3309"/>
                </a:lnTo>
                <a:lnTo>
                  <a:pt x="13335" y="3285"/>
                </a:lnTo>
                <a:lnTo>
                  <a:pt x="13408" y="3236"/>
                </a:lnTo>
                <a:lnTo>
                  <a:pt x="13554" y="3115"/>
                </a:lnTo>
                <a:lnTo>
                  <a:pt x="13578" y="3042"/>
                </a:lnTo>
                <a:lnTo>
                  <a:pt x="13773" y="3309"/>
                </a:lnTo>
                <a:lnTo>
                  <a:pt x="13676" y="3407"/>
                </a:lnTo>
                <a:lnTo>
                  <a:pt x="13554" y="3504"/>
                </a:lnTo>
                <a:lnTo>
                  <a:pt x="13505" y="3577"/>
                </a:lnTo>
                <a:lnTo>
                  <a:pt x="13481" y="3650"/>
                </a:lnTo>
                <a:lnTo>
                  <a:pt x="13481" y="3699"/>
                </a:lnTo>
                <a:lnTo>
                  <a:pt x="13505" y="3723"/>
                </a:lnTo>
                <a:lnTo>
                  <a:pt x="13603" y="3747"/>
                </a:lnTo>
                <a:lnTo>
                  <a:pt x="13700" y="3723"/>
                </a:lnTo>
                <a:lnTo>
                  <a:pt x="13773" y="3674"/>
                </a:lnTo>
                <a:lnTo>
                  <a:pt x="13870" y="3626"/>
                </a:lnTo>
                <a:lnTo>
                  <a:pt x="13968" y="3577"/>
                </a:lnTo>
                <a:lnTo>
                  <a:pt x="14162" y="3918"/>
                </a:lnTo>
                <a:lnTo>
                  <a:pt x="14065" y="3991"/>
                </a:lnTo>
                <a:lnTo>
                  <a:pt x="13870" y="4161"/>
                </a:lnTo>
                <a:lnTo>
                  <a:pt x="13773" y="4234"/>
                </a:lnTo>
                <a:lnTo>
                  <a:pt x="13700" y="4331"/>
                </a:lnTo>
                <a:lnTo>
                  <a:pt x="13700" y="4356"/>
                </a:lnTo>
                <a:lnTo>
                  <a:pt x="13724" y="4380"/>
                </a:lnTo>
                <a:lnTo>
                  <a:pt x="13846" y="4380"/>
                </a:lnTo>
                <a:lnTo>
                  <a:pt x="13943" y="4356"/>
                </a:lnTo>
                <a:lnTo>
                  <a:pt x="14065" y="4307"/>
                </a:lnTo>
                <a:lnTo>
                  <a:pt x="14162" y="4234"/>
                </a:lnTo>
                <a:lnTo>
                  <a:pt x="14284" y="4161"/>
                </a:lnTo>
                <a:lnTo>
                  <a:pt x="14503" y="4696"/>
                </a:lnTo>
                <a:lnTo>
                  <a:pt x="14332" y="4769"/>
                </a:lnTo>
                <a:lnTo>
                  <a:pt x="14211" y="4842"/>
                </a:lnTo>
                <a:lnTo>
                  <a:pt x="14065" y="4940"/>
                </a:lnTo>
                <a:lnTo>
                  <a:pt x="13968" y="5061"/>
                </a:lnTo>
                <a:lnTo>
                  <a:pt x="13919" y="5134"/>
                </a:lnTo>
                <a:lnTo>
                  <a:pt x="13895" y="5207"/>
                </a:lnTo>
                <a:lnTo>
                  <a:pt x="13895" y="5256"/>
                </a:lnTo>
                <a:lnTo>
                  <a:pt x="13919" y="5280"/>
                </a:lnTo>
                <a:lnTo>
                  <a:pt x="13968" y="5305"/>
                </a:lnTo>
                <a:lnTo>
                  <a:pt x="14016" y="5305"/>
                </a:lnTo>
                <a:lnTo>
                  <a:pt x="14114" y="5256"/>
                </a:lnTo>
                <a:lnTo>
                  <a:pt x="14235" y="5183"/>
                </a:lnTo>
                <a:lnTo>
                  <a:pt x="14551" y="5037"/>
                </a:lnTo>
                <a:lnTo>
                  <a:pt x="14600" y="5013"/>
                </a:lnTo>
                <a:lnTo>
                  <a:pt x="14770" y="5524"/>
                </a:lnTo>
                <a:lnTo>
                  <a:pt x="14430" y="5670"/>
                </a:lnTo>
                <a:lnTo>
                  <a:pt x="14162" y="5791"/>
                </a:lnTo>
                <a:lnTo>
                  <a:pt x="13919" y="5937"/>
                </a:lnTo>
                <a:lnTo>
                  <a:pt x="13919" y="5986"/>
                </a:lnTo>
                <a:lnTo>
                  <a:pt x="13943" y="6010"/>
                </a:lnTo>
                <a:lnTo>
                  <a:pt x="14089" y="6035"/>
                </a:lnTo>
                <a:lnTo>
                  <a:pt x="14235" y="6059"/>
                </a:lnTo>
                <a:lnTo>
                  <a:pt x="14381" y="6035"/>
                </a:lnTo>
                <a:lnTo>
                  <a:pt x="14527" y="6010"/>
                </a:lnTo>
                <a:lnTo>
                  <a:pt x="14843" y="5889"/>
                </a:lnTo>
                <a:lnTo>
                  <a:pt x="14965" y="6424"/>
                </a:lnTo>
                <a:lnTo>
                  <a:pt x="14795" y="6497"/>
                </a:lnTo>
                <a:lnTo>
                  <a:pt x="14405" y="6619"/>
                </a:lnTo>
                <a:lnTo>
                  <a:pt x="14041" y="6740"/>
                </a:lnTo>
                <a:lnTo>
                  <a:pt x="13992" y="6789"/>
                </a:lnTo>
                <a:lnTo>
                  <a:pt x="13992" y="6813"/>
                </a:lnTo>
                <a:lnTo>
                  <a:pt x="13992" y="6862"/>
                </a:lnTo>
                <a:lnTo>
                  <a:pt x="14041" y="6886"/>
                </a:lnTo>
                <a:lnTo>
                  <a:pt x="14235" y="6886"/>
                </a:lnTo>
                <a:lnTo>
                  <a:pt x="14430" y="6862"/>
                </a:lnTo>
                <a:lnTo>
                  <a:pt x="14795" y="6813"/>
                </a:lnTo>
                <a:lnTo>
                  <a:pt x="15038" y="6740"/>
                </a:lnTo>
                <a:lnTo>
                  <a:pt x="15111" y="7178"/>
                </a:lnTo>
                <a:lnTo>
                  <a:pt x="14843" y="7227"/>
                </a:lnTo>
                <a:lnTo>
                  <a:pt x="14430" y="7349"/>
                </a:lnTo>
                <a:lnTo>
                  <a:pt x="14235" y="7422"/>
                </a:lnTo>
                <a:lnTo>
                  <a:pt x="14065" y="7543"/>
                </a:lnTo>
                <a:lnTo>
                  <a:pt x="14041" y="7592"/>
                </a:lnTo>
                <a:lnTo>
                  <a:pt x="14041" y="7665"/>
                </a:lnTo>
                <a:lnTo>
                  <a:pt x="14089" y="7714"/>
                </a:lnTo>
                <a:lnTo>
                  <a:pt x="14138" y="7738"/>
                </a:lnTo>
                <a:lnTo>
                  <a:pt x="14357" y="7714"/>
                </a:lnTo>
                <a:lnTo>
                  <a:pt x="14551" y="7665"/>
                </a:lnTo>
                <a:lnTo>
                  <a:pt x="14941" y="7568"/>
                </a:lnTo>
                <a:lnTo>
                  <a:pt x="15135" y="7519"/>
                </a:lnTo>
                <a:lnTo>
                  <a:pt x="15184" y="7981"/>
                </a:lnTo>
                <a:lnTo>
                  <a:pt x="14868" y="8030"/>
                </a:lnTo>
                <a:lnTo>
                  <a:pt x="14624" y="8054"/>
                </a:lnTo>
                <a:lnTo>
                  <a:pt x="14381" y="8079"/>
                </a:lnTo>
                <a:lnTo>
                  <a:pt x="14235" y="8103"/>
                </a:lnTo>
                <a:lnTo>
                  <a:pt x="14138" y="8152"/>
                </a:lnTo>
                <a:lnTo>
                  <a:pt x="14016" y="8200"/>
                </a:lnTo>
                <a:lnTo>
                  <a:pt x="13943" y="8298"/>
                </a:lnTo>
                <a:lnTo>
                  <a:pt x="13919" y="8322"/>
                </a:lnTo>
                <a:lnTo>
                  <a:pt x="13919" y="8346"/>
                </a:lnTo>
                <a:lnTo>
                  <a:pt x="13943" y="8395"/>
                </a:lnTo>
                <a:lnTo>
                  <a:pt x="13968" y="8395"/>
                </a:lnTo>
                <a:lnTo>
                  <a:pt x="14089" y="8419"/>
                </a:lnTo>
                <a:lnTo>
                  <a:pt x="14211" y="8444"/>
                </a:lnTo>
                <a:lnTo>
                  <a:pt x="14478" y="8444"/>
                </a:lnTo>
                <a:lnTo>
                  <a:pt x="14989" y="8395"/>
                </a:lnTo>
                <a:lnTo>
                  <a:pt x="15208" y="8395"/>
                </a:lnTo>
                <a:lnTo>
                  <a:pt x="15208" y="8857"/>
                </a:lnTo>
                <a:lnTo>
                  <a:pt x="14722" y="8882"/>
                </a:lnTo>
                <a:lnTo>
                  <a:pt x="14503" y="8882"/>
                </a:lnTo>
                <a:lnTo>
                  <a:pt x="14284" y="8906"/>
                </a:lnTo>
                <a:lnTo>
                  <a:pt x="14065" y="8955"/>
                </a:lnTo>
                <a:lnTo>
                  <a:pt x="13968" y="8979"/>
                </a:lnTo>
                <a:lnTo>
                  <a:pt x="13870" y="9028"/>
                </a:lnTo>
                <a:lnTo>
                  <a:pt x="13870" y="9052"/>
                </a:lnTo>
                <a:lnTo>
                  <a:pt x="13870" y="9076"/>
                </a:lnTo>
                <a:lnTo>
                  <a:pt x="13968" y="9125"/>
                </a:lnTo>
                <a:lnTo>
                  <a:pt x="14065" y="9174"/>
                </a:lnTo>
                <a:lnTo>
                  <a:pt x="14284" y="9222"/>
                </a:lnTo>
                <a:lnTo>
                  <a:pt x="14722" y="9222"/>
                </a:lnTo>
                <a:lnTo>
                  <a:pt x="14941" y="9247"/>
                </a:lnTo>
                <a:lnTo>
                  <a:pt x="15184" y="9247"/>
                </a:lnTo>
                <a:lnTo>
                  <a:pt x="15160" y="9465"/>
                </a:lnTo>
                <a:lnTo>
                  <a:pt x="14965" y="9514"/>
                </a:lnTo>
                <a:lnTo>
                  <a:pt x="14722" y="9563"/>
                </a:lnTo>
                <a:lnTo>
                  <a:pt x="14503" y="9660"/>
                </a:lnTo>
                <a:lnTo>
                  <a:pt x="14260" y="9757"/>
                </a:lnTo>
                <a:lnTo>
                  <a:pt x="14041" y="9879"/>
                </a:lnTo>
                <a:lnTo>
                  <a:pt x="14016" y="9903"/>
                </a:lnTo>
                <a:lnTo>
                  <a:pt x="14016" y="9952"/>
                </a:lnTo>
                <a:lnTo>
                  <a:pt x="14041" y="9976"/>
                </a:lnTo>
                <a:lnTo>
                  <a:pt x="14089" y="9976"/>
                </a:lnTo>
                <a:lnTo>
                  <a:pt x="14308" y="10001"/>
                </a:lnTo>
                <a:lnTo>
                  <a:pt x="14527" y="9976"/>
                </a:lnTo>
                <a:lnTo>
                  <a:pt x="14965" y="9903"/>
                </a:lnTo>
                <a:lnTo>
                  <a:pt x="15087" y="9879"/>
                </a:lnTo>
                <a:lnTo>
                  <a:pt x="14989" y="10390"/>
                </a:lnTo>
                <a:lnTo>
                  <a:pt x="14527" y="10463"/>
                </a:lnTo>
                <a:lnTo>
                  <a:pt x="14357" y="10487"/>
                </a:lnTo>
                <a:lnTo>
                  <a:pt x="14162" y="10512"/>
                </a:lnTo>
                <a:lnTo>
                  <a:pt x="13992" y="10560"/>
                </a:lnTo>
                <a:lnTo>
                  <a:pt x="13919" y="10609"/>
                </a:lnTo>
                <a:lnTo>
                  <a:pt x="13870" y="10682"/>
                </a:lnTo>
                <a:lnTo>
                  <a:pt x="13846" y="10731"/>
                </a:lnTo>
                <a:lnTo>
                  <a:pt x="13846" y="10804"/>
                </a:lnTo>
                <a:lnTo>
                  <a:pt x="13870" y="10852"/>
                </a:lnTo>
                <a:lnTo>
                  <a:pt x="13919" y="10901"/>
                </a:lnTo>
                <a:lnTo>
                  <a:pt x="13992" y="10925"/>
                </a:lnTo>
                <a:lnTo>
                  <a:pt x="14065" y="10950"/>
                </a:lnTo>
                <a:lnTo>
                  <a:pt x="14235" y="10950"/>
                </a:lnTo>
                <a:lnTo>
                  <a:pt x="14600" y="10901"/>
                </a:lnTo>
                <a:lnTo>
                  <a:pt x="14819" y="10877"/>
                </a:lnTo>
                <a:lnTo>
                  <a:pt x="14624" y="11339"/>
                </a:lnTo>
                <a:lnTo>
                  <a:pt x="14478" y="11339"/>
                </a:lnTo>
                <a:lnTo>
                  <a:pt x="14308" y="11315"/>
                </a:lnTo>
                <a:lnTo>
                  <a:pt x="14114" y="11339"/>
                </a:lnTo>
                <a:lnTo>
                  <a:pt x="13919" y="11363"/>
                </a:lnTo>
                <a:lnTo>
                  <a:pt x="13749" y="11436"/>
                </a:lnTo>
                <a:lnTo>
                  <a:pt x="13724" y="11461"/>
                </a:lnTo>
                <a:lnTo>
                  <a:pt x="13749" y="11485"/>
                </a:lnTo>
                <a:lnTo>
                  <a:pt x="13919" y="11558"/>
                </a:lnTo>
                <a:lnTo>
                  <a:pt x="14089" y="11607"/>
                </a:lnTo>
                <a:lnTo>
                  <a:pt x="14430" y="11655"/>
                </a:lnTo>
                <a:lnTo>
                  <a:pt x="14454" y="11655"/>
                </a:lnTo>
                <a:lnTo>
                  <a:pt x="14211" y="12069"/>
                </a:lnTo>
                <a:lnTo>
                  <a:pt x="13968" y="12069"/>
                </a:lnTo>
                <a:lnTo>
                  <a:pt x="13724" y="12093"/>
                </a:lnTo>
                <a:lnTo>
                  <a:pt x="13603" y="12069"/>
                </a:lnTo>
                <a:lnTo>
                  <a:pt x="13481" y="12045"/>
                </a:lnTo>
                <a:lnTo>
                  <a:pt x="13335" y="12020"/>
                </a:lnTo>
                <a:lnTo>
                  <a:pt x="13213" y="12020"/>
                </a:lnTo>
                <a:lnTo>
                  <a:pt x="13189" y="12045"/>
                </a:lnTo>
                <a:lnTo>
                  <a:pt x="13189" y="12069"/>
                </a:lnTo>
                <a:lnTo>
                  <a:pt x="13189" y="12166"/>
                </a:lnTo>
                <a:lnTo>
                  <a:pt x="13238" y="12239"/>
                </a:lnTo>
                <a:lnTo>
                  <a:pt x="13311" y="12312"/>
                </a:lnTo>
                <a:lnTo>
                  <a:pt x="13408" y="12361"/>
                </a:lnTo>
                <a:lnTo>
                  <a:pt x="13530" y="12385"/>
                </a:lnTo>
                <a:lnTo>
                  <a:pt x="13651" y="12410"/>
                </a:lnTo>
                <a:lnTo>
                  <a:pt x="13943" y="12434"/>
                </a:lnTo>
                <a:lnTo>
                  <a:pt x="13603" y="12823"/>
                </a:lnTo>
                <a:lnTo>
                  <a:pt x="13067" y="12726"/>
                </a:lnTo>
                <a:lnTo>
                  <a:pt x="12848" y="12677"/>
                </a:lnTo>
                <a:lnTo>
                  <a:pt x="12727" y="12677"/>
                </a:lnTo>
                <a:lnTo>
                  <a:pt x="12629" y="12702"/>
                </a:lnTo>
                <a:lnTo>
                  <a:pt x="12605" y="12726"/>
                </a:lnTo>
                <a:lnTo>
                  <a:pt x="12605" y="12775"/>
                </a:lnTo>
                <a:lnTo>
                  <a:pt x="12629" y="12848"/>
                </a:lnTo>
                <a:lnTo>
                  <a:pt x="12678" y="12921"/>
                </a:lnTo>
                <a:lnTo>
                  <a:pt x="12751" y="12969"/>
                </a:lnTo>
                <a:lnTo>
                  <a:pt x="12824" y="13018"/>
                </a:lnTo>
                <a:lnTo>
                  <a:pt x="13043" y="13115"/>
                </a:lnTo>
                <a:lnTo>
                  <a:pt x="13262" y="13164"/>
                </a:lnTo>
                <a:lnTo>
                  <a:pt x="13116" y="13286"/>
                </a:lnTo>
                <a:lnTo>
                  <a:pt x="13067" y="13286"/>
                </a:lnTo>
                <a:lnTo>
                  <a:pt x="12605" y="13261"/>
                </a:lnTo>
                <a:lnTo>
                  <a:pt x="12362" y="13213"/>
                </a:lnTo>
                <a:lnTo>
                  <a:pt x="12240" y="13188"/>
                </a:lnTo>
                <a:lnTo>
                  <a:pt x="12094" y="13188"/>
                </a:lnTo>
                <a:lnTo>
                  <a:pt x="12021" y="13213"/>
                </a:lnTo>
                <a:lnTo>
                  <a:pt x="11997" y="13261"/>
                </a:lnTo>
                <a:lnTo>
                  <a:pt x="11972" y="13334"/>
                </a:lnTo>
                <a:lnTo>
                  <a:pt x="12021" y="13383"/>
                </a:lnTo>
                <a:lnTo>
                  <a:pt x="12143" y="13505"/>
                </a:lnTo>
                <a:lnTo>
                  <a:pt x="12289" y="13578"/>
                </a:lnTo>
                <a:lnTo>
                  <a:pt x="12483" y="13626"/>
                </a:lnTo>
                <a:lnTo>
                  <a:pt x="12654" y="13651"/>
                </a:lnTo>
                <a:lnTo>
                  <a:pt x="12240" y="13943"/>
                </a:lnTo>
                <a:lnTo>
                  <a:pt x="12143" y="13918"/>
                </a:lnTo>
                <a:lnTo>
                  <a:pt x="11680" y="13821"/>
                </a:lnTo>
                <a:lnTo>
                  <a:pt x="11461" y="13772"/>
                </a:lnTo>
                <a:lnTo>
                  <a:pt x="11267" y="13724"/>
                </a:lnTo>
                <a:lnTo>
                  <a:pt x="11218" y="13748"/>
                </a:lnTo>
                <a:lnTo>
                  <a:pt x="11218" y="13821"/>
                </a:lnTo>
                <a:lnTo>
                  <a:pt x="11242" y="13894"/>
                </a:lnTo>
                <a:lnTo>
                  <a:pt x="11315" y="13967"/>
                </a:lnTo>
                <a:lnTo>
                  <a:pt x="11437" y="14064"/>
                </a:lnTo>
                <a:lnTo>
                  <a:pt x="11607" y="14137"/>
                </a:lnTo>
                <a:lnTo>
                  <a:pt x="11802" y="14210"/>
                </a:lnTo>
                <a:lnTo>
                  <a:pt x="11437" y="14381"/>
                </a:lnTo>
                <a:lnTo>
                  <a:pt x="11388" y="14332"/>
                </a:lnTo>
                <a:lnTo>
                  <a:pt x="11315" y="14308"/>
                </a:lnTo>
                <a:lnTo>
                  <a:pt x="11194" y="14259"/>
                </a:lnTo>
                <a:lnTo>
                  <a:pt x="10902" y="14235"/>
                </a:lnTo>
                <a:lnTo>
                  <a:pt x="10634" y="14210"/>
                </a:lnTo>
                <a:lnTo>
                  <a:pt x="10512" y="14210"/>
                </a:lnTo>
                <a:lnTo>
                  <a:pt x="10391" y="14235"/>
                </a:lnTo>
                <a:lnTo>
                  <a:pt x="10366" y="14235"/>
                </a:lnTo>
                <a:lnTo>
                  <a:pt x="10366" y="14283"/>
                </a:lnTo>
                <a:lnTo>
                  <a:pt x="10366" y="14332"/>
                </a:lnTo>
                <a:lnTo>
                  <a:pt x="10391" y="14381"/>
                </a:lnTo>
                <a:lnTo>
                  <a:pt x="10488" y="14478"/>
                </a:lnTo>
                <a:lnTo>
                  <a:pt x="10610" y="14551"/>
                </a:lnTo>
                <a:lnTo>
                  <a:pt x="10731" y="14575"/>
                </a:lnTo>
                <a:lnTo>
                  <a:pt x="10877" y="14624"/>
                </a:lnTo>
                <a:lnTo>
                  <a:pt x="10512" y="14746"/>
                </a:lnTo>
                <a:lnTo>
                  <a:pt x="10318" y="14673"/>
                </a:lnTo>
                <a:lnTo>
                  <a:pt x="10123" y="14624"/>
                </a:lnTo>
                <a:lnTo>
                  <a:pt x="9904" y="14600"/>
                </a:lnTo>
                <a:lnTo>
                  <a:pt x="9807" y="14600"/>
                </a:lnTo>
                <a:lnTo>
                  <a:pt x="9709" y="14648"/>
                </a:lnTo>
                <a:lnTo>
                  <a:pt x="9661" y="14673"/>
                </a:lnTo>
                <a:lnTo>
                  <a:pt x="9685" y="14721"/>
                </a:lnTo>
                <a:lnTo>
                  <a:pt x="9734" y="14794"/>
                </a:lnTo>
                <a:lnTo>
                  <a:pt x="9807" y="14843"/>
                </a:lnTo>
                <a:lnTo>
                  <a:pt x="9928" y="14916"/>
                </a:lnTo>
                <a:lnTo>
                  <a:pt x="9612" y="14989"/>
                </a:lnTo>
                <a:lnTo>
                  <a:pt x="9588" y="14940"/>
                </a:lnTo>
                <a:lnTo>
                  <a:pt x="9539" y="14916"/>
                </a:lnTo>
                <a:lnTo>
                  <a:pt x="9417" y="14867"/>
                </a:lnTo>
                <a:lnTo>
                  <a:pt x="9223" y="14843"/>
                </a:lnTo>
                <a:lnTo>
                  <a:pt x="9150" y="14843"/>
                </a:lnTo>
                <a:lnTo>
                  <a:pt x="9052" y="14867"/>
                </a:lnTo>
                <a:lnTo>
                  <a:pt x="9004" y="14916"/>
                </a:lnTo>
                <a:lnTo>
                  <a:pt x="8979" y="14965"/>
                </a:lnTo>
                <a:lnTo>
                  <a:pt x="8979" y="15013"/>
                </a:lnTo>
                <a:lnTo>
                  <a:pt x="9004" y="15062"/>
                </a:lnTo>
                <a:lnTo>
                  <a:pt x="9004" y="15086"/>
                </a:lnTo>
                <a:lnTo>
                  <a:pt x="8663" y="15135"/>
                </a:lnTo>
                <a:lnTo>
                  <a:pt x="8298" y="15159"/>
                </a:lnTo>
                <a:lnTo>
                  <a:pt x="7227" y="15159"/>
                </a:lnTo>
                <a:lnTo>
                  <a:pt x="6862" y="15111"/>
                </a:lnTo>
                <a:lnTo>
                  <a:pt x="6497" y="15062"/>
                </a:lnTo>
                <a:lnTo>
                  <a:pt x="6157" y="14989"/>
                </a:lnTo>
                <a:lnTo>
                  <a:pt x="5816" y="14916"/>
                </a:lnTo>
                <a:lnTo>
                  <a:pt x="5451" y="14819"/>
                </a:lnTo>
                <a:lnTo>
                  <a:pt x="5135" y="14697"/>
                </a:lnTo>
                <a:lnTo>
                  <a:pt x="4794" y="14575"/>
                </a:lnTo>
                <a:lnTo>
                  <a:pt x="4478" y="14405"/>
                </a:lnTo>
                <a:lnTo>
                  <a:pt x="4162" y="14259"/>
                </a:lnTo>
                <a:lnTo>
                  <a:pt x="3845" y="14064"/>
                </a:lnTo>
                <a:lnTo>
                  <a:pt x="3553" y="13870"/>
                </a:lnTo>
                <a:lnTo>
                  <a:pt x="3286" y="13675"/>
                </a:lnTo>
                <a:lnTo>
                  <a:pt x="3018" y="13456"/>
                </a:lnTo>
                <a:lnTo>
                  <a:pt x="2775" y="13237"/>
                </a:lnTo>
                <a:lnTo>
                  <a:pt x="2531" y="12994"/>
                </a:lnTo>
                <a:lnTo>
                  <a:pt x="2312" y="12775"/>
                </a:lnTo>
                <a:lnTo>
                  <a:pt x="2118" y="12507"/>
                </a:lnTo>
                <a:lnTo>
                  <a:pt x="1899" y="12239"/>
                </a:lnTo>
                <a:lnTo>
                  <a:pt x="1728" y="11972"/>
                </a:lnTo>
                <a:lnTo>
                  <a:pt x="1558" y="11704"/>
                </a:lnTo>
                <a:lnTo>
                  <a:pt x="1412" y="11412"/>
                </a:lnTo>
                <a:lnTo>
                  <a:pt x="1266" y="11120"/>
                </a:lnTo>
                <a:lnTo>
                  <a:pt x="1144" y="10828"/>
                </a:lnTo>
                <a:lnTo>
                  <a:pt x="1047" y="10512"/>
                </a:lnTo>
                <a:lnTo>
                  <a:pt x="950" y="10195"/>
                </a:lnTo>
                <a:lnTo>
                  <a:pt x="877" y="9879"/>
                </a:lnTo>
                <a:lnTo>
                  <a:pt x="828" y="9538"/>
                </a:lnTo>
                <a:lnTo>
                  <a:pt x="779" y="9003"/>
                </a:lnTo>
                <a:lnTo>
                  <a:pt x="755" y="8468"/>
                </a:lnTo>
                <a:lnTo>
                  <a:pt x="755" y="7933"/>
                </a:lnTo>
                <a:lnTo>
                  <a:pt x="779" y="7397"/>
                </a:lnTo>
                <a:lnTo>
                  <a:pt x="852" y="6862"/>
                </a:lnTo>
                <a:lnTo>
                  <a:pt x="950" y="6351"/>
                </a:lnTo>
                <a:lnTo>
                  <a:pt x="1096" y="5840"/>
                </a:lnTo>
                <a:lnTo>
                  <a:pt x="1266" y="5353"/>
                </a:lnTo>
                <a:lnTo>
                  <a:pt x="1388" y="5061"/>
                </a:lnTo>
                <a:lnTo>
                  <a:pt x="1558" y="4745"/>
                </a:lnTo>
                <a:lnTo>
                  <a:pt x="1753" y="4404"/>
                </a:lnTo>
                <a:lnTo>
                  <a:pt x="1996" y="4064"/>
                </a:lnTo>
                <a:lnTo>
                  <a:pt x="2264" y="3699"/>
                </a:lnTo>
                <a:lnTo>
                  <a:pt x="2556" y="3334"/>
                </a:lnTo>
                <a:lnTo>
                  <a:pt x="2896" y="2944"/>
                </a:lnTo>
                <a:lnTo>
                  <a:pt x="3261" y="2604"/>
                </a:lnTo>
                <a:lnTo>
                  <a:pt x="3651" y="2263"/>
                </a:lnTo>
                <a:lnTo>
                  <a:pt x="4089" y="1922"/>
                </a:lnTo>
                <a:lnTo>
                  <a:pt x="4527" y="1630"/>
                </a:lnTo>
                <a:lnTo>
                  <a:pt x="5013" y="1363"/>
                </a:lnTo>
                <a:lnTo>
                  <a:pt x="5524" y="1144"/>
                </a:lnTo>
                <a:lnTo>
                  <a:pt x="6035" y="974"/>
                </a:lnTo>
                <a:lnTo>
                  <a:pt x="6327" y="925"/>
                </a:lnTo>
                <a:lnTo>
                  <a:pt x="6595" y="876"/>
                </a:lnTo>
                <a:lnTo>
                  <a:pt x="6887" y="828"/>
                </a:lnTo>
                <a:lnTo>
                  <a:pt x="7179" y="803"/>
                </a:lnTo>
                <a:lnTo>
                  <a:pt x="7544" y="779"/>
                </a:lnTo>
                <a:lnTo>
                  <a:pt x="7933" y="730"/>
                </a:lnTo>
                <a:lnTo>
                  <a:pt x="8322" y="682"/>
                </a:lnTo>
                <a:lnTo>
                  <a:pt x="8493" y="682"/>
                </a:lnTo>
                <a:close/>
                <a:moveTo>
                  <a:pt x="8152" y="0"/>
                </a:moveTo>
                <a:lnTo>
                  <a:pt x="7763" y="25"/>
                </a:lnTo>
                <a:lnTo>
                  <a:pt x="7373" y="73"/>
                </a:lnTo>
                <a:lnTo>
                  <a:pt x="7081" y="49"/>
                </a:lnTo>
                <a:lnTo>
                  <a:pt x="6789" y="49"/>
                </a:lnTo>
                <a:lnTo>
                  <a:pt x="6473" y="73"/>
                </a:lnTo>
                <a:lnTo>
                  <a:pt x="6157" y="146"/>
                </a:lnTo>
                <a:lnTo>
                  <a:pt x="5841" y="219"/>
                </a:lnTo>
                <a:lnTo>
                  <a:pt x="5549" y="317"/>
                </a:lnTo>
                <a:lnTo>
                  <a:pt x="5232" y="438"/>
                </a:lnTo>
                <a:lnTo>
                  <a:pt x="4916" y="560"/>
                </a:lnTo>
                <a:lnTo>
                  <a:pt x="4332" y="876"/>
                </a:lnTo>
                <a:lnTo>
                  <a:pt x="3748" y="1217"/>
                </a:lnTo>
                <a:lnTo>
                  <a:pt x="3237" y="1606"/>
                </a:lnTo>
                <a:lnTo>
                  <a:pt x="2775" y="1995"/>
                </a:lnTo>
                <a:lnTo>
                  <a:pt x="2507" y="2239"/>
                </a:lnTo>
                <a:lnTo>
                  <a:pt x="2264" y="2482"/>
                </a:lnTo>
                <a:lnTo>
                  <a:pt x="2045" y="2725"/>
                </a:lnTo>
                <a:lnTo>
                  <a:pt x="1826" y="2993"/>
                </a:lnTo>
                <a:lnTo>
                  <a:pt x="1631" y="3261"/>
                </a:lnTo>
                <a:lnTo>
                  <a:pt x="1461" y="3528"/>
                </a:lnTo>
                <a:lnTo>
                  <a:pt x="1120" y="4088"/>
                </a:lnTo>
                <a:lnTo>
                  <a:pt x="852" y="4696"/>
                </a:lnTo>
                <a:lnTo>
                  <a:pt x="609" y="5305"/>
                </a:lnTo>
                <a:lnTo>
                  <a:pt x="414" y="5962"/>
                </a:lnTo>
                <a:lnTo>
                  <a:pt x="220" y="6643"/>
                </a:lnTo>
                <a:lnTo>
                  <a:pt x="122" y="7008"/>
                </a:lnTo>
                <a:lnTo>
                  <a:pt x="74" y="7373"/>
                </a:lnTo>
                <a:lnTo>
                  <a:pt x="25" y="7738"/>
                </a:lnTo>
                <a:lnTo>
                  <a:pt x="1" y="8103"/>
                </a:lnTo>
                <a:lnTo>
                  <a:pt x="1" y="8468"/>
                </a:lnTo>
                <a:lnTo>
                  <a:pt x="25" y="8809"/>
                </a:lnTo>
                <a:lnTo>
                  <a:pt x="49" y="9174"/>
                </a:lnTo>
                <a:lnTo>
                  <a:pt x="98" y="9514"/>
                </a:lnTo>
                <a:lnTo>
                  <a:pt x="195" y="9879"/>
                </a:lnTo>
                <a:lnTo>
                  <a:pt x="268" y="10220"/>
                </a:lnTo>
                <a:lnTo>
                  <a:pt x="390" y="10560"/>
                </a:lnTo>
                <a:lnTo>
                  <a:pt x="512" y="10901"/>
                </a:lnTo>
                <a:lnTo>
                  <a:pt x="658" y="11242"/>
                </a:lnTo>
                <a:lnTo>
                  <a:pt x="804" y="11582"/>
                </a:lnTo>
                <a:lnTo>
                  <a:pt x="1169" y="12264"/>
                </a:lnTo>
                <a:lnTo>
                  <a:pt x="1388" y="12629"/>
                </a:lnTo>
                <a:lnTo>
                  <a:pt x="1631" y="12994"/>
                </a:lnTo>
                <a:lnTo>
                  <a:pt x="1899" y="13334"/>
                </a:lnTo>
                <a:lnTo>
                  <a:pt x="2166" y="13651"/>
                </a:lnTo>
                <a:lnTo>
                  <a:pt x="2434" y="13943"/>
                </a:lnTo>
                <a:lnTo>
                  <a:pt x="2750" y="14235"/>
                </a:lnTo>
                <a:lnTo>
                  <a:pt x="3042" y="14502"/>
                </a:lnTo>
                <a:lnTo>
                  <a:pt x="3383" y="14746"/>
                </a:lnTo>
                <a:lnTo>
                  <a:pt x="3699" y="14965"/>
                </a:lnTo>
                <a:lnTo>
                  <a:pt x="4064" y="15159"/>
                </a:lnTo>
                <a:lnTo>
                  <a:pt x="4429" y="15354"/>
                </a:lnTo>
                <a:lnTo>
                  <a:pt x="4794" y="15500"/>
                </a:lnTo>
                <a:lnTo>
                  <a:pt x="5184" y="15622"/>
                </a:lnTo>
                <a:lnTo>
                  <a:pt x="5597" y="15743"/>
                </a:lnTo>
                <a:lnTo>
                  <a:pt x="6011" y="15816"/>
                </a:lnTo>
                <a:lnTo>
                  <a:pt x="6424" y="15889"/>
                </a:lnTo>
                <a:lnTo>
                  <a:pt x="6862" y="15914"/>
                </a:lnTo>
                <a:lnTo>
                  <a:pt x="7300" y="15938"/>
                </a:lnTo>
                <a:lnTo>
                  <a:pt x="7738" y="15938"/>
                </a:lnTo>
                <a:lnTo>
                  <a:pt x="8152" y="15914"/>
                </a:lnTo>
                <a:lnTo>
                  <a:pt x="8590" y="15889"/>
                </a:lnTo>
                <a:lnTo>
                  <a:pt x="9004" y="15841"/>
                </a:lnTo>
                <a:lnTo>
                  <a:pt x="9442" y="15768"/>
                </a:lnTo>
                <a:lnTo>
                  <a:pt x="9855" y="15670"/>
                </a:lnTo>
                <a:lnTo>
                  <a:pt x="10245" y="15573"/>
                </a:lnTo>
                <a:lnTo>
                  <a:pt x="10658" y="15451"/>
                </a:lnTo>
                <a:lnTo>
                  <a:pt x="11048" y="15305"/>
                </a:lnTo>
                <a:lnTo>
                  <a:pt x="11461" y="15135"/>
                </a:lnTo>
                <a:lnTo>
                  <a:pt x="11826" y="14940"/>
                </a:lnTo>
                <a:lnTo>
                  <a:pt x="12216" y="14721"/>
                </a:lnTo>
                <a:lnTo>
                  <a:pt x="12581" y="14478"/>
                </a:lnTo>
                <a:lnTo>
                  <a:pt x="12921" y="14235"/>
                </a:lnTo>
                <a:lnTo>
                  <a:pt x="13286" y="13943"/>
                </a:lnTo>
                <a:lnTo>
                  <a:pt x="13603" y="13651"/>
                </a:lnTo>
                <a:lnTo>
                  <a:pt x="13895" y="13334"/>
                </a:lnTo>
                <a:lnTo>
                  <a:pt x="14187" y="13018"/>
                </a:lnTo>
                <a:lnTo>
                  <a:pt x="14454" y="12702"/>
                </a:lnTo>
                <a:lnTo>
                  <a:pt x="14697" y="12361"/>
                </a:lnTo>
                <a:lnTo>
                  <a:pt x="14916" y="11996"/>
                </a:lnTo>
                <a:lnTo>
                  <a:pt x="15111" y="11631"/>
                </a:lnTo>
                <a:lnTo>
                  <a:pt x="15135" y="11631"/>
                </a:lnTo>
                <a:lnTo>
                  <a:pt x="15160" y="11582"/>
                </a:lnTo>
                <a:lnTo>
                  <a:pt x="15160" y="11534"/>
                </a:lnTo>
                <a:lnTo>
                  <a:pt x="15330" y="11096"/>
                </a:lnTo>
                <a:lnTo>
                  <a:pt x="15500" y="10658"/>
                </a:lnTo>
                <a:lnTo>
                  <a:pt x="15622" y="10195"/>
                </a:lnTo>
                <a:lnTo>
                  <a:pt x="15719" y="9733"/>
                </a:lnTo>
                <a:lnTo>
                  <a:pt x="15744" y="9709"/>
                </a:lnTo>
                <a:lnTo>
                  <a:pt x="15768" y="9684"/>
                </a:lnTo>
                <a:lnTo>
                  <a:pt x="15792" y="9636"/>
                </a:lnTo>
                <a:lnTo>
                  <a:pt x="15768" y="9611"/>
                </a:lnTo>
                <a:lnTo>
                  <a:pt x="15744" y="9563"/>
                </a:lnTo>
                <a:lnTo>
                  <a:pt x="15792" y="9174"/>
                </a:lnTo>
                <a:lnTo>
                  <a:pt x="15841" y="8760"/>
                </a:lnTo>
                <a:lnTo>
                  <a:pt x="15841" y="8371"/>
                </a:lnTo>
                <a:lnTo>
                  <a:pt x="15817" y="7957"/>
                </a:lnTo>
                <a:lnTo>
                  <a:pt x="15744" y="7105"/>
                </a:lnTo>
                <a:lnTo>
                  <a:pt x="15671" y="6667"/>
                </a:lnTo>
                <a:lnTo>
                  <a:pt x="15598" y="6254"/>
                </a:lnTo>
                <a:lnTo>
                  <a:pt x="15525" y="5840"/>
                </a:lnTo>
                <a:lnTo>
                  <a:pt x="15403" y="5426"/>
                </a:lnTo>
                <a:lnTo>
                  <a:pt x="15281" y="5013"/>
                </a:lnTo>
                <a:lnTo>
                  <a:pt x="15160" y="4623"/>
                </a:lnTo>
                <a:lnTo>
                  <a:pt x="14989" y="4234"/>
                </a:lnTo>
                <a:lnTo>
                  <a:pt x="14819" y="3845"/>
                </a:lnTo>
                <a:lnTo>
                  <a:pt x="14624" y="3480"/>
                </a:lnTo>
                <a:lnTo>
                  <a:pt x="14405" y="3115"/>
                </a:lnTo>
                <a:lnTo>
                  <a:pt x="14162" y="2774"/>
                </a:lnTo>
                <a:lnTo>
                  <a:pt x="13895" y="2458"/>
                </a:lnTo>
                <a:lnTo>
                  <a:pt x="13603" y="2141"/>
                </a:lnTo>
                <a:lnTo>
                  <a:pt x="13286" y="1849"/>
                </a:lnTo>
                <a:lnTo>
                  <a:pt x="12970" y="1582"/>
                </a:lnTo>
                <a:lnTo>
                  <a:pt x="12654" y="1363"/>
                </a:lnTo>
                <a:lnTo>
                  <a:pt x="12313" y="1144"/>
                </a:lnTo>
                <a:lnTo>
                  <a:pt x="11948" y="949"/>
                </a:lnTo>
                <a:lnTo>
                  <a:pt x="11607" y="779"/>
                </a:lnTo>
                <a:lnTo>
                  <a:pt x="11218" y="609"/>
                </a:lnTo>
                <a:lnTo>
                  <a:pt x="10853" y="487"/>
                </a:lnTo>
                <a:lnTo>
                  <a:pt x="10464" y="365"/>
                </a:lnTo>
                <a:lnTo>
                  <a:pt x="10099" y="268"/>
                </a:lnTo>
                <a:lnTo>
                  <a:pt x="9709" y="171"/>
                </a:lnTo>
                <a:lnTo>
                  <a:pt x="9320" y="98"/>
                </a:lnTo>
                <a:lnTo>
                  <a:pt x="8931" y="49"/>
                </a:lnTo>
                <a:lnTo>
                  <a:pt x="8541" y="25"/>
                </a:lnTo>
                <a:lnTo>
                  <a:pt x="8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6629" name="Shape 300"/>
          <p:cNvSpPr>
            <a:spLocks/>
          </p:cNvSpPr>
          <p:nvPr/>
        </p:nvSpPr>
        <p:spPr bwMode="auto">
          <a:xfrm>
            <a:off x="3798888" y="2051050"/>
            <a:ext cx="1443037" cy="103188"/>
          </a:xfrm>
          <a:custGeom>
            <a:avLst/>
            <a:gdLst>
              <a:gd name="T0" fmla="*/ 2147483647 w 27831"/>
              <a:gd name="T1" fmla="*/ 1952149203 h 2831"/>
              <a:gd name="T2" fmla="*/ 2147483647 w 27831"/>
              <a:gd name="T3" fmla="*/ 1666200081 h 2831"/>
              <a:gd name="T4" fmla="*/ 2147483647 w 27831"/>
              <a:gd name="T5" fmla="*/ 2147483647 h 2831"/>
              <a:gd name="T6" fmla="*/ 2147483647 w 27831"/>
              <a:gd name="T7" fmla="*/ 501293182 h 2831"/>
              <a:gd name="T8" fmla="*/ 2147483647 w 27831"/>
              <a:gd name="T9" fmla="*/ 335340983 h 2831"/>
              <a:gd name="T10" fmla="*/ 2147483647 w 27831"/>
              <a:gd name="T11" fmla="*/ 167695131 h 2831"/>
              <a:gd name="T12" fmla="*/ 2147483647 w 27831"/>
              <a:gd name="T13" fmla="*/ 501293182 h 2831"/>
              <a:gd name="T14" fmla="*/ 2147483647 w 27831"/>
              <a:gd name="T15" fmla="*/ 1000795391 h 2831"/>
              <a:gd name="T16" fmla="*/ 2147483647 w 27831"/>
              <a:gd name="T17" fmla="*/ 834892763 h 2831"/>
              <a:gd name="T18" fmla="*/ 2147483647 w 27831"/>
              <a:gd name="T19" fmla="*/ 834892763 h 2831"/>
              <a:gd name="T20" fmla="*/ 2147483647 w 27831"/>
              <a:gd name="T21" fmla="*/ 667197413 h 2831"/>
              <a:gd name="T22" fmla="*/ 2147483647 w 27831"/>
              <a:gd name="T23" fmla="*/ 1166698601 h 2831"/>
              <a:gd name="T24" fmla="*/ 2147483647 w 27831"/>
              <a:gd name="T25" fmla="*/ 335340983 h 2831"/>
              <a:gd name="T26" fmla="*/ 2147483647 w 27831"/>
              <a:gd name="T27" fmla="*/ 834892763 h 2831"/>
              <a:gd name="T28" fmla="*/ 2147483647 w 27831"/>
              <a:gd name="T29" fmla="*/ 1000795391 h 2831"/>
              <a:gd name="T30" fmla="*/ 2147483647 w 27831"/>
              <a:gd name="T31" fmla="*/ 1166698601 h 2831"/>
              <a:gd name="T32" fmla="*/ 2147483647 w 27831"/>
              <a:gd name="T33" fmla="*/ 1334393660 h 2831"/>
              <a:gd name="T34" fmla="*/ 2147483647 w 27831"/>
              <a:gd name="T35" fmla="*/ 1833896014 h 2831"/>
              <a:gd name="T36" fmla="*/ 2147483647 w 27831"/>
              <a:gd name="T37" fmla="*/ 1833896014 h 2831"/>
              <a:gd name="T38" fmla="*/ 2147483647 w 27831"/>
              <a:gd name="T39" fmla="*/ 1999799225 h 2831"/>
              <a:gd name="T40" fmla="*/ 2147483647 w 27831"/>
              <a:gd name="T41" fmla="*/ 2147483647 h 2831"/>
              <a:gd name="T42" fmla="*/ 2147483647 w 27831"/>
              <a:gd name="T43" fmla="*/ 2147483647 h 2831"/>
              <a:gd name="T44" fmla="*/ 2147483647 w 27831"/>
              <a:gd name="T45" fmla="*/ 2147483647 h 2831"/>
              <a:gd name="T46" fmla="*/ 2052584461 w 27831"/>
              <a:gd name="T47" fmla="*/ 2147483647 h 2831"/>
              <a:gd name="T48" fmla="*/ 2147483647 w 27831"/>
              <a:gd name="T49" fmla="*/ 2147483647 h 2831"/>
              <a:gd name="T50" fmla="*/ 2147483647 w 27831"/>
              <a:gd name="T51" fmla="*/ 2147483647 h 2831"/>
              <a:gd name="T52" fmla="*/ 2147483647 w 27831"/>
              <a:gd name="T53" fmla="*/ 2147483647 h 2831"/>
              <a:gd name="T54" fmla="*/ 2147483647 w 27831"/>
              <a:gd name="T55" fmla="*/ 2147483647 h 2831"/>
              <a:gd name="T56" fmla="*/ 2147483647 w 27831"/>
              <a:gd name="T57" fmla="*/ 2147483647 h 2831"/>
              <a:gd name="T58" fmla="*/ 2147483647 w 27831"/>
              <a:gd name="T59" fmla="*/ 2147483647 h 2831"/>
              <a:gd name="T60" fmla="*/ 2147483647 w 27831"/>
              <a:gd name="T61" fmla="*/ 2147483647 h 2831"/>
              <a:gd name="T62" fmla="*/ 2147483647 w 27831"/>
              <a:gd name="T63" fmla="*/ 2147483647 h 2831"/>
              <a:gd name="T64" fmla="*/ 2147483647 w 27831"/>
              <a:gd name="T65" fmla="*/ 2147483647 h 2831"/>
              <a:gd name="T66" fmla="*/ 2147483647 w 27831"/>
              <a:gd name="T67" fmla="*/ 2147483647 h 2831"/>
              <a:gd name="T68" fmla="*/ 2147483647 w 27831"/>
              <a:gd name="T69" fmla="*/ 2147483647 h 2831"/>
              <a:gd name="T70" fmla="*/ 2147483647 w 27831"/>
              <a:gd name="T71" fmla="*/ 2147483647 h 2831"/>
              <a:gd name="T72" fmla="*/ 2147483647 w 27831"/>
              <a:gd name="T73" fmla="*/ 2147483647 h 2831"/>
              <a:gd name="T74" fmla="*/ 2147483647 w 27831"/>
              <a:gd name="T75" fmla="*/ 2147483647 h 2831"/>
              <a:gd name="T76" fmla="*/ 2147483647 w 27831"/>
              <a:gd name="T77" fmla="*/ 2147483647 h 2831"/>
              <a:gd name="T78" fmla="*/ 2147483647 w 27831"/>
              <a:gd name="T79" fmla="*/ 2147483647 h 2831"/>
              <a:gd name="T80" fmla="*/ 2147483647 w 27831"/>
              <a:gd name="T81" fmla="*/ 2147483647 h 2831"/>
              <a:gd name="T82" fmla="*/ 2147483647 w 27831"/>
              <a:gd name="T83" fmla="*/ 2147483647 h 2831"/>
              <a:gd name="T84" fmla="*/ 2147483647 w 27831"/>
              <a:gd name="T85" fmla="*/ 2147483647 h 2831"/>
              <a:gd name="T86" fmla="*/ 2147483647 w 27831"/>
              <a:gd name="T87" fmla="*/ 2147483647 h 2831"/>
              <a:gd name="T88" fmla="*/ 2147483647 w 27831"/>
              <a:gd name="T89" fmla="*/ 1999799225 h 2831"/>
              <a:gd name="T90" fmla="*/ 2147483647 w 27831"/>
              <a:gd name="T91" fmla="*/ 1999799225 h 2831"/>
              <a:gd name="T92" fmla="*/ 2147483647 w 27831"/>
              <a:gd name="T93" fmla="*/ 1833896014 h 2831"/>
              <a:gd name="T94" fmla="*/ 2147483647 w 27831"/>
              <a:gd name="T95" fmla="*/ 1833896014 h 2831"/>
              <a:gd name="T96" fmla="*/ 2147483647 w 27831"/>
              <a:gd name="T97" fmla="*/ 1666200081 h 2831"/>
              <a:gd name="T98" fmla="*/ 2147483647 w 27831"/>
              <a:gd name="T99" fmla="*/ 1500298037 h 2831"/>
              <a:gd name="T100" fmla="*/ 2147483647 w 27831"/>
              <a:gd name="T101" fmla="*/ 1166698601 h 2831"/>
              <a:gd name="T102" fmla="*/ 2147483647 w 27831"/>
              <a:gd name="T103" fmla="*/ 1000795391 h 2831"/>
              <a:gd name="T104" fmla="*/ 2147483647 w 27831"/>
              <a:gd name="T105" fmla="*/ 834892763 h 2831"/>
              <a:gd name="T106" fmla="*/ 2147483647 w 27831"/>
              <a:gd name="T107" fmla="*/ 1166698601 h 2831"/>
              <a:gd name="T108" fmla="*/ 2147483647 w 27831"/>
              <a:gd name="T109" fmla="*/ 501293182 h 2831"/>
              <a:gd name="T110" fmla="*/ 2147483647 w 27831"/>
              <a:gd name="T111" fmla="*/ 335340983 h 2831"/>
              <a:gd name="T112" fmla="*/ 2147483647 w 27831"/>
              <a:gd name="T113" fmla="*/ 501293182 h 2831"/>
              <a:gd name="T114" fmla="*/ 2147483647 w 27831"/>
              <a:gd name="T115" fmla="*/ 667197413 h 28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831"/>
              <a:gd name="T175" fmla="*/ 0 h 2831"/>
              <a:gd name="T176" fmla="*/ 27831 w 27831"/>
              <a:gd name="T177" fmla="*/ 2831 h 28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831" h="2831" extrusionOk="0">
                <a:moveTo>
                  <a:pt x="27264" y="944"/>
                </a:moveTo>
                <a:lnTo>
                  <a:pt x="27359" y="1086"/>
                </a:lnTo>
                <a:lnTo>
                  <a:pt x="27359" y="944"/>
                </a:lnTo>
                <a:lnTo>
                  <a:pt x="27264" y="944"/>
                </a:lnTo>
                <a:close/>
                <a:moveTo>
                  <a:pt x="27359" y="1086"/>
                </a:moveTo>
                <a:lnTo>
                  <a:pt x="27359" y="1133"/>
                </a:lnTo>
                <a:lnTo>
                  <a:pt x="27372" y="1106"/>
                </a:lnTo>
                <a:lnTo>
                  <a:pt x="27359" y="1086"/>
                </a:lnTo>
                <a:close/>
                <a:moveTo>
                  <a:pt x="27453" y="944"/>
                </a:move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lnTo>
                  <a:pt x="2018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6630" name="Shape 301"/>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A0EB97AE-226D-494D-96F3-94EF72793568}" type="slidenum">
              <a:rPr lang="en-US" altLang="en-US" sz="1000">
                <a:solidFill>
                  <a:srgbClr val="FFFFFF"/>
                </a:solidFill>
                <a:latin typeface="Sniglet" charset="-95"/>
                <a:ea typeface="Sniglet" charset="-95"/>
                <a:cs typeface="Sniglet" charset="-95"/>
                <a:sym typeface="Sniglet" charset="-95"/>
              </a:rPr>
              <a:pPr/>
              <a:t>23</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hape 81"/>
          <p:cNvSpPr txBox="1">
            <a:spLocks noGrp="1"/>
          </p:cNvSpPr>
          <p:nvPr>
            <p:ph type="ctrTitle"/>
          </p:nvPr>
        </p:nvSpPr>
        <p:spPr>
          <a:xfrm>
            <a:off x="685800" y="2112963"/>
            <a:ext cx="7772400" cy="1160462"/>
          </a:xfrm>
        </p:spPr>
        <p:txBody>
          <a:bodyPr/>
          <a:lstStyle/>
          <a:p>
            <a:pPr eaLnBrk="1" hangingPunct="1">
              <a:spcBef>
                <a:spcPct val="0"/>
              </a:spcBef>
              <a:spcAft>
                <a:spcPct val="0"/>
              </a:spcAft>
              <a:buClr>
                <a:srgbClr val="FFFFFF"/>
              </a:buClr>
              <a:buFont typeface="Walter Turncoat" charset="-95"/>
              <a:buNone/>
            </a:pPr>
            <a:r>
              <a:rPr lang="en-US" altLang="en-US" sz="6000" dirty="0">
                <a:solidFill>
                  <a:srgbClr val="FFFFFF"/>
                </a:solidFill>
                <a:latin typeface="Walter Turncoat" charset="-95"/>
                <a:ea typeface="Walter Turncoat" charset="-95"/>
                <a:cs typeface="Walter Turncoat" charset="-95"/>
                <a:sym typeface="Walter Turncoat" charset="-95"/>
              </a:rPr>
              <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sz="6000" dirty="0">
                <a:solidFill>
                  <a:srgbClr val="FFFFFF"/>
                </a:solidFill>
                <a:latin typeface="Walter Turncoat" charset="-95"/>
                <a:ea typeface="Walter Turncoat" charset="-95"/>
                <a:cs typeface="Walter Turncoat" charset="-95"/>
                <a:sym typeface="Walter Turncoat" charset="-95"/>
              </a:rPr>
              <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sz="6000" dirty="0">
                <a:solidFill>
                  <a:srgbClr val="FFFFFF"/>
                </a:solidFill>
                <a:latin typeface="Walter Turncoat" charset="-95"/>
                <a:ea typeface="Walter Turncoat" charset="-95"/>
                <a:cs typeface="Walter Turncoat" charset="-95"/>
                <a:sym typeface="Walter Turncoat" charset="-95"/>
              </a:rPr>
              <a:t>1.</a:t>
            </a:r>
            <a:br>
              <a:rPr lang="en-US" altLang="en-US" sz="6000" dirty="0">
                <a:solidFill>
                  <a:srgbClr val="FFFFFF"/>
                </a:solidFill>
                <a:latin typeface="Walter Turncoat" charset="-95"/>
                <a:ea typeface="Walter Turncoat" charset="-95"/>
                <a:cs typeface="Walter Turncoat" charset="-95"/>
                <a:sym typeface="Walter Turncoat" charset="-95"/>
              </a:rPr>
            </a:br>
            <a:r>
              <a:rPr lang="en-US" altLang="en-US" dirty="0">
                <a:solidFill>
                  <a:srgbClr val="FFFFFF"/>
                </a:solidFill>
                <a:latin typeface="Walter Turncoat" charset="-95"/>
                <a:ea typeface="Walter Turncoat" charset="-95"/>
                <a:cs typeface="Walter Turncoat" charset="-95"/>
                <a:sym typeface="Walter Turncoat" charset="-95"/>
              </a:rPr>
              <a:t/>
            </a:r>
            <a:br>
              <a:rPr lang="en-US" altLang="en-US" dirty="0">
                <a:solidFill>
                  <a:srgbClr val="FFFFFF"/>
                </a:solidFill>
                <a:latin typeface="Walter Turncoat" charset="-95"/>
                <a:ea typeface="Walter Turncoat" charset="-95"/>
                <a:cs typeface="Walter Turncoat" charset="-95"/>
                <a:sym typeface="Walter Turncoat" charset="-95"/>
              </a:rPr>
            </a:br>
            <a:r>
              <a:rPr lang="en-US" altLang="en-US" dirty="0">
                <a:solidFill>
                  <a:srgbClr val="FFFFFF"/>
                </a:solidFill>
                <a:latin typeface="Walter Turncoat" charset="-95"/>
                <a:ea typeface="Walter Turncoat" charset="-95"/>
                <a:cs typeface="Walter Turncoat" charset="-95"/>
                <a:sym typeface="Walter Turncoat" charset="-95"/>
              </a:rPr>
              <a:t>Background research on complaints</a:t>
            </a:r>
          </a:p>
        </p:txBody>
      </p:sp>
      <p:sp>
        <p:nvSpPr>
          <p:cNvPr id="6147" name="Shape 82"/>
          <p:cNvSpPr txBox="1">
            <a:spLocks noGrp="1"/>
          </p:cNvSpPr>
          <p:nvPr>
            <p:ph type="subTitle" idx="1"/>
          </p:nvPr>
        </p:nvSpPr>
        <p:spPr>
          <a:xfrm>
            <a:off x="685800" y="3144838"/>
            <a:ext cx="7772400" cy="784225"/>
          </a:xfrm>
        </p:spPr>
        <p:txBody>
          <a:bodyPr/>
          <a:lstStyle/>
          <a:p>
            <a:pPr eaLnBrk="1" hangingPunct="1">
              <a:spcBef>
                <a:spcPct val="0"/>
              </a:spcBef>
              <a:spcAft>
                <a:spcPct val="0"/>
              </a:spcAft>
              <a:buClr>
                <a:srgbClr val="FFFFFF"/>
              </a:buClr>
              <a:buFont typeface="Sniglet" charset="-95"/>
              <a:buNone/>
            </a:pPr>
            <a:endParaRPr lang="en-US" altLang="en-US" sz="2000">
              <a:solidFill>
                <a:srgbClr val="FFFFFF"/>
              </a:solidFill>
              <a:latin typeface="Sniglet" charset="-95"/>
              <a:ea typeface="Sniglet" charset="-95"/>
              <a:cs typeface="Sniglet" charset="-95"/>
              <a:sym typeface="Sniglet" charset="-95"/>
            </a:endParaRPr>
          </a:p>
        </p:txBody>
      </p:sp>
      <p:sp>
        <p:nvSpPr>
          <p:cNvPr id="6148" name="Shape 83"/>
          <p:cNvSpPr>
            <a:spLocks/>
          </p:cNvSpPr>
          <p:nvPr/>
        </p:nvSpPr>
        <p:spPr bwMode="auto">
          <a:xfrm>
            <a:off x="3535363" y="98425"/>
            <a:ext cx="1824037"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3449 w 73112"/>
              <a:gd name="T83" fmla="*/ 2147483647 h 68207"/>
              <a:gd name="T84" fmla="*/ 138888572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597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6149"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C0068E75-9A58-D740-91C6-2493A0583A42}" type="slidenum">
              <a:rPr lang="en-US" altLang="en-US" sz="1000">
                <a:solidFill>
                  <a:srgbClr val="FFFFFF"/>
                </a:solidFill>
                <a:latin typeface="Sniglet" charset="-95"/>
                <a:ea typeface="Sniglet" charset="-95"/>
                <a:cs typeface="Sniglet" charset="-95"/>
                <a:sym typeface="Sniglet" charset="-95"/>
              </a:rPr>
              <a:pPr/>
              <a:t>3</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txBox="1">
            <a:spLocks noGrp="1"/>
          </p:cNvSpPr>
          <p:nvPr>
            <p:ph type="body" idx="1"/>
          </p:nvPr>
        </p:nvSpPr>
        <p:spPr>
          <a:xfrm>
            <a:off x="160338" y="758825"/>
            <a:ext cx="4225925" cy="3856038"/>
          </a:xfrm>
        </p:spPr>
        <p:txBody>
          <a:bodyPr/>
          <a:lstStyle/>
          <a:p>
            <a:pPr marL="0" indent="0" eaLnBrk="1" hangingPunct="1">
              <a:spcAft>
                <a:spcPct val="0"/>
              </a:spcAft>
              <a:buClr>
                <a:srgbClr val="FFFFFF"/>
              </a:buClr>
              <a:buFont typeface="Sniglet" charset="-95"/>
              <a:buNone/>
            </a:pPr>
            <a:r>
              <a:rPr lang="en-US" altLang="en-US" u="sng" dirty="0">
                <a:solidFill>
                  <a:srgbClr val="FFFFFF"/>
                </a:solidFill>
                <a:latin typeface="Sniglet" charset="-95"/>
                <a:ea typeface="Sniglet" charset="-95"/>
                <a:cs typeface="Sniglet" charset="-95"/>
                <a:sym typeface="Sniglet" charset="-95"/>
              </a:rPr>
              <a:t>Pragmatic perspective</a:t>
            </a:r>
            <a:endParaRPr lang="el-GR" altLang="en-US" u="sng"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represent a face-threatening act (Brown and Levinson, 1987) =&gt; threaten the positive face of the hearer- a speech act with which the speaker (S) expresses displeasure or annoyance as a reaction to a past or ongoing socially unacceptable act</a:t>
            </a: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investigates the roles that speaker intention and hearer interpretation play in the evaluation of whether or not a complaint has been made=&gt;speaker-</a:t>
            </a:r>
            <a:r>
              <a:rPr lang="en-US" altLang="en-US" dirty="0" err="1">
                <a:solidFill>
                  <a:srgbClr val="FFFFFF"/>
                </a:solidFill>
                <a:latin typeface="Sniglet" charset="-95"/>
                <a:ea typeface="Sniglet" charset="-95"/>
                <a:cs typeface="Sniglet" charset="-95"/>
                <a:sym typeface="Sniglet" charset="-95"/>
              </a:rPr>
              <a:t>centred</a:t>
            </a:r>
            <a:r>
              <a:rPr lang="en-US" altLang="en-US" dirty="0">
                <a:solidFill>
                  <a:srgbClr val="FFFFFF"/>
                </a:solidFill>
                <a:latin typeface="Sniglet" charset="-95"/>
                <a:ea typeface="Sniglet" charset="-95"/>
                <a:cs typeface="Sniglet" charset="-95"/>
                <a:sym typeface="Sniglet" charset="-95"/>
              </a:rPr>
              <a:t> sentences or utterances </a:t>
            </a:r>
            <a:endParaRPr lang="el-GR" altLang="en-US"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SzPts val="2000"/>
              <a:buFont typeface="Wingdings" charset="2"/>
              <a:buChar char="ü"/>
            </a:pPr>
            <a:r>
              <a:rPr lang="en-US" altLang="en-US" dirty="0" smtClean="0">
                <a:solidFill>
                  <a:srgbClr val="FFFFFF"/>
                </a:solidFill>
                <a:latin typeface="Sniglet" charset="-95"/>
                <a:ea typeface="Sniglet" charset="-95"/>
                <a:cs typeface="Sniglet" charset="-95"/>
                <a:sym typeface="Sniglet" charset="-95"/>
              </a:rPr>
              <a:t>focuses </a:t>
            </a:r>
            <a:r>
              <a:rPr lang="en-US" altLang="en-US" dirty="0">
                <a:solidFill>
                  <a:srgbClr val="FFFFFF"/>
                </a:solidFill>
                <a:latin typeface="Sniglet" charset="-95"/>
                <a:ea typeface="Sniglet" charset="-95"/>
                <a:cs typeface="Sniglet" charset="-95"/>
                <a:sym typeface="Sniglet" charset="-95"/>
              </a:rPr>
              <a:t>on the semantic formulas/ discourse strategies are used in realizing complaints=&gt;explicit/implicit (</a:t>
            </a:r>
            <a:r>
              <a:rPr lang="en-US" altLang="en-US" dirty="0" err="1">
                <a:solidFill>
                  <a:srgbClr val="FFFFFF"/>
                </a:solidFill>
                <a:latin typeface="Sniglet" charset="-95"/>
                <a:ea typeface="Sniglet" charset="-95"/>
                <a:cs typeface="Sniglet" charset="-95"/>
                <a:sym typeface="Sniglet" charset="-95"/>
              </a:rPr>
              <a:t>cf.Trosborg</a:t>
            </a:r>
            <a:r>
              <a:rPr lang="en-US" altLang="en-US" dirty="0">
                <a:solidFill>
                  <a:srgbClr val="FFFFFF"/>
                </a:solidFill>
                <a:latin typeface="Sniglet" charset="-95"/>
                <a:ea typeface="Sniglet" charset="-95"/>
                <a:cs typeface="Sniglet" charset="-95"/>
                <a:sym typeface="Sniglet" charset="-95"/>
              </a:rPr>
              <a:t>, 1995; </a:t>
            </a:r>
            <a:r>
              <a:rPr lang="en-US" altLang="en-US" dirty="0" err="1">
                <a:solidFill>
                  <a:srgbClr val="FFFFFF"/>
                </a:solidFill>
                <a:latin typeface="Sniglet" charset="-95"/>
                <a:ea typeface="Sniglet" charset="-95"/>
                <a:cs typeface="Sniglet" charset="-95"/>
                <a:sym typeface="Sniglet" charset="-95"/>
              </a:rPr>
              <a:t>Geluykens</a:t>
            </a:r>
            <a:r>
              <a:rPr lang="en-US" altLang="en-US" dirty="0">
                <a:solidFill>
                  <a:srgbClr val="FFFFFF"/>
                </a:solidFill>
                <a:latin typeface="Sniglet" charset="-95"/>
                <a:ea typeface="Sniglet" charset="-95"/>
                <a:cs typeface="Sniglet" charset="-95"/>
                <a:sym typeface="Sniglet" charset="-95"/>
              </a:rPr>
              <a:t> &amp; Kraft, 2003, 2007)</a:t>
            </a:r>
          </a:p>
        </p:txBody>
      </p:sp>
      <p:sp>
        <p:nvSpPr>
          <p:cNvPr id="123" name="Shape 123"/>
          <p:cNvSpPr txBox="1">
            <a:spLocks noGrp="1"/>
          </p:cNvSpPr>
          <p:nvPr>
            <p:ph type="body" idx="2"/>
          </p:nvPr>
        </p:nvSpPr>
        <p:spPr>
          <a:xfrm>
            <a:off x="4678363" y="758825"/>
            <a:ext cx="4286250" cy="3981450"/>
          </a:xfrm>
        </p:spPr>
        <p:txBody>
          <a:bodyPr/>
          <a:lstStyle/>
          <a:p>
            <a:pPr marL="0" indent="0" eaLnBrk="1" hangingPunct="1">
              <a:spcAft>
                <a:spcPct val="0"/>
              </a:spcAft>
              <a:buClr>
                <a:srgbClr val="FFFFFF"/>
              </a:buClr>
              <a:buFont typeface="Sniglet" charset="-95"/>
              <a:buNone/>
            </a:pPr>
            <a:r>
              <a:rPr lang="en-US" altLang="en-US" u="sng" dirty="0" err="1">
                <a:solidFill>
                  <a:srgbClr val="FFFFFF"/>
                </a:solidFill>
                <a:latin typeface="Sniglet" charset="-95"/>
                <a:ea typeface="Sniglet" charset="-95"/>
                <a:cs typeface="Sniglet" charset="-95"/>
                <a:sym typeface="Sniglet" charset="-95"/>
              </a:rPr>
              <a:t>Ethnomethodological</a:t>
            </a:r>
            <a:r>
              <a:rPr lang="en-US" altLang="en-US" u="sng" dirty="0">
                <a:solidFill>
                  <a:srgbClr val="FFFFFF"/>
                </a:solidFill>
                <a:latin typeface="Sniglet" charset="-95"/>
                <a:ea typeface="Sniglet" charset="-95"/>
                <a:cs typeface="Sniglet" charset="-95"/>
                <a:sym typeface="Sniglet" charset="-95"/>
              </a:rPr>
              <a:t> </a:t>
            </a:r>
            <a:r>
              <a:rPr lang="en-US" altLang="en-US" u="sng" dirty="0" smtClean="0">
                <a:solidFill>
                  <a:srgbClr val="FFFFFF"/>
                </a:solidFill>
                <a:latin typeface="Sniglet" charset="-95"/>
                <a:ea typeface="Sniglet" charset="-95"/>
                <a:cs typeface="Sniglet" charset="-95"/>
                <a:sym typeface="Sniglet" charset="-95"/>
              </a:rPr>
              <a:t>perspective</a:t>
            </a:r>
          </a:p>
          <a:p>
            <a:pPr marL="0" indent="0" eaLnBrk="1" hangingPunct="1">
              <a:spcAft>
                <a:spcPct val="0"/>
              </a:spcAft>
              <a:buClr>
                <a:srgbClr val="FFFFFF"/>
              </a:buClr>
              <a:buFont typeface="Sniglet" charset="-95"/>
              <a:buNone/>
            </a:pPr>
            <a:endParaRPr lang="en-US" altLang="en-US" u="sng"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SzPts val="2000"/>
              <a:buFont typeface="Wingdings" charset="2"/>
              <a:buChar char="ü"/>
            </a:pPr>
            <a:r>
              <a:rPr lang="en-US" altLang="en-US" dirty="0" smtClean="0">
                <a:solidFill>
                  <a:srgbClr val="FFFFFF"/>
                </a:solidFill>
                <a:latin typeface="Sniglet" charset="-95"/>
                <a:ea typeface="Sniglet" charset="-95"/>
                <a:cs typeface="Sniglet" charset="-95"/>
                <a:sym typeface="Sniglet" charset="-95"/>
              </a:rPr>
              <a:t>represent </a:t>
            </a:r>
            <a:r>
              <a:rPr lang="en-US" altLang="en-US" dirty="0">
                <a:solidFill>
                  <a:srgbClr val="FFFFFF"/>
                </a:solidFill>
                <a:latin typeface="Sniglet" charset="-95"/>
                <a:ea typeface="Sniglet" charset="-95"/>
                <a:cs typeface="Sniglet" charset="-95"/>
                <a:sym typeface="Sniglet" charset="-95"/>
              </a:rPr>
              <a:t>some transgression or misconduct on the part of the subject who caused a trouble and/or performed some </a:t>
            </a:r>
            <a:r>
              <a:rPr lang="en-US" altLang="en-US" dirty="0" err="1">
                <a:solidFill>
                  <a:srgbClr val="FFFFFF"/>
                </a:solidFill>
                <a:latin typeface="Sniglet" charset="-95"/>
                <a:ea typeface="Sniglet" charset="-95"/>
                <a:cs typeface="Sniglet" charset="-95"/>
                <a:sym typeface="Sniglet" charset="-95"/>
              </a:rPr>
              <a:t>complainable</a:t>
            </a:r>
            <a:r>
              <a:rPr lang="en-US" altLang="en-US" dirty="0">
                <a:solidFill>
                  <a:srgbClr val="FFFFFF"/>
                </a:solidFill>
                <a:latin typeface="Sniglet" charset="-95"/>
                <a:ea typeface="Sniglet" charset="-95"/>
                <a:cs typeface="Sniglet" charset="-95"/>
                <a:sym typeface="Sniglet" charset="-95"/>
              </a:rPr>
              <a:t> action (</a:t>
            </a:r>
            <a:r>
              <a:rPr lang="en-US" altLang="en-US" dirty="0" err="1">
                <a:solidFill>
                  <a:srgbClr val="FFFFFF"/>
                </a:solidFill>
                <a:latin typeface="Sniglet" charset="-95"/>
                <a:ea typeface="Sniglet" charset="-95"/>
                <a:cs typeface="Sniglet" charset="-95"/>
                <a:sym typeface="Sniglet" charset="-95"/>
              </a:rPr>
              <a:t>Monzoni</a:t>
            </a:r>
            <a:r>
              <a:rPr lang="en-US" altLang="en-US" dirty="0">
                <a:solidFill>
                  <a:srgbClr val="FFFFFF"/>
                </a:solidFill>
                <a:latin typeface="Sniglet" charset="-95"/>
                <a:ea typeface="Sniglet" charset="-95"/>
                <a:cs typeface="Sniglet" charset="-95"/>
                <a:sym typeface="Sniglet" charset="-95"/>
              </a:rPr>
              <a:t>, </a:t>
            </a:r>
            <a:r>
              <a:rPr lang="en-US" altLang="en-US" dirty="0" smtClean="0">
                <a:solidFill>
                  <a:srgbClr val="FFFFFF"/>
                </a:solidFill>
                <a:latin typeface="Sniglet" charset="-95"/>
                <a:ea typeface="Sniglet" charset="-95"/>
                <a:cs typeface="Sniglet" charset="-95"/>
                <a:sym typeface="Sniglet" charset="-95"/>
              </a:rPr>
              <a:t>2009)</a:t>
            </a:r>
          </a:p>
          <a:p>
            <a:pPr marL="285750" indent="-285750" eaLnBrk="1" hangingPunct="1">
              <a:spcAft>
                <a:spcPct val="0"/>
              </a:spcAft>
              <a:buClr>
                <a:srgbClr val="FFFFFF"/>
              </a:buClr>
              <a:buSzPts val="2000"/>
              <a:buFont typeface="Wingdings" charset="2"/>
              <a:buChar char="ü"/>
            </a:pPr>
            <a:r>
              <a:rPr lang="en-US" altLang="en-US" dirty="0" smtClean="0">
                <a:solidFill>
                  <a:srgbClr val="FFFFFF"/>
                </a:solidFill>
                <a:latin typeface="Sniglet" charset="-95"/>
                <a:ea typeface="Sniglet" charset="-95"/>
                <a:cs typeface="Sniglet" charset="-95"/>
                <a:sym typeface="Sniglet" charset="-95"/>
              </a:rPr>
              <a:t>investigates the interactional production and negotiation over a number of turns, as well as how individuals manage their subjectivity during complaints (Edwards, 2005). f</a:t>
            </a: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f</a:t>
            </a:r>
            <a:r>
              <a:rPr lang="en-US" altLang="en-US" dirty="0" smtClean="0">
                <a:solidFill>
                  <a:srgbClr val="FFFFFF"/>
                </a:solidFill>
                <a:latin typeface="Sniglet" charset="-95"/>
                <a:ea typeface="Sniglet" charset="-95"/>
                <a:cs typeface="Sniglet" charset="-95"/>
                <a:sym typeface="Sniglet" charset="-95"/>
              </a:rPr>
              <a:t>ocuses on the progression from a potential complaint into something that can be defined as a complaint proper=&gt; an ultimately joint activity .</a:t>
            </a:r>
            <a:endParaRPr lang="en-US" altLang="en-US"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SzPts val="2000"/>
              <a:buFont typeface="Wingdings" charset="2"/>
              <a:buChar char="ü"/>
            </a:pPr>
            <a:endParaRPr lang="en-US" altLang="en-US"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SzPts val="2000"/>
              <a:buFont typeface="Wingdings" charset="2"/>
              <a:buChar char="ü"/>
            </a:pPr>
            <a:endParaRPr lang="en-US" altLang="en-US" dirty="0" smtClean="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endParaRPr lang="en-US" altLang="en-US" dirty="0" smtClean="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endParaRPr lang="en-US" altLang="en-US" dirty="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endParaRPr lang="en-US" altLang="en-US" dirty="0">
              <a:solidFill>
                <a:srgbClr val="FFFFFF"/>
              </a:solidFill>
              <a:latin typeface="Sniglet" charset="-95"/>
              <a:ea typeface="Sniglet" charset="-95"/>
              <a:cs typeface="Sniglet" charset="-95"/>
              <a:sym typeface="Sniglet" charset="-95"/>
            </a:endParaRPr>
          </a:p>
        </p:txBody>
      </p:sp>
      <p:sp>
        <p:nvSpPr>
          <p:cNvPr id="7172" name="Shape 124"/>
          <p:cNvSpPr>
            <a:spLocks/>
          </p:cNvSpPr>
          <p:nvPr/>
        </p:nvSpPr>
        <p:spPr bwMode="auto">
          <a:xfrm>
            <a:off x="3629025" y="171450"/>
            <a:ext cx="1425575" cy="804863"/>
          </a:xfrm>
          <a:custGeom>
            <a:avLst/>
            <a:gdLst>
              <a:gd name="T0" fmla="*/ 2147483647 w 67641"/>
              <a:gd name="T1" fmla="*/ 1752666 h 69056"/>
              <a:gd name="T2" fmla="*/ 2147483647 w 67641"/>
              <a:gd name="T3" fmla="*/ 24377917 h 69056"/>
              <a:gd name="T4" fmla="*/ 2147483647 w 67641"/>
              <a:gd name="T5" fmla="*/ 168869309 h 69056"/>
              <a:gd name="T6" fmla="*/ 1414617561 w 67641"/>
              <a:gd name="T7" fmla="*/ 329029095 h 69056"/>
              <a:gd name="T8" fmla="*/ 260630338 w 67641"/>
              <a:gd name="T9" fmla="*/ 593635239 h 69056"/>
              <a:gd name="T10" fmla="*/ 204789621 w 67641"/>
              <a:gd name="T11" fmla="*/ 645877836 h 69056"/>
              <a:gd name="T12" fmla="*/ 55831338 w 67641"/>
              <a:gd name="T13" fmla="*/ 812992942 h 69056"/>
              <a:gd name="T14" fmla="*/ 1042314978 w 67641"/>
              <a:gd name="T15" fmla="*/ 1051488883 h 69056"/>
              <a:gd name="T16" fmla="*/ 2147483647 w 67641"/>
              <a:gd name="T17" fmla="*/ 1220356374 h 69056"/>
              <a:gd name="T18" fmla="*/ 2147483647 w 67641"/>
              <a:gd name="T19" fmla="*/ 1260401088 h 69056"/>
              <a:gd name="T20" fmla="*/ 2147483647 w 67641"/>
              <a:gd name="T21" fmla="*/ 1202955975 h 69056"/>
              <a:gd name="T22" fmla="*/ 2147483647 w 67641"/>
              <a:gd name="T23" fmla="*/ 1107200446 h 69056"/>
              <a:gd name="T24" fmla="*/ 2147483647 w 67641"/>
              <a:gd name="T25" fmla="*/ 1013197115 h 69056"/>
              <a:gd name="T26" fmla="*/ 2147483647 w 67641"/>
              <a:gd name="T27" fmla="*/ 1027129667 h 69056"/>
              <a:gd name="T28" fmla="*/ 2147483647 w 67641"/>
              <a:gd name="T29" fmla="*/ 976640388 h 69056"/>
              <a:gd name="T30" fmla="*/ 2147483647 w 67641"/>
              <a:gd name="T31" fmla="*/ 955750510 h 69056"/>
              <a:gd name="T32" fmla="*/ 2147483647 w 67641"/>
              <a:gd name="T33" fmla="*/ 903526935 h 69056"/>
              <a:gd name="T34" fmla="*/ 2147483647 w 67641"/>
              <a:gd name="T35" fmla="*/ 718990916 h 69056"/>
              <a:gd name="T36" fmla="*/ 2147483647 w 67641"/>
              <a:gd name="T37" fmla="*/ 673723174 h 69056"/>
              <a:gd name="T38" fmla="*/ 2147483647 w 67641"/>
              <a:gd name="T39" fmla="*/ 494410371 h 69056"/>
              <a:gd name="T40" fmla="*/ 2147483647 w 67641"/>
              <a:gd name="T41" fmla="*/ 389962008 h 69056"/>
              <a:gd name="T42" fmla="*/ 2147483647 w 67641"/>
              <a:gd name="T43" fmla="*/ 341226605 h 69056"/>
              <a:gd name="T44" fmla="*/ 2147483647 w 67641"/>
              <a:gd name="T45" fmla="*/ 275070477 h 69056"/>
              <a:gd name="T46" fmla="*/ 2147483647 w 67641"/>
              <a:gd name="T47" fmla="*/ 241982716 h 69056"/>
              <a:gd name="T48" fmla="*/ 2147483647 w 67641"/>
              <a:gd name="T49" fmla="*/ 313360754 h 69056"/>
              <a:gd name="T50" fmla="*/ 2147483647 w 67641"/>
              <a:gd name="T51" fmla="*/ 398671625 h 69056"/>
              <a:gd name="T52" fmla="*/ 2147483647 w 67641"/>
              <a:gd name="T53" fmla="*/ 417808931 h 69056"/>
              <a:gd name="T54" fmla="*/ 2147483647 w 67641"/>
              <a:gd name="T55" fmla="*/ 534455084 h 69056"/>
              <a:gd name="T56" fmla="*/ 2147483647 w 67641"/>
              <a:gd name="T57" fmla="*/ 557078512 h 69056"/>
              <a:gd name="T58" fmla="*/ 2147483647 w 67641"/>
              <a:gd name="T59" fmla="*/ 640654434 h 69056"/>
              <a:gd name="T60" fmla="*/ 2147483647 w 67641"/>
              <a:gd name="T61" fmla="*/ 746836254 h 69056"/>
              <a:gd name="T62" fmla="*/ 2147483647 w 67641"/>
              <a:gd name="T63" fmla="*/ 940083661 h 69056"/>
              <a:gd name="T64" fmla="*/ 2147483647 w 67641"/>
              <a:gd name="T65" fmla="*/ 1204690272 h 69056"/>
              <a:gd name="T66" fmla="*/ 2147483647 w 67641"/>
              <a:gd name="T67" fmla="*/ 1211646851 h 69056"/>
              <a:gd name="T68" fmla="*/ 2147483647 w 67641"/>
              <a:gd name="T69" fmla="*/ 1242982040 h 69056"/>
              <a:gd name="T70" fmla="*/ 2147483647 w 67641"/>
              <a:gd name="T71" fmla="*/ 1236024715 h 69056"/>
              <a:gd name="T72" fmla="*/ 2147483647 w 67641"/>
              <a:gd name="T73" fmla="*/ 1220356374 h 69056"/>
              <a:gd name="T74" fmla="*/ 2147483647 w 67641"/>
              <a:gd name="T75" fmla="*/ 1195980002 h 69056"/>
              <a:gd name="T76" fmla="*/ 2147483647 w 67641"/>
              <a:gd name="T77" fmla="*/ 1190758465 h 69056"/>
              <a:gd name="T78" fmla="*/ 2147483647 w 67641"/>
              <a:gd name="T79" fmla="*/ 1154201738 h 69056"/>
              <a:gd name="T80" fmla="*/ 1954422568 w 67641"/>
              <a:gd name="T81" fmla="*/ 1093267147 h 69056"/>
              <a:gd name="T82" fmla="*/ 1191282681 w 67641"/>
              <a:gd name="T83" fmla="*/ 1013197115 h 69056"/>
              <a:gd name="T84" fmla="*/ 1228372357 w 67641"/>
              <a:gd name="T85" fmla="*/ 1037574979 h 69056"/>
              <a:gd name="T86" fmla="*/ 893356717 w 67641"/>
              <a:gd name="T87" fmla="*/ 988819250 h 69056"/>
              <a:gd name="T88" fmla="*/ 670022006 w 67641"/>
              <a:gd name="T89" fmla="*/ 934862124 h 69056"/>
              <a:gd name="T90" fmla="*/ 763139887 w 67641"/>
              <a:gd name="T91" fmla="*/ 950528973 h 69056"/>
              <a:gd name="T92" fmla="*/ 800435935 w 67641"/>
              <a:gd name="T93" fmla="*/ 920928826 h 69056"/>
              <a:gd name="T94" fmla="*/ 390847252 w 67641"/>
              <a:gd name="T95" fmla="*/ 774702478 h 69056"/>
              <a:gd name="T96" fmla="*/ 558350014 w 67641"/>
              <a:gd name="T97" fmla="*/ 605833122 h 69056"/>
              <a:gd name="T98" fmla="*/ 1098155527 w 67641"/>
              <a:gd name="T99" fmla="*/ 421296918 h 69056"/>
              <a:gd name="T100" fmla="*/ 2147483647 w 67641"/>
              <a:gd name="T101" fmla="*/ 160159692 h 69056"/>
              <a:gd name="T102" fmla="*/ 2147483647 w 67641"/>
              <a:gd name="T103" fmla="*/ 76601277 h 69056"/>
              <a:gd name="T104" fmla="*/ 2147483647 w 67641"/>
              <a:gd name="T105" fmla="*/ 50489582 h 69056"/>
              <a:gd name="T106" fmla="*/ 2147483647 w 67641"/>
              <a:gd name="T107" fmla="*/ 20889977 h 69056"/>
              <a:gd name="T108" fmla="*/ 2147483647 w 67641"/>
              <a:gd name="T109" fmla="*/ 22642642 h 69056"/>
              <a:gd name="T110" fmla="*/ 2147483647 w 67641"/>
              <a:gd name="T111" fmla="*/ 1393299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7173" name="Shape 126"/>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D6EEFBA8-9CB5-534E-B8A2-82D0778843C4}" type="slidenum">
              <a:rPr lang="en-US" altLang="en-US" sz="1000">
                <a:solidFill>
                  <a:srgbClr val="FFFFFF"/>
                </a:solidFill>
                <a:latin typeface="Sniglet" charset="-95"/>
                <a:ea typeface="Sniglet" charset="-95"/>
                <a:cs typeface="Sniglet" charset="-95"/>
                <a:sym typeface="Sniglet" charset="-95"/>
              </a:rPr>
              <a:pPr/>
              <a:t>4</a:t>
            </a:fld>
            <a:endParaRPr lang="en-US" altLang="en-US" sz="1000">
              <a:solidFill>
                <a:srgbClr val="FFFFFF"/>
              </a:solidFill>
              <a:latin typeface="Sniglet" charset="-95"/>
              <a:ea typeface="Sniglet" charset="-95"/>
              <a:cs typeface="Sniglet" charset="-95"/>
              <a:sym typeface="Sniglet" charset="-95"/>
            </a:endParaRPr>
          </a:p>
        </p:txBody>
      </p:sp>
      <p:sp>
        <p:nvSpPr>
          <p:cNvPr id="7174" name="TextBox 1"/>
          <p:cNvSpPr txBox="1">
            <a:spLocks noChangeArrowheads="1"/>
          </p:cNvSpPr>
          <p:nvPr/>
        </p:nvSpPr>
        <p:spPr bwMode="auto">
          <a:xfrm>
            <a:off x="3735388" y="388938"/>
            <a:ext cx="1301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eaLnBrk="1" hangingPunct="1">
              <a:buClr>
                <a:srgbClr val="000000"/>
              </a:buClr>
              <a:buFont typeface="Arial" charset="-95"/>
              <a:buNone/>
            </a:pPr>
            <a:r>
              <a:rPr lang="en-US" altLang="en-US" sz="1800" i="1">
                <a:solidFill>
                  <a:srgbClr val="FFFFFF"/>
                </a:solidFill>
                <a:latin typeface="Sniglet" charset="-95"/>
                <a:ea typeface="Sniglet" charset="-95"/>
                <a:cs typeface="Sniglet" charset="-95"/>
                <a:sym typeface="Sniglet" charset="-95"/>
              </a:rPr>
              <a:t>complaints</a:t>
            </a:r>
            <a:endParaRPr lang="en-US" altLang="en-US" sz="1800" i="1"/>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txBox="1">
            <a:spLocks noGrp="1"/>
          </p:cNvSpPr>
          <p:nvPr>
            <p:ph type="body" idx="1"/>
          </p:nvPr>
        </p:nvSpPr>
        <p:spPr>
          <a:xfrm>
            <a:off x="249238" y="849313"/>
            <a:ext cx="4225925" cy="2755900"/>
          </a:xfrm>
        </p:spPr>
        <p:txBody>
          <a:bodyPr/>
          <a:lstStyle/>
          <a:p>
            <a:pPr marL="0" indent="0" eaLnBrk="1" hangingPunct="1">
              <a:spcAft>
                <a:spcPct val="0"/>
              </a:spcAft>
              <a:buClr>
                <a:srgbClr val="FFFFFF"/>
              </a:buClr>
              <a:buFont typeface="Sniglet" charset="-95"/>
              <a:buNone/>
            </a:pPr>
            <a:r>
              <a:rPr lang="en-US" altLang="en-US" u="sng" dirty="0">
                <a:solidFill>
                  <a:srgbClr val="FFFFFF"/>
                </a:solidFill>
                <a:latin typeface="Sniglet" charset="-95"/>
                <a:ea typeface="Sniglet" charset="-95"/>
                <a:cs typeface="Sniglet" charset="-95"/>
                <a:sym typeface="Sniglet" charset="-95"/>
              </a:rPr>
              <a:t>Pragmatic perspective</a:t>
            </a:r>
            <a:endParaRPr lang="el-GR" altLang="en-US" u="sng"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responses: acceptance, denial, rejection, justification, making excuse (</a:t>
            </a:r>
            <a:r>
              <a:rPr lang="da-DK" altLang="en-US" dirty="0" err="1">
                <a:solidFill>
                  <a:srgbClr val="FFFFFF"/>
                </a:solidFill>
                <a:latin typeface="Sniglet" charset="-95"/>
                <a:ea typeface="Sniglet" charset="-95"/>
                <a:cs typeface="Sniglet" charset="-95"/>
                <a:sym typeface="Sniglet" charset="-95"/>
              </a:rPr>
              <a:t>Laforest</a:t>
            </a:r>
            <a:r>
              <a:rPr lang="da-DK" altLang="en-US" dirty="0">
                <a:solidFill>
                  <a:srgbClr val="FFFFFF"/>
                </a:solidFill>
                <a:latin typeface="Sniglet" charset="-95"/>
                <a:ea typeface="Sniglet" charset="-95"/>
                <a:cs typeface="Sniglet" charset="-95"/>
                <a:sym typeface="Sniglet" charset="-95"/>
              </a:rPr>
              <a:t>, 2002) </a:t>
            </a:r>
          </a:p>
          <a:p>
            <a:pPr marL="285750" indent="-285750" eaLnBrk="1" hangingPunct="1">
              <a:spcAft>
                <a:spcPct val="0"/>
              </a:spcAft>
              <a:buClr>
                <a:srgbClr val="FFFFFF"/>
              </a:buClr>
              <a:buSzPts val="2000"/>
              <a:buFont typeface="Wingdings" charset="2"/>
              <a:buChar char="ü"/>
            </a:pPr>
            <a:endParaRPr lang="da-DK" altLang="en-US"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considers the linguistic means by which complaints may be mitigated</a:t>
            </a:r>
          </a:p>
          <a:p>
            <a:pPr marL="285750" indent="-285750" eaLnBrk="1" hangingPunct="1">
              <a:spcAft>
                <a:spcPct val="0"/>
              </a:spcAft>
              <a:buClr>
                <a:srgbClr val="FFFFFF"/>
              </a:buClr>
              <a:buSzPts val="2000"/>
              <a:buFont typeface="Wingdings" charset="2"/>
              <a:buChar char="ü"/>
            </a:pPr>
            <a:endParaRPr lang="en-US" altLang="en-US"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may co-occur with other speech acts such as threats, warnings, admonitions, and suggestions </a:t>
            </a: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DATA: DCTs, interviews, rating tasks =&gt;single utterance analysis</a:t>
            </a:r>
          </a:p>
          <a:p>
            <a:pPr marL="0" indent="0" eaLnBrk="1" hangingPunct="1">
              <a:spcAft>
                <a:spcPct val="0"/>
              </a:spcAft>
              <a:buClr>
                <a:srgbClr val="FFFFFF"/>
              </a:buClr>
              <a:buSzPts val="2000"/>
              <a:buFont typeface="Sniglet" charset="-95"/>
              <a:buChar char="✘"/>
            </a:pPr>
            <a:endParaRPr lang="en-US" altLang="en-US" dirty="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endParaRPr lang="en-US" altLang="en-US" dirty="0">
              <a:solidFill>
                <a:srgbClr val="FFFFFF"/>
              </a:solidFill>
              <a:latin typeface="Sniglet" charset="-95"/>
              <a:ea typeface="Sniglet" charset="-95"/>
              <a:cs typeface="Sniglet" charset="-95"/>
              <a:sym typeface="Sniglet" charset="-95"/>
            </a:endParaRPr>
          </a:p>
        </p:txBody>
      </p:sp>
      <p:sp>
        <p:nvSpPr>
          <p:cNvPr id="123" name="Shape 123"/>
          <p:cNvSpPr txBox="1">
            <a:spLocks noGrp="1"/>
          </p:cNvSpPr>
          <p:nvPr>
            <p:ph type="body" idx="2"/>
          </p:nvPr>
        </p:nvSpPr>
        <p:spPr>
          <a:xfrm>
            <a:off x="4694238" y="758825"/>
            <a:ext cx="4286250" cy="3981450"/>
          </a:xfrm>
        </p:spPr>
        <p:txBody>
          <a:bodyPr/>
          <a:lstStyle/>
          <a:p>
            <a:pPr marL="0" indent="0" eaLnBrk="1" hangingPunct="1">
              <a:spcAft>
                <a:spcPct val="0"/>
              </a:spcAft>
              <a:buClr>
                <a:srgbClr val="FFFFFF"/>
              </a:buClr>
              <a:buFont typeface="Sniglet" charset="-95"/>
              <a:buNone/>
            </a:pPr>
            <a:r>
              <a:rPr lang="en-US" altLang="en-US" u="sng" dirty="0" err="1">
                <a:solidFill>
                  <a:srgbClr val="FFFFFF"/>
                </a:solidFill>
                <a:latin typeface="Sniglet" charset="-95"/>
                <a:ea typeface="Sniglet" charset="-95"/>
                <a:cs typeface="Sniglet" charset="-95"/>
                <a:sym typeface="Sniglet" charset="-95"/>
              </a:rPr>
              <a:t>Ethnomethodological</a:t>
            </a:r>
            <a:r>
              <a:rPr lang="en-US" altLang="en-US" u="sng" dirty="0">
                <a:solidFill>
                  <a:srgbClr val="FFFFFF"/>
                </a:solidFill>
                <a:latin typeface="Sniglet" charset="-95"/>
                <a:ea typeface="Sniglet" charset="-95"/>
                <a:cs typeface="Sniglet" charset="-95"/>
                <a:sym typeface="Sniglet" charset="-95"/>
              </a:rPr>
              <a:t> perspective</a:t>
            </a: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responses: disaffiliate with the action, decline to respond to it, </a:t>
            </a:r>
            <a:r>
              <a:rPr lang="en-US" altLang="en-US" dirty="0" err="1">
                <a:solidFill>
                  <a:srgbClr val="FFFFFF"/>
                </a:solidFill>
                <a:latin typeface="Sniglet" charset="-95"/>
                <a:ea typeface="Sniglet" charset="-95"/>
                <a:cs typeface="Sniglet" charset="-95"/>
                <a:sym typeface="Sniglet" charset="-95"/>
              </a:rPr>
              <a:t>disattend</a:t>
            </a:r>
            <a:r>
              <a:rPr lang="en-US" altLang="en-US" dirty="0">
                <a:solidFill>
                  <a:srgbClr val="FFFFFF"/>
                </a:solidFill>
                <a:latin typeface="Sniglet" charset="-95"/>
                <a:ea typeface="Sniglet" charset="-95"/>
                <a:cs typeface="Sniglet" charset="-95"/>
                <a:sym typeface="Sniglet" charset="-95"/>
              </a:rPr>
              <a:t> it, appreciate it, affiliate with it, or escalate it (Jefferson, Sacks, &amp; </a:t>
            </a:r>
            <a:r>
              <a:rPr lang="en-US" altLang="en-US" dirty="0" err="1">
                <a:solidFill>
                  <a:srgbClr val="FFFFFF"/>
                </a:solidFill>
                <a:latin typeface="Sniglet" charset="-95"/>
                <a:ea typeface="Sniglet" charset="-95"/>
                <a:cs typeface="Sniglet" charset="-95"/>
                <a:sym typeface="Sniglet" charset="-95"/>
              </a:rPr>
              <a:t>Schegloff</a:t>
            </a:r>
            <a:r>
              <a:rPr lang="en-US" altLang="en-US" dirty="0">
                <a:solidFill>
                  <a:srgbClr val="FFFFFF"/>
                </a:solidFill>
                <a:latin typeface="Sniglet" charset="-95"/>
                <a:ea typeface="Sniglet" charset="-95"/>
                <a:cs typeface="Sniglet" charset="-95"/>
                <a:sym typeface="Sniglet" charset="-95"/>
              </a:rPr>
              <a:t>, 1977). </a:t>
            </a: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considers complaints as the first remedial action in which the nature of a trouble is given explicit formulation (Emerson &amp; Messenger, 1977)</a:t>
            </a: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may be accomplished through other kind of acts such as </a:t>
            </a:r>
            <a:r>
              <a:rPr lang="en-US" altLang="en-US" dirty="0" err="1">
                <a:solidFill>
                  <a:srgbClr val="FFFFFF"/>
                </a:solidFill>
                <a:latin typeface="Sniglet" charset="-95"/>
                <a:ea typeface="Sniglet" charset="-95"/>
                <a:cs typeface="Sniglet" charset="-95"/>
                <a:sym typeface="Sniglet" charset="-95"/>
              </a:rPr>
              <a:t>noticings</a:t>
            </a:r>
            <a:r>
              <a:rPr lang="en-US" altLang="en-US" dirty="0">
                <a:solidFill>
                  <a:srgbClr val="FFFFFF"/>
                </a:solidFill>
                <a:latin typeface="Sniglet" charset="-95"/>
                <a:ea typeface="Sniglet" charset="-95"/>
                <a:cs typeface="Sniglet" charset="-95"/>
                <a:sym typeface="Sniglet" charset="-95"/>
              </a:rPr>
              <a:t>, assessment or questions</a:t>
            </a:r>
          </a:p>
          <a:p>
            <a:pPr marL="285750" indent="-285750" eaLnBrk="1" hangingPunct="1">
              <a:spcAft>
                <a:spcPct val="0"/>
              </a:spcAft>
              <a:buClr>
                <a:srgbClr val="FFFFFF"/>
              </a:buClr>
              <a:buSzPts val="2000"/>
              <a:buFont typeface="Wingdings" charset="2"/>
              <a:buChar char="ü"/>
            </a:pPr>
            <a:r>
              <a:rPr lang="en-US" altLang="en-US" dirty="0">
                <a:solidFill>
                  <a:srgbClr val="FFFFFF"/>
                </a:solidFill>
                <a:latin typeface="Sniglet" charset="-95"/>
                <a:ea typeface="Sniglet" charset="-95"/>
                <a:cs typeface="Sniglet" charset="-95"/>
                <a:sym typeface="Sniglet" charset="-95"/>
              </a:rPr>
              <a:t>DATA: written and oral spontaneous talk, mundane (Drew, 1998; Drew and Walker, 2009; </a:t>
            </a:r>
            <a:r>
              <a:rPr lang="en-US" altLang="en-US" dirty="0" err="1">
                <a:solidFill>
                  <a:srgbClr val="FFFFFF"/>
                </a:solidFill>
                <a:latin typeface="Sniglet" charset="-95"/>
                <a:ea typeface="Sniglet" charset="-95"/>
                <a:cs typeface="Sniglet" charset="-95"/>
                <a:sym typeface="Sniglet" charset="-95"/>
              </a:rPr>
              <a:t>Dersley</a:t>
            </a:r>
            <a:r>
              <a:rPr lang="en-US" altLang="en-US" dirty="0">
                <a:solidFill>
                  <a:srgbClr val="FFFFFF"/>
                </a:solidFill>
                <a:latin typeface="Sniglet" charset="-95"/>
                <a:ea typeface="Sniglet" charset="-95"/>
                <a:cs typeface="Sniglet" charset="-95"/>
                <a:sym typeface="Sniglet" charset="-95"/>
              </a:rPr>
              <a:t> &amp; Wootton, 2000; ) or institutional</a:t>
            </a:r>
            <a:r>
              <a:rPr lang="el-GR" altLang="en-US" dirty="0">
                <a:solidFill>
                  <a:srgbClr val="FFFFFF"/>
                </a:solidFill>
                <a:latin typeface="Sniglet" charset="-95"/>
                <a:ea typeface="Sniglet" charset="-95"/>
                <a:cs typeface="Sniglet" charset="-95"/>
                <a:sym typeface="Sniglet" charset="-95"/>
              </a:rPr>
              <a:t> </a:t>
            </a:r>
            <a:r>
              <a:rPr lang="en-US" altLang="en-US" dirty="0">
                <a:solidFill>
                  <a:srgbClr val="FFFFFF"/>
                </a:solidFill>
                <a:latin typeface="Sniglet" charset="-95"/>
                <a:ea typeface="Sniglet" charset="-95"/>
                <a:cs typeface="Sniglet" charset="-95"/>
                <a:sym typeface="Sniglet" charset="-95"/>
              </a:rPr>
              <a:t>(Heinemann, 2009)</a:t>
            </a:r>
          </a:p>
          <a:p>
            <a:pPr marL="0" indent="0" eaLnBrk="1" hangingPunct="1">
              <a:spcAft>
                <a:spcPct val="0"/>
              </a:spcAft>
              <a:buClr>
                <a:srgbClr val="FFFFFF"/>
              </a:buClr>
              <a:buSzPts val="2000"/>
              <a:buFont typeface="Sniglet" charset="-95"/>
              <a:buChar char="✘"/>
            </a:pPr>
            <a:endParaRPr lang="en-US" altLang="en-US" dirty="0">
              <a:solidFill>
                <a:srgbClr val="FFFFFF"/>
              </a:solidFill>
              <a:latin typeface="Sniglet" charset="-95"/>
              <a:ea typeface="Sniglet" charset="-95"/>
              <a:cs typeface="Sniglet" charset="-95"/>
              <a:sym typeface="Sniglet" charset="-95"/>
            </a:endParaRPr>
          </a:p>
        </p:txBody>
      </p:sp>
      <p:sp>
        <p:nvSpPr>
          <p:cNvPr id="8196" name="Shape 124"/>
          <p:cNvSpPr>
            <a:spLocks/>
          </p:cNvSpPr>
          <p:nvPr/>
        </p:nvSpPr>
        <p:spPr bwMode="auto">
          <a:xfrm>
            <a:off x="3629025" y="171450"/>
            <a:ext cx="1425575" cy="804863"/>
          </a:xfrm>
          <a:custGeom>
            <a:avLst/>
            <a:gdLst>
              <a:gd name="T0" fmla="*/ 2147483647 w 67641"/>
              <a:gd name="T1" fmla="*/ 1752666 h 69056"/>
              <a:gd name="T2" fmla="*/ 2147483647 w 67641"/>
              <a:gd name="T3" fmla="*/ 24377917 h 69056"/>
              <a:gd name="T4" fmla="*/ 2147483647 w 67641"/>
              <a:gd name="T5" fmla="*/ 168869309 h 69056"/>
              <a:gd name="T6" fmla="*/ 1414617561 w 67641"/>
              <a:gd name="T7" fmla="*/ 329029095 h 69056"/>
              <a:gd name="T8" fmla="*/ 260630338 w 67641"/>
              <a:gd name="T9" fmla="*/ 593635239 h 69056"/>
              <a:gd name="T10" fmla="*/ 204789621 w 67641"/>
              <a:gd name="T11" fmla="*/ 645877836 h 69056"/>
              <a:gd name="T12" fmla="*/ 55831338 w 67641"/>
              <a:gd name="T13" fmla="*/ 812992942 h 69056"/>
              <a:gd name="T14" fmla="*/ 1042314978 w 67641"/>
              <a:gd name="T15" fmla="*/ 1051488883 h 69056"/>
              <a:gd name="T16" fmla="*/ 2147483647 w 67641"/>
              <a:gd name="T17" fmla="*/ 1220356374 h 69056"/>
              <a:gd name="T18" fmla="*/ 2147483647 w 67641"/>
              <a:gd name="T19" fmla="*/ 1260401088 h 69056"/>
              <a:gd name="T20" fmla="*/ 2147483647 w 67641"/>
              <a:gd name="T21" fmla="*/ 1202955975 h 69056"/>
              <a:gd name="T22" fmla="*/ 2147483647 w 67641"/>
              <a:gd name="T23" fmla="*/ 1107200446 h 69056"/>
              <a:gd name="T24" fmla="*/ 2147483647 w 67641"/>
              <a:gd name="T25" fmla="*/ 1013197115 h 69056"/>
              <a:gd name="T26" fmla="*/ 2147483647 w 67641"/>
              <a:gd name="T27" fmla="*/ 1027129667 h 69056"/>
              <a:gd name="T28" fmla="*/ 2147483647 w 67641"/>
              <a:gd name="T29" fmla="*/ 976640388 h 69056"/>
              <a:gd name="T30" fmla="*/ 2147483647 w 67641"/>
              <a:gd name="T31" fmla="*/ 955750510 h 69056"/>
              <a:gd name="T32" fmla="*/ 2147483647 w 67641"/>
              <a:gd name="T33" fmla="*/ 903526935 h 69056"/>
              <a:gd name="T34" fmla="*/ 2147483647 w 67641"/>
              <a:gd name="T35" fmla="*/ 718990916 h 69056"/>
              <a:gd name="T36" fmla="*/ 2147483647 w 67641"/>
              <a:gd name="T37" fmla="*/ 673723174 h 69056"/>
              <a:gd name="T38" fmla="*/ 2147483647 w 67641"/>
              <a:gd name="T39" fmla="*/ 494410371 h 69056"/>
              <a:gd name="T40" fmla="*/ 2147483647 w 67641"/>
              <a:gd name="T41" fmla="*/ 389962008 h 69056"/>
              <a:gd name="T42" fmla="*/ 2147483647 w 67641"/>
              <a:gd name="T43" fmla="*/ 341226605 h 69056"/>
              <a:gd name="T44" fmla="*/ 2147483647 w 67641"/>
              <a:gd name="T45" fmla="*/ 275070477 h 69056"/>
              <a:gd name="T46" fmla="*/ 2147483647 w 67641"/>
              <a:gd name="T47" fmla="*/ 241982716 h 69056"/>
              <a:gd name="T48" fmla="*/ 2147483647 w 67641"/>
              <a:gd name="T49" fmla="*/ 313360754 h 69056"/>
              <a:gd name="T50" fmla="*/ 2147483647 w 67641"/>
              <a:gd name="T51" fmla="*/ 398671625 h 69056"/>
              <a:gd name="T52" fmla="*/ 2147483647 w 67641"/>
              <a:gd name="T53" fmla="*/ 417808931 h 69056"/>
              <a:gd name="T54" fmla="*/ 2147483647 w 67641"/>
              <a:gd name="T55" fmla="*/ 534455084 h 69056"/>
              <a:gd name="T56" fmla="*/ 2147483647 w 67641"/>
              <a:gd name="T57" fmla="*/ 557078512 h 69056"/>
              <a:gd name="T58" fmla="*/ 2147483647 w 67641"/>
              <a:gd name="T59" fmla="*/ 640654434 h 69056"/>
              <a:gd name="T60" fmla="*/ 2147483647 w 67641"/>
              <a:gd name="T61" fmla="*/ 746836254 h 69056"/>
              <a:gd name="T62" fmla="*/ 2147483647 w 67641"/>
              <a:gd name="T63" fmla="*/ 940083661 h 69056"/>
              <a:gd name="T64" fmla="*/ 2147483647 w 67641"/>
              <a:gd name="T65" fmla="*/ 1204690272 h 69056"/>
              <a:gd name="T66" fmla="*/ 2147483647 w 67641"/>
              <a:gd name="T67" fmla="*/ 1211646851 h 69056"/>
              <a:gd name="T68" fmla="*/ 2147483647 w 67641"/>
              <a:gd name="T69" fmla="*/ 1242982040 h 69056"/>
              <a:gd name="T70" fmla="*/ 2147483647 w 67641"/>
              <a:gd name="T71" fmla="*/ 1236024715 h 69056"/>
              <a:gd name="T72" fmla="*/ 2147483647 w 67641"/>
              <a:gd name="T73" fmla="*/ 1220356374 h 69056"/>
              <a:gd name="T74" fmla="*/ 2147483647 w 67641"/>
              <a:gd name="T75" fmla="*/ 1195980002 h 69056"/>
              <a:gd name="T76" fmla="*/ 2147483647 w 67641"/>
              <a:gd name="T77" fmla="*/ 1190758465 h 69056"/>
              <a:gd name="T78" fmla="*/ 2147483647 w 67641"/>
              <a:gd name="T79" fmla="*/ 1154201738 h 69056"/>
              <a:gd name="T80" fmla="*/ 1954422568 w 67641"/>
              <a:gd name="T81" fmla="*/ 1093267147 h 69056"/>
              <a:gd name="T82" fmla="*/ 1191282681 w 67641"/>
              <a:gd name="T83" fmla="*/ 1013197115 h 69056"/>
              <a:gd name="T84" fmla="*/ 1228372357 w 67641"/>
              <a:gd name="T85" fmla="*/ 1037574979 h 69056"/>
              <a:gd name="T86" fmla="*/ 893356717 w 67641"/>
              <a:gd name="T87" fmla="*/ 988819250 h 69056"/>
              <a:gd name="T88" fmla="*/ 670022006 w 67641"/>
              <a:gd name="T89" fmla="*/ 934862124 h 69056"/>
              <a:gd name="T90" fmla="*/ 763139887 w 67641"/>
              <a:gd name="T91" fmla="*/ 950528973 h 69056"/>
              <a:gd name="T92" fmla="*/ 800435935 w 67641"/>
              <a:gd name="T93" fmla="*/ 920928826 h 69056"/>
              <a:gd name="T94" fmla="*/ 390847252 w 67641"/>
              <a:gd name="T95" fmla="*/ 774702478 h 69056"/>
              <a:gd name="T96" fmla="*/ 558350014 w 67641"/>
              <a:gd name="T97" fmla="*/ 605833122 h 69056"/>
              <a:gd name="T98" fmla="*/ 1098155527 w 67641"/>
              <a:gd name="T99" fmla="*/ 421296918 h 69056"/>
              <a:gd name="T100" fmla="*/ 2147483647 w 67641"/>
              <a:gd name="T101" fmla="*/ 160159692 h 69056"/>
              <a:gd name="T102" fmla="*/ 2147483647 w 67641"/>
              <a:gd name="T103" fmla="*/ 76601277 h 69056"/>
              <a:gd name="T104" fmla="*/ 2147483647 w 67641"/>
              <a:gd name="T105" fmla="*/ 50489582 h 69056"/>
              <a:gd name="T106" fmla="*/ 2147483647 w 67641"/>
              <a:gd name="T107" fmla="*/ 20889977 h 69056"/>
              <a:gd name="T108" fmla="*/ 2147483647 w 67641"/>
              <a:gd name="T109" fmla="*/ 22642642 h 69056"/>
              <a:gd name="T110" fmla="*/ 2147483647 w 67641"/>
              <a:gd name="T111" fmla="*/ 13932990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8197" name="Shape 126"/>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590B6F76-8AD3-D94B-9850-5853EE56DF7F}" type="slidenum">
              <a:rPr lang="en-US" altLang="en-US" sz="1000">
                <a:solidFill>
                  <a:srgbClr val="FFFFFF"/>
                </a:solidFill>
                <a:latin typeface="Sniglet" charset="-95"/>
                <a:ea typeface="Sniglet" charset="-95"/>
                <a:cs typeface="Sniglet" charset="-95"/>
                <a:sym typeface="Sniglet" charset="-95"/>
              </a:rPr>
              <a:pPr/>
              <a:t>5</a:t>
            </a:fld>
            <a:endParaRPr lang="en-US" altLang="en-US" sz="1000">
              <a:solidFill>
                <a:srgbClr val="FFFFFF"/>
              </a:solidFill>
              <a:latin typeface="Sniglet" charset="-95"/>
              <a:ea typeface="Sniglet" charset="-95"/>
              <a:cs typeface="Sniglet" charset="-95"/>
              <a:sym typeface="Sniglet" charset="-95"/>
            </a:endParaRPr>
          </a:p>
        </p:txBody>
      </p:sp>
      <p:sp>
        <p:nvSpPr>
          <p:cNvPr id="8198" name="TextBox 1"/>
          <p:cNvSpPr txBox="1">
            <a:spLocks noChangeArrowheads="1"/>
          </p:cNvSpPr>
          <p:nvPr/>
        </p:nvSpPr>
        <p:spPr bwMode="auto">
          <a:xfrm>
            <a:off x="3735388" y="388938"/>
            <a:ext cx="1301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pPr eaLnBrk="1" hangingPunct="1">
              <a:buClr>
                <a:srgbClr val="000000"/>
              </a:buClr>
              <a:buFont typeface="Arial" charset="-95"/>
              <a:buNone/>
            </a:pPr>
            <a:r>
              <a:rPr lang="en-US" altLang="en-US" sz="1800" i="1">
                <a:solidFill>
                  <a:srgbClr val="FFFFFF"/>
                </a:solidFill>
                <a:latin typeface="Sniglet" charset="-95"/>
                <a:ea typeface="Sniglet" charset="-95"/>
                <a:cs typeface="Sniglet" charset="-95"/>
                <a:sym typeface="Sniglet" charset="-95"/>
              </a:rPr>
              <a:t>complaints</a:t>
            </a:r>
            <a:endParaRPr lang="en-US" altLang="en-US" sz="1800" i="1"/>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43" presetClass="entr" presetSubtype="0" fill="hold" nodeType="clickEffect">
                                  <p:stCondLst>
                                    <p:cond delay="0"/>
                                  </p:stCondLst>
                                  <p:childTnLst>
                                    <p:set>
                                      <p:cBhvr>
                                        <p:cTn id="22" dur="1" fill="hold">
                                          <p:stCondLst>
                                            <p:cond delay="0"/>
                                          </p:stCondLst>
                                        </p:cTn>
                                        <p:tgtEl>
                                          <p:spTgt spid="121">
                                            <p:txEl>
                                              <p:pRg st="5" end="5"/>
                                            </p:txEl>
                                          </p:spTgt>
                                        </p:tgtEl>
                                        <p:attrNameLst>
                                          <p:attrName>style.visibility</p:attrName>
                                        </p:attrNameLst>
                                      </p:cBhvr>
                                      <p:to>
                                        <p:strVal val="visible"/>
                                      </p:to>
                                    </p:set>
                                    <p:animEffect transition="in" filter="fade">
                                      <p:cBhvr>
                                        <p:cTn id="23" dur="100"/>
                                        <p:tgtEl>
                                          <p:spTgt spid="121">
                                            <p:txEl>
                                              <p:pRg st="5" end="5"/>
                                            </p:txEl>
                                          </p:spTgt>
                                        </p:tgtEl>
                                      </p:cBhvr>
                                    </p:animEffect>
                                    <p:anim calcmode="lin" valueType="num">
                                      <p:cBhvr>
                                        <p:cTn id="24" dur="400" fill="hold"/>
                                        <p:tgtEl>
                                          <p:spTgt spid="121">
                                            <p:txEl>
                                              <p:pRg st="5" end="5"/>
                                            </p:txEl>
                                          </p:spTgt>
                                        </p:tgtEl>
                                        <p:attrNameLst>
                                          <p:attrName>ppt_x</p:attrName>
                                        </p:attrNameLst>
                                      </p:cBhvr>
                                      <p:tavLst>
                                        <p:tav tm="0">
                                          <p:val>
                                            <p:strVal val="#ppt_x"/>
                                          </p:val>
                                        </p:tav>
                                        <p:tav tm="100000">
                                          <p:val>
                                            <p:strVal val="#ppt_x"/>
                                          </p:val>
                                        </p:tav>
                                      </p:tavLst>
                                    </p:anim>
                                    <p:anim calcmode="lin" valueType="num">
                                      <p:cBhvr>
                                        <p:cTn id="25" dur="400" fill="hold"/>
                                        <p:tgtEl>
                                          <p:spTgt spid="121">
                                            <p:txEl>
                                              <p:pRg st="5" end="5"/>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121">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121">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3" presetClass="entr" presetSubtype="0" fill="hold" nodeType="clickEffect">
                                  <p:stCondLst>
                                    <p:cond delay="0"/>
                                  </p:stCondLst>
                                  <p:childTnLst>
                                    <p:set>
                                      <p:cBhvr>
                                        <p:cTn id="31" dur="1" fill="hold">
                                          <p:stCondLst>
                                            <p:cond delay="0"/>
                                          </p:stCondLst>
                                        </p:cTn>
                                        <p:tgtEl>
                                          <p:spTgt spid="123">
                                            <p:txEl>
                                              <p:pRg st="3" end="3"/>
                                            </p:txEl>
                                          </p:spTgt>
                                        </p:tgtEl>
                                        <p:attrNameLst>
                                          <p:attrName>style.visibility</p:attrName>
                                        </p:attrNameLst>
                                      </p:cBhvr>
                                      <p:to>
                                        <p:strVal val="visible"/>
                                      </p:to>
                                    </p:set>
                                    <p:animEffect transition="in" filter="fade">
                                      <p:cBhvr>
                                        <p:cTn id="32" dur="100"/>
                                        <p:tgtEl>
                                          <p:spTgt spid="123">
                                            <p:txEl>
                                              <p:pRg st="3" end="3"/>
                                            </p:txEl>
                                          </p:spTgt>
                                        </p:tgtEl>
                                      </p:cBhvr>
                                    </p:animEffect>
                                    <p:anim calcmode="lin" valueType="num">
                                      <p:cBhvr>
                                        <p:cTn id="33" dur="400" fill="hold"/>
                                        <p:tgtEl>
                                          <p:spTgt spid="123">
                                            <p:txEl>
                                              <p:pRg st="3" end="3"/>
                                            </p:txEl>
                                          </p:spTgt>
                                        </p:tgtEl>
                                        <p:attrNameLst>
                                          <p:attrName>ppt_x</p:attrName>
                                        </p:attrNameLst>
                                      </p:cBhvr>
                                      <p:tavLst>
                                        <p:tav tm="0">
                                          <p:val>
                                            <p:strVal val="#ppt_x"/>
                                          </p:val>
                                        </p:tav>
                                        <p:tav tm="100000">
                                          <p:val>
                                            <p:strVal val="#ppt_x"/>
                                          </p:val>
                                        </p:tav>
                                      </p:tavLst>
                                    </p:anim>
                                    <p:anim calcmode="lin" valueType="num">
                                      <p:cBhvr>
                                        <p:cTn id="34" dur="400" fill="hold"/>
                                        <p:tgtEl>
                                          <p:spTgt spid="123">
                                            <p:txEl>
                                              <p:pRg st="3" end="3"/>
                                            </p:txEl>
                                          </p:spTgt>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12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12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3" presetClass="entr" presetSubtype="0" fill="hold" nodeType="clickEffect">
                                  <p:stCondLst>
                                    <p:cond delay="0"/>
                                  </p:stCondLst>
                                  <p:childTnLst>
                                    <p:set>
                                      <p:cBhvr>
                                        <p:cTn id="40" dur="1" fill="hold">
                                          <p:stCondLst>
                                            <p:cond delay="0"/>
                                          </p:stCondLst>
                                        </p:cTn>
                                        <p:tgtEl>
                                          <p:spTgt spid="121">
                                            <p:txEl>
                                              <p:pRg st="6" end="6"/>
                                            </p:txEl>
                                          </p:spTgt>
                                        </p:tgtEl>
                                        <p:attrNameLst>
                                          <p:attrName>style.visibility</p:attrName>
                                        </p:attrNameLst>
                                      </p:cBhvr>
                                      <p:to>
                                        <p:strVal val="visible"/>
                                      </p:to>
                                    </p:set>
                                    <p:animEffect transition="in" filter="fade">
                                      <p:cBhvr>
                                        <p:cTn id="41" dur="100"/>
                                        <p:tgtEl>
                                          <p:spTgt spid="121">
                                            <p:txEl>
                                              <p:pRg st="6" end="6"/>
                                            </p:txEl>
                                          </p:spTgt>
                                        </p:tgtEl>
                                      </p:cBhvr>
                                    </p:animEffect>
                                    <p:anim calcmode="lin" valueType="num">
                                      <p:cBhvr>
                                        <p:cTn id="42" dur="400" fill="hold"/>
                                        <p:tgtEl>
                                          <p:spTgt spid="121">
                                            <p:txEl>
                                              <p:pRg st="6" end="6"/>
                                            </p:txEl>
                                          </p:spTgt>
                                        </p:tgtEl>
                                        <p:attrNameLst>
                                          <p:attrName>ppt_x</p:attrName>
                                        </p:attrNameLst>
                                      </p:cBhvr>
                                      <p:tavLst>
                                        <p:tav tm="0">
                                          <p:val>
                                            <p:strVal val="#ppt_x"/>
                                          </p:val>
                                        </p:tav>
                                        <p:tav tm="100000">
                                          <p:val>
                                            <p:strVal val="#ppt_x"/>
                                          </p:val>
                                        </p:tav>
                                      </p:tavLst>
                                    </p:anim>
                                    <p:anim calcmode="lin" valueType="num">
                                      <p:cBhvr>
                                        <p:cTn id="43" dur="400" fill="hold"/>
                                        <p:tgtEl>
                                          <p:spTgt spid="121">
                                            <p:txEl>
                                              <p:pRg st="6" end="6"/>
                                            </p:txEl>
                                          </p:spTgt>
                                        </p:tgtEl>
                                        <p:attrNameLst>
                                          <p:attrName>ppt_y</p:attrName>
                                        </p:attrNameLst>
                                      </p:cBhvr>
                                      <p:tavLst>
                                        <p:tav tm="0">
                                          <p:val>
                                            <p:strVal val="#ppt_y+0.31"/>
                                          </p:val>
                                        </p:tav>
                                        <p:tav tm="100000">
                                          <p:val>
                                            <p:strVal val="#ppt_y+0.31"/>
                                          </p:val>
                                        </p:tav>
                                      </p:tavLst>
                                    </p:anim>
                                    <p:anim calcmode="lin" valueType="num">
                                      <p:cBhvr>
                                        <p:cTn id="44" dur="600" decel="50000" fill="hold">
                                          <p:stCondLst>
                                            <p:cond delay="400"/>
                                          </p:stCondLst>
                                        </p:cTn>
                                        <p:tgtEl>
                                          <p:spTgt spid="121">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5" dur="600" decel="50000" fill="hold">
                                          <p:stCondLst>
                                            <p:cond delay="400"/>
                                          </p:stCondLst>
                                        </p:cTn>
                                        <p:tgtEl>
                                          <p:spTgt spid="121">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3" presetClass="entr" presetSubtype="0" fill="hold" nodeType="clickEffect">
                                  <p:stCondLst>
                                    <p:cond delay="0"/>
                                  </p:stCondLst>
                                  <p:childTnLst>
                                    <p:set>
                                      <p:cBhvr>
                                        <p:cTn id="49" dur="1" fill="hold">
                                          <p:stCondLst>
                                            <p:cond delay="0"/>
                                          </p:stCondLst>
                                        </p:cTn>
                                        <p:tgtEl>
                                          <p:spTgt spid="123">
                                            <p:txEl>
                                              <p:pRg st="4" end="4"/>
                                            </p:txEl>
                                          </p:spTgt>
                                        </p:tgtEl>
                                        <p:attrNameLst>
                                          <p:attrName>style.visibility</p:attrName>
                                        </p:attrNameLst>
                                      </p:cBhvr>
                                      <p:to>
                                        <p:strVal val="visible"/>
                                      </p:to>
                                    </p:set>
                                    <p:animEffect transition="in" filter="fade">
                                      <p:cBhvr>
                                        <p:cTn id="50" dur="100"/>
                                        <p:tgtEl>
                                          <p:spTgt spid="123">
                                            <p:txEl>
                                              <p:pRg st="4" end="4"/>
                                            </p:txEl>
                                          </p:spTgt>
                                        </p:tgtEl>
                                      </p:cBhvr>
                                    </p:animEffect>
                                    <p:anim calcmode="lin" valueType="num">
                                      <p:cBhvr>
                                        <p:cTn id="51" dur="400" fill="hold"/>
                                        <p:tgtEl>
                                          <p:spTgt spid="123">
                                            <p:txEl>
                                              <p:pRg st="4" end="4"/>
                                            </p:txEl>
                                          </p:spTgt>
                                        </p:tgtEl>
                                        <p:attrNameLst>
                                          <p:attrName>ppt_x</p:attrName>
                                        </p:attrNameLst>
                                      </p:cBhvr>
                                      <p:tavLst>
                                        <p:tav tm="0">
                                          <p:val>
                                            <p:strVal val="#ppt_x"/>
                                          </p:val>
                                        </p:tav>
                                        <p:tav tm="100000">
                                          <p:val>
                                            <p:strVal val="#ppt_x"/>
                                          </p:val>
                                        </p:tav>
                                      </p:tavLst>
                                    </p:anim>
                                    <p:anim calcmode="lin" valueType="num">
                                      <p:cBhvr>
                                        <p:cTn id="52" dur="400" fill="hold"/>
                                        <p:tgtEl>
                                          <p:spTgt spid="123">
                                            <p:txEl>
                                              <p:pRg st="4" end="4"/>
                                            </p:txEl>
                                          </p:spTgt>
                                        </p:tgtEl>
                                        <p:attrNameLst>
                                          <p:attrName>ppt_y</p:attrName>
                                        </p:attrNameLst>
                                      </p:cBhvr>
                                      <p:tavLst>
                                        <p:tav tm="0">
                                          <p:val>
                                            <p:strVal val="#ppt_y+0.31"/>
                                          </p:val>
                                        </p:tav>
                                        <p:tav tm="100000">
                                          <p:val>
                                            <p:strVal val="#ppt_y+0.31"/>
                                          </p:val>
                                        </p:tav>
                                      </p:tavLst>
                                    </p:anim>
                                    <p:anim calcmode="lin" valueType="num">
                                      <p:cBhvr>
                                        <p:cTn id="53" dur="600" decel="50000" fill="hold">
                                          <p:stCondLst>
                                            <p:cond delay="400"/>
                                          </p:stCondLst>
                                        </p:cTn>
                                        <p:tgtEl>
                                          <p:spTgt spid="12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4" dur="600" decel="50000" fill="hold">
                                          <p:stCondLst>
                                            <p:cond delay="400"/>
                                          </p:stCondLst>
                                        </p:cTn>
                                        <p:tgtEl>
                                          <p:spTgt spid="12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hape 95"/>
          <p:cNvSpPr txBox="1">
            <a:spLocks noGrp="1"/>
          </p:cNvSpPr>
          <p:nvPr>
            <p:ph type="title"/>
          </p:nvPr>
        </p:nvSpPr>
        <p:spPr>
          <a:xfrm>
            <a:off x="130175" y="642937"/>
            <a:ext cx="9156700" cy="857250"/>
          </a:xfrm>
        </p:spPr>
        <p:txBody>
          <a:bodyPr/>
          <a:lstStyle/>
          <a:p>
            <a:pPr algn="ctr" eaLnBrk="1" hangingPunct="1">
              <a:spcBef>
                <a:spcPct val="0"/>
              </a:spcBef>
              <a:spcAft>
                <a:spcPct val="0"/>
              </a:spcAft>
              <a:buClr>
                <a:srgbClr val="FFFFFF"/>
              </a:buClr>
              <a:buFont typeface="Walter Turncoat" charset="-95"/>
              <a:buNone/>
            </a:pPr>
            <a:r>
              <a:rPr lang="en-US" altLang="en-US" sz="2600" dirty="0">
                <a:solidFill>
                  <a:srgbClr val="FFFFFF"/>
                </a:solidFill>
                <a:latin typeface="Walter Turncoat" charset="-95"/>
                <a:ea typeface="Walter Turncoat" charset="-95"/>
                <a:cs typeface="Walter Turncoat" charset="-95"/>
                <a:sym typeface="Walter Turncoat" charset="-95"/>
              </a:rPr>
              <a:t>Both perspectives acknowledge:</a:t>
            </a:r>
          </a:p>
        </p:txBody>
      </p:sp>
      <p:sp>
        <p:nvSpPr>
          <p:cNvPr id="96" name="Shape 96"/>
          <p:cNvSpPr txBox="1">
            <a:spLocks noGrp="1"/>
          </p:cNvSpPr>
          <p:nvPr>
            <p:ph type="body" idx="1"/>
          </p:nvPr>
        </p:nvSpPr>
        <p:spPr>
          <a:xfrm>
            <a:off x="463550" y="1212850"/>
            <a:ext cx="8229600" cy="2503488"/>
          </a:xfrm>
        </p:spPr>
        <p:txBody>
          <a:bodyPr/>
          <a:lstStyle/>
          <a:p>
            <a:pPr marL="285750" indent="-285750" eaLnBrk="1" hangingPunct="1">
              <a:spcAft>
                <a:spcPct val="0"/>
              </a:spcAft>
              <a:buClr>
                <a:srgbClr val="FFFFFF"/>
              </a:buClr>
              <a:buFont typeface="Wingdings" charset="2"/>
              <a:buChar char="ü"/>
            </a:pPr>
            <a:r>
              <a:rPr lang="en-US" altLang="en-US" sz="2000" dirty="0">
                <a:solidFill>
                  <a:srgbClr val="FFFFFF"/>
                </a:solidFill>
                <a:latin typeface="Sniglet" charset="-95"/>
                <a:ea typeface="Sniglet" charset="-95"/>
                <a:cs typeface="Sniglet" charset="-95"/>
                <a:sym typeface="Sniglet" charset="-95"/>
              </a:rPr>
              <a:t>the difficulty in defining and identifying complaints in formal terms</a:t>
            </a:r>
            <a:endParaRPr lang="el-GR" altLang="en-US" sz="2000"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Font typeface="Wingdings" charset="2"/>
              <a:buChar char="ü"/>
            </a:pPr>
            <a:r>
              <a:rPr lang="en-US" altLang="en-US" sz="2000" dirty="0">
                <a:solidFill>
                  <a:srgbClr val="FFFFFF"/>
                </a:solidFill>
                <a:latin typeface="Sniglet" charset="-95"/>
                <a:ea typeface="Sniglet" charset="-95"/>
                <a:cs typeface="Sniglet" charset="-95"/>
                <a:sym typeface="Sniglet" charset="-95"/>
              </a:rPr>
              <a:t>the distinction between direct (cases where the recipient is one of the participants of the on-going conversation) and indirect complaints</a:t>
            </a:r>
            <a:r>
              <a:rPr lang="el-GR" altLang="en-US" sz="2000" dirty="0">
                <a:solidFill>
                  <a:srgbClr val="FFFFFF"/>
                </a:solidFill>
                <a:latin typeface="Sniglet" charset="-95"/>
                <a:ea typeface="Sniglet" charset="-95"/>
                <a:cs typeface="Sniglet" charset="-95"/>
                <a:sym typeface="Sniglet" charset="-95"/>
              </a:rPr>
              <a:t> (</a:t>
            </a:r>
            <a:r>
              <a:rPr lang="en-US" altLang="en-US" sz="2000" dirty="0">
                <a:solidFill>
                  <a:srgbClr val="FFFFFF"/>
                </a:solidFill>
                <a:latin typeface="Sniglet" charset="-95"/>
                <a:ea typeface="Sniglet" charset="-95"/>
                <a:cs typeface="Sniglet" charset="-95"/>
                <a:sym typeface="Sniglet" charset="-95"/>
              </a:rPr>
              <a:t>cases where non-participants or facts that are not relevant with conversation are addressed (cf. Boxer, 1993; Drew 1998; </a:t>
            </a:r>
            <a:r>
              <a:rPr lang="en-US" altLang="en-US" sz="2000" dirty="0" err="1">
                <a:solidFill>
                  <a:srgbClr val="FFFFFF"/>
                </a:solidFill>
                <a:latin typeface="Sniglet" charset="-95"/>
                <a:ea typeface="Sniglet" charset="-95"/>
                <a:cs typeface="Sniglet" charset="-95"/>
                <a:sym typeface="Sniglet" charset="-95"/>
              </a:rPr>
              <a:t>Dersley</a:t>
            </a:r>
            <a:r>
              <a:rPr lang="en-US" altLang="en-US" sz="2000" dirty="0">
                <a:solidFill>
                  <a:srgbClr val="FFFFFF"/>
                </a:solidFill>
                <a:latin typeface="Sniglet" charset="-95"/>
                <a:ea typeface="Sniglet" charset="-95"/>
                <a:cs typeface="Sniglet" charset="-95"/>
                <a:sym typeface="Sniglet" charset="-95"/>
              </a:rPr>
              <a:t> &amp; Wootton 2000) </a:t>
            </a:r>
            <a:endParaRPr lang="el-GR" altLang="en-US" sz="2000" dirty="0">
              <a:solidFill>
                <a:srgbClr val="FFFFFF"/>
              </a:solidFill>
              <a:latin typeface="Sniglet" charset="-95"/>
              <a:ea typeface="Sniglet" charset="-95"/>
              <a:cs typeface="Sniglet" charset="-95"/>
              <a:sym typeface="Sniglet" charset="-95"/>
            </a:endParaRPr>
          </a:p>
          <a:p>
            <a:pPr marL="285750" indent="-285750" eaLnBrk="1" hangingPunct="1">
              <a:spcAft>
                <a:spcPct val="0"/>
              </a:spcAft>
              <a:buClr>
                <a:srgbClr val="FFFFFF"/>
              </a:buClr>
              <a:buFont typeface="Wingdings" charset="2"/>
              <a:buChar char="ü"/>
            </a:pPr>
            <a:r>
              <a:rPr lang="en-US" altLang="en-US" sz="2000" dirty="0">
                <a:solidFill>
                  <a:srgbClr val="FFFFFF"/>
                </a:solidFill>
                <a:latin typeface="Sniglet" charset="-95"/>
                <a:ea typeface="Sniglet" charset="-95"/>
                <a:cs typeface="Sniglet" charset="-95"/>
                <a:sym typeface="Sniglet" charset="-95"/>
              </a:rPr>
              <a:t>the moral impact of a complaint occurrence in terms of expectations</a:t>
            </a:r>
          </a:p>
          <a:p>
            <a:pPr marL="285750" indent="-285750" eaLnBrk="1" hangingPunct="1">
              <a:spcAft>
                <a:spcPct val="0"/>
              </a:spcAft>
              <a:buClr>
                <a:srgbClr val="FFFFFF"/>
              </a:buClr>
              <a:buFont typeface="Wingdings" charset="2"/>
              <a:buChar char="ü"/>
            </a:pPr>
            <a:r>
              <a:rPr lang="en-US" altLang="en-US" sz="2000" dirty="0">
                <a:solidFill>
                  <a:srgbClr val="FFFFFF"/>
                </a:solidFill>
                <a:latin typeface="Sniglet" charset="-95"/>
                <a:ea typeface="Sniglet" charset="-95"/>
                <a:cs typeface="Sniglet" charset="-95"/>
                <a:sym typeface="Sniglet" charset="-95"/>
              </a:rPr>
              <a:t>the responsibility for the offence or capability of remedying</a:t>
            </a:r>
            <a:r>
              <a:rPr lang="el-GR" altLang="en-US" sz="2000" dirty="0">
                <a:solidFill>
                  <a:srgbClr val="FFFFFF"/>
                </a:solidFill>
                <a:latin typeface="Sniglet" charset="-95"/>
                <a:ea typeface="Sniglet" charset="-95"/>
                <a:cs typeface="Sniglet" charset="-95"/>
                <a:sym typeface="Sniglet" charset="-95"/>
              </a:rPr>
              <a:t> </a:t>
            </a:r>
            <a:r>
              <a:rPr lang="en-US" altLang="en-US" sz="2000" dirty="0">
                <a:solidFill>
                  <a:srgbClr val="FFFFFF"/>
                </a:solidFill>
                <a:latin typeface="Sniglet" charset="-95"/>
                <a:ea typeface="Sniglet" charset="-95"/>
                <a:cs typeface="Sniglet" charset="-95"/>
                <a:sym typeface="Sniglet" charset="-95"/>
              </a:rPr>
              <a:t>can be attributed to someone </a:t>
            </a:r>
            <a:endParaRPr lang="el-GR" altLang="en-US" sz="2000" dirty="0">
              <a:solidFill>
                <a:srgbClr val="FFFFFF"/>
              </a:solidFill>
              <a:latin typeface="Sniglet" charset="-95"/>
              <a:ea typeface="Sniglet" charset="-95"/>
              <a:cs typeface="Sniglet" charset="-95"/>
              <a:sym typeface="Sniglet" charset="-95"/>
            </a:endParaRPr>
          </a:p>
          <a:p>
            <a:pPr eaLnBrk="1" hangingPunct="1">
              <a:spcAft>
                <a:spcPct val="0"/>
              </a:spcAft>
              <a:buClr>
                <a:srgbClr val="FFFFFF"/>
              </a:buClr>
              <a:buFont typeface="Sniglet" charset="-95"/>
              <a:buNone/>
            </a:pPr>
            <a:endParaRPr lang="el-GR" altLang="en-US" sz="2000" dirty="0">
              <a:solidFill>
                <a:srgbClr val="FFFFFF"/>
              </a:solidFill>
              <a:latin typeface="Sniglet" charset="-95"/>
              <a:ea typeface="Sniglet" charset="-95"/>
              <a:cs typeface="Sniglet" charset="-95"/>
              <a:sym typeface="Sniglet" charset="-95"/>
            </a:endParaRPr>
          </a:p>
          <a:p>
            <a:pPr eaLnBrk="1" hangingPunct="1">
              <a:spcAft>
                <a:spcPct val="0"/>
              </a:spcAft>
              <a:buClr>
                <a:srgbClr val="FFFFFF"/>
              </a:buClr>
              <a:buFont typeface="Sniglet" charset="-95"/>
              <a:buNone/>
            </a:pPr>
            <a:r>
              <a:rPr lang="el-GR" altLang="en-US" sz="2000" dirty="0">
                <a:solidFill>
                  <a:srgbClr val="FFFFFF"/>
                </a:solidFill>
                <a:latin typeface="Sniglet" charset="-95"/>
                <a:ea typeface="Sniglet" charset="-95"/>
                <a:cs typeface="Sniglet" charset="-95"/>
                <a:sym typeface="Sniglet" charset="-95"/>
              </a:rPr>
              <a:t> </a:t>
            </a:r>
          </a:p>
        </p:txBody>
      </p:sp>
      <p:sp>
        <p:nvSpPr>
          <p:cNvPr id="9220" name="Shape 97"/>
          <p:cNvSpPr>
            <a:spLocks/>
          </p:cNvSpPr>
          <p:nvPr/>
        </p:nvSpPr>
        <p:spPr bwMode="auto">
          <a:xfrm>
            <a:off x="4141788" y="1588"/>
            <a:ext cx="788987" cy="796925"/>
          </a:xfrm>
          <a:custGeom>
            <a:avLst/>
            <a:gdLst>
              <a:gd name="T0" fmla="*/ 637402755 w 67641"/>
              <a:gd name="T1" fmla="*/ 1699882 h 69056"/>
              <a:gd name="T2" fmla="*/ 487219619 w 67641"/>
              <a:gd name="T3" fmla="*/ 23643600 h 69056"/>
              <a:gd name="T4" fmla="*/ 267193583 w 67641"/>
              <a:gd name="T5" fmla="*/ 163782093 h 69056"/>
              <a:gd name="T6" fmla="*/ 132726259 w 67641"/>
              <a:gd name="T7" fmla="*/ 319115417 h 69056"/>
              <a:gd name="T8" fmla="*/ 24454264 w 67641"/>
              <a:gd name="T9" fmla="*/ 575750540 h 69056"/>
              <a:gd name="T10" fmla="*/ 19215547 w 67641"/>
              <a:gd name="T11" fmla="*/ 626419141 h 69056"/>
              <a:gd name="T12" fmla="*/ 5238718 w 67641"/>
              <a:gd name="T13" fmla="*/ 788501537 h 69056"/>
              <a:gd name="T14" fmla="*/ 97796247 w 67641"/>
              <a:gd name="T15" fmla="*/ 1019811314 h 69056"/>
              <a:gd name="T16" fmla="*/ 307363840 w 67641"/>
              <a:gd name="T17" fmla="*/ 1183593730 h 69056"/>
              <a:gd name="T18" fmla="*/ 675832321 w 67641"/>
              <a:gd name="T19" fmla="*/ 1222430327 h 69056"/>
              <a:gd name="T20" fmla="*/ 901096946 w 67641"/>
              <a:gd name="T21" fmla="*/ 1166715767 h 69056"/>
              <a:gd name="T22" fmla="*/ 1025086672 w 67641"/>
              <a:gd name="T23" fmla="*/ 1073844134 h 69056"/>
              <a:gd name="T24" fmla="*/ 1108925738 w 67641"/>
              <a:gd name="T25" fmla="*/ 982672706 h 69056"/>
              <a:gd name="T26" fmla="*/ 1093209319 w 67641"/>
              <a:gd name="T27" fmla="*/ 996186450 h 69056"/>
              <a:gd name="T28" fmla="*/ 1121142486 w 67641"/>
              <a:gd name="T29" fmla="*/ 947217314 h 69056"/>
              <a:gd name="T30" fmla="*/ 1147335521 w 67641"/>
              <a:gd name="T31" fmla="*/ 926958146 h 69056"/>
              <a:gd name="T32" fmla="*/ 1150835192 w 67641"/>
              <a:gd name="T33" fmla="*/ 876306532 h 69056"/>
              <a:gd name="T34" fmla="*/ 1236394232 w 67641"/>
              <a:gd name="T35" fmla="*/ 697329924 h 69056"/>
              <a:gd name="T36" fmla="*/ 1248629643 w 67641"/>
              <a:gd name="T37" fmla="*/ 653427058 h 69056"/>
              <a:gd name="T38" fmla="*/ 1241632541 w 67641"/>
              <a:gd name="T39" fmla="*/ 479514689 h 69056"/>
              <a:gd name="T40" fmla="*/ 1194484031 w 67641"/>
              <a:gd name="T41" fmla="*/ 378214507 h 69056"/>
              <a:gd name="T42" fmla="*/ 1164792817 w 67641"/>
              <a:gd name="T43" fmla="*/ 330945575 h 69056"/>
              <a:gd name="T44" fmla="*/ 1093209319 w 67641"/>
              <a:gd name="T45" fmla="*/ 266783725 h 69056"/>
              <a:gd name="T46" fmla="*/ 1047800193 w 67641"/>
              <a:gd name="T47" fmla="*/ 234692921 h 69056"/>
              <a:gd name="T48" fmla="*/ 1122883363 w 67641"/>
              <a:gd name="T49" fmla="*/ 303920672 h 69056"/>
              <a:gd name="T50" fmla="*/ 1178768359 w 67641"/>
              <a:gd name="T51" fmla="*/ 386661613 h 69056"/>
              <a:gd name="T52" fmla="*/ 1203222011 w 67641"/>
              <a:gd name="T53" fmla="*/ 405222700 h 69056"/>
              <a:gd name="T54" fmla="*/ 1238152279 w 67641"/>
              <a:gd name="T55" fmla="*/ 518352763 h 69056"/>
              <a:gd name="T56" fmla="*/ 1232913971 w 67641"/>
              <a:gd name="T57" fmla="*/ 540295149 h 69056"/>
              <a:gd name="T58" fmla="*/ 1232913971 w 67641"/>
              <a:gd name="T59" fmla="*/ 621354719 h 69056"/>
              <a:gd name="T60" fmla="*/ 1211958497 w 67641"/>
              <a:gd name="T61" fmla="*/ 724337841 h 69056"/>
              <a:gd name="T62" fmla="*/ 1122883363 w 67641"/>
              <a:gd name="T63" fmla="*/ 911761923 h 69056"/>
              <a:gd name="T64" fmla="*/ 824275139 w 67641"/>
              <a:gd name="T65" fmla="*/ 1168397507 h 69056"/>
              <a:gd name="T66" fmla="*/ 798081357 w 67641"/>
              <a:gd name="T67" fmla="*/ 1175144408 h 69056"/>
              <a:gd name="T68" fmla="*/ 557081277 w 67641"/>
              <a:gd name="T69" fmla="*/ 1205535377 h 69056"/>
              <a:gd name="T70" fmla="*/ 466264892 w 67641"/>
              <a:gd name="T71" fmla="*/ 1198787737 h 69056"/>
              <a:gd name="T72" fmla="*/ 454047771 w 67641"/>
              <a:gd name="T73" fmla="*/ 1183593730 h 69056"/>
              <a:gd name="T74" fmla="*/ 352752249 w 67641"/>
              <a:gd name="T75" fmla="*/ 1159949663 h 69056"/>
              <a:gd name="T76" fmla="*/ 319580587 w 67641"/>
              <a:gd name="T77" fmla="*/ 1154885240 h 69056"/>
              <a:gd name="T78" fmla="*/ 254957798 w 67641"/>
              <a:gd name="T79" fmla="*/ 1119429849 h 69056"/>
              <a:gd name="T80" fmla="*/ 183374067 w 67641"/>
              <a:gd name="T81" fmla="*/ 1060331129 h 69056"/>
              <a:gd name="T82" fmla="*/ 111771439 w 67641"/>
              <a:gd name="T83" fmla="*/ 982672706 h 69056"/>
              <a:gd name="T84" fmla="*/ 115251700 w 67641"/>
              <a:gd name="T85" fmla="*/ 1006316773 h 69056"/>
              <a:gd name="T86" fmla="*/ 83819399 w 67641"/>
              <a:gd name="T87" fmla="*/ 959030854 h 69056"/>
              <a:gd name="T88" fmla="*/ 62864532 w 67641"/>
              <a:gd name="T89" fmla="*/ 906697500 h 69056"/>
              <a:gd name="T90" fmla="*/ 71602605 w 67641"/>
              <a:gd name="T91" fmla="*/ 921892246 h 69056"/>
              <a:gd name="T92" fmla="*/ 75100363 w 67641"/>
              <a:gd name="T93" fmla="*/ 893184494 h 69056"/>
              <a:gd name="T94" fmla="*/ 36671064 w 67641"/>
              <a:gd name="T95" fmla="*/ 751362744 h 69056"/>
              <a:gd name="T96" fmla="*/ 52387215 w 67641"/>
              <a:gd name="T97" fmla="*/ 587580698 h 69056"/>
              <a:gd name="T98" fmla="*/ 103034952 w 67641"/>
              <a:gd name="T99" fmla="*/ 408603906 h 69056"/>
              <a:gd name="T100" fmla="*/ 317841390 w 67641"/>
              <a:gd name="T101" fmla="*/ 155334894 h 69056"/>
              <a:gd name="T102" fmla="*/ 459286826 w 67641"/>
              <a:gd name="T103" fmla="*/ 74293627 h 69056"/>
              <a:gd name="T104" fmla="*/ 548344790 w 67641"/>
              <a:gd name="T105" fmla="*/ 48968697 h 69056"/>
              <a:gd name="T106" fmla="*/ 684570300 w 67641"/>
              <a:gd name="T107" fmla="*/ 20260617 h 69056"/>
              <a:gd name="T108" fmla="*/ 798081357 w 67641"/>
              <a:gd name="T109" fmla="*/ 21960625 h 69056"/>
              <a:gd name="T110" fmla="*/ 791084254 w 67641"/>
              <a:gd name="T111" fmla="*/ 13513288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9221" name="Shape 98"/>
          <p:cNvSpPr>
            <a:spLocks/>
          </p:cNvSpPr>
          <p:nvPr/>
        </p:nvSpPr>
        <p:spPr bwMode="auto">
          <a:xfrm>
            <a:off x="4364038" y="193675"/>
            <a:ext cx="344487" cy="414338"/>
          </a:xfrm>
          <a:custGeom>
            <a:avLst/>
            <a:gdLst>
              <a:gd name="T0" fmla="*/ 2147483647 w 15817"/>
              <a:gd name="T1" fmla="*/ 353763608 h 18981"/>
              <a:gd name="T2" fmla="*/ 843326967 w 15817"/>
              <a:gd name="T3" fmla="*/ 44509293 h 18981"/>
              <a:gd name="T4" fmla="*/ 1078679068 w 15817"/>
              <a:gd name="T5" fmla="*/ 431183944 h 18981"/>
              <a:gd name="T6" fmla="*/ 2147483647 w 15817"/>
              <a:gd name="T7" fmla="*/ 1033352129 h 18981"/>
              <a:gd name="T8" fmla="*/ 2147483647 w 15817"/>
              <a:gd name="T9" fmla="*/ 1210234762 h 18981"/>
              <a:gd name="T10" fmla="*/ 27449587 w 15817"/>
              <a:gd name="T11" fmla="*/ 1077632686 h 18981"/>
              <a:gd name="T12" fmla="*/ 443710298 w 15817"/>
              <a:gd name="T13" fmla="*/ 1304006217 h 18981"/>
              <a:gd name="T14" fmla="*/ 1927409451 w 15817"/>
              <a:gd name="T15" fmla="*/ 1646649828 h 18981"/>
              <a:gd name="T16" fmla="*/ 1812424654 w 15817"/>
              <a:gd name="T17" fmla="*/ 1679800696 h 18981"/>
              <a:gd name="T18" fmla="*/ 1593270255 w 15817"/>
              <a:gd name="T19" fmla="*/ 1889833499 h 18981"/>
              <a:gd name="T20" fmla="*/ 1407187645 w 15817"/>
              <a:gd name="T21" fmla="*/ 1757221644 h 18981"/>
              <a:gd name="T22" fmla="*/ 1653572736 w 15817"/>
              <a:gd name="T23" fmla="*/ 1956133839 h 18981"/>
              <a:gd name="T24" fmla="*/ 2147483647 w 15817"/>
              <a:gd name="T25" fmla="*/ 2016755124 h 18981"/>
              <a:gd name="T26" fmla="*/ 2124505536 w 15817"/>
              <a:gd name="T27" fmla="*/ 1917303916 h 18981"/>
              <a:gd name="T28" fmla="*/ 2014934609 w 15817"/>
              <a:gd name="T29" fmla="*/ 1574899552 h 18981"/>
              <a:gd name="T30" fmla="*/ 98775465 w 15817"/>
              <a:gd name="T31" fmla="*/ 2147483647 h 18981"/>
              <a:gd name="T32" fmla="*/ 465539665 w 15817"/>
              <a:gd name="T33" fmla="*/ 2147483647 h 18981"/>
              <a:gd name="T34" fmla="*/ 2147483647 w 15817"/>
              <a:gd name="T35" fmla="*/ 2147483647 h 18981"/>
              <a:gd name="T36" fmla="*/ 2147483647 w 15817"/>
              <a:gd name="T37" fmla="*/ 2147483647 h 18981"/>
              <a:gd name="T38" fmla="*/ 2124505536 w 15817"/>
              <a:gd name="T39" fmla="*/ 668697992 h 18981"/>
              <a:gd name="T40" fmla="*/ 2147483647 w 15817"/>
              <a:gd name="T41" fmla="*/ 795849607 h 18981"/>
              <a:gd name="T42" fmla="*/ 2147483647 w 15817"/>
              <a:gd name="T43" fmla="*/ 967051789 h 18981"/>
              <a:gd name="T44" fmla="*/ 2147483647 w 15817"/>
              <a:gd name="T45" fmla="*/ 1132803337 h 18981"/>
              <a:gd name="T46" fmla="*/ 2147483647 w 15817"/>
              <a:gd name="T47" fmla="*/ 1342836140 h 18981"/>
              <a:gd name="T48" fmla="*/ 2147483647 w 15817"/>
              <a:gd name="T49" fmla="*/ 1480888501 h 18981"/>
              <a:gd name="T50" fmla="*/ 2147483647 w 15817"/>
              <a:gd name="T51" fmla="*/ 1724070776 h 18981"/>
              <a:gd name="T52" fmla="*/ 2147483647 w 15817"/>
              <a:gd name="T53" fmla="*/ 1790372512 h 18981"/>
              <a:gd name="T54" fmla="*/ 2147483647 w 15817"/>
              <a:gd name="T55" fmla="*/ 1906404044 h 18981"/>
              <a:gd name="T56" fmla="*/ 2147483647 w 15817"/>
              <a:gd name="T57" fmla="*/ 2027885512 h 18981"/>
              <a:gd name="T58" fmla="*/ 2147483647 w 15817"/>
              <a:gd name="T59" fmla="*/ 2147483647 h 18981"/>
              <a:gd name="T60" fmla="*/ 2147483647 w 15817"/>
              <a:gd name="T61" fmla="*/ 2147483647 h 18981"/>
              <a:gd name="T62" fmla="*/ 2147483647 w 15817"/>
              <a:gd name="T63" fmla="*/ 2147483647 h 18981"/>
              <a:gd name="T64" fmla="*/ 2147483647 w 15817"/>
              <a:gd name="T65" fmla="*/ 2147483647 h 18981"/>
              <a:gd name="T66" fmla="*/ 2147483647 w 15817"/>
              <a:gd name="T67" fmla="*/ 2147483647 h 18981"/>
              <a:gd name="T68" fmla="*/ 2080630052 w 15817"/>
              <a:gd name="T69" fmla="*/ 2147483647 h 18981"/>
              <a:gd name="T70" fmla="*/ 2147483647 w 15817"/>
              <a:gd name="T71" fmla="*/ 1801272385 h 18981"/>
              <a:gd name="T72" fmla="*/ 1828850257 w 15817"/>
              <a:gd name="T73" fmla="*/ 2147483647 h 18981"/>
              <a:gd name="T74" fmla="*/ 1281406470 w 15817"/>
              <a:gd name="T75" fmla="*/ 1851003577 h 18981"/>
              <a:gd name="T76" fmla="*/ 1500342377 w 15817"/>
              <a:gd name="T77" fmla="*/ 2147483647 h 18981"/>
              <a:gd name="T78" fmla="*/ 794047370 w 15817"/>
              <a:gd name="T79" fmla="*/ 2061036380 h 18981"/>
              <a:gd name="T80" fmla="*/ 941875010 w 15817"/>
              <a:gd name="T81" fmla="*/ 1061052362 h 18981"/>
              <a:gd name="T82" fmla="*/ 1429243867 w 15817"/>
              <a:gd name="T83" fmla="*/ 2147483647 h 18981"/>
              <a:gd name="T84" fmla="*/ 1982082009 w 15817"/>
              <a:gd name="T85" fmla="*/ 2147483647 h 18981"/>
              <a:gd name="T86" fmla="*/ 1669999733 w 15817"/>
              <a:gd name="T87" fmla="*/ 2147483647 h 18981"/>
              <a:gd name="T88" fmla="*/ 2146335252 w 15817"/>
              <a:gd name="T89" fmla="*/ 2147483647 h 18981"/>
              <a:gd name="T90" fmla="*/ 2147483647 w 15817"/>
              <a:gd name="T91" fmla="*/ 2147483647 h 18981"/>
              <a:gd name="T92" fmla="*/ 1407187645 w 15817"/>
              <a:gd name="T93" fmla="*/ 2147483647 h 18981"/>
              <a:gd name="T94" fmla="*/ 1708245294 w 15817"/>
              <a:gd name="T95" fmla="*/ 2147483647 h 18981"/>
              <a:gd name="T96" fmla="*/ 1949228015 w 15817"/>
              <a:gd name="T97" fmla="*/ 2147483647 h 18981"/>
              <a:gd name="T98" fmla="*/ 2147483647 w 15817"/>
              <a:gd name="T99" fmla="*/ 2147483647 h 18981"/>
              <a:gd name="T100" fmla="*/ 1533194977 w 15817"/>
              <a:gd name="T101" fmla="*/ 2147483647 h 18981"/>
              <a:gd name="T102" fmla="*/ 1664597014 w 15817"/>
              <a:gd name="T103" fmla="*/ 2147483647 h 18981"/>
              <a:gd name="T104" fmla="*/ 2108089690 w 15817"/>
              <a:gd name="T105" fmla="*/ 2147483647 h 18981"/>
              <a:gd name="T106" fmla="*/ 1702852333 w 15817"/>
              <a:gd name="T107" fmla="*/ 2147483647 h 18981"/>
              <a:gd name="T108" fmla="*/ 947278425 w 15817"/>
              <a:gd name="T109" fmla="*/ 889621062 h 18981"/>
              <a:gd name="T110" fmla="*/ 810473670 w 15817"/>
              <a:gd name="T111" fmla="*/ 2147483647 h 18981"/>
              <a:gd name="T112" fmla="*/ 1303236186 w 15817"/>
              <a:gd name="T113" fmla="*/ 2147483647 h 18981"/>
              <a:gd name="T114" fmla="*/ 1330685370 w 15817"/>
              <a:gd name="T115" fmla="*/ 2147483647 h 18981"/>
              <a:gd name="T116" fmla="*/ 1839657088 w 15817"/>
              <a:gd name="T117" fmla="*/ 2147483647 h 18981"/>
              <a:gd name="T118" fmla="*/ 2147483647 w 15817"/>
              <a:gd name="T119" fmla="*/ 2147483647 h 18981"/>
              <a:gd name="T120" fmla="*/ 2147483647 w 15817"/>
              <a:gd name="T121" fmla="*/ 2147483647 h 18981"/>
              <a:gd name="T122" fmla="*/ 2147483647 w 15817"/>
              <a:gd name="T123" fmla="*/ 2000174800 h 18981"/>
              <a:gd name="T124" fmla="*/ 2147483647 w 15817"/>
              <a:gd name="T125" fmla="*/ 817869390 h 189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5817"/>
              <a:gd name="T190" fmla="*/ 0 h 18981"/>
              <a:gd name="T191" fmla="*/ 15817 w 15817"/>
              <a:gd name="T192" fmla="*/ 18981 h 1898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lnTo>
                  <a:pt x="11364"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lnTo>
                  <a:pt x="3821"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lnTo>
                  <a:pt x="8809"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lnTo>
                  <a:pt x="8468"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lnTo>
                  <a:pt x="6716"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lnTo>
                  <a:pt x="9223" y="16742"/>
                </a:lnTo>
                <a:close/>
                <a:moveTo>
                  <a:pt x="9928" y="16742"/>
                </a:moveTo>
                <a:lnTo>
                  <a:pt x="9661" y="17253"/>
                </a:lnTo>
                <a:lnTo>
                  <a:pt x="9612" y="17350"/>
                </a:lnTo>
                <a:lnTo>
                  <a:pt x="9320" y="17350"/>
                </a:lnTo>
                <a:lnTo>
                  <a:pt x="9563" y="16742"/>
                </a:lnTo>
                <a:lnTo>
                  <a:pt x="9928"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lnTo>
                  <a:pt x="7398"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lnTo>
                  <a:pt x="8833"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lnTo>
                  <a:pt x="8176"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lnTo>
                  <a:pt x="8128" y="20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9222" name="Shape 99"/>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DA60AC79-993E-BD4C-AAB4-3223ED8D61DF}" type="slidenum">
              <a:rPr lang="en-US" altLang="en-US" sz="1000">
                <a:solidFill>
                  <a:srgbClr val="FFFFFF"/>
                </a:solidFill>
                <a:latin typeface="Sniglet" charset="-95"/>
                <a:ea typeface="Sniglet" charset="-95"/>
                <a:cs typeface="Sniglet" charset="-95"/>
                <a:sym typeface="Sniglet" charset="-95"/>
              </a:rPr>
              <a:pPr/>
              <a:t>6</a:t>
            </a:fld>
            <a:endParaRPr lang="en-US" altLang="en-US" sz="1000">
              <a:solidFill>
                <a:srgbClr val="FFFFFF"/>
              </a:solidFill>
              <a:latin typeface="Sniglet" charset="-95"/>
              <a:ea typeface="Sniglet" charset="-95"/>
              <a:cs typeface="Sniglet" charset="-95"/>
              <a:sym typeface="Sniglet" charset="-95"/>
            </a:endParaRPr>
          </a:p>
        </p:txBody>
      </p:sp>
      <p:sp>
        <p:nvSpPr>
          <p:cNvPr id="7" name="Shape 96"/>
          <p:cNvSpPr txBox="1">
            <a:spLocks/>
          </p:cNvSpPr>
          <p:nvPr/>
        </p:nvSpPr>
        <p:spPr bwMode="auto">
          <a:xfrm>
            <a:off x="604838" y="1851025"/>
            <a:ext cx="8229600" cy="1079500"/>
          </a:xfrm>
          <a:prstGeom prst="rect">
            <a:avLst/>
          </a:prstGeom>
          <a:noFill/>
          <a:ln>
            <a:noFill/>
          </a:ln>
          <a:extLst/>
        </p:spPr>
        <p:txBody>
          <a:bodyPr spcFirstLastPara="1" lIns="91425" tIns="91425" rIns="91425" bIns="91425"/>
          <a:lstStyle>
            <a:defPPr marR="0" lvl="0" algn="l" rtl="0">
              <a:lnSpc>
                <a:spcPct val="100000"/>
              </a:lnSpc>
              <a:spcBef>
                <a:spcPts val="0"/>
              </a:spcBef>
              <a:spcAft>
                <a:spcPts val="0"/>
              </a:spcAft>
            </a:defPPr>
            <a:lvl1pPr marL="457200" lvl="0" indent="-355600" algn="l" rtl="0" eaLnBrk="0" fontAlgn="base" hangingPunct="0">
              <a:spcBef>
                <a:spcPts val="600"/>
              </a:spcBef>
              <a:spcAft>
                <a:spcPts val="0"/>
              </a:spcAft>
              <a:buClr>
                <a:srgbClr val="000000"/>
              </a:buClr>
              <a:buSzPts val="2000"/>
              <a:buFont typeface="Arial" charset="-95"/>
              <a:buChar char="✘"/>
              <a:defRPr sz="1400">
                <a:solidFill>
                  <a:srgbClr val="000000"/>
                </a:solidFill>
                <a:latin typeface="Arial"/>
                <a:ea typeface="Arial"/>
                <a:cs typeface="Arial"/>
                <a:sym typeface="Arial" charset="-95"/>
              </a:defRPr>
            </a:lvl1pPr>
            <a:lvl2pPr marL="914400" lvl="1" indent="-355600" algn="l" rtl="0" eaLnBrk="0" fontAlgn="base" hangingPunct="0">
              <a:spcBef>
                <a:spcPts val="0"/>
              </a:spcBef>
              <a:spcAft>
                <a:spcPts val="0"/>
              </a:spcAft>
              <a:buClr>
                <a:srgbClr val="000000"/>
              </a:buClr>
              <a:buSzPts val="2000"/>
              <a:buFont typeface="Arial" charset="-95"/>
              <a:buChar char="○"/>
              <a:defRPr sz="1400">
                <a:solidFill>
                  <a:srgbClr val="000000"/>
                </a:solidFill>
                <a:latin typeface="Arial"/>
                <a:ea typeface="Arial"/>
                <a:cs typeface="Arial"/>
                <a:sym typeface="Arial" charset="-95"/>
              </a:defRPr>
            </a:lvl2pPr>
            <a:lvl3pPr marL="1371600" lvl="2" indent="-355600" algn="l" rtl="0" eaLnBrk="0" fontAlgn="base" hangingPunct="0">
              <a:spcBef>
                <a:spcPts val="0"/>
              </a:spcBef>
              <a:spcAft>
                <a:spcPts val="0"/>
              </a:spcAft>
              <a:buClr>
                <a:srgbClr val="000000"/>
              </a:buClr>
              <a:buSzPts val="2000"/>
              <a:buFont typeface="Arial" charset="-95"/>
              <a:buChar char="■"/>
              <a:defRPr sz="1400">
                <a:solidFill>
                  <a:srgbClr val="000000"/>
                </a:solidFill>
                <a:latin typeface="Arial"/>
                <a:ea typeface="Arial"/>
                <a:cs typeface="Arial"/>
                <a:sym typeface="Arial" charset="-95"/>
              </a:defRPr>
            </a:lvl3pPr>
            <a:lvl4pPr marL="1828800" lvl="3" indent="-355600" algn="l" rtl="0" eaLnBrk="0" fontAlgn="base" hangingPunct="0">
              <a:spcBef>
                <a:spcPts val="0"/>
              </a:spcBef>
              <a:spcAft>
                <a:spcPts val="0"/>
              </a:spcAft>
              <a:buClr>
                <a:srgbClr val="000000"/>
              </a:buClr>
              <a:buSzPts val="2000"/>
              <a:buFont typeface="Arial" charset="-95"/>
              <a:buChar char="●"/>
              <a:defRPr sz="1400">
                <a:solidFill>
                  <a:srgbClr val="000000"/>
                </a:solidFill>
                <a:latin typeface="Arial"/>
                <a:ea typeface="Arial"/>
                <a:cs typeface="Arial"/>
                <a:sym typeface="Arial" charset="-95"/>
              </a:defRPr>
            </a:lvl4pPr>
            <a:lvl5pPr marL="2286000" lvl="4" indent="-355600" algn="l" rtl="0" eaLnBrk="0" fontAlgn="base" hangingPunct="0">
              <a:spcBef>
                <a:spcPts val="0"/>
              </a:spcBef>
              <a:spcAft>
                <a:spcPts val="0"/>
              </a:spcAft>
              <a:buClr>
                <a:srgbClr val="000000"/>
              </a:buClr>
              <a:buSzPts val="2000"/>
              <a:buFont typeface="Arial" charset="-95"/>
              <a:buChar char="○"/>
              <a:defRPr sz="1400">
                <a:solidFill>
                  <a:srgbClr val="000000"/>
                </a:solidFill>
                <a:latin typeface="Arial"/>
                <a:ea typeface="Arial"/>
                <a:cs typeface="Arial"/>
                <a:sym typeface="Arial" charset="-95"/>
              </a:defRPr>
            </a:lvl5pPr>
            <a:lvl6pPr marL="2743200" marR="0" lvl="5" indent="-355600" algn="l" rtl="0">
              <a:lnSpc>
                <a:spcPct val="100000"/>
              </a:lnSpc>
              <a:spcBef>
                <a:spcPts val="0"/>
              </a:spcBef>
              <a:spcAft>
                <a:spcPts val="0"/>
              </a:spcAft>
              <a:buClr>
                <a:srgbClr val="000000"/>
              </a:buClr>
              <a:buSzPts val="2000"/>
              <a:buFont typeface="Arial"/>
              <a:buChar char="■"/>
              <a:defRPr sz="1400" b="0" i="0" u="none" strike="noStrike" cap="none">
                <a:solidFill>
                  <a:srgbClr val="000000"/>
                </a:solidFill>
                <a:latin typeface="Arial"/>
                <a:ea typeface="Arial"/>
                <a:cs typeface="Arial"/>
                <a:sym typeface="Arial"/>
              </a:defRPr>
            </a:lvl6pPr>
            <a:lvl7pPr marL="3200400" marR="0" lvl="6" indent="-355600" algn="l" rtl="0">
              <a:lnSpc>
                <a:spcPct val="100000"/>
              </a:lnSpc>
              <a:spcBef>
                <a:spcPts val="0"/>
              </a:spcBef>
              <a:spcAft>
                <a:spcPts val="0"/>
              </a:spcAft>
              <a:buClr>
                <a:srgbClr val="000000"/>
              </a:buClr>
              <a:buSzPts val="2000"/>
              <a:buFont typeface="Arial"/>
              <a:buChar char="●"/>
              <a:defRPr sz="1400" b="0" i="0" u="none" strike="noStrike" cap="none">
                <a:solidFill>
                  <a:srgbClr val="000000"/>
                </a:solidFill>
                <a:latin typeface="Arial"/>
                <a:ea typeface="Arial"/>
                <a:cs typeface="Arial"/>
                <a:sym typeface="Arial"/>
              </a:defRPr>
            </a:lvl7pPr>
            <a:lvl8pPr marL="3657600" marR="0" lvl="7" indent="-355600" algn="l" rtl="0">
              <a:lnSpc>
                <a:spcPct val="100000"/>
              </a:lnSpc>
              <a:spcBef>
                <a:spcPts val="0"/>
              </a:spcBef>
              <a:spcAft>
                <a:spcPts val="0"/>
              </a:spcAft>
              <a:buClr>
                <a:srgbClr val="000000"/>
              </a:buClr>
              <a:buSzPts val="2000"/>
              <a:buFont typeface="Arial"/>
              <a:buChar char="○"/>
              <a:defRPr sz="1400" b="0" i="0" u="none" strike="noStrike" cap="none">
                <a:solidFill>
                  <a:srgbClr val="000000"/>
                </a:solidFill>
                <a:latin typeface="Arial"/>
                <a:ea typeface="Arial"/>
                <a:cs typeface="Arial"/>
                <a:sym typeface="Arial"/>
              </a:defRPr>
            </a:lvl8pPr>
            <a:lvl9pPr marL="4114800" marR="0" lvl="8" indent="-355600" algn="l" rtl="0">
              <a:lnSpc>
                <a:spcPct val="100000"/>
              </a:lnSpc>
              <a:spcBef>
                <a:spcPts val="0"/>
              </a:spcBef>
              <a:spcAft>
                <a:spcPts val="0"/>
              </a:spcAft>
              <a:buClr>
                <a:srgbClr val="000000"/>
              </a:buClr>
              <a:buSzPts val="2000"/>
              <a:buFont typeface="Arial"/>
              <a:buChar char="■"/>
              <a:defRPr sz="1400" b="0" i="0" u="none" strike="noStrike" cap="none">
                <a:solidFill>
                  <a:srgbClr val="000000"/>
                </a:solidFill>
                <a:latin typeface="Arial"/>
                <a:ea typeface="Arial"/>
                <a:cs typeface="Arial"/>
                <a:sym typeface="Arial"/>
              </a:defRPr>
            </a:lvl9pPr>
          </a:lstStyle>
          <a:p>
            <a:pPr marL="342900" indent="-342900" eaLnBrk="1" fontAlgn="auto" hangingPunct="1">
              <a:spcBef>
                <a:spcPts val="0"/>
              </a:spcBef>
              <a:buClr>
                <a:srgbClr val="FFFFFF"/>
              </a:buClr>
              <a:buSzTx/>
              <a:buFont typeface="ZapfDingbatsITC" charset="0"/>
              <a:buChar char="☞"/>
              <a:defRPr/>
            </a:pPr>
            <a:r>
              <a:rPr lang="en-US" sz="2000" kern="0" dirty="0" err="1" smtClean="0">
                <a:solidFill>
                  <a:srgbClr val="FFFFFF"/>
                </a:solidFill>
                <a:latin typeface="Sniglet"/>
                <a:ea typeface="Sniglet"/>
                <a:cs typeface="Sniglet"/>
                <a:sym typeface="Sniglet"/>
              </a:rPr>
              <a:t>im</a:t>
            </a:r>
            <a:r>
              <a:rPr lang="en-US" sz="2000" kern="0" dirty="0" smtClean="0">
                <a:solidFill>
                  <a:srgbClr val="FFFFFF"/>
                </a:solidFill>
                <a:latin typeface="Sniglet"/>
                <a:ea typeface="Sniglet"/>
                <a:cs typeface="Sniglet"/>
                <a:sym typeface="Sniglet"/>
              </a:rPr>
              <a:t>/politeness as a social </a:t>
            </a:r>
            <a:r>
              <a:rPr lang="en-US" sz="2000" kern="0" dirty="0" smtClean="0">
                <a:solidFill>
                  <a:srgbClr val="FFFFFF"/>
                </a:solidFill>
                <a:latin typeface="Sniglet"/>
                <a:ea typeface="Sniglet"/>
                <a:cs typeface="Sniglet"/>
                <a:sym typeface="Sniglet"/>
              </a:rPr>
              <a:t>practice </a:t>
            </a:r>
            <a:r>
              <a:rPr lang="en-US" sz="2000" kern="0" dirty="0" smtClean="0">
                <a:solidFill>
                  <a:srgbClr val="FFFFFF"/>
                </a:solidFill>
                <a:latin typeface="Sniglet"/>
                <a:ea typeface="Sniglet"/>
                <a:cs typeface="Sniglet"/>
                <a:sym typeface="Sniglet"/>
              </a:rPr>
              <a:t>and its identification </a:t>
            </a:r>
            <a:r>
              <a:rPr lang="en-US" sz="2000" kern="0" dirty="0" smtClean="0">
                <a:solidFill>
                  <a:srgbClr val="FFFFFF"/>
                </a:solidFill>
                <a:latin typeface="Sniglet"/>
                <a:ea typeface="Sniglet"/>
                <a:cs typeface="Sniglet"/>
                <a:sym typeface="Sniglet"/>
              </a:rPr>
              <a:t>consist of  </a:t>
            </a:r>
            <a:r>
              <a:rPr lang="en-US" sz="2000" kern="0" dirty="0" smtClean="0">
                <a:solidFill>
                  <a:srgbClr val="FFFFFF"/>
                </a:solidFill>
                <a:latin typeface="Sniglet"/>
                <a:ea typeface="Sniglet"/>
                <a:cs typeface="Sniglet"/>
                <a:sym typeface="Sniglet"/>
              </a:rPr>
              <a:t>the interpersonal evaluation which creates the knowledge of the practices that constitute moral order of a society. (cf. </a:t>
            </a:r>
            <a:r>
              <a:rPr lang="en-US" sz="2000" kern="0" dirty="0" err="1" smtClean="0">
                <a:solidFill>
                  <a:srgbClr val="FFFFFF"/>
                </a:solidFill>
                <a:latin typeface="Sniglet"/>
                <a:ea typeface="Sniglet"/>
                <a:cs typeface="Sniglet"/>
                <a:sym typeface="Sniglet"/>
              </a:rPr>
              <a:t>Haugh</a:t>
            </a:r>
            <a:r>
              <a:rPr lang="en-US" sz="2000" kern="0" dirty="0" smtClean="0">
                <a:solidFill>
                  <a:srgbClr val="FFFFFF"/>
                </a:solidFill>
                <a:latin typeface="Sniglet"/>
                <a:ea typeface="Sniglet"/>
                <a:cs typeface="Sniglet"/>
                <a:sym typeface="Sniglet"/>
              </a:rPr>
              <a:t> &amp; </a:t>
            </a:r>
            <a:r>
              <a:rPr lang="en-US" sz="2000" kern="0" dirty="0" err="1">
                <a:solidFill>
                  <a:srgbClr val="FFFFFF"/>
                </a:solidFill>
                <a:latin typeface="Sniglet"/>
                <a:ea typeface="Sniglet"/>
                <a:cs typeface="Sniglet"/>
                <a:sym typeface="Sniglet"/>
              </a:rPr>
              <a:t>Kádár</a:t>
            </a:r>
            <a:r>
              <a:rPr lang="en-US" sz="2000" kern="0" dirty="0">
                <a:solidFill>
                  <a:srgbClr val="FFFFFF"/>
                </a:solidFill>
                <a:latin typeface="Sniglet"/>
                <a:ea typeface="Sniglet"/>
                <a:cs typeface="Sniglet"/>
                <a:sym typeface="Sniglet"/>
              </a:rPr>
              <a:t>, </a:t>
            </a:r>
            <a:r>
              <a:rPr lang="en-US" sz="2000" kern="0" dirty="0" smtClean="0">
                <a:solidFill>
                  <a:srgbClr val="FFFFFF"/>
                </a:solidFill>
                <a:latin typeface="Sniglet"/>
                <a:ea typeface="Sniglet"/>
                <a:cs typeface="Sniglet"/>
                <a:sym typeface="Sniglet"/>
              </a:rPr>
              <a:t>2013)</a:t>
            </a:r>
          </a:p>
        </p:txBody>
      </p:sp>
      <p:sp>
        <p:nvSpPr>
          <p:cNvPr id="9" name="Shape 433"/>
          <p:cNvSpPr>
            <a:spLocks/>
          </p:cNvSpPr>
          <p:nvPr/>
        </p:nvSpPr>
        <p:spPr bwMode="auto">
          <a:xfrm>
            <a:off x="168275" y="1851025"/>
            <a:ext cx="8807450" cy="1085850"/>
          </a:xfrm>
          <a:custGeom>
            <a:avLst/>
            <a:gdLst>
              <a:gd name="T0" fmla="*/ 2147483647 w 65189"/>
              <a:gd name="T1" fmla="*/ 282209973 h 62358"/>
              <a:gd name="T2" fmla="*/ 2147483647 w 65189"/>
              <a:gd name="T3" fmla="*/ 1636437357 h 62358"/>
              <a:gd name="T4" fmla="*/ 2147483647 w 65189"/>
              <a:gd name="T5" fmla="*/ 2147483647 h 62358"/>
              <a:gd name="T6" fmla="*/ 2147483647 w 65189"/>
              <a:gd name="T7" fmla="*/ 2147483647 h 62358"/>
              <a:gd name="T8" fmla="*/ 2147483647 w 65189"/>
              <a:gd name="T9" fmla="*/ 56464099 h 62358"/>
              <a:gd name="T10" fmla="*/ 2147483647 w 65189"/>
              <a:gd name="T11" fmla="*/ 33855228 h 62358"/>
              <a:gd name="T12" fmla="*/ 2147483647 w 65189"/>
              <a:gd name="T13" fmla="*/ 67710457 h 62358"/>
              <a:gd name="T14" fmla="*/ 2147483647 w 65189"/>
              <a:gd name="T15" fmla="*/ 124174799 h 62358"/>
              <a:gd name="T16" fmla="*/ 2147483647 w 65189"/>
              <a:gd name="T17" fmla="*/ 214499533 h 62358"/>
              <a:gd name="T18" fmla="*/ 2147483647 w 65189"/>
              <a:gd name="T19" fmla="*/ 203131666 h 62358"/>
              <a:gd name="T20" fmla="*/ 2147483647 w 65189"/>
              <a:gd name="T21" fmla="*/ 304702828 h 62358"/>
              <a:gd name="T22" fmla="*/ 2147483647 w 65189"/>
              <a:gd name="T23" fmla="*/ 248354753 h 62358"/>
              <a:gd name="T24" fmla="*/ 2147483647 w 65189"/>
              <a:gd name="T25" fmla="*/ 180644314 h 62358"/>
              <a:gd name="T26" fmla="*/ 2147483647 w 65189"/>
              <a:gd name="T27" fmla="*/ 180644314 h 62358"/>
              <a:gd name="T28" fmla="*/ 2147483647 w 65189"/>
              <a:gd name="T29" fmla="*/ 135421192 h 62358"/>
              <a:gd name="T30" fmla="*/ 2147483647 w 65189"/>
              <a:gd name="T31" fmla="*/ 158035208 h 62358"/>
              <a:gd name="T32" fmla="*/ 2147483647 w 65189"/>
              <a:gd name="T33" fmla="*/ 158035208 h 62358"/>
              <a:gd name="T34" fmla="*/ 2147483647 w 65189"/>
              <a:gd name="T35" fmla="*/ 146788815 h 62358"/>
              <a:gd name="T36" fmla="*/ 2147483647 w 65189"/>
              <a:gd name="T37" fmla="*/ 541689783 h 62358"/>
              <a:gd name="T38" fmla="*/ 2147483647 w 65189"/>
              <a:gd name="T39" fmla="*/ 2147483647 h 62358"/>
              <a:gd name="T40" fmla="*/ 2147483647 w 65189"/>
              <a:gd name="T41" fmla="*/ 2147483647 h 62358"/>
              <a:gd name="T42" fmla="*/ 2147483647 w 65189"/>
              <a:gd name="T43" fmla="*/ 2147483647 h 62358"/>
              <a:gd name="T44" fmla="*/ 2147483647 w 65189"/>
              <a:gd name="T45" fmla="*/ 2147483647 h 62358"/>
              <a:gd name="T46" fmla="*/ 2147483647 w 65189"/>
              <a:gd name="T47" fmla="*/ 2147483647 h 62358"/>
              <a:gd name="T48" fmla="*/ 2147483647 w 65189"/>
              <a:gd name="T49" fmla="*/ 2147483647 h 62358"/>
              <a:gd name="T50" fmla="*/ 2147483647 w 65189"/>
              <a:gd name="T51" fmla="*/ 2147483647 h 62358"/>
              <a:gd name="T52" fmla="*/ 2147483647 w 65189"/>
              <a:gd name="T53" fmla="*/ 2147483647 h 62358"/>
              <a:gd name="T54" fmla="*/ 2147483647 w 65189"/>
              <a:gd name="T55" fmla="*/ 2147483647 h 62358"/>
              <a:gd name="T56" fmla="*/ 2147483647 w 65189"/>
              <a:gd name="T57" fmla="*/ 2147483647 h 62358"/>
              <a:gd name="T58" fmla="*/ 2147483647 w 65189"/>
              <a:gd name="T59" fmla="*/ 2147483647 h 62358"/>
              <a:gd name="T60" fmla="*/ 2147483647 w 65189"/>
              <a:gd name="T61" fmla="*/ 2147483647 h 62358"/>
              <a:gd name="T62" fmla="*/ 2147483647 w 65189"/>
              <a:gd name="T63" fmla="*/ 2147483647 h 62358"/>
              <a:gd name="T64" fmla="*/ 2147483647 w 65189"/>
              <a:gd name="T65" fmla="*/ 2147483647 h 62358"/>
              <a:gd name="T66" fmla="*/ 2147483647 w 65189"/>
              <a:gd name="T67" fmla="*/ 2147483647 h 62358"/>
              <a:gd name="T68" fmla="*/ 2147483647 w 65189"/>
              <a:gd name="T69" fmla="*/ 2147483647 h 62358"/>
              <a:gd name="T70" fmla="*/ 2147483647 w 65189"/>
              <a:gd name="T71" fmla="*/ 2147483647 h 62358"/>
              <a:gd name="T72" fmla="*/ 2147483647 w 65189"/>
              <a:gd name="T73" fmla="*/ 2147483647 h 62358"/>
              <a:gd name="T74" fmla="*/ 2147483647 w 65189"/>
              <a:gd name="T75" fmla="*/ 2147483647 h 62358"/>
              <a:gd name="T76" fmla="*/ 2147483647 w 65189"/>
              <a:gd name="T77" fmla="*/ 1331734390 h 62358"/>
              <a:gd name="T78" fmla="*/ 2147483647 w 65189"/>
              <a:gd name="T79" fmla="*/ 270847539 h 62358"/>
              <a:gd name="T80" fmla="*/ 2147483647 w 65189"/>
              <a:gd name="T81" fmla="*/ 2147483647 h 62358"/>
              <a:gd name="T82" fmla="*/ 2147483647 w 65189"/>
              <a:gd name="T83" fmla="*/ 2147483647 h 62358"/>
              <a:gd name="T84" fmla="*/ 2147483647 w 65189"/>
              <a:gd name="T85" fmla="*/ 2147483647 h 62358"/>
              <a:gd name="T86" fmla="*/ 2147483647 w 65189"/>
              <a:gd name="T87" fmla="*/ 2147483647 h 62358"/>
              <a:gd name="T88" fmla="*/ 2147483647 w 65189"/>
              <a:gd name="T89" fmla="*/ 2147483647 h 62358"/>
              <a:gd name="T90" fmla="*/ 2147483647 w 65189"/>
              <a:gd name="T91" fmla="*/ 2147483647 h 62358"/>
              <a:gd name="T92" fmla="*/ 2147483647 w 65189"/>
              <a:gd name="T93" fmla="*/ 2147483647 h 62358"/>
              <a:gd name="T94" fmla="*/ 2147483647 w 65189"/>
              <a:gd name="T95" fmla="*/ 2147483647 h 62358"/>
              <a:gd name="T96" fmla="*/ 2147483647 w 65189"/>
              <a:gd name="T97" fmla="*/ 2147483647 h 62358"/>
              <a:gd name="T98" fmla="*/ 2147483647 w 65189"/>
              <a:gd name="T99" fmla="*/ 2147483647 h 62358"/>
              <a:gd name="T100" fmla="*/ 2147483647 w 65189"/>
              <a:gd name="T101" fmla="*/ 2076555073 h 62358"/>
              <a:gd name="T102" fmla="*/ 2147483647 w 65189"/>
              <a:gd name="T103" fmla="*/ 1670291880 h 62358"/>
              <a:gd name="T104" fmla="*/ 2147483647 w 65189"/>
              <a:gd name="T105" fmla="*/ 1264024229 h 62358"/>
              <a:gd name="T106" fmla="*/ 2147483647 w 65189"/>
              <a:gd name="T107" fmla="*/ 1399444550 h 62358"/>
              <a:gd name="T108" fmla="*/ 2147483647 w 65189"/>
              <a:gd name="T109" fmla="*/ 948079605 h 62358"/>
              <a:gd name="T110" fmla="*/ 2147483647 w 65189"/>
              <a:gd name="T111" fmla="*/ 11362491 h 623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189"/>
              <a:gd name="T169" fmla="*/ 0 h 62358"/>
              <a:gd name="T170" fmla="*/ 65189 w 65189"/>
              <a:gd name="T171" fmla="*/ 62358 h 623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189" h="62358" extrusionOk="0">
                <a:moveTo>
                  <a:pt x="40283" y="1525"/>
                </a:move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lnTo>
                  <a:pt x="22547" y="1793"/>
                </a:lnTo>
                <a:close/>
                <a:moveTo>
                  <a:pt x="64528" y="13585"/>
                </a:moveTo>
                <a:lnTo>
                  <a:pt x="64528" y="13679"/>
                </a:lnTo>
                <a:lnTo>
                  <a:pt x="64551" y="13679"/>
                </a:lnTo>
                <a:lnTo>
                  <a:pt x="64528" y="13585"/>
                </a:lnTo>
                <a:close/>
                <a:moveTo>
                  <a:pt x="33868" y="58678"/>
                </a:moveTo>
                <a:lnTo>
                  <a:pt x="34057" y="58772"/>
                </a:lnTo>
                <a:lnTo>
                  <a:pt x="33962" y="58678"/>
                </a:lnTo>
                <a:lnTo>
                  <a:pt x="33868"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94" y="1510"/>
                </a:lnTo>
                <a:lnTo>
                  <a:pt x="40377" y="1510"/>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96">
                                            <p:txEl>
                                              <p:pRg st="0" end="0"/>
                                            </p:txEl>
                                          </p:spTgt>
                                        </p:tgtEl>
                                        <p:attrNameLst>
                                          <p:attrName>style.visibility</p:attrName>
                                        </p:attrNameLst>
                                      </p:cBhvr>
                                      <p:to>
                                        <p:strVal val="visible"/>
                                      </p:to>
                                    </p:set>
                                    <p:animEffect transition="in" filter="fade">
                                      <p:cBhvr>
                                        <p:cTn id="7" dur="1000"/>
                                        <p:tgtEl>
                                          <p:spTgt spid="96">
                                            <p:txEl>
                                              <p:pRg st="0" end="0"/>
                                            </p:txEl>
                                          </p:spTgt>
                                        </p:tgtEl>
                                      </p:cBhvr>
                                    </p:animEffect>
                                    <p:anim calcmode="lin" valueType="num">
                                      <p:cBhvr>
                                        <p:cTn id="8" dur="10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9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96">
                                            <p:txEl>
                                              <p:pRg st="1" end="1"/>
                                            </p:txEl>
                                          </p:spTgt>
                                        </p:tgtEl>
                                        <p:attrNameLst>
                                          <p:attrName>style.visibility</p:attrName>
                                        </p:attrNameLst>
                                      </p:cBhvr>
                                      <p:to>
                                        <p:strVal val="visible"/>
                                      </p:to>
                                    </p:set>
                                    <p:animEffect transition="in" filter="fade">
                                      <p:cBhvr>
                                        <p:cTn id="15" dur="1000"/>
                                        <p:tgtEl>
                                          <p:spTgt spid="96">
                                            <p:txEl>
                                              <p:pRg st="1" end="1"/>
                                            </p:txEl>
                                          </p:spTgt>
                                        </p:tgtEl>
                                      </p:cBhvr>
                                    </p:animEffect>
                                    <p:anim calcmode="lin" valueType="num">
                                      <p:cBhvr>
                                        <p:cTn id="16" dur="1000" fill="hold"/>
                                        <p:tgtEl>
                                          <p:spTgt spid="96">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96">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96">
                                            <p:txEl>
                                              <p:pRg st="2" end="2"/>
                                            </p:txEl>
                                          </p:spTgt>
                                        </p:tgtEl>
                                        <p:attrNameLst>
                                          <p:attrName>style.visibility</p:attrName>
                                        </p:attrNameLst>
                                      </p:cBhvr>
                                      <p:to>
                                        <p:strVal val="visible"/>
                                      </p:to>
                                    </p:set>
                                    <p:animEffect transition="in" filter="fade">
                                      <p:cBhvr>
                                        <p:cTn id="23" dur="1000"/>
                                        <p:tgtEl>
                                          <p:spTgt spid="96">
                                            <p:txEl>
                                              <p:pRg st="2" end="2"/>
                                            </p:txEl>
                                          </p:spTgt>
                                        </p:tgtEl>
                                      </p:cBhvr>
                                    </p:animEffect>
                                    <p:anim calcmode="lin" valueType="num">
                                      <p:cBhvr>
                                        <p:cTn id="24" dur="1000" fill="hold"/>
                                        <p:tgtEl>
                                          <p:spTgt spid="96">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96">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96">
                                            <p:txEl>
                                              <p:pRg st="3" end="3"/>
                                            </p:txEl>
                                          </p:spTgt>
                                        </p:tgtEl>
                                        <p:attrNameLst>
                                          <p:attrName>style.visibility</p:attrName>
                                        </p:attrNameLst>
                                      </p:cBhvr>
                                      <p:to>
                                        <p:strVal val="visible"/>
                                      </p:to>
                                    </p:set>
                                    <p:animEffect transition="in" filter="fade">
                                      <p:cBhvr>
                                        <p:cTn id="31" dur="1000"/>
                                        <p:tgtEl>
                                          <p:spTgt spid="96">
                                            <p:txEl>
                                              <p:pRg st="3" end="3"/>
                                            </p:txEl>
                                          </p:spTgt>
                                        </p:tgtEl>
                                      </p:cBhvr>
                                    </p:animEffect>
                                    <p:anim calcmode="lin" valueType="num">
                                      <p:cBhvr>
                                        <p:cTn id="32" dur="1000" fill="hold"/>
                                        <p:tgtEl>
                                          <p:spTgt spid="96">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96">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9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9" presetClass="emph" presetSubtype="0" fill="hold" nodeType="clickEffect">
                                  <p:stCondLst>
                                    <p:cond delay="0"/>
                                  </p:stCondLst>
                                  <p:childTnLst>
                                    <p:animClr clrSpc="rgb" dir="cw">
                                      <p:cBhvr override="childStyle">
                                        <p:cTn id="38" dur="500" fill="hold"/>
                                        <p:tgtEl>
                                          <p:spTgt spid="96">
                                            <p:txEl>
                                              <p:pRg st="2" end="2"/>
                                            </p:txEl>
                                          </p:spTgt>
                                        </p:tgtEl>
                                        <p:attrNameLst>
                                          <p:attrName>style.color</p:attrName>
                                        </p:attrNameLst>
                                      </p:cBhvr>
                                      <p:to>
                                        <a:schemeClr val="accent2"/>
                                      </p:to>
                                    </p:animClr>
                                    <p:animClr clrSpc="rgb" dir="cw">
                                      <p:cBhvr>
                                        <p:cTn id="39" dur="500" fill="hold"/>
                                        <p:tgtEl>
                                          <p:spTgt spid="96">
                                            <p:txEl>
                                              <p:pRg st="2" end="2"/>
                                            </p:txEl>
                                          </p:spTgt>
                                        </p:tgtEl>
                                        <p:attrNameLst>
                                          <p:attrName>fillcolor</p:attrName>
                                        </p:attrNameLst>
                                      </p:cBhvr>
                                      <p:to>
                                        <a:schemeClr val="accent2"/>
                                      </p:to>
                                    </p:animClr>
                                    <p:set>
                                      <p:cBhvr>
                                        <p:cTn id="40" dur="500" fill="hold"/>
                                        <p:tgtEl>
                                          <p:spTgt spid="96">
                                            <p:txEl>
                                              <p:pRg st="2" end="2"/>
                                            </p:txEl>
                                          </p:spTgt>
                                        </p:tgtEl>
                                        <p:attrNameLst>
                                          <p:attrName>fill.type</p:attrName>
                                        </p:attrNameLst>
                                      </p:cBhvr>
                                      <p:to>
                                        <p:strVal val="solid"/>
                                      </p:to>
                                    </p:set>
                                    <p:set>
                                      <p:cBhvr>
                                        <p:cTn id="41" dur="500" fill="hold"/>
                                        <p:tgtEl>
                                          <p:spTgt spid="96">
                                            <p:txEl>
                                              <p:pRg st="2" end="2"/>
                                            </p:txEl>
                                          </p:spTgt>
                                        </p:tgtEl>
                                        <p:attrNameLst>
                                          <p:attrName>fill.on</p:attrName>
                                        </p:attrNameLst>
                                      </p:cBhvr>
                                      <p:to>
                                        <p:strVal val="true"/>
                                      </p:to>
                                    </p:set>
                                  </p:childTnLst>
                                </p:cTn>
                              </p:par>
                              <p:par>
                                <p:cTn id="42" presetID="19" presetClass="emph" presetSubtype="0" fill="hold" nodeType="withEffect">
                                  <p:stCondLst>
                                    <p:cond delay="0"/>
                                  </p:stCondLst>
                                  <p:childTnLst>
                                    <p:animClr clrSpc="rgb" dir="cw">
                                      <p:cBhvr override="childStyle">
                                        <p:cTn id="43" dur="500" fill="hold"/>
                                        <p:tgtEl>
                                          <p:spTgt spid="96">
                                            <p:txEl>
                                              <p:pRg st="3" end="3"/>
                                            </p:txEl>
                                          </p:spTgt>
                                        </p:tgtEl>
                                        <p:attrNameLst>
                                          <p:attrName>style.color</p:attrName>
                                        </p:attrNameLst>
                                      </p:cBhvr>
                                      <p:to>
                                        <a:schemeClr val="accent2"/>
                                      </p:to>
                                    </p:animClr>
                                    <p:animClr clrSpc="rgb" dir="cw">
                                      <p:cBhvr>
                                        <p:cTn id="44" dur="500" fill="hold"/>
                                        <p:tgtEl>
                                          <p:spTgt spid="96">
                                            <p:txEl>
                                              <p:pRg st="3" end="3"/>
                                            </p:txEl>
                                          </p:spTgt>
                                        </p:tgtEl>
                                        <p:attrNameLst>
                                          <p:attrName>fillcolor</p:attrName>
                                        </p:attrNameLst>
                                      </p:cBhvr>
                                      <p:to>
                                        <a:schemeClr val="accent2"/>
                                      </p:to>
                                    </p:animClr>
                                    <p:set>
                                      <p:cBhvr>
                                        <p:cTn id="45" dur="500" fill="hold"/>
                                        <p:tgtEl>
                                          <p:spTgt spid="96">
                                            <p:txEl>
                                              <p:pRg st="3" end="3"/>
                                            </p:txEl>
                                          </p:spTgt>
                                        </p:tgtEl>
                                        <p:attrNameLst>
                                          <p:attrName>fill.type</p:attrName>
                                        </p:attrNameLst>
                                      </p:cBhvr>
                                      <p:to>
                                        <p:strVal val="solid"/>
                                      </p:to>
                                    </p:set>
                                    <p:set>
                                      <p:cBhvr>
                                        <p:cTn id="46" dur="500" fill="hold"/>
                                        <p:tgtEl>
                                          <p:spTgt spid="96">
                                            <p:txEl>
                                              <p:pRg st="3" end="3"/>
                                            </p:txEl>
                                          </p:spTgt>
                                        </p:tgtEl>
                                        <p:attrNameLst>
                                          <p:attrName>fill.on</p:attrName>
                                        </p:attrNameLst>
                                      </p:cBhvr>
                                      <p:to>
                                        <p:strVal val="true"/>
                                      </p:to>
                                    </p:set>
                                  </p:childTnLst>
                                </p:cTn>
                              </p:par>
                              <p:par>
                                <p:cTn id="47" presetID="1" presetClass="exit" presetSubtype="0" fill="hold" nodeType="withEffect">
                                  <p:stCondLst>
                                    <p:cond delay="0"/>
                                  </p:stCondLst>
                                  <p:childTnLst>
                                    <p:set>
                                      <p:cBhvr>
                                        <p:cTn id="48" dur="1" fill="hold">
                                          <p:stCondLst>
                                            <p:cond delay="0"/>
                                          </p:stCondLst>
                                        </p:cTn>
                                        <p:tgtEl>
                                          <p:spTgt spid="96">
                                            <p:txEl>
                                              <p:pRg st="0" end="0"/>
                                            </p:txEl>
                                          </p:spTgt>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96">
                                            <p:txEl>
                                              <p:pRg st="1" end="1"/>
                                            </p:txEl>
                                          </p:spTgt>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43" presetClass="entr" presetSubtype="0" fill="hold"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Effect transition="in" filter="fade">
                                      <p:cBhvr>
                                        <p:cTn id="55" dur="100"/>
                                        <p:tgtEl>
                                          <p:spTgt spid="7">
                                            <p:txEl>
                                              <p:pRg st="0" end="0"/>
                                            </p:txEl>
                                          </p:spTgt>
                                        </p:tgtEl>
                                      </p:cBhvr>
                                    </p:animEffect>
                                    <p:anim calcmode="lin" valueType="num">
                                      <p:cBhvr>
                                        <p:cTn id="56"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57" dur="4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58" dur="600" decel="50000" fill="hold">
                                          <p:stCondLst>
                                            <p:cond delay="4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9" dur="600" decel="50000" fill="hold">
                                          <p:stCondLst>
                                            <p:cond delay="4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60" presetID="43" presetClass="entr" presetSubtype="0" fill="hold" grpId="0" nodeType="with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100"/>
                                        <p:tgtEl>
                                          <p:spTgt spid="9"/>
                                        </p:tgtEl>
                                      </p:cBhvr>
                                    </p:animEffect>
                                    <p:anim calcmode="lin" valueType="num">
                                      <p:cBhvr>
                                        <p:cTn id="63" dur="400" fill="hold"/>
                                        <p:tgtEl>
                                          <p:spTgt spid="9"/>
                                        </p:tgtEl>
                                        <p:attrNameLst>
                                          <p:attrName>ppt_x</p:attrName>
                                        </p:attrNameLst>
                                      </p:cBhvr>
                                      <p:tavLst>
                                        <p:tav tm="0">
                                          <p:val>
                                            <p:strVal val="#ppt_x"/>
                                          </p:val>
                                        </p:tav>
                                        <p:tav tm="100000">
                                          <p:val>
                                            <p:strVal val="#ppt_x"/>
                                          </p:val>
                                        </p:tav>
                                      </p:tavLst>
                                    </p:anim>
                                    <p:anim calcmode="lin" valueType="num">
                                      <p:cBhvr>
                                        <p:cTn id="64" dur="400" fill="hold"/>
                                        <p:tgtEl>
                                          <p:spTgt spid="9"/>
                                        </p:tgtEl>
                                        <p:attrNameLst>
                                          <p:attrName>ppt_y</p:attrName>
                                        </p:attrNameLst>
                                      </p:cBhvr>
                                      <p:tavLst>
                                        <p:tav tm="0">
                                          <p:val>
                                            <p:strVal val="#ppt_y+0.31"/>
                                          </p:val>
                                        </p:tav>
                                        <p:tav tm="100000">
                                          <p:val>
                                            <p:strVal val="#ppt_y+0.31"/>
                                          </p:val>
                                        </p:tav>
                                      </p:tavLst>
                                    </p:anim>
                                    <p:anim calcmode="lin" valueType="num">
                                      <p:cBhvr>
                                        <p:cTn id="65"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6"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81"/>
          <p:cNvSpPr txBox="1">
            <a:spLocks noGrp="1"/>
          </p:cNvSpPr>
          <p:nvPr>
            <p:ph type="ctrTitle"/>
          </p:nvPr>
        </p:nvSpPr>
        <p:spPr>
          <a:xfrm>
            <a:off x="685800" y="1984375"/>
            <a:ext cx="7772400" cy="1160463"/>
          </a:xfrm>
        </p:spPr>
        <p:txBody>
          <a:bodyPr/>
          <a:lstStyle/>
          <a:p>
            <a:pPr eaLnBrk="1" hangingPunct="1">
              <a:spcBef>
                <a:spcPct val="0"/>
              </a:spcBef>
              <a:spcAft>
                <a:spcPct val="0"/>
              </a:spcAft>
              <a:buClr>
                <a:srgbClr val="FFFFFF"/>
              </a:buClr>
              <a:buFont typeface="Walter Turncoat" charset="-95"/>
              <a:buNone/>
            </a:pP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r>
              <a:rPr lang="en-US" altLang="en-US" sz="6000">
                <a:solidFill>
                  <a:srgbClr val="FFFFFF"/>
                </a:solidFill>
                <a:latin typeface="Walter Turncoat" charset="-95"/>
                <a:ea typeface="Walter Turncoat" charset="-95"/>
                <a:cs typeface="Walter Turncoat" charset="-95"/>
                <a:sym typeface="Walter Turncoat" charset="-95"/>
              </a:rPr>
              <a:t>2.</a:t>
            </a:r>
            <a:br>
              <a:rPr lang="en-US" altLang="en-US" sz="6000">
                <a:solidFill>
                  <a:srgbClr val="FFFFFF"/>
                </a:solidFill>
                <a:latin typeface="Walter Turncoat" charset="-95"/>
                <a:ea typeface="Walter Turncoat" charset="-95"/>
                <a:cs typeface="Walter Turncoat" charset="-95"/>
                <a:sym typeface="Walter Turncoat" charset="-95"/>
              </a:rPr>
            </a:br>
            <a:r>
              <a:rPr lang="en-US" altLang="en-US">
                <a:solidFill>
                  <a:srgbClr val="FFFFFF"/>
                </a:solidFill>
                <a:latin typeface="Walter Turncoat" charset="-95"/>
                <a:ea typeface="Walter Turncoat" charset="-95"/>
                <a:cs typeface="Walter Turncoat" charset="-95"/>
                <a:sym typeface="Walter Turncoat" charset="-95"/>
              </a:rPr>
              <a:t/>
            </a:r>
            <a:br>
              <a:rPr lang="en-US" altLang="en-US">
                <a:solidFill>
                  <a:srgbClr val="FFFFFF"/>
                </a:solidFill>
                <a:latin typeface="Walter Turncoat" charset="-95"/>
                <a:ea typeface="Walter Turncoat" charset="-95"/>
                <a:cs typeface="Walter Turncoat" charset="-95"/>
                <a:sym typeface="Walter Turncoat" charset="-95"/>
              </a:rPr>
            </a:br>
            <a:r>
              <a:rPr lang="en-US" altLang="en-US">
                <a:solidFill>
                  <a:srgbClr val="FFFFFF"/>
                </a:solidFill>
                <a:latin typeface="Walter Turncoat" charset="-95"/>
                <a:ea typeface="Walter Turncoat" charset="-95"/>
                <a:cs typeface="Walter Turncoat" charset="-95"/>
                <a:sym typeface="Walter Turncoat" charset="-95"/>
              </a:rPr>
              <a:t>The present study</a:t>
            </a:r>
          </a:p>
        </p:txBody>
      </p:sp>
      <p:sp>
        <p:nvSpPr>
          <p:cNvPr id="10243" name="Shape 82"/>
          <p:cNvSpPr txBox="1">
            <a:spLocks noGrp="1"/>
          </p:cNvSpPr>
          <p:nvPr>
            <p:ph type="subTitle" idx="1"/>
          </p:nvPr>
        </p:nvSpPr>
        <p:spPr>
          <a:xfrm>
            <a:off x="685800" y="3144838"/>
            <a:ext cx="7772400" cy="784225"/>
          </a:xfrm>
        </p:spPr>
        <p:txBody>
          <a:bodyPr/>
          <a:lstStyle/>
          <a:p>
            <a:pPr eaLnBrk="1" hangingPunct="1">
              <a:spcBef>
                <a:spcPct val="0"/>
              </a:spcBef>
              <a:spcAft>
                <a:spcPct val="0"/>
              </a:spcAft>
              <a:buClr>
                <a:srgbClr val="FFFFFF"/>
              </a:buClr>
              <a:buFont typeface="Sniglet" charset="-95"/>
              <a:buNone/>
            </a:pPr>
            <a:r>
              <a:rPr lang="en-US" altLang="en-US" sz="2000">
                <a:solidFill>
                  <a:srgbClr val="FFFFFF"/>
                </a:solidFill>
                <a:latin typeface="Sniglet" charset="-95"/>
                <a:ea typeface="Sniglet" charset="-95"/>
                <a:cs typeface="Sniglet" charset="-95"/>
                <a:sym typeface="Sniglet" charset="-95"/>
              </a:rPr>
              <a:t>Methodology</a:t>
            </a:r>
            <a:r>
              <a:rPr lang="el-GR" altLang="en-US" sz="2000">
                <a:solidFill>
                  <a:srgbClr val="FFFFFF"/>
                </a:solidFill>
                <a:latin typeface="Sniglet" charset="-95"/>
                <a:ea typeface="Sniglet" charset="-95"/>
                <a:cs typeface="Sniglet" charset="-95"/>
                <a:sym typeface="Sniglet" charset="-95"/>
              </a:rPr>
              <a:t> </a:t>
            </a:r>
            <a:r>
              <a:rPr lang="en-US" altLang="en-US" sz="2000">
                <a:solidFill>
                  <a:srgbClr val="FFFFFF"/>
                </a:solidFill>
                <a:latin typeface="Sniglet" charset="-95"/>
                <a:ea typeface="Sniglet" charset="-95"/>
                <a:cs typeface="Sniglet" charset="-95"/>
                <a:sym typeface="Sniglet" charset="-95"/>
              </a:rPr>
              <a:t>&amp;</a:t>
            </a:r>
            <a:r>
              <a:rPr lang="el-GR" altLang="en-US" sz="2000">
                <a:solidFill>
                  <a:srgbClr val="FFFFFF"/>
                </a:solidFill>
                <a:latin typeface="Sniglet" charset="-95"/>
                <a:ea typeface="Sniglet" charset="-95"/>
                <a:cs typeface="Sniglet" charset="-95"/>
                <a:sym typeface="Sniglet" charset="-95"/>
              </a:rPr>
              <a:t> </a:t>
            </a:r>
            <a:r>
              <a:rPr lang="en-US" altLang="en-US" sz="2000">
                <a:solidFill>
                  <a:srgbClr val="FFFFFF"/>
                </a:solidFill>
                <a:latin typeface="Sniglet" charset="-95"/>
                <a:ea typeface="Sniglet" charset="-95"/>
                <a:cs typeface="Sniglet" charset="-95"/>
                <a:sym typeface="Sniglet" charset="-95"/>
              </a:rPr>
              <a:t>Data </a:t>
            </a:r>
          </a:p>
        </p:txBody>
      </p:sp>
      <p:sp>
        <p:nvSpPr>
          <p:cNvPr id="10244" name="Shape 83"/>
          <p:cNvSpPr>
            <a:spLocks/>
          </p:cNvSpPr>
          <p:nvPr/>
        </p:nvSpPr>
        <p:spPr bwMode="auto">
          <a:xfrm>
            <a:off x="3535363" y="98425"/>
            <a:ext cx="1824037"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3449 w 73112"/>
              <a:gd name="T83" fmla="*/ 2147483647 h 68207"/>
              <a:gd name="T84" fmla="*/ 138888572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597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0245"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D4C84B84-91F2-4A43-80CF-EC50B93D7195}" type="slidenum">
              <a:rPr lang="en-US" altLang="en-US" sz="1000">
                <a:solidFill>
                  <a:srgbClr val="FFFFFF"/>
                </a:solidFill>
                <a:latin typeface="Sniglet" charset="-95"/>
                <a:ea typeface="Sniglet" charset="-95"/>
                <a:cs typeface="Sniglet" charset="-95"/>
                <a:sym typeface="Sniglet" charset="-95"/>
              </a:rPr>
              <a:pPr/>
              <a:t>7</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hape 62"/>
          <p:cNvSpPr>
            <a:spLocks/>
          </p:cNvSpPr>
          <p:nvPr/>
        </p:nvSpPr>
        <p:spPr bwMode="auto">
          <a:xfrm>
            <a:off x="4141788" y="280988"/>
            <a:ext cx="788987" cy="804862"/>
          </a:xfrm>
          <a:custGeom>
            <a:avLst/>
            <a:gdLst>
              <a:gd name="T0" fmla="*/ 637402755 w 67641"/>
              <a:gd name="T1" fmla="*/ 1752652 h 69056"/>
              <a:gd name="T2" fmla="*/ 487219619 w 67641"/>
              <a:gd name="T3" fmla="*/ 24377852 h 69056"/>
              <a:gd name="T4" fmla="*/ 267193583 w 67641"/>
              <a:gd name="T5" fmla="*/ 168868633 h 69056"/>
              <a:gd name="T6" fmla="*/ 132726259 w 67641"/>
              <a:gd name="T7" fmla="*/ 329026262 h 69056"/>
              <a:gd name="T8" fmla="*/ 24454264 w 67641"/>
              <a:gd name="T9" fmla="*/ 593631518 h 69056"/>
              <a:gd name="T10" fmla="*/ 19215547 w 67641"/>
              <a:gd name="T11" fmla="*/ 645873677 h 69056"/>
              <a:gd name="T12" fmla="*/ 5238718 w 67641"/>
              <a:gd name="T13" fmla="*/ 812989694 h 69056"/>
              <a:gd name="T14" fmla="*/ 97796247 w 67641"/>
              <a:gd name="T15" fmla="*/ 1051483101 h 69056"/>
              <a:gd name="T16" fmla="*/ 307363840 w 67641"/>
              <a:gd name="T17" fmla="*/ 1220351875 h 69056"/>
              <a:gd name="T18" fmla="*/ 675832321 w 67641"/>
              <a:gd name="T19" fmla="*/ 1260395046 h 69056"/>
              <a:gd name="T20" fmla="*/ 901096946 w 67641"/>
              <a:gd name="T21" fmla="*/ 1202950005 h 69056"/>
              <a:gd name="T22" fmla="*/ 1025086672 w 67641"/>
              <a:gd name="T23" fmla="*/ 1107194594 h 69056"/>
              <a:gd name="T24" fmla="*/ 1108925738 w 67641"/>
              <a:gd name="T25" fmla="*/ 1013191380 h 69056"/>
              <a:gd name="T26" fmla="*/ 1093209319 w 67641"/>
              <a:gd name="T27" fmla="*/ 1027124661 h 69056"/>
              <a:gd name="T28" fmla="*/ 1121142486 w 67641"/>
              <a:gd name="T29" fmla="*/ 976635445 h 69056"/>
              <a:gd name="T30" fmla="*/ 1147335521 w 67641"/>
              <a:gd name="T31" fmla="*/ 955747085 h 69056"/>
              <a:gd name="T32" fmla="*/ 1150835192 w 67641"/>
              <a:gd name="T33" fmla="*/ 903522082 h 69056"/>
              <a:gd name="T34" fmla="*/ 1236394232 w 67641"/>
              <a:gd name="T35" fmla="*/ 718986666 h 69056"/>
              <a:gd name="T36" fmla="*/ 1248629643 w 67641"/>
              <a:gd name="T37" fmla="*/ 673720472 h 69056"/>
              <a:gd name="T38" fmla="*/ 1241632541 w 67641"/>
              <a:gd name="T39" fmla="*/ 494406773 h 69056"/>
              <a:gd name="T40" fmla="*/ 1194484031 w 67641"/>
              <a:gd name="T41" fmla="*/ 389960591 h 69056"/>
              <a:gd name="T42" fmla="*/ 1164792817 w 67641"/>
              <a:gd name="T43" fmla="*/ 341223944 h 69056"/>
              <a:gd name="T44" fmla="*/ 1093209319 w 67641"/>
              <a:gd name="T45" fmla="*/ 275069203 h 69056"/>
              <a:gd name="T46" fmla="*/ 1047800193 w 67641"/>
              <a:gd name="T47" fmla="*/ 241981856 h 69056"/>
              <a:gd name="T48" fmla="*/ 1122883363 w 67641"/>
              <a:gd name="T49" fmla="*/ 313359619 h 69056"/>
              <a:gd name="T50" fmla="*/ 1178768359 w 67641"/>
              <a:gd name="T51" fmla="*/ 398670383 h 69056"/>
              <a:gd name="T52" fmla="*/ 1203222011 w 67641"/>
              <a:gd name="T53" fmla="*/ 417807293 h 69056"/>
              <a:gd name="T54" fmla="*/ 1238152279 w 67641"/>
              <a:gd name="T55" fmla="*/ 534451437 h 69056"/>
              <a:gd name="T56" fmla="*/ 1232913971 w 67641"/>
              <a:gd name="T57" fmla="*/ 557075209 h 69056"/>
              <a:gd name="T58" fmla="*/ 1232913971 w 67641"/>
              <a:gd name="T59" fmla="*/ 640652146 h 69056"/>
              <a:gd name="T60" fmla="*/ 1211958497 w 67641"/>
              <a:gd name="T61" fmla="*/ 746833462 h 69056"/>
              <a:gd name="T62" fmla="*/ 1122883363 w 67641"/>
              <a:gd name="T63" fmla="*/ 940078764 h 69056"/>
              <a:gd name="T64" fmla="*/ 824275139 w 67641"/>
              <a:gd name="T65" fmla="*/ 1204684299 h 69056"/>
              <a:gd name="T66" fmla="*/ 798081357 w 67641"/>
              <a:gd name="T67" fmla="*/ 1211640870 h 69056"/>
              <a:gd name="T68" fmla="*/ 557081277 w 67641"/>
              <a:gd name="T69" fmla="*/ 1242976020 h 69056"/>
              <a:gd name="T70" fmla="*/ 466264892 w 67641"/>
              <a:gd name="T71" fmla="*/ 1236018704 h 69056"/>
              <a:gd name="T72" fmla="*/ 454047771 w 67641"/>
              <a:gd name="T73" fmla="*/ 1220351875 h 69056"/>
              <a:gd name="T74" fmla="*/ 352752249 w 67641"/>
              <a:gd name="T75" fmla="*/ 1195974040 h 69056"/>
              <a:gd name="T76" fmla="*/ 319580587 w 67641"/>
              <a:gd name="T77" fmla="*/ 1190752510 h 69056"/>
              <a:gd name="T78" fmla="*/ 254957798 w 67641"/>
              <a:gd name="T79" fmla="*/ 1154195829 h 69056"/>
              <a:gd name="T80" fmla="*/ 183374067 w 67641"/>
              <a:gd name="T81" fmla="*/ 1093261313 h 69056"/>
              <a:gd name="T82" fmla="*/ 111771439 w 67641"/>
              <a:gd name="T83" fmla="*/ 1013191380 h 69056"/>
              <a:gd name="T84" fmla="*/ 115251700 w 67641"/>
              <a:gd name="T85" fmla="*/ 1037569214 h 69056"/>
              <a:gd name="T86" fmla="*/ 83819399 w 67641"/>
              <a:gd name="T87" fmla="*/ 988815784 h 69056"/>
              <a:gd name="T88" fmla="*/ 62864532 w 67641"/>
              <a:gd name="T89" fmla="*/ 934857233 h 69056"/>
              <a:gd name="T90" fmla="*/ 71602605 w 67641"/>
              <a:gd name="T91" fmla="*/ 950523316 h 69056"/>
              <a:gd name="T92" fmla="*/ 75100363 w 67641"/>
              <a:gd name="T93" fmla="*/ 920923952 h 69056"/>
              <a:gd name="T94" fmla="*/ 36671064 w 67641"/>
              <a:gd name="T95" fmla="*/ 774697786 h 69056"/>
              <a:gd name="T96" fmla="*/ 52387215 w 67641"/>
              <a:gd name="T97" fmla="*/ 605829386 h 69056"/>
              <a:gd name="T98" fmla="*/ 103034952 w 67641"/>
              <a:gd name="T99" fmla="*/ 421293783 h 69056"/>
              <a:gd name="T100" fmla="*/ 317841390 w 67641"/>
              <a:gd name="T101" fmla="*/ 160159027 h 69056"/>
              <a:gd name="T102" fmla="*/ 459286826 w 67641"/>
              <a:gd name="T103" fmla="*/ 76601088 h 69056"/>
              <a:gd name="T104" fmla="*/ 548344790 w 67641"/>
              <a:gd name="T105" fmla="*/ 50489473 h 69056"/>
              <a:gd name="T106" fmla="*/ 684570300 w 67641"/>
              <a:gd name="T107" fmla="*/ 20889928 h 69056"/>
              <a:gd name="T108" fmla="*/ 798081357 w 67641"/>
              <a:gd name="T109" fmla="*/ 22642590 h 69056"/>
              <a:gd name="T110" fmla="*/ 791084254 w 67641"/>
              <a:gd name="T111" fmla="*/ 13932961 h 69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641"/>
              <a:gd name="T169" fmla="*/ 0 h 69056"/>
              <a:gd name="T170" fmla="*/ 67641 w 67641"/>
              <a:gd name="T171" fmla="*/ 69056 h 6905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641" h="69056" extrusionOk="0">
                <a:moveTo>
                  <a:pt x="49622" y="2736"/>
                </a:moveTo>
                <a:lnTo>
                  <a:pt x="49622" y="2736"/>
                </a:lnTo>
                <a:close/>
                <a:moveTo>
                  <a:pt x="59622" y="55565"/>
                </a:move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8678" y="56037"/>
                </a:lnTo>
                <a:lnTo>
                  <a:pt x="59810" y="54339"/>
                </a:lnTo>
                <a:lnTo>
                  <a:pt x="60282" y="53490"/>
                </a:lnTo>
                <a:lnTo>
                  <a:pt x="60282" y="53301"/>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1267" name="Shape 63"/>
          <p:cNvSpPr>
            <a:spLocks/>
          </p:cNvSpPr>
          <p:nvPr/>
        </p:nvSpPr>
        <p:spPr bwMode="auto">
          <a:xfrm>
            <a:off x="4346575" y="520700"/>
            <a:ext cx="379413" cy="327025"/>
          </a:xfrm>
          <a:custGeom>
            <a:avLst/>
            <a:gdLst>
              <a:gd name="T0" fmla="*/ 963069530 w 17398"/>
              <a:gd name="T1" fmla="*/ 2147483647 h 14965"/>
              <a:gd name="T2" fmla="*/ 787098043 w 17398"/>
              <a:gd name="T3" fmla="*/ 2147483647 h 14965"/>
              <a:gd name="T4" fmla="*/ 1238327759 w 17398"/>
              <a:gd name="T5" fmla="*/ 2147483647 h 14965"/>
              <a:gd name="T6" fmla="*/ 2147483647 w 17398"/>
              <a:gd name="T7" fmla="*/ 2147483647 h 14965"/>
              <a:gd name="T8" fmla="*/ 2147483647 w 17398"/>
              <a:gd name="T9" fmla="*/ 2147483647 h 14965"/>
              <a:gd name="T10" fmla="*/ 709975570 w 17398"/>
              <a:gd name="T11" fmla="*/ 2147483647 h 14965"/>
              <a:gd name="T12" fmla="*/ 588972406 w 17398"/>
              <a:gd name="T13" fmla="*/ 2147483647 h 14965"/>
              <a:gd name="T14" fmla="*/ 1309796767 w 17398"/>
              <a:gd name="T15" fmla="*/ 2147483647 h 14965"/>
              <a:gd name="T16" fmla="*/ 2147483647 w 17398"/>
              <a:gd name="T17" fmla="*/ 188590035 h 14965"/>
              <a:gd name="T18" fmla="*/ 2147483647 w 17398"/>
              <a:gd name="T19" fmla="*/ 604767557 h 14965"/>
              <a:gd name="T20" fmla="*/ 2147483647 w 17398"/>
              <a:gd name="T21" fmla="*/ 2147483647 h 14965"/>
              <a:gd name="T22" fmla="*/ 2147483647 w 17398"/>
              <a:gd name="T23" fmla="*/ 2147483647 h 14965"/>
              <a:gd name="T24" fmla="*/ 2058447410 w 17398"/>
              <a:gd name="T25" fmla="*/ 2147483647 h 14965"/>
              <a:gd name="T26" fmla="*/ 2019772512 w 17398"/>
              <a:gd name="T27" fmla="*/ 504889406 h 14965"/>
              <a:gd name="T28" fmla="*/ 2147483647 w 17398"/>
              <a:gd name="T29" fmla="*/ 127699066 h 14965"/>
              <a:gd name="T30" fmla="*/ 2147483647 w 17398"/>
              <a:gd name="T31" fmla="*/ 2147483647 h 14965"/>
              <a:gd name="T32" fmla="*/ 2147483647 w 17398"/>
              <a:gd name="T33" fmla="*/ 2147483647 h 14965"/>
              <a:gd name="T34" fmla="*/ 2147483647 w 17398"/>
              <a:gd name="T35" fmla="*/ 2147483647 h 14965"/>
              <a:gd name="T36" fmla="*/ 1507932349 w 17398"/>
              <a:gd name="T37" fmla="*/ 2147483647 h 14965"/>
              <a:gd name="T38" fmla="*/ 418435433 w 17398"/>
              <a:gd name="T39" fmla="*/ 2147483647 h 14965"/>
              <a:gd name="T40" fmla="*/ 2147483647 w 17398"/>
              <a:gd name="T41" fmla="*/ 2147483647 h 14965"/>
              <a:gd name="T42" fmla="*/ 1172281751 w 17398"/>
              <a:gd name="T43" fmla="*/ 122001031 h 14965"/>
              <a:gd name="T44" fmla="*/ 1810788488 w 17398"/>
              <a:gd name="T45" fmla="*/ 410709377 h 14965"/>
              <a:gd name="T46" fmla="*/ 1915280500 w 17398"/>
              <a:gd name="T47" fmla="*/ 1786720955 h 14965"/>
              <a:gd name="T48" fmla="*/ 1530096094 w 17398"/>
              <a:gd name="T49" fmla="*/ 2147483647 h 14965"/>
              <a:gd name="T50" fmla="*/ 462306180 w 17398"/>
              <a:gd name="T51" fmla="*/ 2147483647 h 14965"/>
              <a:gd name="T52" fmla="*/ 148601817 w 17398"/>
              <a:gd name="T53" fmla="*/ 2147483647 h 14965"/>
              <a:gd name="T54" fmla="*/ 137742908 w 17398"/>
              <a:gd name="T55" fmla="*/ 965532964 h 14965"/>
              <a:gd name="T56" fmla="*/ 792532208 w 17398"/>
              <a:gd name="T57" fmla="*/ 155300799 h 14965"/>
              <a:gd name="T58" fmla="*/ 2147483647 w 17398"/>
              <a:gd name="T59" fmla="*/ 2147483647 h 14965"/>
              <a:gd name="T60" fmla="*/ 330215822 w 17398"/>
              <a:gd name="T61" fmla="*/ 2147483647 h 14965"/>
              <a:gd name="T62" fmla="*/ 2147483647 w 17398"/>
              <a:gd name="T63" fmla="*/ 2147483647 h 14965"/>
              <a:gd name="T64" fmla="*/ 2147483647 w 17398"/>
              <a:gd name="T65" fmla="*/ 2147483647 h 14965"/>
              <a:gd name="T66" fmla="*/ 1607000663 w 17398"/>
              <a:gd name="T67" fmla="*/ 2147483647 h 14965"/>
              <a:gd name="T68" fmla="*/ 2147483647 w 17398"/>
              <a:gd name="T69" fmla="*/ 2147483647 h 14965"/>
              <a:gd name="T70" fmla="*/ 2147483647 w 17398"/>
              <a:gd name="T71" fmla="*/ 2147483647 h 14965"/>
              <a:gd name="T72" fmla="*/ 1931791653 w 17398"/>
              <a:gd name="T73" fmla="*/ 2147483647 h 14965"/>
              <a:gd name="T74" fmla="*/ 2003261359 w 17398"/>
              <a:gd name="T75" fmla="*/ 2147483647 h 14965"/>
              <a:gd name="T76" fmla="*/ 1029114840 w 17398"/>
              <a:gd name="T77" fmla="*/ 0 h 14965"/>
              <a:gd name="T78" fmla="*/ 143167390 w 17398"/>
              <a:gd name="T79" fmla="*/ 266355226 h 14965"/>
              <a:gd name="T80" fmla="*/ 11087240 w 17398"/>
              <a:gd name="T81" fmla="*/ 699177301 h 14965"/>
              <a:gd name="T82" fmla="*/ 0 w 17398"/>
              <a:gd name="T83" fmla="*/ 2147483647 h 14965"/>
              <a:gd name="T84" fmla="*/ 82556311 w 17398"/>
              <a:gd name="T85" fmla="*/ 2147483647 h 14965"/>
              <a:gd name="T86" fmla="*/ 209212482 w 17398"/>
              <a:gd name="T87" fmla="*/ 2147483647 h 14965"/>
              <a:gd name="T88" fmla="*/ 588972406 w 17398"/>
              <a:gd name="T89" fmla="*/ 2147483647 h 14965"/>
              <a:gd name="T90" fmla="*/ 1585054647 w 17398"/>
              <a:gd name="T91" fmla="*/ 2147483647 h 14965"/>
              <a:gd name="T92" fmla="*/ 1904194440 w 17398"/>
              <a:gd name="T93" fmla="*/ 2147483647 h 14965"/>
              <a:gd name="T94" fmla="*/ 2047371120 w 17398"/>
              <a:gd name="T95" fmla="*/ 2147483647 h 14965"/>
              <a:gd name="T96" fmla="*/ 2147483647 w 17398"/>
              <a:gd name="T97" fmla="*/ 2147483647 h 14965"/>
              <a:gd name="T98" fmla="*/ 2147483647 w 17398"/>
              <a:gd name="T99" fmla="*/ 2147483647 h 14965"/>
              <a:gd name="T100" fmla="*/ 2147483647 w 17398"/>
              <a:gd name="T101" fmla="*/ 2147483647 h 14965"/>
              <a:gd name="T102" fmla="*/ 2147483647 w 17398"/>
              <a:gd name="T103" fmla="*/ 2147483647 h 14965"/>
              <a:gd name="T104" fmla="*/ 2147483647 w 17398"/>
              <a:gd name="T105" fmla="*/ 2147483647 h 14965"/>
              <a:gd name="T106" fmla="*/ 2147483647 w 17398"/>
              <a:gd name="T107" fmla="*/ 577176226 h 14965"/>
              <a:gd name="T108" fmla="*/ 2147483647 w 17398"/>
              <a:gd name="T109" fmla="*/ 277531546 h 14965"/>
              <a:gd name="T110" fmla="*/ 2147483647 w 17398"/>
              <a:gd name="T111" fmla="*/ 22123410 h 14965"/>
              <a:gd name="T112" fmla="*/ 2147483647 w 17398"/>
              <a:gd name="T113" fmla="*/ 127699066 h 14965"/>
              <a:gd name="T114" fmla="*/ 1904194440 w 17398"/>
              <a:gd name="T115" fmla="*/ 332944098 h 14965"/>
              <a:gd name="T116" fmla="*/ 1265926368 w 17398"/>
              <a:gd name="T117" fmla="*/ 16644601 h 1496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398"/>
              <a:gd name="T178" fmla="*/ 0 h 14965"/>
              <a:gd name="T179" fmla="*/ 17398 w 17398"/>
              <a:gd name="T180" fmla="*/ 14965 h 1496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398" h="14965" extrusionOk="0">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lnTo>
                  <a:pt x="13383"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lnTo>
                  <a:pt x="484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lnTo>
                  <a:pt x="15354"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lnTo>
                  <a:pt x="45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1268" name="Shape 67"/>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0C5D4750-F57E-B24F-9B98-3269B646B65A}" type="slidenum">
              <a:rPr lang="en-US" altLang="en-US" sz="1000">
                <a:solidFill>
                  <a:srgbClr val="FFFFFF"/>
                </a:solidFill>
                <a:latin typeface="Sniglet" charset="-95"/>
                <a:ea typeface="Sniglet" charset="-95"/>
                <a:cs typeface="Sniglet" charset="-95"/>
                <a:sym typeface="Sniglet" charset="-95"/>
              </a:rPr>
              <a:pPr/>
              <a:t>8</a:t>
            </a:fld>
            <a:endParaRPr lang="en-US" altLang="en-US" sz="1000">
              <a:solidFill>
                <a:srgbClr val="FFFFFF"/>
              </a:solidFill>
              <a:latin typeface="Sniglet" charset="-95"/>
              <a:ea typeface="Sniglet" charset="-95"/>
              <a:cs typeface="Sniglet" charset="-95"/>
              <a:sym typeface="Sniglet" charset="-95"/>
            </a:endParaRPr>
          </a:p>
        </p:txBody>
      </p:sp>
      <p:sp>
        <p:nvSpPr>
          <p:cNvPr id="9" name="Shape 121"/>
          <p:cNvSpPr txBox="1">
            <a:spLocks noGrp="1"/>
          </p:cNvSpPr>
          <p:nvPr>
            <p:ph type="body" idx="1"/>
          </p:nvPr>
        </p:nvSpPr>
        <p:spPr>
          <a:xfrm>
            <a:off x="4846638" y="552450"/>
            <a:ext cx="4289425" cy="3627438"/>
          </a:xfrm>
        </p:spPr>
        <p:txBody>
          <a:bodyPr/>
          <a:lstStyle/>
          <a:p>
            <a:pPr marL="0" indent="0" eaLnBrk="1" hangingPunct="1">
              <a:spcAft>
                <a:spcPct val="0"/>
              </a:spcAft>
              <a:buClr>
                <a:srgbClr val="FFFFFF"/>
              </a:buClr>
              <a:buFont typeface="Sniglet" charset="-95"/>
              <a:buNone/>
            </a:pPr>
            <a:r>
              <a:rPr lang="en-US" altLang="en-US" u="sng">
                <a:solidFill>
                  <a:srgbClr val="FFFFFF"/>
                </a:solidFill>
                <a:latin typeface="Sniglet" charset="-95"/>
                <a:ea typeface="Sniglet" charset="-95"/>
                <a:cs typeface="Sniglet" charset="-95"/>
                <a:sym typeface="Sniglet" charset="-95"/>
              </a:rPr>
              <a:t>DATA</a:t>
            </a:r>
            <a:endParaRPr lang="el-GR" altLang="en-US" u="sng">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r>
              <a:rPr lang="en-US" altLang="en-US">
                <a:solidFill>
                  <a:srgbClr val="FFFFFF"/>
                </a:solidFill>
                <a:latin typeface="Sniglet" charset="-95"/>
                <a:ea typeface="Sniglet" charset="-95"/>
                <a:cs typeface="Sniglet" charset="-95"/>
                <a:sym typeface="Sniglet" charset="-95"/>
              </a:rPr>
              <a:t>Corpus of Spoken Greek (Institute of Modern Greek Studies)</a:t>
            </a:r>
          </a:p>
          <a:p>
            <a:pPr marL="0" indent="0" eaLnBrk="1" hangingPunct="1">
              <a:spcAft>
                <a:spcPct val="0"/>
              </a:spcAft>
              <a:buClr>
                <a:srgbClr val="FFFFFF"/>
              </a:buClr>
              <a:buSzPts val="2000"/>
              <a:buFont typeface="Sniglet" charset="-95"/>
              <a:buChar char="✘"/>
            </a:pPr>
            <a:r>
              <a:rPr lang="en-US" altLang="en-US">
                <a:solidFill>
                  <a:srgbClr val="FFFFFF"/>
                </a:solidFill>
                <a:latin typeface="Sniglet" charset="-95"/>
                <a:ea typeface="Sniglet" charset="-95"/>
                <a:cs typeface="Sniglet" charset="-95"/>
                <a:sym typeface="Sniglet" charset="-95"/>
              </a:rPr>
              <a:t>20 audio-recorded conversations between friends and relatives</a:t>
            </a:r>
          </a:p>
          <a:p>
            <a:pPr marL="0" indent="0" eaLnBrk="1" hangingPunct="1">
              <a:spcAft>
                <a:spcPct val="0"/>
              </a:spcAft>
              <a:buClr>
                <a:srgbClr val="FFFFFF"/>
              </a:buClr>
              <a:buSzPts val="2000"/>
              <a:buFont typeface="Sniglet" charset="-95"/>
              <a:buChar char="✘"/>
            </a:pPr>
            <a:r>
              <a:rPr lang="en-US" altLang="en-US">
                <a:solidFill>
                  <a:srgbClr val="FFFFFF"/>
                </a:solidFill>
                <a:latin typeface="Sniglet" charset="-95"/>
                <a:ea typeface="Sniglet" charset="-95"/>
                <a:cs typeface="Sniglet" charset="-95"/>
                <a:sym typeface="Sniglet" charset="-95"/>
              </a:rPr>
              <a:t>40 complaint sequences from which 34 were direct complaints</a:t>
            </a:r>
          </a:p>
          <a:p>
            <a:pPr marL="0" indent="0" eaLnBrk="1" hangingPunct="1">
              <a:spcAft>
                <a:spcPct val="0"/>
              </a:spcAft>
              <a:buClr>
                <a:srgbClr val="FFFFFF"/>
              </a:buClr>
              <a:buSzPts val="2000"/>
              <a:buFont typeface="Sniglet" charset="-95"/>
              <a:buChar char="✘"/>
            </a:pPr>
            <a:r>
              <a:rPr lang="en-US" altLang="en-US">
                <a:solidFill>
                  <a:srgbClr val="FFFFFF"/>
                </a:solidFill>
                <a:latin typeface="Sniglet" charset="-95"/>
                <a:ea typeface="Sniglet" charset="-95"/>
                <a:cs typeface="Sniglet" charset="-95"/>
                <a:sym typeface="Sniglet" charset="-95"/>
              </a:rPr>
              <a:t>=&gt; focus on cases where </a:t>
            </a:r>
          </a:p>
          <a:p>
            <a:pPr lvl="2" indent="-355600" eaLnBrk="1" hangingPunct="1">
              <a:spcBef>
                <a:spcPct val="0"/>
              </a:spcBef>
              <a:spcAft>
                <a:spcPct val="0"/>
              </a:spcAft>
              <a:buClr>
                <a:srgbClr val="FFFFFF"/>
              </a:buClr>
              <a:buSzPts val="2000"/>
              <a:buFont typeface="Sniglet" charset="-95"/>
              <a:buChar char="✘"/>
            </a:pPr>
            <a:r>
              <a:rPr lang="en-US" altLang="en-US" i="1">
                <a:solidFill>
                  <a:srgbClr val="FFFFFF"/>
                </a:solidFill>
                <a:latin typeface="Walter Turncoat" charset="-95"/>
                <a:ea typeface="Walter Turncoat" charset="-95"/>
                <a:cs typeface="Walter Turncoat" charset="-95"/>
                <a:sym typeface="Walter Turncoat" charset="-95"/>
              </a:rPr>
              <a:t>noticings are a vehicle for a complaint</a:t>
            </a:r>
          </a:p>
          <a:p>
            <a:pPr lvl="2" indent="-355600" eaLnBrk="1" hangingPunct="1">
              <a:spcBef>
                <a:spcPct val="0"/>
              </a:spcBef>
              <a:spcAft>
                <a:spcPct val="0"/>
              </a:spcAft>
              <a:buClr>
                <a:srgbClr val="FFFFFF"/>
              </a:buClr>
              <a:buSzPts val="2000"/>
              <a:buFont typeface="Sniglet" charset="-95"/>
              <a:buChar char="✘"/>
            </a:pPr>
            <a:r>
              <a:rPr lang="en-US" altLang="en-US" i="1">
                <a:solidFill>
                  <a:srgbClr val="FFFFFF"/>
                </a:solidFill>
                <a:latin typeface="Walter Turncoat" charset="-95"/>
                <a:ea typeface="Walter Turncoat" charset="-95"/>
                <a:cs typeface="Walter Turncoat" charset="-95"/>
                <a:sym typeface="Walter Turncoat" charset="-95"/>
              </a:rPr>
              <a:t>beforehand apologies/accounts/ noticings withhold a complaint</a:t>
            </a:r>
          </a:p>
          <a:p>
            <a:pPr lvl="2" indent="-355600" eaLnBrk="1" hangingPunct="1">
              <a:spcBef>
                <a:spcPct val="0"/>
              </a:spcBef>
              <a:spcAft>
                <a:spcPct val="0"/>
              </a:spcAft>
              <a:buClr>
                <a:srgbClr val="FFFFFF"/>
              </a:buClr>
              <a:buSzPts val="2000"/>
              <a:buFont typeface="Sniglet" charset="-95"/>
              <a:buChar char="✘"/>
            </a:pPr>
            <a:endParaRPr lang="en-US" altLang="en-US" i="1">
              <a:solidFill>
                <a:srgbClr val="FFFFFF"/>
              </a:solidFill>
              <a:latin typeface="Walter Turncoat" charset="-95"/>
              <a:ea typeface="Walter Turncoat" charset="-95"/>
              <a:cs typeface="Walter Turncoat" charset="-95"/>
              <a:sym typeface="Walter Turncoat" charset="-95"/>
            </a:endParaRPr>
          </a:p>
        </p:txBody>
      </p:sp>
      <p:sp>
        <p:nvSpPr>
          <p:cNvPr id="10" name="Shape 121"/>
          <p:cNvSpPr txBox="1">
            <a:spLocks noGrp="1"/>
          </p:cNvSpPr>
          <p:nvPr>
            <p:ph type="body" idx="1"/>
          </p:nvPr>
        </p:nvSpPr>
        <p:spPr>
          <a:xfrm>
            <a:off x="119063" y="684213"/>
            <a:ext cx="4227512" cy="2755900"/>
          </a:xfrm>
        </p:spPr>
        <p:txBody>
          <a:bodyPr/>
          <a:lstStyle/>
          <a:p>
            <a:pPr marL="0" indent="0" eaLnBrk="1" hangingPunct="1">
              <a:spcAft>
                <a:spcPct val="0"/>
              </a:spcAft>
              <a:buClr>
                <a:srgbClr val="FFFFFF"/>
              </a:buClr>
              <a:buFont typeface="Sniglet" charset="-95"/>
              <a:buNone/>
            </a:pPr>
            <a:r>
              <a:rPr lang="en-US" altLang="en-US" u="sng" dirty="0">
                <a:solidFill>
                  <a:srgbClr val="FFFFFF"/>
                </a:solidFill>
                <a:latin typeface="Sniglet" charset="-95"/>
                <a:ea typeface="Sniglet" charset="-95"/>
                <a:cs typeface="Sniglet" charset="-95"/>
                <a:sym typeface="Sniglet" charset="-95"/>
              </a:rPr>
              <a:t>METHODOLOGY</a:t>
            </a:r>
            <a:endParaRPr lang="el-GR" altLang="en-US" u="sng" dirty="0">
              <a:solidFill>
                <a:srgbClr val="FFFFFF"/>
              </a:solidFill>
              <a:latin typeface="Sniglet" charset="-95"/>
              <a:ea typeface="Sniglet" charset="-95"/>
              <a:cs typeface="Sniglet" charset="-95"/>
              <a:sym typeface="Sniglet" charset="-95"/>
            </a:endParaRPr>
          </a:p>
          <a:p>
            <a:pPr marL="0" indent="0" eaLnBrk="1" hangingPunct="1">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Conversation Analysis</a:t>
            </a:r>
            <a:r>
              <a:rPr lang="el-GR" altLang="en-US" dirty="0">
                <a:solidFill>
                  <a:srgbClr val="FFFFFF"/>
                </a:solidFill>
                <a:latin typeface="Sniglet" charset="-95"/>
                <a:ea typeface="Sniglet" charset="-95"/>
                <a:cs typeface="Sniglet" charset="-95"/>
                <a:sym typeface="Sniglet" charset="-95"/>
              </a:rPr>
              <a:t> (</a:t>
            </a:r>
            <a:r>
              <a:rPr lang="en-US" altLang="en-US" dirty="0">
                <a:solidFill>
                  <a:srgbClr val="FFFFFF"/>
                </a:solidFill>
                <a:latin typeface="Sniglet" charset="-95"/>
                <a:ea typeface="Sniglet" charset="-95"/>
                <a:cs typeface="Sniglet" charset="-95"/>
                <a:sym typeface="Sniglet" charset="-95"/>
              </a:rPr>
              <a:t>CA): </a:t>
            </a:r>
            <a:endParaRPr lang="el-GR" altLang="en-US" dirty="0">
              <a:solidFill>
                <a:srgbClr val="FFFFFF"/>
              </a:solidFill>
              <a:latin typeface="Sniglet" charset="-95"/>
              <a:ea typeface="Sniglet" charset="-95"/>
              <a:cs typeface="Sniglet" charset="-95"/>
              <a:sym typeface="Sniglet" charset="-95"/>
            </a:endParaRPr>
          </a:p>
          <a:p>
            <a:pPr lvl="1" indent="-355600" eaLnBrk="1" hangingPunct="1">
              <a:spcBef>
                <a:spcPct val="0"/>
              </a:spcBef>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studies social </a:t>
            </a:r>
            <a:r>
              <a:rPr lang="en-US" altLang="en-US" dirty="0" smtClean="0">
                <a:solidFill>
                  <a:srgbClr val="FFFFFF"/>
                </a:solidFill>
                <a:latin typeface="Sniglet" charset="-95"/>
                <a:ea typeface="Sniglet" charset="-95"/>
                <a:cs typeface="Sniglet" charset="-95"/>
                <a:sym typeface="Sniglet" charset="-95"/>
              </a:rPr>
              <a:t>action (</a:t>
            </a:r>
            <a:r>
              <a:rPr lang="en-US" altLang="en-US" dirty="0" err="1" smtClean="0">
                <a:solidFill>
                  <a:srgbClr val="FFFFFF"/>
                </a:solidFill>
                <a:latin typeface="Sniglet" charset="-95"/>
                <a:ea typeface="Sniglet" charset="-95"/>
                <a:cs typeface="Sniglet" charset="-95"/>
                <a:sym typeface="Sniglet" charset="-95"/>
              </a:rPr>
              <a:t>Schegloff</a:t>
            </a:r>
            <a:r>
              <a:rPr lang="en-US" altLang="en-US" dirty="0" smtClean="0">
                <a:solidFill>
                  <a:srgbClr val="FFFFFF"/>
                </a:solidFill>
                <a:latin typeface="Sniglet" charset="-95"/>
                <a:ea typeface="Sniglet" charset="-95"/>
                <a:cs typeface="Sniglet" charset="-95"/>
                <a:sym typeface="Sniglet" charset="-95"/>
              </a:rPr>
              <a:t> </a:t>
            </a:r>
            <a:r>
              <a:rPr lang="en-US" altLang="en-US" dirty="0">
                <a:solidFill>
                  <a:srgbClr val="FFFFFF"/>
                </a:solidFill>
                <a:latin typeface="Sniglet" charset="-95"/>
                <a:ea typeface="Sniglet" charset="-95"/>
                <a:cs typeface="Sniglet" charset="-95"/>
                <a:sym typeface="Sniglet" charset="-95"/>
              </a:rPr>
              <a:t>1996)</a:t>
            </a:r>
          </a:p>
          <a:p>
            <a:pPr lvl="1" indent="-355600" eaLnBrk="1" hangingPunct="1">
              <a:spcBef>
                <a:spcPct val="0"/>
              </a:spcBef>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emphasis on how participants co-construct and interpret social interaction. Central to this process of </a:t>
            </a:r>
            <a:r>
              <a:rPr lang="en-US" altLang="en-US" dirty="0" err="1">
                <a:solidFill>
                  <a:srgbClr val="FFFFFF"/>
                </a:solidFill>
                <a:latin typeface="Sniglet" charset="-95"/>
                <a:ea typeface="Sniglet" charset="-95"/>
                <a:cs typeface="Sniglet" charset="-95"/>
                <a:sym typeface="Sniglet" charset="-95"/>
              </a:rPr>
              <a:t>intersubjectivity</a:t>
            </a:r>
            <a:r>
              <a:rPr lang="el-GR" altLang="en-US" dirty="0">
                <a:solidFill>
                  <a:srgbClr val="FFFFFF"/>
                </a:solidFill>
                <a:latin typeface="Sniglet" charset="-95"/>
                <a:ea typeface="Sniglet" charset="-95"/>
                <a:cs typeface="Sniglet" charset="-95"/>
                <a:sym typeface="Sniglet" charset="-95"/>
              </a:rPr>
              <a:t> </a:t>
            </a:r>
            <a:r>
              <a:rPr lang="en-US" altLang="en-US" dirty="0">
                <a:solidFill>
                  <a:srgbClr val="FFFFFF"/>
                </a:solidFill>
                <a:latin typeface="Sniglet" charset="-95"/>
                <a:ea typeface="Sniglet" charset="-95"/>
                <a:cs typeface="Sniglet" charset="-95"/>
                <a:sym typeface="Sniglet" charset="-95"/>
              </a:rPr>
              <a:t>is ‘a reflexive’ dimension of social action (Heritage, 1984; Drew &amp; Heritage 2006</a:t>
            </a:r>
            <a:r>
              <a:rPr lang="el-GR" altLang="en-US" dirty="0">
                <a:solidFill>
                  <a:srgbClr val="FFFFFF"/>
                </a:solidFill>
                <a:latin typeface="Sniglet" charset="-95"/>
                <a:ea typeface="Sniglet" charset="-95"/>
                <a:cs typeface="Sniglet" charset="-95"/>
                <a:sym typeface="Sniglet" charset="-95"/>
              </a:rPr>
              <a:t>)</a:t>
            </a:r>
          </a:p>
          <a:p>
            <a:pPr lvl="1" indent="-355600" eaLnBrk="1" hangingPunct="1">
              <a:spcBef>
                <a:spcPct val="0"/>
              </a:spcBef>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interaction </a:t>
            </a:r>
            <a:r>
              <a:rPr lang="el-GR" altLang="en-US" dirty="0">
                <a:solidFill>
                  <a:srgbClr val="FFFFFF"/>
                </a:solidFill>
                <a:latin typeface="Sniglet" charset="-95"/>
                <a:ea typeface="Sniglet" charset="-95"/>
                <a:cs typeface="Sniglet" charset="-95"/>
                <a:sym typeface="Sniglet" charset="-95"/>
              </a:rPr>
              <a:t>-&gt;</a:t>
            </a:r>
            <a:r>
              <a:rPr lang="en-US" altLang="en-US" dirty="0">
                <a:solidFill>
                  <a:srgbClr val="FFFFFF"/>
                </a:solidFill>
                <a:latin typeface="Sniglet" charset="-95"/>
                <a:ea typeface="Sniglet" charset="-95"/>
                <a:cs typeface="Sniglet" charset="-95"/>
                <a:sym typeface="Sniglet" charset="-95"/>
              </a:rPr>
              <a:t>‘order at all points’ (Sacks, 1992(I)).</a:t>
            </a:r>
            <a:endParaRPr lang="el-GR" altLang="en-US" dirty="0">
              <a:solidFill>
                <a:srgbClr val="FFFFFF"/>
              </a:solidFill>
              <a:latin typeface="Sniglet" charset="-95"/>
              <a:ea typeface="Sniglet" charset="-95"/>
              <a:cs typeface="Sniglet" charset="-95"/>
              <a:sym typeface="Sniglet" charset="-95"/>
            </a:endParaRPr>
          </a:p>
          <a:p>
            <a:pPr lvl="1" indent="-355600" eaLnBrk="1" hangingPunct="1">
              <a:spcBef>
                <a:spcPct val="0"/>
              </a:spcBef>
              <a:spcAft>
                <a:spcPct val="0"/>
              </a:spcAft>
              <a:buClr>
                <a:srgbClr val="FFFFFF"/>
              </a:buClr>
              <a:buSzPts val="2000"/>
              <a:buFont typeface="Sniglet" charset="-95"/>
              <a:buChar char="✘"/>
            </a:pPr>
            <a:r>
              <a:rPr lang="en-US" altLang="en-US" dirty="0">
                <a:solidFill>
                  <a:srgbClr val="FFFFFF"/>
                </a:solidFill>
                <a:latin typeface="Sniglet" charset="-95"/>
                <a:ea typeface="Sniglet" charset="-95"/>
                <a:cs typeface="Sniglet" charset="-95"/>
                <a:sym typeface="Sniglet" charset="-95"/>
              </a:rPr>
              <a:t> research should be "data-driven</a:t>
            </a:r>
            <a:r>
              <a:rPr lang="el-GR" altLang="en-US" dirty="0">
                <a:solidFill>
                  <a:srgbClr val="FFFFFF"/>
                </a:solidFill>
                <a:latin typeface="Sniglet" charset="-95"/>
                <a:ea typeface="Sniglet" charset="-95"/>
                <a:cs typeface="Sniglet" charset="-95"/>
                <a:sym typeface="Sniglet" charset="-95"/>
              </a:rPr>
              <a:t>=&gt; </a:t>
            </a:r>
            <a:r>
              <a:rPr lang="en-US" altLang="en-US" dirty="0">
                <a:solidFill>
                  <a:srgbClr val="FFFFFF"/>
                </a:solidFill>
                <a:latin typeface="Sniglet" charset="-95"/>
                <a:ea typeface="Sniglet" charset="-95"/>
                <a:cs typeface="Sniglet" charset="-95"/>
                <a:sym typeface="Sniglet" charset="-95"/>
              </a:rPr>
              <a:t>emic analysis</a:t>
            </a:r>
          </a:p>
        </p:txBody>
      </p:sp>
      <p:sp>
        <p:nvSpPr>
          <p:cNvPr id="7" name="Shape 121"/>
          <p:cNvSpPr txBox="1">
            <a:spLocks noGrp="1"/>
          </p:cNvSpPr>
          <p:nvPr>
            <p:ph type="body" idx="1"/>
          </p:nvPr>
        </p:nvSpPr>
        <p:spPr>
          <a:xfrm>
            <a:off x="3584575" y="4030663"/>
            <a:ext cx="4289425" cy="950912"/>
          </a:xfrm>
        </p:spPr>
        <p:txBody>
          <a:bodyPr/>
          <a:lstStyle/>
          <a:p>
            <a:pPr marL="0" lvl="2" indent="9525" eaLnBrk="1" hangingPunct="1">
              <a:spcBef>
                <a:spcPct val="0"/>
              </a:spcBef>
              <a:spcAft>
                <a:spcPct val="0"/>
              </a:spcAft>
              <a:buClr>
                <a:srgbClr val="FFFFFF"/>
              </a:buClr>
              <a:buSzPts val="2000"/>
              <a:buFont typeface="ZapfDingbatsITC" charset="0"/>
              <a:buChar char="☞"/>
              <a:tabLst>
                <a:tab pos="354013" algn="l"/>
                <a:tab pos="968375" algn="l"/>
              </a:tabLst>
            </a:pPr>
            <a:r>
              <a:rPr lang="en-US" altLang="en-US" i="1" dirty="0">
                <a:solidFill>
                  <a:srgbClr val="FFFFFF"/>
                </a:solidFill>
                <a:latin typeface="Walter Turncoat" charset="-95"/>
                <a:ea typeface="Walter Turncoat" charset="-95"/>
                <a:cs typeface="Walter Turncoat" charset="-95"/>
                <a:sym typeface="Walter Turncoat" charset="-95"/>
              </a:rPr>
              <a:t>Places where participants </a:t>
            </a:r>
            <a:r>
              <a:rPr lang="en-US" altLang="en-US" i="1" dirty="0" smtClean="0">
                <a:solidFill>
                  <a:srgbClr val="FFFFFF"/>
                </a:solidFill>
                <a:latin typeface="Walter Turncoat" charset="-95"/>
                <a:ea typeface="Walter Turncoat" charset="-95"/>
                <a:cs typeface="Walter Turncoat" charset="-95"/>
                <a:sym typeface="Walter Turncoat" charset="-95"/>
              </a:rPr>
              <a:t>observe </a:t>
            </a:r>
            <a:r>
              <a:rPr lang="en-US" altLang="en-US" i="1" dirty="0">
                <a:solidFill>
                  <a:srgbClr val="FFFFFF"/>
                </a:solidFill>
                <a:latin typeface="Walter Turncoat" charset="-95"/>
                <a:ea typeface="Walter Turncoat" charset="-95"/>
                <a:cs typeface="Walter Turncoat" charset="-95"/>
                <a:sym typeface="Walter Turncoat" charset="-95"/>
              </a:rPr>
              <a:t>a conduct by ‘noticing’ and taking on responsibility or holding one another accountable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barn(inVertical)">
                                      <p:cBhvr>
                                        <p:cTn id="27" dur="500"/>
                                        <p:tgtEl>
                                          <p:spTgt spid="9">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 calcmode="lin" valueType="num">
                                      <p:cBhvr additive="base">
                                        <p:cTn id="32" dur="500"/>
                                        <p:tgtEl>
                                          <p:spTgt spid="9">
                                            <p:txEl>
                                              <p:pRg st="1" end="1"/>
                                            </p:txEl>
                                          </p:spTgt>
                                        </p:tgtEl>
                                        <p:attrNameLst>
                                          <p:attrName>ppt_y</p:attrName>
                                        </p:attrNameLst>
                                      </p:cBhvr>
                                      <p:tavLst>
                                        <p:tav tm="0">
                                          <p:val>
                                            <p:strVal val="#ppt_y+#ppt_h*1.125000"/>
                                          </p:val>
                                        </p:tav>
                                        <p:tav tm="100000">
                                          <p:val>
                                            <p:strVal val="#ppt_y"/>
                                          </p:val>
                                        </p:tav>
                                      </p:tavLst>
                                    </p:anim>
                                    <p:animEffect transition="in" filter="wipe(up)">
                                      <p:cBhvr>
                                        <p:cTn id="33" dur="500"/>
                                        <p:tgtEl>
                                          <p:spTgt spid="9">
                                            <p:txEl>
                                              <p:pRg st="1" end="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nodeType="clickEffect">
                                  <p:stCondLst>
                                    <p:cond delay="0"/>
                                  </p:stCondLst>
                                  <p:childTnLst>
                                    <p:set>
                                      <p:cBhvr>
                                        <p:cTn id="37" dur="1" fill="hold">
                                          <p:stCondLst>
                                            <p:cond delay="0"/>
                                          </p:stCondLst>
                                        </p:cTn>
                                        <p:tgtEl>
                                          <p:spTgt spid="9">
                                            <p:txEl>
                                              <p:pRg st="2" end="2"/>
                                            </p:txEl>
                                          </p:spTgt>
                                        </p:tgtEl>
                                        <p:attrNameLst>
                                          <p:attrName>style.visibility</p:attrName>
                                        </p:attrNameLst>
                                      </p:cBhvr>
                                      <p:to>
                                        <p:strVal val="visible"/>
                                      </p:to>
                                    </p:set>
                                    <p:anim calcmode="lin" valueType="num">
                                      <p:cBhvr additive="base">
                                        <p:cTn id="38"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39" dur="500"/>
                                        <p:tgtEl>
                                          <p:spTgt spid="9">
                                            <p:txEl>
                                              <p:pRg st="2" end="2"/>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nodeType="click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anim calcmode="lin" valueType="num">
                                      <p:cBhvr additive="base">
                                        <p:cTn id="44"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45" dur="500"/>
                                        <p:tgtEl>
                                          <p:spTgt spid="9">
                                            <p:txEl>
                                              <p:pRg st="3" end="3"/>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nodeType="clickEffect">
                                  <p:stCondLst>
                                    <p:cond delay="0"/>
                                  </p:stCondLst>
                                  <p:childTnLst>
                                    <p:set>
                                      <p:cBhvr>
                                        <p:cTn id="49" dur="1" fill="hold">
                                          <p:stCondLst>
                                            <p:cond delay="0"/>
                                          </p:stCondLst>
                                        </p:cTn>
                                        <p:tgtEl>
                                          <p:spTgt spid="9">
                                            <p:txEl>
                                              <p:pRg st="4" end="4"/>
                                            </p:txEl>
                                          </p:spTgt>
                                        </p:tgtEl>
                                        <p:attrNameLst>
                                          <p:attrName>style.visibility</p:attrName>
                                        </p:attrNameLst>
                                      </p:cBhvr>
                                      <p:to>
                                        <p:strVal val="visible"/>
                                      </p:to>
                                    </p:set>
                                    <p:anim calcmode="lin" valueType="num">
                                      <p:cBhvr additive="base">
                                        <p:cTn id="50" dur="500"/>
                                        <p:tgtEl>
                                          <p:spTgt spid="9">
                                            <p:txEl>
                                              <p:pRg st="4" end="4"/>
                                            </p:txEl>
                                          </p:spTgt>
                                        </p:tgtEl>
                                        <p:attrNameLst>
                                          <p:attrName>ppt_y</p:attrName>
                                        </p:attrNameLst>
                                      </p:cBhvr>
                                      <p:tavLst>
                                        <p:tav tm="0">
                                          <p:val>
                                            <p:strVal val="#ppt_y+#ppt_h*1.125000"/>
                                          </p:val>
                                        </p:tav>
                                        <p:tav tm="100000">
                                          <p:val>
                                            <p:strVal val="#ppt_y"/>
                                          </p:val>
                                        </p:tav>
                                      </p:tavLst>
                                    </p:anim>
                                    <p:animEffect transition="in" filter="wipe(up)">
                                      <p:cBhvr>
                                        <p:cTn id="51" dur="500"/>
                                        <p:tgtEl>
                                          <p:spTgt spid="9">
                                            <p:txEl>
                                              <p:pRg st="4" end="4"/>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4" fill="hold" nodeType="clickEffect">
                                  <p:stCondLst>
                                    <p:cond delay="0"/>
                                  </p:stCondLst>
                                  <p:childTnLst>
                                    <p:set>
                                      <p:cBhvr>
                                        <p:cTn id="55" dur="1" fill="hold">
                                          <p:stCondLst>
                                            <p:cond delay="0"/>
                                          </p:stCondLst>
                                        </p:cTn>
                                        <p:tgtEl>
                                          <p:spTgt spid="9">
                                            <p:txEl>
                                              <p:pRg st="5" end="5"/>
                                            </p:txEl>
                                          </p:spTgt>
                                        </p:tgtEl>
                                        <p:attrNameLst>
                                          <p:attrName>style.visibility</p:attrName>
                                        </p:attrNameLst>
                                      </p:cBhvr>
                                      <p:to>
                                        <p:strVal val="visible"/>
                                      </p:to>
                                    </p:set>
                                    <p:anim calcmode="lin" valueType="num">
                                      <p:cBhvr additive="base">
                                        <p:cTn id="56"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57" dur="500"/>
                                        <p:tgtEl>
                                          <p:spTgt spid="9">
                                            <p:txEl>
                                              <p:pRg st="5" end="5"/>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4" fill="hold" nodeType="clickEffect">
                                  <p:stCondLst>
                                    <p:cond delay="0"/>
                                  </p:stCondLst>
                                  <p:childTnLst>
                                    <p:set>
                                      <p:cBhvr>
                                        <p:cTn id="61" dur="1" fill="hold">
                                          <p:stCondLst>
                                            <p:cond delay="0"/>
                                          </p:stCondLst>
                                        </p:cTn>
                                        <p:tgtEl>
                                          <p:spTgt spid="9">
                                            <p:txEl>
                                              <p:pRg st="6" end="6"/>
                                            </p:txEl>
                                          </p:spTgt>
                                        </p:tgtEl>
                                        <p:attrNameLst>
                                          <p:attrName>style.visibility</p:attrName>
                                        </p:attrNameLst>
                                      </p:cBhvr>
                                      <p:to>
                                        <p:strVal val="visible"/>
                                      </p:to>
                                    </p:set>
                                    <p:anim calcmode="lin" valueType="num">
                                      <p:cBhvr additive="base">
                                        <p:cTn id="62" dur="500"/>
                                        <p:tgtEl>
                                          <p:spTgt spid="9">
                                            <p:txEl>
                                              <p:pRg st="6" end="6"/>
                                            </p:txEl>
                                          </p:spTgt>
                                        </p:tgtEl>
                                        <p:attrNameLst>
                                          <p:attrName>ppt_y</p:attrName>
                                        </p:attrNameLst>
                                      </p:cBhvr>
                                      <p:tavLst>
                                        <p:tav tm="0">
                                          <p:val>
                                            <p:strVal val="#ppt_y+#ppt_h*1.125000"/>
                                          </p:val>
                                        </p:tav>
                                        <p:tav tm="100000">
                                          <p:val>
                                            <p:strVal val="#ppt_y"/>
                                          </p:val>
                                        </p:tav>
                                      </p:tavLst>
                                    </p:anim>
                                    <p:animEffect transition="in" filter="wipe(up)">
                                      <p:cBhvr>
                                        <p:cTn id="63" dur="500"/>
                                        <p:tgtEl>
                                          <p:spTgt spid="9">
                                            <p:txEl>
                                              <p:pRg st="6" end="6"/>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21" fill="hold" nodeType="clickEffect">
                                  <p:stCondLst>
                                    <p:cond delay="0"/>
                                  </p:stCondLst>
                                  <p:childTnLst>
                                    <p:set>
                                      <p:cBhvr>
                                        <p:cTn id="67" dur="1" fill="hold">
                                          <p:stCondLst>
                                            <p:cond delay="0"/>
                                          </p:stCondLst>
                                        </p:cTn>
                                        <p:tgtEl>
                                          <p:spTgt spid="7">
                                            <p:txEl>
                                              <p:pRg st="0" end="0"/>
                                            </p:txEl>
                                          </p:spTgt>
                                        </p:tgtEl>
                                        <p:attrNameLst>
                                          <p:attrName>style.visibility</p:attrName>
                                        </p:attrNameLst>
                                      </p:cBhvr>
                                      <p:to>
                                        <p:strVal val="visible"/>
                                      </p:to>
                                    </p:set>
                                    <p:animEffect transition="in" filter="barn(inVertical)">
                                      <p:cBhvr>
                                        <p:cTn id="68"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hape 81"/>
          <p:cNvSpPr txBox="1">
            <a:spLocks noGrp="1"/>
          </p:cNvSpPr>
          <p:nvPr>
            <p:ph type="ctrTitle"/>
          </p:nvPr>
        </p:nvSpPr>
        <p:spPr>
          <a:xfrm>
            <a:off x="685800" y="1984375"/>
            <a:ext cx="7772400" cy="1160463"/>
          </a:xfrm>
        </p:spPr>
        <p:txBody>
          <a:bodyPr/>
          <a:lstStyle/>
          <a:p>
            <a:pPr eaLnBrk="1" hangingPunct="1">
              <a:spcBef>
                <a:spcPct val="0"/>
              </a:spcBef>
              <a:spcAft>
                <a:spcPct val="0"/>
              </a:spcAft>
              <a:buClr>
                <a:srgbClr val="FFFFFF"/>
              </a:buClr>
              <a:buFont typeface="Walter Turncoat" charset="-95"/>
              <a:buNone/>
            </a:pP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r>
              <a:rPr lang="en-US" altLang="en-US" sz="6000">
                <a:solidFill>
                  <a:srgbClr val="FFFFFF"/>
                </a:solidFill>
                <a:latin typeface="Walter Turncoat" charset="-95"/>
                <a:ea typeface="Walter Turncoat" charset="-95"/>
                <a:cs typeface="Walter Turncoat" charset="-95"/>
                <a:sym typeface="Walter Turncoat" charset="-95"/>
              </a:rPr>
              <a:t/>
            </a:r>
            <a:br>
              <a:rPr lang="en-US" altLang="en-US" sz="6000">
                <a:solidFill>
                  <a:srgbClr val="FFFFFF"/>
                </a:solidFill>
                <a:latin typeface="Walter Turncoat" charset="-95"/>
                <a:ea typeface="Walter Turncoat" charset="-95"/>
                <a:cs typeface="Walter Turncoat" charset="-95"/>
                <a:sym typeface="Walter Turncoat" charset="-95"/>
              </a:rPr>
            </a:br>
            <a:r>
              <a:rPr lang="el-GR" altLang="en-US" sz="6000">
                <a:solidFill>
                  <a:srgbClr val="FFFFFF"/>
                </a:solidFill>
                <a:latin typeface="Walter Turncoat" charset="-95"/>
                <a:ea typeface="Walter Turncoat" charset="-95"/>
                <a:cs typeface="Walter Turncoat" charset="-95"/>
                <a:sym typeface="Walter Turncoat" charset="-95"/>
              </a:rPr>
              <a:t>3</a:t>
            </a:r>
            <a:r>
              <a:rPr lang="en-US" altLang="en-US" sz="6000">
                <a:solidFill>
                  <a:srgbClr val="FFFFFF"/>
                </a:solidFill>
                <a:latin typeface="Walter Turncoat" charset="-95"/>
                <a:ea typeface="Walter Turncoat" charset="-95"/>
                <a:cs typeface="Walter Turncoat" charset="-95"/>
                <a:sym typeface="Walter Turncoat" charset="-95"/>
              </a:rPr>
              <a:t>.</a:t>
            </a:r>
            <a:br>
              <a:rPr lang="en-US" altLang="en-US" sz="6000">
                <a:solidFill>
                  <a:srgbClr val="FFFFFF"/>
                </a:solidFill>
                <a:latin typeface="Walter Turncoat" charset="-95"/>
                <a:ea typeface="Walter Turncoat" charset="-95"/>
                <a:cs typeface="Walter Turncoat" charset="-95"/>
                <a:sym typeface="Walter Turncoat" charset="-95"/>
              </a:rPr>
            </a:br>
            <a:r>
              <a:rPr lang="en-US" altLang="en-US">
                <a:solidFill>
                  <a:srgbClr val="FFFFFF"/>
                </a:solidFill>
                <a:latin typeface="Walter Turncoat" charset="-95"/>
                <a:ea typeface="Walter Turncoat" charset="-95"/>
                <a:cs typeface="Walter Turncoat" charset="-95"/>
                <a:sym typeface="Walter Turncoat" charset="-95"/>
              </a:rPr>
              <a:t/>
            </a:r>
            <a:br>
              <a:rPr lang="en-US" altLang="en-US">
                <a:solidFill>
                  <a:srgbClr val="FFFFFF"/>
                </a:solidFill>
                <a:latin typeface="Walter Turncoat" charset="-95"/>
                <a:ea typeface="Walter Turncoat" charset="-95"/>
                <a:cs typeface="Walter Turncoat" charset="-95"/>
                <a:sym typeface="Walter Turncoat" charset="-95"/>
              </a:rPr>
            </a:br>
            <a:r>
              <a:rPr lang="en-US" altLang="en-US">
                <a:solidFill>
                  <a:srgbClr val="FFFFFF"/>
                </a:solidFill>
                <a:latin typeface="Walter Turncoat" charset="-95"/>
                <a:ea typeface="Walter Turncoat" charset="-95"/>
                <a:cs typeface="Walter Turncoat" charset="-95"/>
                <a:sym typeface="Walter Turncoat" charset="-95"/>
              </a:rPr>
              <a:t>Analysis</a:t>
            </a:r>
          </a:p>
        </p:txBody>
      </p:sp>
      <p:sp>
        <p:nvSpPr>
          <p:cNvPr id="12291" name="Shape 82"/>
          <p:cNvSpPr txBox="1">
            <a:spLocks noGrp="1"/>
          </p:cNvSpPr>
          <p:nvPr>
            <p:ph type="subTitle" idx="1"/>
          </p:nvPr>
        </p:nvSpPr>
        <p:spPr>
          <a:xfrm>
            <a:off x="685800" y="3144838"/>
            <a:ext cx="7772400" cy="784225"/>
          </a:xfrm>
        </p:spPr>
        <p:txBody>
          <a:bodyPr/>
          <a:lstStyle/>
          <a:p>
            <a:pPr eaLnBrk="1" hangingPunct="1">
              <a:spcBef>
                <a:spcPct val="0"/>
              </a:spcBef>
              <a:spcAft>
                <a:spcPct val="0"/>
              </a:spcAft>
              <a:buClr>
                <a:srgbClr val="FFFFFF"/>
              </a:buClr>
              <a:buFont typeface="Sniglet" charset="-95"/>
              <a:buNone/>
            </a:pPr>
            <a:endParaRPr lang="en-US" altLang="en-US" sz="2000">
              <a:solidFill>
                <a:srgbClr val="FFFFFF"/>
              </a:solidFill>
              <a:latin typeface="Sniglet" charset="-95"/>
              <a:ea typeface="Sniglet" charset="-95"/>
              <a:cs typeface="Sniglet" charset="-95"/>
              <a:sym typeface="Sniglet" charset="-95"/>
            </a:endParaRPr>
          </a:p>
        </p:txBody>
      </p:sp>
      <p:sp>
        <p:nvSpPr>
          <p:cNvPr id="12292" name="Shape 83"/>
          <p:cNvSpPr>
            <a:spLocks/>
          </p:cNvSpPr>
          <p:nvPr/>
        </p:nvSpPr>
        <p:spPr bwMode="auto">
          <a:xfrm>
            <a:off x="3535363" y="98425"/>
            <a:ext cx="1824037" cy="1701800"/>
          </a:xfrm>
          <a:custGeom>
            <a:avLst/>
            <a:gdLst>
              <a:gd name="T0" fmla="*/ 2147483647 w 73112"/>
              <a:gd name="T1" fmla="*/ 694857045 h 68207"/>
              <a:gd name="T2" fmla="*/ 2147483647 w 73112"/>
              <a:gd name="T3" fmla="*/ 2010949374 h 68207"/>
              <a:gd name="T4" fmla="*/ 2147483647 w 73112"/>
              <a:gd name="T5" fmla="*/ 2147483647 h 68207"/>
              <a:gd name="T6" fmla="*/ 2147483647 w 73112"/>
              <a:gd name="T7" fmla="*/ 2147483647 h 68207"/>
              <a:gd name="T8" fmla="*/ 2147483647 w 73112"/>
              <a:gd name="T9" fmla="*/ 2147483647 h 68207"/>
              <a:gd name="T10" fmla="*/ 2147483647 w 73112"/>
              <a:gd name="T11" fmla="*/ 2147483647 h 68207"/>
              <a:gd name="T12" fmla="*/ 2147483647 w 73112"/>
              <a:gd name="T13" fmla="*/ 2147483647 h 68207"/>
              <a:gd name="T14" fmla="*/ 2147483647 w 73112"/>
              <a:gd name="T15" fmla="*/ 2147483647 h 68207"/>
              <a:gd name="T16" fmla="*/ 2147483647 w 73112"/>
              <a:gd name="T17" fmla="*/ 2147483647 h 68207"/>
              <a:gd name="T18" fmla="*/ 2147483647 w 73112"/>
              <a:gd name="T19" fmla="*/ 2147483647 h 68207"/>
              <a:gd name="T20" fmla="*/ 2147483647 w 73112"/>
              <a:gd name="T21" fmla="*/ 2147483647 h 68207"/>
              <a:gd name="T22" fmla="*/ 2147483647 w 73112"/>
              <a:gd name="T23" fmla="*/ 2147483647 h 68207"/>
              <a:gd name="T24" fmla="*/ 2147483647 w 73112"/>
              <a:gd name="T25" fmla="*/ 2147483647 h 68207"/>
              <a:gd name="T26" fmla="*/ 2147483647 w 73112"/>
              <a:gd name="T27" fmla="*/ 2147483647 h 68207"/>
              <a:gd name="T28" fmla="*/ 2147483647 w 73112"/>
              <a:gd name="T29" fmla="*/ 2147483647 h 68207"/>
              <a:gd name="T30" fmla="*/ 2147483647 w 73112"/>
              <a:gd name="T31" fmla="*/ 2147483647 h 68207"/>
              <a:gd name="T32" fmla="*/ 2147483647 w 73112"/>
              <a:gd name="T33" fmla="*/ 2147483647 h 68207"/>
              <a:gd name="T34" fmla="*/ 2147483647 w 73112"/>
              <a:gd name="T35" fmla="*/ 2147483647 h 68207"/>
              <a:gd name="T36" fmla="*/ 2147483647 w 73112"/>
              <a:gd name="T37" fmla="*/ 2147483647 h 68207"/>
              <a:gd name="T38" fmla="*/ 2147483647 w 73112"/>
              <a:gd name="T39" fmla="*/ 2147483647 h 68207"/>
              <a:gd name="T40" fmla="*/ 2147483647 w 73112"/>
              <a:gd name="T41" fmla="*/ 2147483647 h 68207"/>
              <a:gd name="T42" fmla="*/ 2147483647 w 73112"/>
              <a:gd name="T43" fmla="*/ 2147483647 h 68207"/>
              <a:gd name="T44" fmla="*/ 2147483647 w 73112"/>
              <a:gd name="T45" fmla="*/ 438696778 h 68207"/>
              <a:gd name="T46" fmla="*/ 2147483647 w 73112"/>
              <a:gd name="T47" fmla="*/ 1097131272 h 68207"/>
              <a:gd name="T48" fmla="*/ 2147483647 w 73112"/>
              <a:gd name="T49" fmla="*/ 2084199271 h 68207"/>
              <a:gd name="T50" fmla="*/ 2147483647 w 73112"/>
              <a:gd name="T51" fmla="*/ 1023879777 h 68207"/>
              <a:gd name="T52" fmla="*/ 2147483647 w 73112"/>
              <a:gd name="T53" fmla="*/ 1864850383 h 68207"/>
              <a:gd name="T54" fmla="*/ 2147483647 w 73112"/>
              <a:gd name="T55" fmla="*/ 2147483647 h 68207"/>
              <a:gd name="T56" fmla="*/ 2147483647 w 73112"/>
              <a:gd name="T57" fmla="*/ 2147483647 h 68207"/>
              <a:gd name="T58" fmla="*/ 2147483647 w 73112"/>
              <a:gd name="T59" fmla="*/ 2147483647 h 68207"/>
              <a:gd name="T60" fmla="*/ 2147483647 w 73112"/>
              <a:gd name="T61" fmla="*/ 2147483647 h 68207"/>
              <a:gd name="T62" fmla="*/ 2147483647 w 73112"/>
              <a:gd name="T63" fmla="*/ 2147483647 h 68207"/>
              <a:gd name="T64" fmla="*/ 2147483647 w 73112"/>
              <a:gd name="T65" fmla="*/ 2147483647 h 68207"/>
              <a:gd name="T66" fmla="*/ 2147483647 w 73112"/>
              <a:gd name="T67" fmla="*/ 2147483647 h 68207"/>
              <a:gd name="T68" fmla="*/ 2147483647 w 73112"/>
              <a:gd name="T69" fmla="*/ 2147483647 h 68207"/>
              <a:gd name="T70" fmla="*/ 2147483647 w 73112"/>
              <a:gd name="T71" fmla="*/ 2147483647 h 68207"/>
              <a:gd name="T72" fmla="*/ 2147483647 w 73112"/>
              <a:gd name="T73" fmla="*/ 2147483647 h 68207"/>
              <a:gd name="T74" fmla="*/ 2147483647 w 73112"/>
              <a:gd name="T75" fmla="*/ 2147483647 h 68207"/>
              <a:gd name="T76" fmla="*/ 2147483647 w 73112"/>
              <a:gd name="T77" fmla="*/ 2147483647 h 68207"/>
              <a:gd name="T78" fmla="*/ 2147483647 w 73112"/>
              <a:gd name="T79" fmla="*/ 2147483647 h 68207"/>
              <a:gd name="T80" fmla="*/ 2147483647 w 73112"/>
              <a:gd name="T81" fmla="*/ 2147483647 h 68207"/>
              <a:gd name="T82" fmla="*/ 2010313449 w 73112"/>
              <a:gd name="T83" fmla="*/ 2147483647 h 68207"/>
              <a:gd name="T84" fmla="*/ 1388885725 w 73112"/>
              <a:gd name="T85" fmla="*/ 2147483647 h 68207"/>
              <a:gd name="T86" fmla="*/ 2147483647 w 73112"/>
              <a:gd name="T87" fmla="*/ 2147483647 h 68207"/>
              <a:gd name="T88" fmla="*/ 2147483647 w 73112"/>
              <a:gd name="T89" fmla="*/ 2147483647 h 68207"/>
              <a:gd name="T90" fmla="*/ 2147483647 w 73112"/>
              <a:gd name="T91" fmla="*/ 1996223385 h 68207"/>
              <a:gd name="T92" fmla="*/ 2147483647 w 73112"/>
              <a:gd name="T93" fmla="*/ 1718364960 h 68207"/>
              <a:gd name="T94" fmla="*/ 2147483647 w 73112"/>
              <a:gd name="T95" fmla="*/ 1279667583 h 68207"/>
              <a:gd name="T96" fmla="*/ 2147483647 w 73112"/>
              <a:gd name="T97" fmla="*/ 2147483647 h 68207"/>
              <a:gd name="T98" fmla="*/ 2147483647 w 73112"/>
              <a:gd name="T99" fmla="*/ 2147483647 h 68207"/>
              <a:gd name="T100" fmla="*/ 731059706 w 73112"/>
              <a:gd name="T101" fmla="*/ 2147483647 h 68207"/>
              <a:gd name="T102" fmla="*/ 0 w 73112"/>
              <a:gd name="T103" fmla="*/ 2147483647 h 68207"/>
              <a:gd name="T104" fmla="*/ 2147483647 w 73112"/>
              <a:gd name="T105" fmla="*/ 2147483647 h 68207"/>
              <a:gd name="T106" fmla="*/ 2147483647 w 73112"/>
              <a:gd name="T107" fmla="*/ 2147483647 h 68207"/>
              <a:gd name="T108" fmla="*/ 2147483647 w 73112"/>
              <a:gd name="T109" fmla="*/ 2147483647 h 68207"/>
              <a:gd name="T110" fmla="*/ 2147483647 w 73112"/>
              <a:gd name="T111" fmla="*/ 2147483647 h 68207"/>
              <a:gd name="T112" fmla="*/ 2147483647 w 73112"/>
              <a:gd name="T113" fmla="*/ 2147483647 h 68207"/>
              <a:gd name="T114" fmla="*/ 2147483647 w 73112"/>
              <a:gd name="T115" fmla="*/ 2147483647 h 68207"/>
              <a:gd name="T116" fmla="*/ 2147483647 w 73112"/>
              <a:gd name="T117" fmla="*/ 2147483647 h 68207"/>
              <a:gd name="T118" fmla="*/ 2147483647 w 73112"/>
              <a:gd name="T119" fmla="*/ 2147483647 h 68207"/>
              <a:gd name="T120" fmla="*/ 2147483647 w 73112"/>
              <a:gd name="T121" fmla="*/ 2147483647 h 68207"/>
              <a:gd name="T122" fmla="*/ 2147483647 w 73112"/>
              <a:gd name="T123" fmla="*/ 256160367 h 68207"/>
              <a:gd name="T124" fmla="*/ 2147483647 w 73112"/>
              <a:gd name="T125" fmla="*/ 731296362 h 682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3112"/>
              <a:gd name="T190" fmla="*/ 0 h 68207"/>
              <a:gd name="T191" fmla="*/ 73112 w 73112"/>
              <a:gd name="T192" fmla="*/ 68207 h 6820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3112" h="68207" extrusionOk="0">
                <a:moveTo>
                  <a:pt x="46809" y="1210"/>
                </a:move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lnTo>
                  <a:pt x="7736" y="54339"/>
                </a:lnTo>
                <a:close/>
                <a:moveTo>
                  <a:pt x="61225" y="55094"/>
                </a:moveTo>
                <a:lnTo>
                  <a:pt x="61037" y="55377"/>
                </a:lnTo>
                <a:lnTo>
                  <a:pt x="60754" y="55471"/>
                </a:lnTo>
                <a:lnTo>
                  <a:pt x="60942" y="55282"/>
                </a:lnTo>
                <a:lnTo>
                  <a:pt x="61225" y="55094"/>
                </a:lnTo>
                <a:close/>
                <a:moveTo>
                  <a:pt x="6132" y="53867"/>
                </a:moveTo>
                <a:lnTo>
                  <a:pt x="7358" y="55377"/>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lnTo>
                  <a:pt x="49339" y="60188"/>
                </a:lnTo>
                <a:close/>
                <a:moveTo>
                  <a:pt x="19245" y="60565"/>
                </a:moveTo>
                <a:lnTo>
                  <a:pt x="19811" y="60659"/>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2293" name="Shape 84"/>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Arial" charset="-95"/>
                <a:ea typeface="Arial" charset="-95"/>
                <a:cs typeface="Arial" charset="-95"/>
                <a:sym typeface="Arial" charset="-95"/>
              </a:defRPr>
            </a:lvl1pPr>
            <a:lvl2pPr marL="742950" indent="-285750">
              <a:defRPr sz="1400">
                <a:solidFill>
                  <a:srgbClr val="000000"/>
                </a:solidFill>
                <a:latin typeface="Arial" charset="-95"/>
                <a:ea typeface="Arial" charset="-95"/>
                <a:cs typeface="Arial" charset="-95"/>
                <a:sym typeface="Arial" charset="-95"/>
              </a:defRPr>
            </a:lvl2pPr>
            <a:lvl3pPr marL="1143000" indent="-228600">
              <a:defRPr sz="1400">
                <a:solidFill>
                  <a:srgbClr val="000000"/>
                </a:solidFill>
                <a:latin typeface="Arial" charset="-95"/>
                <a:ea typeface="Arial" charset="-95"/>
                <a:cs typeface="Arial" charset="-95"/>
                <a:sym typeface="Arial" charset="-95"/>
              </a:defRPr>
            </a:lvl3pPr>
            <a:lvl4pPr marL="1600200" indent="-228600">
              <a:defRPr sz="1400">
                <a:solidFill>
                  <a:srgbClr val="000000"/>
                </a:solidFill>
                <a:latin typeface="Arial" charset="-95"/>
                <a:ea typeface="Arial" charset="-95"/>
                <a:cs typeface="Arial" charset="-95"/>
                <a:sym typeface="Arial" charset="-95"/>
              </a:defRPr>
            </a:lvl4pPr>
            <a:lvl5pPr marL="2057400" indent="-228600">
              <a:defRPr sz="1400">
                <a:solidFill>
                  <a:srgbClr val="000000"/>
                </a:solidFill>
                <a:latin typeface="Arial" charset="-95"/>
                <a:ea typeface="Arial" charset="-95"/>
                <a:cs typeface="Arial" charset="-95"/>
                <a:sym typeface="Arial" charset="-95"/>
              </a:defRPr>
            </a:lvl5pPr>
            <a:lvl6pPr marL="25146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6pPr>
            <a:lvl7pPr marL="29718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7pPr>
            <a:lvl8pPr marL="34290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8pPr>
            <a:lvl9pPr marL="3886200" indent="-228600" eaLnBrk="0" fontAlgn="base" hangingPunct="0">
              <a:spcBef>
                <a:spcPct val="0"/>
              </a:spcBef>
              <a:spcAft>
                <a:spcPct val="0"/>
              </a:spcAft>
              <a:defRPr sz="1400">
                <a:solidFill>
                  <a:srgbClr val="000000"/>
                </a:solidFill>
                <a:latin typeface="Arial" charset="-95"/>
                <a:ea typeface="Arial" charset="-95"/>
                <a:cs typeface="Arial" charset="-95"/>
                <a:sym typeface="Arial" charset="-95"/>
              </a:defRPr>
            </a:lvl9pPr>
          </a:lstStyle>
          <a:p>
            <a:fld id="{980E8FCF-A224-2445-A0BE-A2D35A172C1C}" type="slidenum">
              <a:rPr lang="en-US" altLang="en-US" sz="1000">
                <a:solidFill>
                  <a:srgbClr val="FFFFFF"/>
                </a:solidFill>
                <a:latin typeface="Sniglet" charset="-95"/>
                <a:ea typeface="Sniglet" charset="-95"/>
                <a:cs typeface="Sniglet" charset="-95"/>
                <a:sym typeface="Sniglet" charset="-95"/>
              </a:rPr>
              <a:pPr/>
              <a:t>9</a:t>
            </a:fld>
            <a:endParaRPr lang="en-US" altLang="en-US" sz="1000">
              <a:solidFill>
                <a:srgbClr val="FFFFFF"/>
              </a:solidFill>
              <a:latin typeface="Sniglet" charset="-95"/>
              <a:ea typeface="Sniglet" charset="-95"/>
              <a:cs typeface="Sniglet" charset="-95"/>
              <a:sym typeface="Sniglet" charset="-95"/>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Ursu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ference for noticings and beforehand apologies to withhold the complainable " id="{39C5CEA5-FCE5-424E-BAC2-ABA763CD3CA7}" vid="{805009E4-1ED8-9C41-BD2D-13F52BA27F19}"/>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2119</TotalTime>
  <Words>5900</Words>
  <Application>Microsoft Macintosh PowerPoint</Application>
  <PresentationFormat>On-screen Show (16:9)</PresentationFormat>
  <Paragraphs>709</Paragraphs>
  <Slides>23</Slides>
  <Notes>23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23</vt:i4>
      </vt:variant>
    </vt:vector>
  </HeadingPairs>
  <TitlesOfParts>
    <vt:vector size="35" baseType="lpstr">
      <vt:lpstr>Arial Unicode MS</vt:lpstr>
      <vt:lpstr>Cambria</vt:lpstr>
      <vt:lpstr>MS ??</vt:lpstr>
      <vt:lpstr>Sniglet</vt:lpstr>
      <vt:lpstr>Symbol</vt:lpstr>
      <vt:lpstr>Times New Roman</vt:lpstr>
      <vt:lpstr>Trebuchet MS</vt:lpstr>
      <vt:lpstr>Walter Turncoat</vt:lpstr>
      <vt:lpstr>Wingdings</vt:lpstr>
      <vt:lpstr>ZapfDingbatsITC</vt:lpstr>
      <vt:lpstr>Arial</vt:lpstr>
      <vt:lpstr>Ursula template</vt:lpstr>
      <vt:lpstr>Preference for noticings and beforehand apologies to withhold the complainable </vt:lpstr>
      <vt:lpstr>Aim of the present paper</vt:lpstr>
      <vt:lpstr>  1.  Background research on complaints</vt:lpstr>
      <vt:lpstr>PowerPoint Presentation</vt:lpstr>
      <vt:lpstr>PowerPoint Presentation</vt:lpstr>
      <vt:lpstr>Both perspectives acknowledge:</vt:lpstr>
      <vt:lpstr>  2.  The present study</vt:lpstr>
      <vt:lpstr>PowerPoint Presentation</vt:lpstr>
      <vt:lpstr>  3.  Analysis</vt:lpstr>
      <vt:lpstr>1. Noticings as a vehicle for a complaint</vt:lpstr>
      <vt:lpstr>1.Noticings as a vehicle for a complaint</vt:lpstr>
      <vt:lpstr>1.Noticings as a vehicle for a complaint</vt:lpstr>
      <vt:lpstr>2.Beforehand apologies/accounts to withhold a complaint</vt:lpstr>
      <vt:lpstr>2.Beforehand apologies/accounts to withhold a complaint</vt:lpstr>
      <vt:lpstr>3.Noticings to withhold a complaint</vt:lpstr>
      <vt:lpstr>4  Discussion &amp; Conclusions</vt:lpstr>
      <vt:lpstr>Extract 1: established disagreement/argument environment</vt:lpstr>
      <vt:lpstr>Extract 2: non- established disagreement/argument environment</vt:lpstr>
      <vt:lpstr>Extract 3: multi-unit turn embeds a whole complaint sequence</vt:lpstr>
      <vt:lpstr>PowerPoint Presentation</vt:lpstr>
      <vt:lpstr>PowerPoint Presentation</vt:lpstr>
      <vt:lpstr>5  </vt:lpstr>
      <vt:lpstr>thanks!</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cp:lastModifiedBy>Microsoft Office User</cp:lastModifiedBy>
  <cp:revision>145</cp:revision>
  <dcterms:modified xsi:type="dcterms:W3CDTF">2018-07-02T11:26:44Z</dcterms:modified>
</cp:coreProperties>
</file>