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6" r:id="rId2"/>
    <p:sldId id="256" r:id="rId3"/>
    <p:sldId id="257" r:id="rId4"/>
    <p:sldId id="258" r:id="rId5"/>
    <p:sldId id="259" r:id="rId6"/>
    <p:sldId id="270" r:id="rId7"/>
    <p:sldId id="260" r:id="rId8"/>
    <p:sldId id="267" r:id="rId9"/>
    <p:sldId id="268" r:id="rId10"/>
    <p:sldId id="269" r:id="rId11"/>
    <p:sldId id="275" r:id="rId12"/>
    <p:sldId id="271" r:id="rId13"/>
    <p:sldId id="272" r:id="rId14"/>
    <p:sldId id="265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Office User" initials="MOU [5]" lastIdx="1" clrIdx="0"/>
  <p:cmAuthor id="1" name="Microsoft Office User" initials="MOU [4]" lastIdx="1" clrIdx="1"/>
  <p:cmAuthor id="2" name="Microsoft Office User" initials="MOU [6]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568FD-5875-4658-9513-3565CFD9A803}" type="datetimeFigureOut">
              <a:rPr lang="el-GR" smtClean="0"/>
              <a:pPr/>
              <a:t>5/10/2018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756E6-592F-4619-A744-03747A5D451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Να τονίσω ότι επιβιώνει στο φαγολυσσοσωμα</a:t>
            </a:r>
            <a:r>
              <a:rPr lang="el-GR" baseline="0" dirty="0" smtClean="0"/>
              <a:t> (στο τελευταίο </a:t>
            </a:r>
            <a:r>
              <a:rPr lang="en-US" baseline="0" dirty="0" smtClean="0"/>
              <a:t>bullet)</a:t>
            </a:r>
            <a:r>
              <a:rPr lang="el-GR" baseline="0" dirty="0" smtClean="0"/>
              <a:t> </a:t>
            </a:r>
            <a:r>
              <a:rPr lang="el-GR" baseline="0" dirty="0" smtClean="0">
                <a:sym typeface="Wingdings" pitchFamily="2" charset="2"/>
              </a:rPr>
              <a:t> </a:t>
            </a:r>
            <a:r>
              <a:rPr lang="en-US" baseline="0" dirty="0" smtClean="0">
                <a:sym typeface="Wingdings" pitchFamily="2" charset="2"/>
              </a:rPr>
              <a:t>harsh environment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A5A68-55A4-4DCE-BE49-98B1DE0F743F}" type="slidenum">
              <a:rPr lang="el-GR" smtClean="0"/>
              <a:pPr/>
              <a:t>2</a:t>
            </a:fld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756E6-592F-4619-A744-03747A5D451E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4088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Κα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756E6-592F-4619-A744-03747A5D451E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9193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4486E-3C9E-724F-A30C-4C610B9B0C74}" type="slidenum">
              <a:rPr lang="el-GR" altLang="x-none"/>
              <a:pPr/>
              <a:t>14</a:t>
            </a:fld>
            <a:endParaRPr lang="el-GR" altLang="x-none" dirty="0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x-none" smtClean="0"/>
              <a:t>Γενική γραμματεία</a:t>
            </a:r>
            <a:r>
              <a:rPr lang="el-GR" altLang="x-none" baseline="0" smtClean="0"/>
              <a:t> Έρευνας και Τεχνολογίας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xmlns="" val="1361174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/>
              <a:t> Development of a protein-based-assay for the differential diagnosis of Q fever.</a:t>
            </a: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4000" dirty="0" smtClean="0"/>
              <a:t/>
            </a:r>
            <a:br>
              <a:rPr lang="el-GR" sz="4000" dirty="0" smtClean="0"/>
            </a:br>
            <a:endParaRPr lang="el-G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7391400" cy="621129"/>
          </a:xfrm>
        </p:spPr>
        <p:txBody>
          <a:bodyPr>
            <a:normAutofit/>
          </a:bodyPr>
          <a:lstStyle/>
          <a:p>
            <a:r>
              <a:rPr lang="el-GR" sz="2000" b="1" dirty="0" smtClean="0">
                <a:solidFill>
                  <a:schemeClr val="tx1"/>
                </a:solidFill>
              </a:rPr>
              <a:t>       </a:t>
            </a:r>
            <a:r>
              <a:rPr lang="en-US" sz="2000" b="1" dirty="0" err="1" smtClean="0">
                <a:solidFill>
                  <a:schemeClr val="tx1"/>
                </a:solidFill>
              </a:rPr>
              <a:t>Irini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Mathioudaki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Iosif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Vranakis</a:t>
            </a:r>
            <a:r>
              <a:rPr lang="en-US" sz="2000" dirty="0" smtClean="0">
                <a:solidFill>
                  <a:schemeClr val="tx1"/>
                </a:solidFill>
              </a:rPr>
              <a:t>,  Sofia </a:t>
            </a:r>
            <a:r>
              <a:rPr lang="en-US" sz="2000" dirty="0" err="1" smtClean="0">
                <a:solidFill>
                  <a:schemeClr val="tx1"/>
                </a:solidFill>
              </a:rPr>
              <a:t>Kokkini</a:t>
            </a:r>
            <a:r>
              <a:rPr lang="en-US" sz="2000" dirty="0" smtClean="0">
                <a:solidFill>
                  <a:schemeClr val="tx1"/>
                </a:solidFill>
              </a:rPr>
              <a:t>,  Anna </a:t>
            </a:r>
            <a:r>
              <a:rPr lang="en-US" sz="2000" dirty="0" err="1" smtClean="0">
                <a:solidFill>
                  <a:schemeClr val="tx1"/>
                </a:solidFill>
              </a:rPr>
              <a:t>Psaroulaki</a:t>
            </a:r>
            <a:endParaRPr lang="el-GR" sz="20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886200"/>
            <a:ext cx="1371600" cy="1447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0" y="548640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l-GR" sz="1200" b="1" dirty="0">
              <a:solidFill>
                <a:srgbClr val="66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9th International Conference of the Hellenic Crystallographic Association (HECRA)</a:t>
            </a:r>
            <a:endParaRPr lang="el-G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5-7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October 2018</a:t>
            </a:r>
            <a:endParaRPr lang="el-G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1400" b="1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AutoShape 2" descr="Αποτέλεσμα εικόνας για max planck institute of biophysic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3314" name="AutoShape 2" descr="Î£ÏÎµÏÎ¹ÎºÎ® ÎµÎ¹ÎºÏÎ½Î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3316" name="AutoShape 4" descr="Î£ÏÎµÏÎ¹ÎºÎ® ÎµÎ¹ÎºÏÎ½Î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3318" name="AutoShape 6" descr="Î£ÏÎµÏÎ¹ÎºÎ® ÎµÎ¹ÎºÏÎ½Î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3320" name="AutoShape 8" descr="Î£ÏÎµÏÎ¹ÎºÎ® ÎµÎ¹ÎºÏÎ½Î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1" name="Picture 10" descr="αρχείο λήψη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3886200"/>
            <a:ext cx="1371600" cy="1371600"/>
          </a:xfrm>
          <a:prstGeom prst="rect">
            <a:avLst/>
          </a:prstGeom>
        </p:spPr>
      </p:pic>
      <p:pic>
        <p:nvPicPr>
          <p:cNvPr id="12" name="Picture 11" descr="mpib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09800" y="3886200"/>
            <a:ext cx="14478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Immunotesting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of acute and chronic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Q fever </a:t>
            </a:r>
            <a:r>
              <a:rPr lang="el-GR" b="1" i="1" dirty="0" smtClean="0"/>
              <a:t/>
            </a:r>
            <a:br>
              <a:rPr lang="el-GR" b="1" i="1" dirty="0" smtClean="0"/>
            </a:br>
            <a:endParaRPr lang="el-GR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4953000"/>
            <a:ext cx="175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Immunoblotting</a:t>
            </a:r>
            <a:r>
              <a:rPr lang="en-US" sz="1400" dirty="0" smtClean="0"/>
              <a:t> using serum from patient with </a:t>
            </a:r>
            <a:r>
              <a:rPr lang="en-US" sz="1400" b="1" dirty="0" smtClean="0"/>
              <a:t>chronic Q fever</a:t>
            </a:r>
            <a:endParaRPr lang="el-GR" sz="1400" b="1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486400" y="4953000"/>
            <a:ext cx="1752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Immunoblotting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using serum from patient with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acute Q fever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pSp>
        <p:nvGrpSpPr>
          <p:cNvPr id="3" name="Group 5"/>
          <p:cNvGrpSpPr/>
          <p:nvPr/>
        </p:nvGrpSpPr>
        <p:grpSpPr>
          <a:xfrm>
            <a:off x="2209800" y="1676400"/>
            <a:ext cx="1230706" cy="3050503"/>
            <a:chOff x="1708747" y="2503488"/>
            <a:chExt cx="1230706" cy="3050503"/>
          </a:xfrm>
        </p:grpSpPr>
        <p:pic>
          <p:nvPicPr>
            <p:cNvPr id="7" name="Picture 6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65159" y="2582191"/>
              <a:ext cx="674294" cy="297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oup 2"/>
            <p:cNvGrpSpPr/>
            <p:nvPr/>
          </p:nvGrpSpPr>
          <p:grpSpPr>
            <a:xfrm>
              <a:off x="1708747" y="2503488"/>
              <a:ext cx="528416" cy="2768019"/>
              <a:chOff x="1708747" y="2503488"/>
              <a:chExt cx="528416" cy="2768019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882835" y="4395888"/>
                <a:ext cx="35432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is-IS" sz="1200" b="1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</a:rPr>
                  <a:t>20</a:t>
                </a:r>
                <a:endParaRPr lang="is-IS" sz="1200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882835" y="4994508"/>
                <a:ext cx="35432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200" b="1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</a:rPr>
                  <a:t>15</a:t>
                </a:r>
                <a:endParaRPr lang="en-US" sz="1200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882835" y="4189785"/>
                <a:ext cx="35432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200" b="1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</a:rPr>
                  <a:t>30</a:t>
                </a:r>
                <a:endParaRPr lang="en-US" sz="1200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882835" y="3892753"/>
                <a:ext cx="35432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200" b="1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</a:rPr>
                  <a:t>40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882835" y="3627002"/>
                <a:ext cx="35432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200" b="1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</a:rPr>
                  <a:t>50</a:t>
                </a:r>
                <a:endParaRPr lang="en-US" sz="1200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882835" y="3344191"/>
                <a:ext cx="35432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200" b="1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</a:rPr>
                  <a:t>70</a:t>
                </a:r>
                <a:endParaRPr lang="en-US" sz="1200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882835" y="3219592"/>
                <a:ext cx="35432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200" b="1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</a:rPr>
                  <a:t>80</a:t>
                </a:r>
                <a:endParaRPr lang="en-US" sz="1200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798005" y="2914792"/>
                <a:ext cx="43915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200" b="1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</a:rPr>
                  <a:t>115</a:t>
                </a:r>
                <a:endParaRPr lang="en-US" sz="1200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798005" y="2746254"/>
                <a:ext cx="43915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200" b="1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</a:rPr>
                  <a:t>140</a:t>
                </a:r>
                <a:endParaRPr lang="en-US" sz="1200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708747" y="2503488"/>
                <a:ext cx="52450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err="1" smtClean="0"/>
                  <a:t>kDa</a:t>
                </a:r>
                <a:endParaRPr lang="el-GR" sz="1600" dirty="0"/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4800600" y="1447800"/>
            <a:ext cx="2971800" cy="2550698"/>
            <a:chOff x="3505200" y="2427121"/>
            <a:chExt cx="2971800" cy="2550698"/>
          </a:xfrm>
        </p:grpSpPr>
        <p:pic>
          <p:nvPicPr>
            <p:cNvPr id="10" name="Picture 9"/>
            <p:cNvPicPr/>
            <p:nvPr/>
          </p:nvPicPr>
          <p:blipFill rotWithShape="1">
            <a:blip r:embed="rId4" cstate="print"/>
            <a:srcRect t="49900"/>
            <a:stretch/>
          </p:blipFill>
          <p:spPr bwMode="auto">
            <a:xfrm>
              <a:off x="3505200" y="3845790"/>
              <a:ext cx="2971800" cy="610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</p:pic>
        <p:grpSp>
          <p:nvGrpSpPr>
            <p:cNvPr id="6" name="Group 3"/>
            <p:cNvGrpSpPr/>
            <p:nvPr/>
          </p:nvGrpSpPr>
          <p:grpSpPr>
            <a:xfrm>
              <a:off x="4118934" y="2427121"/>
              <a:ext cx="529266" cy="2550698"/>
              <a:chOff x="4118934" y="2427121"/>
              <a:chExt cx="529266" cy="2550698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4293872" y="4218801"/>
                <a:ext cx="35432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is-IS" sz="1200" b="1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</a:rPr>
                  <a:t>20</a:t>
                </a:r>
                <a:endParaRPr lang="is-IS" sz="1200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293872" y="4700820"/>
                <a:ext cx="35432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200" b="1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</a:rPr>
                  <a:t>15</a:t>
                </a:r>
                <a:endParaRPr lang="en-US" sz="1200" dirty="0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4293872" y="4012698"/>
                <a:ext cx="35432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200" b="1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</a:rPr>
                  <a:t>30</a:t>
                </a:r>
                <a:endParaRPr lang="en-US" sz="1200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4293872" y="3761601"/>
                <a:ext cx="35432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200" b="1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</a:rPr>
                  <a:t>40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4293872" y="3495850"/>
                <a:ext cx="35432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200" b="1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</a:rPr>
                  <a:t>50</a:t>
                </a:r>
                <a:endParaRPr lang="en-US" sz="1200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4293872" y="3124200"/>
                <a:ext cx="35432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200" b="1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</a:rPr>
                  <a:t>70</a:t>
                </a:r>
                <a:endParaRPr lang="en-US" sz="1200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4293872" y="2925904"/>
                <a:ext cx="35432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200" b="1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</a:rPr>
                  <a:t>80</a:t>
                </a:r>
                <a:endParaRPr lang="en-US" sz="1200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4209042" y="2697304"/>
                <a:ext cx="43915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200" b="1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</a:rPr>
                  <a:t>115</a:t>
                </a:r>
                <a:endParaRPr lang="en-US" sz="1200" dirty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4118934" y="2427121"/>
                <a:ext cx="52450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err="1" smtClean="0"/>
                  <a:t>kDa</a:t>
                </a:r>
                <a:endParaRPr lang="el-GR" sz="1600" dirty="0"/>
              </a:p>
            </p:txBody>
          </p:sp>
        </p:grpSp>
      </p:grpSp>
      <p:sp>
        <p:nvSpPr>
          <p:cNvPr id="34" name="TextBox 33"/>
          <p:cNvSpPr txBox="1"/>
          <p:nvPr/>
        </p:nvSpPr>
        <p:spPr>
          <a:xfrm>
            <a:off x="2971800" y="59436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a typeface="SimSun" pitchFamily="2" charset="-122"/>
                <a:cs typeface="Times New Roman" pitchFamily="18" charset="0"/>
              </a:rPr>
              <a:t>No results for serum from patient with acute Q fever</a:t>
            </a:r>
            <a:endParaRPr lang="el-GR" dirty="0"/>
          </a:p>
        </p:txBody>
      </p:sp>
      <p:sp>
        <p:nvSpPr>
          <p:cNvPr id="36" name="Rectangle 35"/>
          <p:cNvSpPr/>
          <p:nvPr/>
        </p:nvSpPr>
        <p:spPr>
          <a:xfrm>
            <a:off x="3200400" y="5867400"/>
            <a:ext cx="3352800" cy="7620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Sample sera used in our study </a:t>
            </a:r>
            <a:endParaRPr lang="en-US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Unit of </a:t>
            </a:r>
            <a:r>
              <a:rPr lang="en-US" dirty="0" err="1" smtClean="0"/>
              <a:t>Zoonoses</a:t>
            </a:r>
            <a:r>
              <a:rPr lang="en-US" dirty="0" smtClean="0"/>
              <a:t>, Laboratory of Clinical Microbiology and Microbial Pathogenesis, School of Medicine, University of Crete</a:t>
            </a:r>
            <a:endParaRPr lang="el-GR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National reference centre  for Q fever in humans.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Receives patient samples from hospitals from all over Greece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All patient sample sera have been tested with IFA (gold standard method)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Διάγραμμα ροής: Μαγνητικό μέσο"/>
          <p:cNvSpPr/>
          <p:nvPr/>
        </p:nvSpPr>
        <p:spPr>
          <a:xfrm>
            <a:off x="1331640" y="5229200"/>
            <a:ext cx="504056" cy="576064"/>
          </a:xfrm>
          <a:prstGeom prst="flowChartMagneticDisk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Έλλειψη"/>
          <p:cNvSpPr/>
          <p:nvPr/>
        </p:nvSpPr>
        <p:spPr>
          <a:xfrm>
            <a:off x="1547664" y="5589240"/>
            <a:ext cx="144016" cy="14401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flipH="1">
            <a:off x="1979712" y="5661248"/>
            <a:ext cx="792088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2843808" y="5445224"/>
            <a:ext cx="1042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CBU_0612 (Antigen)</a:t>
            </a:r>
            <a:endParaRPr lang="el-GR" sz="1400" dirty="0"/>
          </a:p>
        </p:txBody>
      </p:sp>
      <p:sp>
        <p:nvSpPr>
          <p:cNvPr id="9" name="8 - Βέλος προς τα κάτω"/>
          <p:cNvSpPr/>
          <p:nvPr/>
        </p:nvSpPr>
        <p:spPr>
          <a:xfrm rot="10800000">
            <a:off x="1475656" y="4653136"/>
            <a:ext cx="268608" cy="546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Διάγραμμα ροής: Μαγνητικό μέσο"/>
          <p:cNvSpPr/>
          <p:nvPr/>
        </p:nvSpPr>
        <p:spPr>
          <a:xfrm>
            <a:off x="1331640" y="4005064"/>
            <a:ext cx="504056" cy="576064"/>
          </a:xfrm>
          <a:prstGeom prst="flowChartMagneticDisk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Μισό πλαίσιο"/>
          <p:cNvSpPr/>
          <p:nvPr/>
        </p:nvSpPr>
        <p:spPr>
          <a:xfrm rot="2802604">
            <a:off x="1467368" y="4186081"/>
            <a:ext cx="217897" cy="269169"/>
          </a:xfrm>
          <a:prstGeom prst="half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1547664" y="4365104"/>
            <a:ext cx="144016" cy="14401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flipH="1">
            <a:off x="1907704" y="4221088"/>
            <a:ext cx="864096" cy="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2743200" y="3962400"/>
            <a:ext cx="13716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 fever </a:t>
            </a:r>
            <a:r>
              <a:rPr lang="en-US" sz="1400" dirty="0" err="1" smtClean="0"/>
              <a:t>ab</a:t>
            </a:r>
            <a:r>
              <a:rPr lang="en-US" sz="1400" dirty="0" smtClean="0"/>
              <a:t> (Sample serum)</a:t>
            </a:r>
            <a:endParaRPr lang="el-GR" sz="1400" dirty="0"/>
          </a:p>
        </p:txBody>
      </p:sp>
      <p:sp>
        <p:nvSpPr>
          <p:cNvPr id="18" name="17 - Βέλος προς τα κάτω"/>
          <p:cNvSpPr/>
          <p:nvPr/>
        </p:nvSpPr>
        <p:spPr>
          <a:xfrm rot="10800000">
            <a:off x="1475656" y="3429000"/>
            <a:ext cx="268608" cy="546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Διάγραμμα ροής: Μαγνητικό μέσο"/>
          <p:cNvSpPr/>
          <p:nvPr/>
        </p:nvSpPr>
        <p:spPr>
          <a:xfrm>
            <a:off x="1331640" y="2852936"/>
            <a:ext cx="504056" cy="576064"/>
          </a:xfrm>
          <a:prstGeom prst="flowChartMagneticDisk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19 - Έλλειψη"/>
          <p:cNvSpPr/>
          <p:nvPr/>
        </p:nvSpPr>
        <p:spPr>
          <a:xfrm>
            <a:off x="1547664" y="3284984"/>
            <a:ext cx="144016" cy="14401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20 - Μισό πλαίσιο"/>
          <p:cNvSpPr/>
          <p:nvPr/>
        </p:nvSpPr>
        <p:spPr>
          <a:xfrm rot="2802604">
            <a:off x="1467367" y="3177970"/>
            <a:ext cx="217897" cy="269169"/>
          </a:xfrm>
          <a:prstGeom prst="half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2" name="21 - Μισό πλαίσιο"/>
          <p:cNvSpPr/>
          <p:nvPr/>
        </p:nvSpPr>
        <p:spPr>
          <a:xfrm rot="2688995">
            <a:off x="1455479" y="2978086"/>
            <a:ext cx="254748" cy="252113"/>
          </a:xfrm>
          <a:prstGeom prst="half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 flipH="1">
            <a:off x="1835696" y="2996952"/>
            <a:ext cx="864096" cy="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2667000" y="2743200"/>
            <a:ext cx="1828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Anti-human </a:t>
            </a:r>
            <a:r>
              <a:rPr lang="en-US" sz="1400" dirty="0" err="1" smtClean="0"/>
              <a:t>ab</a:t>
            </a:r>
            <a:r>
              <a:rPr lang="en-US" sz="1400" dirty="0" smtClean="0"/>
              <a:t> conjugated with enzyme</a:t>
            </a:r>
            <a:endParaRPr lang="el-GR" sz="1400" dirty="0"/>
          </a:p>
        </p:txBody>
      </p:sp>
      <p:sp>
        <p:nvSpPr>
          <p:cNvPr id="25" name="24 - Διάγραμμα ροής: Μαγνητικό μέσο"/>
          <p:cNvSpPr/>
          <p:nvPr/>
        </p:nvSpPr>
        <p:spPr>
          <a:xfrm>
            <a:off x="1331640" y="1700808"/>
            <a:ext cx="504056" cy="576064"/>
          </a:xfrm>
          <a:prstGeom prst="flowChartMagneticDisk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25 - Βέλος προς τα κάτω"/>
          <p:cNvSpPr/>
          <p:nvPr/>
        </p:nvSpPr>
        <p:spPr>
          <a:xfrm rot="10800000">
            <a:off x="1475656" y="2276872"/>
            <a:ext cx="268608" cy="546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26 - Έλλειψη"/>
          <p:cNvSpPr/>
          <p:nvPr/>
        </p:nvSpPr>
        <p:spPr>
          <a:xfrm>
            <a:off x="1547664" y="2132856"/>
            <a:ext cx="144016" cy="14401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27 - Μισό πλαίσιο"/>
          <p:cNvSpPr/>
          <p:nvPr/>
        </p:nvSpPr>
        <p:spPr>
          <a:xfrm rot="2802604">
            <a:off x="1467367" y="2025842"/>
            <a:ext cx="217897" cy="269169"/>
          </a:xfrm>
          <a:prstGeom prst="half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9" name="28 - Μισό πλαίσιο"/>
          <p:cNvSpPr/>
          <p:nvPr/>
        </p:nvSpPr>
        <p:spPr>
          <a:xfrm rot="2688995">
            <a:off x="1455478" y="1897966"/>
            <a:ext cx="254748" cy="252113"/>
          </a:xfrm>
          <a:prstGeom prst="half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30" name="29 - Ήλιος"/>
          <p:cNvSpPr/>
          <p:nvPr/>
        </p:nvSpPr>
        <p:spPr>
          <a:xfrm>
            <a:off x="1475656" y="1556792"/>
            <a:ext cx="288032" cy="288032"/>
          </a:xfrm>
          <a:prstGeom prst="su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1" name="30 - Ευθύγραμμο βέλος σύνδεσης"/>
          <p:cNvCxnSpPr/>
          <p:nvPr/>
        </p:nvCxnSpPr>
        <p:spPr>
          <a:xfrm flipH="1">
            <a:off x="1835696" y="1700808"/>
            <a:ext cx="864096" cy="0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2743200" y="1524000"/>
            <a:ext cx="1447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TMB Substrate-Color development</a:t>
            </a:r>
            <a:endParaRPr lang="el-GR" sz="1400" dirty="0"/>
          </a:p>
        </p:txBody>
      </p:sp>
      <p:sp>
        <p:nvSpPr>
          <p:cNvPr id="33" name="32 - Δεξιό βέλος"/>
          <p:cNvSpPr/>
          <p:nvPr/>
        </p:nvSpPr>
        <p:spPr>
          <a:xfrm rot="10800000">
            <a:off x="2057400" y="4572000"/>
            <a:ext cx="1584176" cy="576064"/>
          </a:xfrm>
          <a:prstGeom prst="rightArrow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33 - TextBox"/>
          <p:cNvSpPr txBox="1"/>
          <p:nvPr/>
        </p:nvSpPr>
        <p:spPr>
          <a:xfrm>
            <a:off x="2555776" y="4725144"/>
            <a:ext cx="691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WASH</a:t>
            </a:r>
            <a:endParaRPr lang="el-GR" sz="1400" dirty="0"/>
          </a:p>
        </p:txBody>
      </p:sp>
      <p:sp>
        <p:nvSpPr>
          <p:cNvPr id="35" name="34 - Δεξιό βέλος"/>
          <p:cNvSpPr/>
          <p:nvPr/>
        </p:nvSpPr>
        <p:spPr>
          <a:xfrm rot="10800000">
            <a:off x="1905000" y="3352800"/>
            <a:ext cx="1584176" cy="576064"/>
          </a:xfrm>
          <a:prstGeom prst="rightArrow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35 - TextBox"/>
          <p:cNvSpPr txBox="1"/>
          <p:nvPr/>
        </p:nvSpPr>
        <p:spPr>
          <a:xfrm>
            <a:off x="2411760" y="3501008"/>
            <a:ext cx="691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WASH</a:t>
            </a:r>
            <a:endParaRPr lang="el-GR" sz="1400" dirty="0"/>
          </a:p>
        </p:txBody>
      </p:sp>
      <p:sp>
        <p:nvSpPr>
          <p:cNvPr id="37" name="36 - Δεξιό βέλος"/>
          <p:cNvSpPr/>
          <p:nvPr/>
        </p:nvSpPr>
        <p:spPr>
          <a:xfrm rot="10800000">
            <a:off x="1828800" y="2286000"/>
            <a:ext cx="1584176" cy="576064"/>
          </a:xfrm>
          <a:prstGeom prst="rightArrow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8" name="37 - TextBox"/>
          <p:cNvSpPr txBox="1"/>
          <p:nvPr/>
        </p:nvSpPr>
        <p:spPr>
          <a:xfrm>
            <a:off x="2339752" y="2420888"/>
            <a:ext cx="691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WASH</a:t>
            </a:r>
            <a:endParaRPr lang="el-GR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2895600" y="152400"/>
            <a:ext cx="373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Elisa Assay</a:t>
            </a:r>
            <a:endParaRPr lang="el-GR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7696200" y="5638800"/>
          <a:ext cx="1143000" cy="841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Chronic (Average)</a:t>
                      </a:r>
                      <a:endParaRPr lang="el-GR" sz="1400" dirty="0"/>
                    </a:p>
                  </a:txBody>
                  <a:tcPr/>
                </a:tc>
              </a:tr>
              <a:tr h="3232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3,184</a:t>
                      </a:r>
                      <a:endParaRPr lang="el-GR" sz="1400" dirty="0">
                        <a:latin typeface="Corbe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7696200" y="1828800"/>
          <a:ext cx="12192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</a:tblGrid>
              <a:tr h="35236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Acute (Average)</a:t>
                      </a:r>
                      <a:endParaRPr lang="el-GR" sz="1400" dirty="0"/>
                    </a:p>
                  </a:txBody>
                  <a:tcPr/>
                </a:tc>
              </a:tr>
              <a:tr h="20135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0,3611</a:t>
                      </a:r>
                      <a:endParaRPr lang="el-GR" sz="1400" dirty="0">
                        <a:latin typeface="Corbe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7696200" y="4114800"/>
          <a:ext cx="1066800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</a:tblGrid>
              <a:tr h="61334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Healthy (Average)</a:t>
                      </a:r>
                      <a:endParaRPr lang="el-GR" sz="1400" dirty="0"/>
                    </a:p>
                  </a:txBody>
                  <a:tcPr/>
                </a:tc>
              </a:tr>
              <a:tr h="3315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0,2615</a:t>
                      </a:r>
                      <a:endParaRPr lang="el-GR" sz="1400" dirty="0">
                        <a:latin typeface="Corbe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4191000" y="914400"/>
          <a:ext cx="3505200" cy="5638812"/>
        </p:xfrm>
        <a:graphic>
          <a:graphicData uri="http://schemas.openxmlformats.org/drawingml/2006/table">
            <a:tbl>
              <a:tblPr/>
              <a:tblGrid>
                <a:gridCol w="701040"/>
                <a:gridCol w="701040"/>
                <a:gridCol w="767805"/>
                <a:gridCol w="634275"/>
                <a:gridCol w="701040"/>
              </a:tblGrid>
              <a:tr h="395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latin typeface="Calibri"/>
                          <a:ea typeface="Times New Roman"/>
                          <a:cs typeface="Calibri"/>
                        </a:rPr>
                        <a:t>Patient ID</a:t>
                      </a:r>
                      <a:endParaRPr lang="el-G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IFA Titre</a:t>
                      </a:r>
                      <a:endParaRPr lang="el-G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CBU_0612 ELISA</a:t>
                      </a:r>
                      <a:endParaRPr lang="el-G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phase I</a:t>
                      </a:r>
                      <a:endParaRPr lang="el-G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phase II</a:t>
                      </a:r>
                      <a:endParaRPr lang="el-G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450nm</a:t>
                      </a:r>
                      <a:endParaRPr lang="el-G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0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1898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1024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2048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0,744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0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1917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512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2048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0,759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0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2011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1024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2048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0,158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</a:t>
                      </a:r>
                      <a:r>
                        <a:rPr lang="el-GR" sz="11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cute</a:t>
                      </a:r>
                      <a:endParaRPr lang="el-G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0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2049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256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512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0,198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0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2076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4096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512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0,158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0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2078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256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4096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0,157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0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2211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512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2048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0,945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0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2238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1024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2048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0,694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0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2266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256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1024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0,1302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0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2296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512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4096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0,121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0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2368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2048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8192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0,117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0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2402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512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4096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0,152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0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2762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0,351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0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2763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0,133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0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2764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0,344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0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2766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0,343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51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2768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0,401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</a:t>
                      </a:r>
                      <a:r>
                        <a:rPr lang="el-GR" sz="11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lood 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</a:t>
                      </a:r>
                      <a:r>
                        <a:rPr lang="el-GR" sz="11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onors</a:t>
                      </a:r>
                      <a:endParaRPr lang="el-G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0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2796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0,209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0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2800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0,158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0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2804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0,194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0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2808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0,148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0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2733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0,334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0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2052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4096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8192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3,314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0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2316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32768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65536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3,054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</a:t>
                      </a:r>
                      <a:r>
                        <a:rPr lang="el-GR" sz="11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hronic</a:t>
                      </a:r>
                      <a:endParaRPr lang="el-G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8" marR="6418" marT="6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Future perspectives 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Check the ability of 4 others </a:t>
            </a:r>
            <a:r>
              <a:rPr lang="en-US" i="1" dirty="0" smtClean="0"/>
              <a:t>C</a:t>
            </a:r>
            <a:r>
              <a:rPr lang="el-GR" i="1" dirty="0" smtClean="0"/>
              <a:t>.</a:t>
            </a:r>
            <a:r>
              <a:rPr lang="en-US" i="1" dirty="0" smtClean="0"/>
              <a:t> </a:t>
            </a:r>
            <a:r>
              <a:rPr lang="en-US" i="1" dirty="0" err="1" smtClean="0"/>
              <a:t>burnetii</a:t>
            </a:r>
            <a:r>
              <a:rPr lang="en-US" dirty="0" smtClean="0"/>
              <a:t> antigenic proteins to differentially diagnose chronic Q fever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Check the ability of </a:t>
            </a:r>
            <a:r>
              <a:rPr lang="en-US" i="1" dirty="0" smtClean="0"/>
              <a:t>C</a:t>
            </a:r>
            <a:r>
              <a:rPr lang="el-GR" i="1" dirty="0" smtClean="0"/>
              <a:t>.</a:t>
            </a:r>
            <a:r>
              <a:rPr lang="en-US" i="1" dirty="0" smtClean="0"/>
              <a:t> </a:t>
            </a:r>
            <a:r>
              <a:rPr lang="en-US" i="1" dirty="0" err="1" smtClean="0"/>
              <a:t>burnetii</a:t>
            </a:r>
            <a:r>
              <a:rPr lang="en-US" i="1" dirty="0" smtClean="0"/>
              <a:t> </a:t>
            </a:r>
            <a:r>
              <a:rPr lang="en-US" dirty="0" smtClean="0"/>
              <a:t>antigenic proteins to diagnose Q fever in domestic animals sera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Develop a widely diagnostic kit based on </a:t>
            </a:r>
            <a:r>
              <a:rPr lang="en-US" dirty="0" err="1" smtClean="0"/>
              <a:t>immunochromatography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219200" y="838200"/>
            <a:ext cx="5867400" cy="2209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 </a:t>
            </a:r>
            <a:r>
              <a:rPr lang="en-US" altLang="x-none" sz="2000" dirty="0" smtClean="0"/>
              <a:t>University of Crete</a:t>
            </a:r>
          </a:p>
          <a:p>
            <a:pPr>
              <a:buNone/>
            </a:pPr>
            <a:r>
              <a:rPr lang="en-US" sz="2000" dirty="0" smtClean="0"/>
              <a:t> School of Medicine</a:t>
            </a:r>
          </a:p>
          <a:p>
            <a:pPr>
              <a:buNone/>
            </a:pPr>
            <a:r>
              <a:rPr lang="en-US" sz="2000" dirty="0" smtClean="0"/>
              <a:t> Clinical Microbiology and Microbial Pathogenesis Lab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err="1" smtClean="0"/>
              <a:t>Zoonoses</a:t>
            </a:r>
            <a:r>
              <a:rPr lang="en-US" sz="2000" dirty="0" smtClean="0"/>
              <a:t> &amp; Geographical Medicine Unit </a:t>
            </a:r>
          </a:p>
          <a:p>
            <a:pPr>
              <a:buNone/>
            </a:pPr>
            <a:r>
              <a:rPr lang="en-US" sz="2000" dirty="0" smtClean="0"/>
              <a:t>  Ass. Prof. A. </a:t>
            </a:r>
            <a:r>
              <a:rPr lang="en-US" sz="2000" dirty="0" err="1" smtClean="0"/>
              <a:t>Psaroulaki</a:t>
            </a:r>
            <a:endParaRPr lang="en-US" altLang="x-none" sz="2000" dirty="0">
              <a:solidFill>
                <a:srgbClr val="003A00"/>
              </a:solidFill>
            </a:endParaRPr>
          </a:p>
          <a:p>
            <a:pPr marL="812800" indent="-812800">
              <a:buFontTx/>
              <a:buNone/>
            </a:pPr>
            <a:endParaRPr lang="en-US" altLang="x-none" sz="2000" dirty="0"/>
          </a:p>
          <a:p>
            <a:pPr marL="812800" indent="-812800">
              <a:buFontTx/>
              <a:buNone/>
            </a:pPr>
            <a:endParaRPr lang="en-US" altLang="x-none" sz="2000" b="1" i="1" dirty="0" smtClean="0"/>
          </a:p>
          <a:p>
            <a:pPr marL="812800" indent="-812800">
              <a:buFontTx/>
              <a:buNone/>
            </a:pPr>
            <a:endParaRPr lang="en-US" altLang="x-none" sz="2000" b="1" i="1" dirty="0"/>
          </a:p>
        </p:txBody>
      </p:sp>
      <p:sp>
        <p:nvSpPr>
          <p:cNvPr id="32256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1143000" y="3429000"/>
            <a:ext cx="7058025" cy="9906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l-GR" sz="2000" dirty="0" smtClean="0"/>
              <a:t>      </a:t>
            </a:r>
            <a:r>
              <a:rPr lang="en-US" sz="1400" dirty="0" smtClean="0"/>
              <a:t>This research/project  “</a:t>
            </a:r>
            <a:r>
              <a:rPr lang="en-US" sz="1400" b="1" dirty="0" smtClean="0"/>
              <a:t>Development of a protein-based-assay for the differential diagnosis of Q fever.”</a:t>
            </a:r>
            <a:r>
              <a:rPr lang="en-US" sz="1400" dirty="0" smtClean="0"/>
              <a:t> is implemented through the Operational Program "Human Resources Development, Education and Lifelong Learning" and is co-financed by the European Union (European Social Fund) and Greek national funds.</a:t>
            </a:r>
            <a:endParaRPr lang="en-US" altLang="x-none" sz="1400" dirty="0">
              <a:solidFill>
                <a:srgbClr val="003A00"/>
              </a:solidFill>
            </a:endParaRPr>
          </a:p>
        </p:txBody>
      </p:sp>
      <p:pic>
        <p:nvPicPr>
          <p:cNvPr id="32256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65650" y="3441700"/>
            <a:ext cx="12700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95400" y="3048000"/>
            <a:ext cx="251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  Financial support</a:t>
            </a:r>
          </a:p>
          <a:p>
            <a:endParaRPr lang="en-US" sz="2000" b="1" dirty="0" smtClean="0"/>
          </a:p>
          <a:p>
            <a:endParaRPr lang="en-US" sz="2000" b="1" dirty="0"/>
          </a:p>
        </p:txBody>
      </p:sp>
      <p:pic>
        <p:nvPicPr>
          <p:cNvPr id="8" name="Εικόνα 1" descr="http://www.edulll.gr/wp-content/uploads/2016/11/logo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4953000"/>
            <a:ext cx="495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1047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2209800" y="2514600"/>
            <a:ext cx="4572000" cy="9787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n-US" altLang="x-none" b="1" dirty="0" smtClean="0"/>
              <a:t>Max Planck Institute for Biophysics, </a:t>
            </a:r>
            <a:r>
              <a:rPr lang="el-GR" altLang="x-none" b="1" dirty="0" smtClean="0"/>
              <a:t>   </a:t>
            </a:r>
            <a:r>
              <a:rPr lang="en-US" altLang="x-none" b="1" dirty="0" smtClean="0"/>
              <a:t>Frankfurt am Main</a:t>
            </a:r>
            <a:endParaRPr lang="en-US" altLang="x-none" b="1" i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x-none" dirty="0" smtClean="0"/>
              <a:t>    Dr. H. </a:t>
            </a:r>
            <a:r>
              <a:rPr lang="en-US" altLang="x-none" dirty="0" err="1" smtClean="0"/>
              <a:t>Xie</a:t>
            </a:r>
            <a:endParaRPr lang="en-US" altLang="x-none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x-none" smtClean="0"/>
              <a:t>    Prof</a:t>
            </a:r>
            <a:r>
              <a:rPr lang="en-US" altLang="x-none" dirty="0" smtClean="0"/>
              <a:t>. H. Michel</a:t>
            </a: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2286000" y="1600200"/>
            <a:ext cx="4572000" cy="7571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n-US" altLang="x-none" b="1" dirty="0" smtClean="0"/>
              <a:t>University of Crete</a:t>
            </a:r>
            <a:endParaRPr lang="el-GR" altLang="x-none" b="1" dirty="0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x-none" b="1" dirty="0" smtClean="0"/>
              <a:t>Department of Chemistry</a:t>
            </a:r>
          </a:p>
          <a:p>
            <a:pPr>
              <a:lnSpc>
                <a:spcPct val="80000"/>
              </a:lnSpc>
              <a:buNone/>
            </a:pPr>
            <a:r>
              <a:rPr lang="en-US" altLang="x-none" dirty="0" smtClean="0"/>
              <a:t>Prof. G. </a:t>
            </a:r>
            <a:r>
              <a:rPr lang="en-US" altLang="x-none" dirty="0" err="1" smtClean="0"/>
              <a:t>Tsiotis</a:t>
            </a:r>
            <a:endParaRPr lang="en-US" altLang="x-none" dirty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x-none" sz="3600" dirty="0" smtClean="0"/>
              <a:t>     </a:t>
            </a:r>
            <a:r>
              <a:rPr lang="en-US" altLang="x-none" sz="4000" b="1" dirty="0" smtClean="0"/>
              <a:t>Acknowledgments</a:t>
            </a:r>
            <a:endParaRPr lang="el-GR" altLang="x-none" sz="40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917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i="1" dirty="0" smtClean="0"/>
              <a:t>                   </a:t>
            </a:r>
            <a:r>
              <a:rPr lang="en-US" b="1" i="1" dirty="0" err="1" smtClean="0"/>
              <a:t>Coxiella</a:t>
            </a:r>
            <a:r>
              <a:rPr lang="en-US" b="1" i="1" dirty="0" smtClean="0"/>
              <a:t> </a:t>
            </a:r>
            <a:r>
              <a:rPr lang="en-US" b="1" i="1" dirty="0" err="1" smtClean="0"/>
              <a:t>burnetii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4545106" cy="5257800"/>
          </a:xfrm>
        </p:spPr>
        <p:txBody>
          <a:bodyPr>
            <a:normAutofit/>
          </a:bodyPr>
          <a:lstStyle/>
          <a:p>
            <a:pPr algn="just"/>
            <a:r>
              <a:rPr lang="en-US" sz="2400" i="1" dirty="0" smtClean="0"/>
              <a:t>C. </a:t>
            </a:r>
            <a:r>
              <a:rPr lang="en-US" sz="2400" i="1" dirty="0" err="1" smtClean="0"/>
              <a:t>burnetii</a:t>
            </a:r>
            <a:r>
              <a:rPr lang="en-US" sz="2400" dirty="0"/>
              <a:t> </a:t>
            </a:r>
            <a:r>
              <a:rPr lang="en-US" sz="2400" dirty="0" smtClean="0"/>
              <a:t>is the </a:t>
            </a:r>
            <a:r>
              <a:rPr lang="en-US" sz="2400" dirty="0"/>
              <a:t>causative agent of the human disease Q </a:t>
            </a:r>
            <a:r>
              <a:rPr lang="en-US" sz="2400" dirty="0" smtClean="0"/>
              <a:t>fever</a:t>
            </a:r>
            <a:endParaRPr lang="el-GR" sz="2400" dirty="0" smtClean="0"/>
          </a:p>
          <a:p>
            <a:pPr algn="just"/>
            <a:r>
              <a:rPr lang="en-US" sz="2400" dirty="0" smtClean="0"/>
              <a:t>World-wide </a:t>
            </a:r>
            <a:r>
              <a:rPr lang="en-US" sz="2400" dirty="0" err="1" smtClean="0"/>
              <a:t>zoonosis</a:t>
            </a:r>
            <a:endParaRPr lang="el-GR" sz="2400" dirty="0" smtClean="0"/>
          </a:p>
          <a:p>
            <a:pPr algn="just"/>
            <a:r>
              <a:rPr lang="en-US" sz="2400" dirty="0" smtClean="0">
                <a:latin typeface="+mj-lt"/>
              </a:rPr>
              <a:t>Causes </a:t>
            </a:r>
            <a:r>
              <a:rPr lang="en-US" sz="2400" dirty="0">
                <a:latin typeface="+mj-lt"/>
              </a:rPr>
              <a:t>effects on the economy of rural </a:t>
            </a:r>
            <a:r>
              <a:rPr lang="en-US" sz="2400" dirty="0" smtClean="0">
                <a:latin typeface="+mj-lt"/>
              </a:rPr>
              <a:t>society</a:t>
            </a:r>
          </a:p>
          <a:p>
            <a:pPr algn="just"/>
            <a:r>
              <a:rPr lang="en-US" sz="2400" dirty="0" smtClean="0">
                <a:latin typeface="+mj-lt"/>
                <a:ea typeface="Calibri" charset="0"/>
                <a:cs typeface="Calibri" charset="0"/>
              </a:rPr>
              <a:t>Mode of transmission</a:t>
            </a:r>
            <a:r>
              <a:rPr lang="el-GR" sz="2400" dirty="0" smtClean="0">
                <a:latin typeface="+mj-lt"/>
                <a:ea typeface="Calibri" charset="0"/>
                <a:cs typeface="Calibri" charset="0"/>
              </a:rPr>
              <a:t> (</a:t>
            </a:r>
            <a:r>
              <a:rPr lang="en-US" sz="2400" dirty="0" smtClean="0">
                <a:latin typeface="+mj-lt"/>
                <a:ea typeface="Calibri" charset="0"/>
                <a:cs typeface="Calibri" charset="0"/>
              </a:rPr>
              <a:t>mainly </a:t>
            </a:r>
            <a:r>
              <a:rPr lang="en-US" sz="2400" dirty="0" err="1" smtClean="0">
                <a:latin typeface="+mj-lt"/>
                <a:ea typeface="Calibri" charset="0"/>
                <a:cs typeface="Calibri" charset="0"/>
              </a:rPr>
              <a:t>airborn</a:t>
            </a:r>
            <a:r>
              <a:rPr lang="el-GR" sz="2400" dirty="0" smtClean="0">
                <a:latin typeface="+mj-lt"/>
                <a:ea typeface="Calibri" charset="0"/>
                <a:cs typeface="Calibri" charset="0"/>
              </a:rPr>
              <a:t>)</a:t>
            </a:r>
            <a:endParaRPr lang="en-US" sz="2400" dirty="0" smtClean="0">
              <a:latin typeface="+mj-lt"/>
              <a:ea typeface="Calibri" charset="0"/>
              <a:cs typeface="Calibri" charset="0"/>
            </a:endParaRPr>
          </a:p>
          <a:p>
            <a:pPr algn="just"/>
            <a:r>
              <a:rPr lang="en-US" sz="2400" dirty="0" smtClean="0">
                <a:effectLst/>
                <a:latin typeface="+mj-lt"/>
              </a:rPr>
              <a:t>Netherlands 2009-2012 </a:t>
            </a:r>
            <a:r>
              <a:rPr lang="en-US" sz="2400" dirty="0" smtClean="0">
                <a:effectLst/>
                <a:latin typeface="+mj-lt"/>
                <a:sym typeface="Wingdings" pitchFamily="2" charset="2"/>
              </a:rPr>
              <a:t> one of the largest outbreaks of Q fever in humans</a:t>
            </a:r>
            <a:endParaRPr lang="en-US" sz="2400" dirty="0" smtClean="0">
              <a:effectLst/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4953000" cy="365125"/>
          </a:xfrm>
        </p:spPr>
        <p:txBody>
          <a:bodyPr/>
          <a:lstStyle/>
          <a:p>
            <a:r>
              <a:rPr lang="de-DE" sz="2000" dirty="0" smtClean="0">
                <a:solidFill>
                  <a:schemeClr val="bg1">
                    <a:lumMod val="65000"/>
                  </a:schemeClr>
                </a:solidFill>
              </a:rPr>
              <a:t>[Voth &amp;Heinzen, 2007, Kazar, 2005]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Picture 2" descr="mar2013gr_eid_sumi_im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8481" y="2057400"/>
            <a:ext cx="3685519" cy="2514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19800" y="4953000"/>
            <a:ext cx="251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4,000 reported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40,000 estimated infected people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epidemic cost over 300 million </a:t>
            </a:r>
            <a:r>
              <a:rPr lang="el-GR" dirty="0" smtClean="0"/>
              <a:t>€</a:t>
            </a:r>
            <a:endParaRPr lang="el-GR" dirty="0"/>
          </a:p>
        </p:txBody>
      </p:sp>
      <p:sp>
        <p:nvSpPr>
          <p:cNvPr id="7" name="Rectangle 6"/>
          <p:cNvSpPr/>
          <p:nvPr/>
        </p:nvSpPr>
        <p:spPr>
          <a:xfrm>
            <a:off x="5943600" y="4953000"/>
            <a:ext cx="2514600" cy="14478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48327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Q fever</a:t>
            </a:r>
            <a:r>
              <a:rPr lang="el-GR" b="1" dirty="0" smtClean="0"/>
              <a:t> 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/>
              <a:t>Acute stage</a:t>
            </a:r>
            <a:endParaRPr lang="el-GR" b="1" u="sng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High fever</a:t>
            </a:r>
            <a:endParaRPr lang="el-GR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Headache </a:t>
            </a:r>
            <a:endParaRPr lang="el-GR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Fatigue </a:t>
            </a:r>
            <a:endParaRPr lang="el-GR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Muscle aches </a:t>
            </a:r>
            <a:endParaRPr lang="el-G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Chronic stage</a:t>
            </a:r>
            <a:endParaRPr lang="el-GR" b="1" u="sng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Very serious infection</a:t>
            </a:r>
            <a:endParaRPr lang="el-GR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Development of </a:t>
            </a:r>
            <a:r>
              <a:rPr lang="en-US" dirty="0" err="1" smtClean="0"/>
              <a:t>endocarditis</a:t>
            </a:r>
            <a:endParaRPr lang="el-GR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Can be deadly if not treated correctly 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[Roy and</a:t>
            </a:r>
            <a:r>
              <a:rPr lang="el-GR" sz="2000" dirty="0" smtClean="0"/>
              <a:t> </a:t>
            </a:r>
            <a:r>
              <a:rPr lang="en-US" sz="2000" dirty="0" err="1" smtClean="0"/>
              <a:t>Luhrmann</a:t>
            </a:r>
            <a:r>
              <a:rPr lang="en-US" sz="2000" dirty="0" smtClean="0"/>
              <a:t>, 2007]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/>
              <a:t>Chronic Q fever diagnosis problem</a:t>
            </a:r>
            <a:endParaRPr lang="el-GR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Current method</a:t>
            </a:r>
            <a:r>
              <a:rPr lang="en-US" sz="2000" i="1" dirty="0" smtClean="0"/>
              <a:t>:</a:t>
            </a:r>
            <a:r>
              <a:rPr lang="en-US" sz="2000" dirty="0" smtClean="0"/>
              <a:t> </a:t>
            </a:r>
            <a:r>
              <a:rPr lang="en-US" sz="2000" i="1" dirty="0" err="1" smtClean="0"/>
              <a:t>immunofluorescence</a:t>
            </a:r>
            <a:endParaRPr lang="en-US" sz="2000" i="1" dirty="0" smtClean="0"/>
          </a:p>
          <a:p>
            <a:pPr>
              <a:buNone/>
            </a:pPr>
            <a:endParaRPr lang="en-US" sz="2000" i="1" u="sng" dirty="0" smtClean="0"/>
          </a:p>
          <a:p>
            <a:pPr>
              <a:buNone/>
            </a:pPr>
            <a:r>
              <a:rPr lang="en-US" sz="2000" b="1" dirty="0" smtClean="0"/>
              <a:t>Disadvantages: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Cost- effective 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The requirement of acute and convalescent sera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 The objectivity of the interpretation of the results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Potential antibody cross-reactions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The need of experienced personnel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47800" y="1447800"/>
            <a:ext cx="7498080" cy="3276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Current method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immunofluorescence</a:t>
            </a: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000" b="0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Disadvantages: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Cost- effective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requirement of acute and convalescent sera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objectivity of the interpretation of the results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Potential antibody cross-reactions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need of experienced personnel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518160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Consequently, there is a need to optimize </a:t>
            </a:r>
            <a:r>
              <a:rPr lang="en-US" b="1" dirty="0" smtClean="0"/>
              <a:t>sensitivity</a:t>
            </a:r>
            <a:r>
              <a:rPr lang="en-US" dirty="0" smtClean="0"/>
              <a:t> and </a:t>
            </a:r>
            <a:r>
              <a:rPr lang="en-US" b="1" dirty="0" smtClean="0"/>
              <a:t>specificity</a:t>
            </a:r>
            <a:r>
              <a:rPr lang="en-US" dirty="0" smtClean="0"/>
              <a:t> while</a:t>
            </a:r>
            <a:r>
              <a:rPr lang="el-GR" dirty="0" smtClean="0"/>
              <a:t> </a:t>
            </a:r>
            <a:r>
              <a:rPr lang="en-US" b="1" dirty="0" smtClean="0"/>
              <a:t>simplifying</a:t>
            </a:r>
            <a:r>
              <a:rPr lang="en-US" dirty="0" smtClean="0"/>
              <a:t> the laboratory methods to be followed.</a:t>
            </a:r>
            <a:endParaRPr lang="el-GR" dirty="0" smtClean="0"/>
          </a:p>
          <a:p>
            <a:pPr algn="ctr"/>
            <a:endParaRPr lang="el-GR" dirty="0"/>
          </a:p>
        </p:txBody>
      </p:sp>
      <p:sp>
        <p:nvSpPr>
          <p:cNvPr id="10" name="Rectangle 9"/>
          <p:cNvSpPr/>
          <p:nvPr/>
        </p:nvSpPr>
        <p:spPr>
          <a:xfrm>
            <a:off x="1219200" y="5029200"/>
            <a:ext cx="7543800" cy="10668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219200"/>
            <a:ext cx="1524000" cy="1641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aims of our study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a) Check the ability of </a:t>
            </a:r>
            <a:r>
              <a:rPr lang="en-US" i="1" dirty="0" smtClean="0"/>
              <a:t>C. </a:t>
            </a:r>
            <a:r>
              <a:rPr lang="en-US" i="1" dirty="0" err="1" smtClean="0"/>
              <a:t>burnetii</a:t>
            </a:r>
            <a:r>
              <a:rPr lang="en-US" i="1" dirty="0" smtClean="0"/>
              <a:t> </a:t>
            </a:r>
            <a:r>
              <a:rPr lang="en-US" dirty="0" smtClean="0"/>
              <a:t>antigenic proteins to differentially diagnose chronic Q fever in patient sera.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b) Ability to develop a </a:t>
            </a:r>
            <a:r>
              <a:rPr lang="en-US" u="sng" dirty="0" smtClean="0"/>
              <a:t>fast</a:t>
            </a:r>
            <a:r>
              <a:rPr lang="en-US" dirty="0" smtClean="0"/>
              <a:t>, </a:t>
            </a:r>
            <a:r>
              <a:rPr lang="en-US" u="sng" dirty="0" smtClean="0"/>
              <a:t>reliable</a:t>
            </a:r>
            <a:r>
              <a:rPr lang="en-US" dirty="0" smtClean="0"/>
              <a:t>, </a:t>
            </a:r>
            <a:r>
              <a:rPr lang="en-US" u="sng" dirty="0" smtClean="0"/>
              <a:t>cost-effective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u="sng" dirty="0" smtClean="0"/>
              <a:t>easy-to-use</a:t>
            </a:r>
            <a:r>
              <a:rPr lang="en-US" dirty="0" smtClean="0"/>
              <a:t> diagnostic test.</a:t>
            </a:r>
            <a:endParaRPr lang="el-G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5334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Previous studies in our lab showed that…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76400"/>
            <a:ext cx="7498080" cy="48006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OmpH</a:t>
            </a:r>
            <a:r>
              <a:rPr lang="en-US" dirty="0" smtClean="0"/>
              <a:t> is a differentially </a:t>
            </a:r>
            <a:r>
              <a:rPr lang="en-US" dirty="0" err="1" smtClean="0"/>
              <a:t>immunoreactive</a:t>
            </a:r>
            <a:r>
              <a:rPr lang="en-US" dirty="0" smtClean="0"/>
              <a:t> protein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OmpH</a:t>
            </a:r>
            <a:r>
              <a:rPr lang="en-US" dirty="0" smtClean="0"/>
              <a:t> is a potential candidate for diagnosis of Q fever </a:t>
            </a:r>
            <a:r>
              <a:rPr lang="en-US" dirty="0" err="1" smtClean="0"/>
              <a:t>endocarditis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76400" y="5791200"/>
            <a:ext cx="2895600" cy="476250"/>
          </a:xfrm>
        </p:spPr>
        <p:txBody>
          <a:bodyPr/>
          <a:lstStyle/>
          <a:p>
            <a:r>
              <a:rPr lang="en-US" sz="2000" dirty="0" smtClean="0"/>
              <a:t>[</a:t>
            </a:r>
            <a:r>
              <a:rPr lang="en-US" sz="2000" dirty="0" err="1" smtClean="0"/>
              <a:t>A.Papadioti</a:t>
            </a:r>
            <a:r>
              <a:rPr lang="en-US" sz="2000" dirty="0" smtClean="0"/>
              <a:t> et al, 2011]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CBU_O612 (</a:t>
            </a:r>
            <a:r>
              <a:rPr lang="en-US" b="1" dirty="0" err="1" smtClean="0"/>
              <a:t>OmpH</a:t>
            </a:r>
            <a:r>
              <a:rPr lang="en-US" b="1" dirty="0" smtClean="0"/>
              <a:t>) </a:t>
            </a:r>
            <a:br>
              <a:rPr lang="en-US" b="1" dirty="0" smtClean="0"/>
            </a:br>
            <a:r>
              <a:rPr lang="en-US" b="1" dirty="0" smtClean="0"/>
              <a:t>(Cloning)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3352800" cy="914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Outer membrane protein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18,8 </a:t>
            </a:r>
            <a:r>
              <a:rPr lang="en-US" dirty="0" err="1" smtClean="0"/>
              <a:t>Kda</a:t>
            </a:r>
            <a:endParaRPr lang="en-US" dirty="0" smtClean="0"/>
          </a:p>
          <a:p>
            <a:pPr>
              <a:buNone/>
            </a:pPr>
            <a:endParaRPr lang="el-GR" dirty="0"/>
          </a:p>
        </p:txBody>
      </p:sp>
      <p:pic>
        <p:nvPicPr>
          <p:cNvPr id="4" name="Picture 3" descr="pET-22b-CBU0612 Map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67200" y="1524000"/>
            <a:ext cx="3962400" cy="4495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6172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Vector </a:t>
            </a:r>
            <a:r>
              <a:rPr lang="en-US" dirty="0" err="1" smtClean="0"/>
              <a:t>pET</a:t>
            </a:r>
            <a:r>
              <a:rPr lang="en-US" dirty="0" smtClean="0"/>
              <a:t> – 22b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33528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plasmid was </a:t>
            </a:r>
            <a:r>
              <a:rPr lang="en-US" dirty="0" err="1" smtClean="0"/>
              <a:t>transformated</a:t>
            </a:r>
            <a:r>
              <a:rPr lang="en-US" dirty="0" smtClean="0"/>
              <a:t> in C43(DE3) </a:t>
            </a:r>
            <a:r>
              <a:rPr lang="en-US" i="1" dirty="0" smtClean="0"/>
              <a:t>E. coli</a:t>
            </a:r>
            <a:r>
              <a:rPr lang="en-US" dirty="0" smtClean="0"/>
              <a:t> cells.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Expression of CBU_0612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4343400" cy="266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Expression conditions tested: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37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</a:t>
            </a:r>
            <a:r>
              <a:rPr lang="en-US" sz="2000" dirty="0" smtClean="0"/>
              <a:t>C, 1mM of IPTG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37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</a:t>
            </a:r>
            <a:r>
              <a:rPr lang="en-US" sz="2000" dirty="0" smtClean="0"/>
              <a:t>C, 0,5mM of IPTG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Samples: 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0h, 2h, 4h, o/n after induction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200400"/>
            <a:ext cx="3994150" cy="262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5400000"/>
            </a:camera>
            <a:lightRig rig="threePt" dir="t"/>
          </a:scene3d>
        </p:spPr>
      </p:pic>
      <p:sp>
        <p:nvSpPr>
          <p:cNvPr id="7" name="TextBox 6"/>
          <p:cNvSpPr txBox="1"/>
          <p:nvPr/>
        </p:nvSpPr>
        <p:spPr>
          <a:xfrm>
            <a:off x="5105400" y="2133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0   2   4  o/n   0   2     4   o/n     </a:t>
            </a:r>
            <a:endParaRPr lang="el-GR" dirty="0"/>
          </a:p>
        </p:txBody>
      </p:sp>
      <p:sp>
        <p:nvSpPr>
          <p:cNvPr id="12" name="Oval 11"/>
          <p:cNvSpPr/>
          <p:nvPr/>
        </p:nvSpPr>
        <p:spPr>
          <a:xfrm>
            <a:off x="7010400" y="4495800"/>
            <a:ext cx="6096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4751072" y="4676001"/>
            <a:ext cx="3543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is-IS" sz="12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20</a:t>
            </a:r>
            <a:endParaRPr lang="is-IS" sz="1200" dirty="0"/>
          </a:p>
        </p:txBody>
      </p:sp>
      <p:sp>
        <p:nvSpPr>
          <p:cNvPr id="14" name="Rectangle 13"/>
          <p:cNvSpPr/>
          <p:nvPr/>
        </p:nvSpPr>
        <p:spPr>
          <a:xfrm>
            <a:off x="4751072" y="5424720"/>
            <a:ext cx="3543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15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4751072" y="4267200"/>
            <a:ext cx="3543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30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4751072" y="3810000"/>
            <a:ext cx="3543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40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751072" y="3352800"/>
            <a:ext cx="3543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50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4751072" y="2819400"/>
            <a:ext cx="3543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70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4751072" y="2590800"/>
            <a:ext cx="3543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80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4511141" y="2219056"/>
            <a:ext cx="5245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 smtClean="0"/>
              <a:t>kDa</a:t>
            </a:r>
            <a:endParaRPr lang="el-GR" sz="1600" dirty="0"/>
          </a:p>
        </p:txBody>
      </p:sp>
      <p:sp>
        <p:nvSpPr>
          <p:cNvPr id="20" name="Rectangle 19"/>
          <p:cNvSpPr/>
          <p:nvPr/>
        </p:nvSpPr>
        <p:spPr>
          <a:xfrm>
            <a:off x="1371600" y="1981200"/>
            <a:ext cx="2209800" cy="3048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1828800" y="3505200"/>
            <a:ext cx="304800" cy="3810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spc="-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Purification </a:t>
            </a:r>
            <a:r>
              <a:rPr lang="en-US" sz="4400" b="1" spc="-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workflow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1451" y="1457703"/>
            <a:ext cx="28664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Membrane </a:t>
            </a:r>
            <a:r>
              <a:rPr lang="en-US" b="1" dirty="0" err="1" smtClean="0"/>
              <a:t>Solubilisation</a:t>
            </a:r>
            <a:endParaRPr lang="en-US" b="1" dirty="0" smtClean="0"/>
          </a:p>
          <a:p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5mg/ml </a:t>
            </a:r>
            <a:r>
              <a:rPr lang="en-US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Protein, 1</a:t>
            </a:r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%  DDM, </a:t>
            </a:r>
            <a:r>
              <a:rPr lang="en-US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1h</a:t>
            </a:r>
            <a:endParaRPr lang="en-US" sz="1200" b="1" dirty="0" smtClean="0"/>
          </a:p>
          <a:p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20 </a:t>
            </a:r>
            <a:r>
              <a:rPr lang="en-US" sz="12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mM</a:t>
            </a:r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12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Hepes</a:t>
            </a:r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en-US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300 </a:t>
            </a:r>
            <a:r>
              <a:rPr lang="en-US" sz="12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mM</a:t>
            </a:r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12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NaCl</a:t>
            </a:r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endParaRPr lang="en-US" sz="1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r>
              <a:rPr lang="en-US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 </a:t>
            </a:r>
            <a:r>
              <a:rPr lang="en-US" sz="12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mM</a:t>
            </a:r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EDTA, pH=8, </a:t>
            </a:r>
            <a:r>
              <a:rPr lang="en-US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1mM PMSF</a:t>
            </a:r>
            <a:endParaRPr lang="en-US" sz="12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191000" y="1936270"/>
            <a:ext cx="1143000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313100" y="1474605"/>
            <a:ext cx="8492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43T, 1h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45 </a:t>
            </a:r>
            <a:r>
              <a:rPr lang="en-US" dirty="0" err="1" smtClean="0"/>
              <a:t>Ti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1351909"/>
            <a:ext cx="254922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Affinity Chromatography</a:t>
            </a:r>
          </a:p>
          <a:p>
            <a:pPr algn="ctr"/>
            <a:r>
              <a:rPr lang="en-US" sz="1600" dirty="0" smtClean="0"/>
              <a:t>Ni-NTA column</a:t>
            </a:r>
            <a:r>
              <a:rPr lang="en-US" sz="1600" dirty="0"/>
              <a:t>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81787" y="1934146"/>
            <a:ext cx="3362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Elution with 300 </a:t>
            </a:r>
            <a:r>
              <a:rPr lang="en-US" sz="1200" dirty="0" err="1" smtClean="0"/>
              <a:t>mM</a:t>
            </a:r>
            <a:r>
              <a:rPr lang="en-US" sz="1200" dirty="0" smtClean="0"/>
              <a:t> Imidazole</a:t>
            </a:r>
            <a:endParaRPr lang="en-US" sz="1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</a:t>
            </a:r>
            <a:r>
              <a:rPr lang="en-US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oncentrate </a:t>
            </a:r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with </a:t>
            </a:r>
            <a:r>
              <a:rPr lang="en-US" sz="12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Amicon</a:t>
            </a:r>
            <a:r>
              <a:rPr lang="en-US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l-GR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 pitchFamily="34" charset="0"/>
              </a:rPr>
              <a:t>1</a:t>
            </a:r>
            <a:r>
              <a:rPr lang="en-US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0 </a:t>
            </a:r>
            <a:r>
              <a:rPr lang="en-US" sz="12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kDa</a:t>
            </a:r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cut </a:t>
            </a:r>
            <a:r>
              <a:rPr lang="en-US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off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057400" y="6096000"/>
            <a:ext cx="55952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SDS-PAGE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and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Western Blot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for the isolated CBU_0612 and Western blot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against the His-tag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3" name="Picture 12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22833" t="-527" r="22621"/>
          <a:stretch/>
        </p:blipFill>
        <p:spPr bwMode="auto">
          <a:xfrm>
            <a:off x="3429000" y="2960045"/>
            <a:ext cx="457200" cy="306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7"/>
          <p:cNvGrpSpPr/>
          <p:nvPr/>
        </p:nvGrpSpPr>
        <p:grpSpPr>
          <a:xfrm>
            <a:off x="2818055" y="2717279"/>
            <a:ext cx="528416" cy="2768019"/>
            <a:chOff x="2818055" y="2717279"/>
            <a:chExt cx="528416" cy="2768019"/>
          </a:xfrm>
        </p:grpSpPr>
        <p:sp>
          <p:nvSpPr>
            <p:cNvPr id="17" name="Rectangle 16"/>
            <p:cNvSpPr/>
            <p:nvPr/>
          </p:nvSpPr>
          <p:spPr>
            <a:xfrm>
              <a:off x="2992143" y="4609679"/>
              <a:ext cx="35432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is-IS" sz="1200" b="1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</a:rPr>
                <a:t>20</a:t>
              </a:r>
              <a:endParaRPr lang="is-IS" sz="12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992143" y="5208299"/>
              <a:ext cx="35432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200" b="1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</a:rPr>
                <a:t>15</a:t>
              </a:r>
              <a:endParaRPr lang="en-US" sz="12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992143" y="4403576"/>
              <a:ext cx="35432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200" b="1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</a:rPr>
                <a:t>30</a:t>
              </a:r>
              <a:endParaRPr lang="en-US" sz="12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992143" y="4106544"/>
              <a:ext cx="35432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200" b="1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</a:rPr>
                <a:t>40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992143" y="3840793"/>
              <a:ext cx="35432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200" b="1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</a:rPr>
                <a:t>50</a:t>
              </a:r>
              <a:endParaRPr lang="en-US" sz="12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992143" y="3444824"/>
              <a:ext cx="35432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200" b="1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</a:rPr>
                <a:t>70</a:t>
              </a:r>
              <a:endParaRPr lang="en-US" sz="12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992143" y="3276239"/>
              <a:ext cx="35432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200" b="1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</a:rPr>
                <a:t>80</a:t>
              </a:r>
              <a:endParaRPr lang="en-US" sz="12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907313" y="3117808"/>
              <a:ext cx="43915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200" b="1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</a:rPr>
                <a:t>115</a:t>
              </a:r>
              <a:endParaRPr lang="en-US" sz="12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907313" y="2960045"/>
              <a:ext cx="43915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200" b="1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</a:rPr>
                <a:t>140</a:t>
              </a:r>
              <a:endParaRPr lang="en-US" sz="12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818055" y="2717279"/>
              <a:ext cx="52450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err="1" smtClean="0"/>
                <a:t>kDa</a:t>
              </a:r>
              <a:endParaRPr lang="el-GR" sz="1600" dirty="0"/>
            </a:p>
          </p:txBody>
        </p:sp>
      </p:grp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5" cstate="print">
            <a:lum bright="-5000" contrast="40000"/>
          </a:blip>
          <a:srcRect/>
          <a:stretch>
            <a:fillRect/>
          </a:stretch>
        </p:blipFill>
        <p:spPr bwMode="auto">
          <a:xfrm>
            <a:off x="4267200" y="4267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5400000"/>
            </a:camera>
            <a:lightRig rig="threePt" dir="t"/>
          </a:scene3d>
        </p:spPr>
      </p:pic>
      <p:sp>
        <p:nvSpPr>
          <p:cNvPr id="49" name="TextBox 48"/>
          <p:cNvSpPr txBox="1"/>
          <p:nvPr/>
        </p:nvSpPr>
        <p:spPr>
          <a:xfrm>
            <a:off x="5105400" y="48768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15</a:t>
            </a:r>
            <a:endParaRPr lang="el-GR" sz="12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5105400" y="43434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20</a:t>
            </a:r>
            <a:endParaRPr lang="el-GR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5105400" y="41148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30</a:t>
            </a:r>
            <a:endParaRPr lang="el-GR" sz="1200" b="1" dirty="0"/>
          </a:p>
        </p:txBody>
      </p:sp>
      <p:sp>
        <p:nvSpPr>
          <p:cNvPr id="52" name="TextBox 51"/>
          <p:cNvSpPr txBox="1"/>
          <p:nvPr/>
        </p:nvSpPr>
        <p:spPr>
          <a:xfrm flipH="1">
            <a:off x="5105400" y="3810000"/>
            <a:ext cx="426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40</a:t>
            </a:r>
            <a:endParaRPr lang="el-GR" sz="12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5105400" y="3581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50</a:t>
            </a:r>
            <a:endParaRPr lang="el-GR" sz="12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5105400" y="3200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70</a:t>
            </a:r>
            <a:endParaRPr lang="el-GR" sz="12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5105400" y="29718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80</a:t>
            </a:r>
            <a:endParaRPr lang="el-GR" sz="12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4953000" y="25908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kDa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xmlns="" val="161304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716</TotalTime>
  <Words>819</Words>
  <Application>Microsoft Office PowerPoint</Application>
  <PresentationFormat>On-screen Show (4:3)</PresentationFormat>
  <Paragraphs>282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  Development of a protein-based-assay for the differential diagnosis of Q fever.  </vt:lpstr>
      <vt:lpstr>                   Coxiella burnetii</vt:lpstr>
      <vt:lpstr>Q fever </vt:lpstr>
      <vt:lpstr>Chronic Q fever diagnosis problem</vt:lpstr>
      <vt:lpstr>The aims of our study</vt:lpstr>
      <vt:lpstr>Previous studies in our lab showed that… </vt:lpstr>
      <vt:lpstr>CBU_O612 (OmpH)  (Cloning)</vt:lpstr>
      <vt:lpstr>Expression of CBU_0612</vt:lpstr>
      <vt:lpstr>Purification workflow</vt:lpstr>
      <vt:lpstr>Immunotesting of acute and chronic Q fever  </vt:lpstr>
      <vt:lpstr>Sample sera used in our study </vt:lpstr>
      <vt:lpstr>Slide 12</vt:lpstr>
      <vt:lpstr>Future perspectives </vt:lpstr>
      <vt:lpstr>Slide 14</vt:lpstr>
      <vt:lpstr>     Acknowledgments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Coxiella burnetii</dc:title>
  <dc:creator>Ειρήνη</dc:creator>
  <cp:lastModifiedBy>Ειρήνη</cp:lastModifiedBy>
  <cp:revision>41</cp:revision>
  <dcterms:created xsi:type="dcterms:W3CDTF">2006-08-16T00:00:00Z</dcterms:created>
  <dcterms:modified xsi:type="dcterms:W3CDTF">2018-10-05T20:01:24Z</dcterms:modified>
</cp:coreProperties>
</file>