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49"/>
  </p:notesMasterIdLst>
  <p:handoutMasterIdLst>
    <p:handoutMasterId r:id="rId50"/>
  </p:handoutMasterIdLst>
  <p:sldIdLst>
    <p:sldId id="265" r:id="rId5"/>
    <p:sldId id="266" r:id="rId6"/>
    <p:sldId id="268" r:id="rId7"/>
    <p:sldId id="267" r:id="rId8"/>
    <p:sldId id="269" r:id="rId9"/>
    <p:sldId id="270" r:id="rId10"/>
    <p:sldId id="271" r:id="rId11"/>
    <p:sldId id="272" r:id="rId12"/>
    <p:sldId id="274" r:id="rId13"/>
    <p:sldId id="275" r:id="rId14"/>
    <p:sldId id="276" r:id="rId15"/>
    <p:sldId id="279" r:id="rId16"/>
    <p:sldId id="280" r:id="rId17"/>
    <p:sldId id="283" r:id="rId18"/>
    <p:sldId id="277" r:id="rId19"/>
    <p:sldId id="290" r:id="rId20"/>
    <p:sldId id="284" r:id="rId21"/>
    <p:sldId id="285" r:id="rId22"/>
    <p:sldId id="286" r:id="rId23"/>
    <p:sldId id="287" r:id="rId24"/>
    <p:sldId id="298" r:id="rId25"/>
    <p:sldId id="288" r:id="rId26"/>
    <p:sldId id="289" r:id="rId27"/>
    <p:sldId id="291" r:id="rId28"/>
    <p:sldId id="292" r:id="rId29"/>
    <p:sldId id="293" r:id="rId30"/>
    <p:sldId id="295" r:id="rId31"/>
    <p:sldId id="296" r:id="rId32"/>
    <p:sldId id="297" r:id="rId33"/>
    <p:sldId id="299" r:id="rId34"/>
    <p:sldId id="303" r:id="rId35"/>
    <p:sldId id="304" r:id="rId36"/>
    <p:sldId id="305" r:id="rId37"/>
    <p:sldId id="306" r:id="rId38"/>
    <p:sldId id="300" r:id="rId39"/>
    <p:sldId id="307" r:id="rId40"/>
    <p:sldId id="301" r:id="rId41"/>
    <p:sldId id="308" r:id="rId42"/>
    <p:sldId id="302" r:id="rId43"/>
    <p:sldId id="311" r:id="rId44"/>
    <p:sldId id="309" r:id="rId45"/>
    <p:sldId id="312" r:id="rId46"/>
    <p:sldId id="313" r:id="rId47"/>
    <p:sldId id="315" r:id="rId48"/>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4660"/>
  </p:normalViewPr>
  <p:slideViewPr>
    <p:cSldViewPr snapToGrid="0" showGuides="1">
      <p:cViewPr varScale="1">
        <p:scale>
          <a:sx n="86" d="100"/>
          <a:sy n="86" d="100"/>
        </p:scale>
        <p:origin x="533" y="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1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57"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CA73E0F-E9B6-4A94-B212-04671FBC8BDE}" type="datetime1">
              <a:rPr lang="el-GR" smtClean="0"/>
              <a:t>21/11/2017</a:t>
            </a:fld>
            <a:endParaRPr lang="en-US"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78FE58C-C1A6-4C4C-90C2-B7F5B0504B2D}" type="slidenum">
              <a:rPr lang="el-GR" smtClean="0"/>
              <a:t>‹#›</a:t>
            </a:fld>
            <a:endParaRPr lang="el-GR"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D581219-5D16-4227-B4C4-93AD478D4730}" type="datetime1">
              <a:rPr lang="el-GR" smtClean="0"/>
              <a:t>21/11/2017</a:t>
            </a:fld>
            <a:endParaRPr lang="en-US"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 dirty="0"/>
              <a:t>Στυλ υποδείγματος κειμένου</a:t>
            </a:r>
          </a:p>
          <a:p>
            <a:pPr lvl="1" rtl="0"/>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10E1E9A-E921-4174-A0FC-51868D7AC568}" type="slidenum">
              <a:rPr lang="el-GR" noProof="0" smtClean="0"/>
              <a:t>‹#›</a:t>
            </a:fld>
            <a:endParaRPr lang="el-GR" noProof="0"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10E1E9A-E921-4174-A0FC-51868D7AC568}" type="slidenum">
              <a:rPr lang="el-GR" noProof="0" smtClean="0"/>
              <a:t>1</a:t>
            </a:fld>
            <a:endParaRPr lang="el-GR" noProof="0" dirty="0"/>
          </a:p>
        </p:txBody>
      </p:sp>
    </p:spTree>
    <p:extLst>
      <p:ext uri="{BB962C8B-B14F-4D97-AF65-F5344CB8AC3E}">
        <p14:creationId xmlns:p14="http://schemas.microsoft.com/office/powerpoint/2010/main" val="2607618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10E1E9A-E921-4174-A0FC-51868D7AC568}" type="slidenum">
              <a:rPr lang="el-GR" noProof="0" smtClean="0"/>
              <a:t>2</a:t>
            </a:fld>
            <a:endParaRPr lang="el-GR" noProof="0" dirty="0"/>
          </a:p>
        </p:txBody>
      </p:sp>
    </p:spTree>
    <p:extLst>
      <p:ext uri="{BB962C8B-B14F-4D97-AF65-F5344CB8AC3E}">
        <p14:creationId xmlns:p14="http://schemas.microsoft.com/office/powerpoint/2010/main" val="18044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10E1E9A-E921-4174-A0FC-51868D7AC568}" type="slidenum">
              <a:rPr lang="el-GR" noProof="0" smtClean="0"/>
              <a:t>24</a:t>
            </a:fld>
            <a:endParaRPr lang="el-GR" noProof="0" dirty="0"/>
          </a:p>
        </p:txBody>
      </p:sp>
    </p:spTree>
    <p:extLst>
      <p:ext uri="{BB962C8B-B14F-4D97-AF65-F5344CB8AC3E}">
        <p14:creationId xmlns:p14="http://schemas.microsoft.com/office/powerpoint/2010/main" val="417262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10E1E9A-E921-4174-A0FC-51868D7AC568}" type="slidenum">
              <a:rPr lang="el-GR" noProof="0" smtClean="0"/>
              <a:t>44</a:t>
            </a:fld>
            <a:endParaRPr lang="el-GR" noProof="0" dirty="0"/>
          </a:p>
        </p:txBody>
      </p:sp>
    </p:spTree>
    <p:extLst>
      <p:ext uri="{BB962C8B-B14F-4D97-AF65-F5344CB8AC3E}">
        <p14:creationId xmlns:p14="http://schemas.microsoft.com/office/powerpoint/2010/main" val="253098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041400"/>
            <a:ext cx="9144000" cy="2387600"/>
          </a:xfrm>
        </p:spPr>
        <p:txBody>
          <a:bodyPr rtlCol="0" anchor="b"/>
          <a:lstStyle>
            <a:lvl1pPr algn="ctr">
              <a:defRPr sz="6000"/>
            </a:lvl1pPr>
          </a:lstStyle>
          <a:p>
            <a:pPr rtl="0"/>
            <a:r>
              <a:rPr lang="el-GR" smtClean="0"/>
              <a:t>Στυλ κύριου τίτλου</a:t>
            </a:r>
            <a:endParaRPr lang="el" dirty="0"/>
          </a:p>
        </p:txBody>
      </p:sp>
      <p:sp>
        <p:nvSpPr>
          <p:cNvPr id="3" name="Υπότιτλος 2"/>
          <p:cNvSpPr>
            <a:spLocks noGrp="1"/>
          </p:cNvSpPr>
          <p:nvPr>
            <p:ph type="subTitle" idx="1"/>
          </p:nvPr>
        </p:nvSpPr>
        <p:spPr>
          <a:xfrm>
            <a:off x="1524000" y="3602038"/>
            <a:ext cx="9144000" cy="1655762"/>
          </a:xfrm>
        </p:spPr>
        <p:txBody>
          <a:bodyPr rtlCol="0"/>
          <a:lstStyle>
            <a:lvl1pPr marL="0" indent="0" algn="ctr" rtl="0">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rtl="0"/>
            <a:r>
              <a:rPr lang="el-GR" smtClean="0"/>
              <a:t>Στυλ κύριου υπότιτλου</a:t>
            </a:r>
            <a:endParaRPr lang="el" dirty="0"/>
          </a:p>
        </p:txBody>
      </p:sp>
      <p:sp>
        <p:nvSpPr>
          <p:cNvPr id="4" name="Θέση ημερομηνίας 3"/>
          <p:cNvSpPr>
            <a:spLocks noGrp="1"/>
          </p:cNvSpPr>
          <p:nvPr>
            <p:ph type="dt" sz="half" idx="10"/>
          </p:nvPr>
        </p:nvSpPr>
        <p:spPr/>
        <p:txBody>
          <a:bodyPr rtlCol="0"/>
          <a:lstStyle/>
          <a:p>
            <a:pPr rtl="0"/>
            <a:fld id="{48F2E976-C45A-4B45-922E-F952A9E438A5}" type="datetime1">
              <a:rPr lang="el-GR" noProof="0" smtClean="0"/>
              <a:t>21/11/2017</a:t>
            </a:fld>
            <a:endParaRPr lang="el-GR" noProof="0" dirty="0"/>
          </a:p>
        </p:txBody>
      </p:sp>
      <p:sp>
        <p:nvSpPr>
          <p:cNvPr id="5" name="Θέση υποσέλιδου 4"/>
          <p:cNvSpPr>
            <a:spLocks noGrp="1"/>
          </p:cNvSpPr>
          <p:nvPr>
            <p:ph type="ftr" sz="quarter" idx="11"/>
          </p:nvPr>
        </p:nvSpPr>
        <p:spPr/>
        <p:txBody>
          <a:bodyPr rtlCol="0"/>
          <a:lstStyle/>
          <a:p>
            <a:pPr rtl="0"/>
            <a:r>
              <a:rPr lang="el"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 dirty="0"/>
              <a:t>Κάντε κλικ για να επεξεργαστείτε το Στυλ κύριου τίτλου</a:t>
            </a:r>
          </a:p>
        </p:txBody>
      </p:sp>
      <p:sp>
        <p:nvSpPr>
          <p:cNvPr id="3" name="Θέση κατακόρυφου κειμένου 2"/>
          <p:cNvSpPr>
            <a:spLocks noGrp="1"/>
          </p:cNvSpPr>
          <p:nvPr>
            <p:ph type="body" orient="vert" idx="1" hasCustomPrompt="1"/>
          </p:nvPr>
        </p:nvSpPr>
        <p:spPr>
          <a:xfrm>
            <a:off x="1562100" y="1825625"/>
            <a:ext cx="9791700" cy="4351338"/>
          </a:xfrm>
        </p:spPr>
        <p:txBody>
          <a:bodyPr vert="eaVert" rtlCol="0"/>
          <a:lstStyle>
            <a:lvl1pPr rtl="0">
              <a:defRPr/>
            </a:lvl1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4" name="Θέση ημερομηνίας 3"/>
          <p:cNvSpPr>
            <a:spLocks noGrp="1"/>
          </p:cNvSpPr>
          <p:nvPr>
            <p:ph type="dt" sz="half" idx="10"/>
          </p:nvPr>
        </p:nvSpPr>
        <p:spPr/>
        <p:txBody>
          <a:bodyPr rtlCol="0"/>
          <a:lstStyle/>
          <a:p>
            <a:pPr rtl="0"/>
            <a:fld id="{5ED9D313-CF09-4D81-91EB-DADF059F6676}" type="datetime1">
              <a:rPr lang="el-GR" smtClean="0"/>
              <a:t>21/11/2017</a:t>
            </a:fld>
            <a:endParaRPr lang="en-US" dirty="0"/>
          </a:p>
        </p:txBody>
      </p:sp>
      <p:sp>
        <p:nvSpPr>
          <p:cNvPr id="5" name="Θέση υποσέλιδου 4"/>
          <p:cNvSpPr>
            <a:spLocks noGrp="1"/>
          </p:cNvSpPr>
          <p:nvPr>
            <p:ph type="ftr" sz="quarter" idx="11"/>
          </p:nvPr>
        </p:nvSpPr>
        <p:spPr/>
        <p:txBody>
          <a:bodyPr rtlCol="0"/>
          <a:lstStyle/>
          <a:p>
            <a:pPr rtl="0"/>
            <a:r>
              <a:rPr lang="el"/>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rtlCol="0"/>
          <a:lstStyle/>
          <a:p>
            <a:pPr rtl="0"/>
            <a:r>
              <a:rPr lang="el-GR" smtClean="0"/>
              <a:t>Στυλ κύριου τίτλου</a:t>
            </a:r>
            <a:endParaRPr lang="el" dirty="0"/>
          </a:p>
        </p:txBody>
      </p:sp>
      <p:sp>
        <p:nvSpPr>
          <p:cNvPr id="3" name="Θέση κατακόρυφου κειμένου 2"/>
          <p:cNvSpPr>
            <a:spLocks noGrp="1"/>
          </p:cNvSpPr>
          <p:nvPr>
            <p:ph type="body" orient="vert" idx="1" hasCustomPrompt="1"/>
          </p:nvPr>
        </p:nvSpPr>
        <p:spPr>
          <a:xfrm>
            <a:off x="1562100" y="365125"/>
            <a:ext cx="7010400" cy="5811838"/>
          </a:xfrm>
        </p:spPr>
        <p:txBody>
          <a:bodyPr vert="eaVert" rtlCol="0"/>
          <a:lstStyle>
            <a:lvl1pPr rtl="0">
              <a:defRPr/>
            </a:lvl1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4" name="Θέση ημερομηνίας 3"/>
          <p:cNvSpPr>
            <a:spLocks noGrp="1"/>
          </p:cNvSpPr>
          <p:nvPr>
            <p:ph type="dt" sz="half" idx="10"/>
          </p:nvPr>
        </p:nvSpPr>
        <p:spPr/>
        <p:txBody>
          <a:bodyPr rtlCol="0"/>
          <a:lstStyle/>
          <a:p>
            <a:pPr rtl="0"/>
            <a:fld id="{1A70A923-44F9-4D91-8D19-DFB14B97F99B}" type="datetime1">
              <a:rPr lang="el-GR" smtClean="0"/>
              <a:t>21/11/2017</a:t>
            </a:fld>
            <a:endParaRPr lang="en-US" dirty="0"/>
          </a:p>
        </p:txBody>
      </p:sp>
      <p:sp>
        <p:nvSpPr>
          <p:cNvPr id="5" name="Θέση υποσέλιδου 4"/>
          <p:cNvSpPr>
            <a:spLocks noGrp="1"/>
          </p:cNvSpPr>
          <p:nvPr>
            <p:ph type="ftr" sz="quarter" idx="11"/>
          </p:nvPr>
        </p:nvSpPr>
        <p:spPr/>
        <p:txBody>
          <a:bodyPr rtlCol="0"/>
          <a:lstStyle/>
          <a:p>
            <a:pPr rtl="0"/>
            <a:r>
              <a:rPr lang="el"/>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Εικόνα με λεζάντα">
    <p:spTree>
      <p:nvGrpSpPr>
        <p:cNvPr id="1" name=""/>
        <p:cNvGrpSpPr/>
        <p:nvPr/>
      </p:nvGrpSpPr>
      <p:grpSpPr>
        <a:xfrm>
          <a:off x="0" y="0"/>
          <a:ext cx="0" cy="0"/>
          <a:chOff x="0" y="0"/>
          <a:chExt cx="0" cy="0"/>
        </a:xfrm>
      </p:grpSpPr>
      <p:sp>
        <p:nvSpPr>
          <p:cNvPr id="9" name="Τίτλος 1"/>
          <p:cNvSpPr>
            <a:spLocks noGrp="1"/>
          </p:cNvSpPr>
          <p:nvPr>
            <p:ph type="title" hasCustomPrompt="1"/>
          </p:nvPr>
        </p:nvSpPr>
        <p:spPr>
          <a:xfrm>
            <a:off x="1562100" y="457200"/>
            <a:ext cx="3932237" cy="1600200"/>
          </a:xfrm>
        </p:spPr>
        <p:txBody>
          <a:bodyPr rtlCol="0" anchor="b"/>
          <a:lstStyle>
            <a:lvl1pPr rtl="0">
              <a:defRPr sz="3200"/>
            </a:lvl1pPr>
          </a:lstStyle>
          <a:p>
            <a:pPr rtl="0"/>
            <a:r>
              <a:rPr lang="el" dirty="0"/>
              <a:t>Κάντε κλικ για να επεξεργαστείτε το Στυλ κύριου τίτλου</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dirty="0" smtClean="0"/>
              <a:t>Κάντε κλικ στο εικονίδιο για να προσθέσετε εικόνα</a:t>
            </a:r>
            <a:endParaRPr lang="el" dirty="0"/>
          </a:p>
        </p:txBody>
      </p:sp>
      <p:sp>
        <p:nvSpPr>
          <p:cNvPr id="8" name="Θέση κειμένου 3"/>
          <p:cNvSpPr>
            <a:spLocks noGrp="1"/>
          </p:cNvSpPr>
          <p:nvPr>
            <p:ph type="body" sz="half" idx="2" hasCustomPrompt="1"/>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dirty="0"/>
              <a:t>Κάντε κλικ για επεξεργασία των στυλ κειμένου του υποδείγματος</a:t>
            </a:r>
            <a:endParaRPr lang="el" dirty="0"/>
          </a:p>
        </p:txBody>
      </p:sp>
      <p:sp>
        <p:nvSpPr>
          <p:cNvPr id="5" name="Θέση ημερομηνίας 4"/>
          <p:cNvSpPr>
            <a:spLocks noGrp="1"/>
          </p:cNvSpPr>
          <p:nvPr>
            <p:ph type="dt" sz="half" idx="10"/>
          </p:nvPr>
        </p:nvSpPr>
        <p:spPr/>
        <p:txBody>
          <a:bodyPr rtlCol="0"/>
          <a:lstStyle/>
          <a:p>
            <a:pPr rtl="0"/>
            <a:fld id="{E22D3A02-D8CC-4499-B4BE-EF05BC937816}" type="datetime1">
              <a:rPr lang="el-GR" smtClean="0"/>
              <a:t>21/11/2017</a:t>
            </a:fld>
            <a:endParaRPr lang="en-US" dirty="0"/>
          </a:p>
        </p:txBody>
      </p:sp>
      <p:sp>
        <p:nvSpPr>
          <p:cNvPr id="6" name="Θέση υποσέλιδου 5"/>
          <p:cNvSpPr>
            <a:spLocks noGrp="1"/>
          </p:cNvSpPr>
          <p:nvPr>
            <p:ph type="ftr" sz="quarter" idx="11"/>
          </p:nvPr>
        </p:nvSpPr>
        <p:spPr/>
        <p:txBody>
          <a:bodyPr rtlCol="0"/>
          <a:lstStyle/>
          <a:p>
            <a:pPr rtl="0"/>
            <a:r>
              <a:rPr lang="el"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smtClean="0"/>
              <a:t>Στυλ κύριου τίτλου</a:t>
            </a:r>
            <a:endParaRPr lang="el" dirty="0"/>
          </a:p>
        </p:txBody>
      </p:sp>
      <p:sp>
        <p:nvSpPr>
          <p:cNvPr id="3" name="Θέση περιεχομένου 2"/>
          <p:cNvSpPr>
            <a:spLocks noGrp="1"/>
          </p:cNvSpPr>
          <p:nvPr>
            <p:ph idx="1" hasCustomPrompt="1"/>
          </p:nvPr>
        </p:nvSpPr>
        <p:spPr/>
        <p:txBody>
          <a:bodyPr rtlCol="0"/>
          <a:lstStyle>
            <a:lvl1pPr rtl="0">
              <a:defRPr/>
            </a:lvl1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4" name="Θέση ημερομηνίας 3"/>
          <p:cNvSpPr>
            <a:spLocks noGrp="1"/>
          </p:cNvSpPr>
          <p:nvPr>
            <p:ph type="dt" sz="half" idx="10"/>
          </p:nvPr>
        </p:nvSpPr>
        <p:spPr/>
        <p:txBody>
          <a:bodyPr rtlCol="0"/>
          <a:lstStyle/>
          <a:p>
            <a:pPr rtl="0"/>
            <a:fld id="{55893994-6F7D-4890-B9AC-2FDE1F7F67C0}" type="datetime1">
              <a:rPr lang="el-GR" smtClean="0"/>
              <a:t>21/11/2017</a:t>
            </a:fld>
            <a:endParaRPr lang="en-US" dirty="0"/>
          </a:p>
        </p:txBody>
      </p:sp>
      <p:sp>
        <p:nvSpPr>
          <p:cNvPr id="5" name="Θέση υποσέλιδου 4"/>
          <p:cNvSpPr>
            <a:spLocks noGrp="1"/>
          </p:cNvSpPr>
          <p:nvPr>
            <p:ph type="ftr" sz="quarter" idx="11"/>
          </p:nvPr>
        </p:nvSpPr>
        <p:spPr/>
        <p:txBody>
          <a:bodyPr rtlCol="0"/>
          <a:lstStyle/>
          <a:p>
            <a:pPr rtl="0"/>
            <a:r>
              <a:rPr lang="el"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1241658" y="1709738"/>
            <a:ext cx="10105791" cy="2862262"/>
          </a:xfrm>
        </p:spPr>
        <p:txBody>
          <a:bodyPr rtlCol="0" anchor="b"/>
          <a:lstStyle>
            <a:lvl1pPr>
              <a:defRPr sz="6000"/>
            </a:lvl1pPr>
          </a:lstStyle>
          <a:p>
            <a:pPr rtl="0"/>
            <a:r>
              <a:rPr lang="el-GR" smtClean="0"/>
              <a:t>Στυλ κύριου τίτλου</a:t>
            </a:r>
            <a:endParaRPr lang="el" dirty="0"/>
          </a:p>
        </p:txBody>
      </p:sp>
      <p:sp>
        <p:nvSpPr>
          <p:cNvPr id="3" name="Θέση κειμένου 2"/>
          <p:cNvSpPr>
            <a:spLocks noGrp="1"/>
          </p:cNvSpPr>
          <p:nvPr>
            <p:ph type="body" idx="1" hasCustomPrompt="1"/>
          </p:nvPr>
        </p:nvSpPr>
        <p:spPr>
          <a:xfrm>
            <a:off x="1241658" y="4589463"/>
            <a:ext cx="10105791" cy="1500187"/>
          </a:xfrm>
        </p:spPr>
        <p:txBody>
          <a:bodyPr rtlCol="0"/>
          <a:lstStyle>
            <a:lvl1pPr marL="0" indent="0" rtl="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l-GR" dirty="0"/>
              <a:t>Κάντε κλικ για επεξεργασία των στυλ κειμένου του υποδείγματος</a:t>
            </a:r>
            <a:endParaRPr lang="el" dirty="0"/>
          </a:p>
        </p:txBody>
      </p:sp>
      <p:sp>
        <p:nvSpPr>
          <p:cNvPr id="4" name="Θέση ημερομηνίας 3"/>
          <p:cNvSpPr>
            <a:spLocks noGrp="1"/>
          </p:cNvSpPr>
          <p:nvPr>
            <p:ph type="dt" sz="half" idx="10"/>
          </p:nvPr>
        </p:nvSpPr>
        <p:spPr/>
        <p:txBody>
          <a:bodyPr rtlCol="0"/>
          <a:lstStyle/>
          <a:p>
            <a:pPr rtl="0"/>
            <a:fld id="{4AFF9A73-599D-4277-8B7B-5D29641E2D7E}" type="datetime1">
              <a:rPr lang="el-GR" smtClean="0"/>
              <a:t>21/11/2017</a:t>
            </a:fld>
            <a:endParaRPr lang="en-US" dirty="0"/>
          </a:p>
        </p:txBody>
      </p:sp>
      <p:sp>
        <p:nvSpPr>
          <p:cNvPr id="5" name="Θέση υποσέλιδου 4"/>
          <p:cNvSpPr>
            <a:spLocks noGrp="1"/>
          </p:cNvSpPr>
          <p:nvPr>
            <p:ph type="ftr" sz="quarter" idx="11"/>
          </p:nvPr>
        </p:nvSpPr>
        <p:spPr/>
        <p:txBody>
          <a:bodyPr rtlCol="0"/>
          <a:lstStyle/>
          <a:p>
            <a:pPr rtl="0"/>
            <a:r>
              <a:rPr lang="el"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smtClean="0"/>
              <a:t>Στυλ κύριου τίτλου</a:t>
            </a:r>
            <a:endParaRPr lang="el" dirty="0"/>
          </a:p>
        </p:txBody>
      </p:sp>
      <p:sp>
        <p:nvSpPr>
          <p:cNvPr id="3" name="Θέση περιεχομένου 2"/>
          <p:cNvSpPr>
            <a:spLocks noGrp="1"/>
          </p:cNvSpPr>
          <p:nvPr>
            <p:ph sz="half" idx="1" hasCustomPrompt="1"/>
          </p:nvPr>
        </p:nvSpPr>
        <p:spPr>
          <a:xfrm>
            <a:off x="1569700"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endParaRPr lang="en-US" dirty="0"/>
          </a:p>
        </p:txBody>
      </p:sp>
      <p:sp>
        <p:nvSpPr>
          <p:cNvPr id="4" name="Θέση περιεχομένου 3"/>
          <p:cNvSpPr>
            <a:spLocks noGrp="1"/>
          </p:cNvSpPr>
          <p:nvPr>
            <p:ph sz="half" idx="2" hasCustomPrompt="1"/>
          </p:nvPr>
        </p:nvSpPr>
        <p:spPr>
          <a:xfrm>
            <a:off x="6605325" y="1825625"/>
            <a:ext cx="4754880" cy="4351338"/>
          </a:xfrm>
        </p:spPr>
        <p:txBody>
          <a:bodyPr rtlCol="0"/>
          <a:lstStyle>
            <a:lvl1pPr rtl="0">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5" name="Θέση ημερομηνίας 4"/>
          <p:cNvSpPr>
            <a:spLocks noGrp="1"/>
          </p:cNvSpPr>
          <p:nvPr>
            <p:ph type="dt" sz="half" idx="10"/>
          </p:nvPr>
        </p:nvSpPr>
        <p:spPr/>
        <p:txBody>
          <a:bodyPr rtlCol="0"/>
          <a:lstStyle/>
          <a:p>
            <a:pPr rtl="0"/>
            <a:fld id="{9C9553D7-7FFA-4A22-83C2-3186B61BD08A}" type="datetime1">
              <a:rPr lang="el-GR" smtClean="0"/>
              <a:t>21/11/2017</a:t>
            </a:fld>
            <a:endParaRPr lang="en-US" dirty="0"/>
          </a:p>
        </p:txBody>
      </p:sp>
      <p:sp>
        <p:nvSpPr>
          <p:cNvPr id="6" name="Θέση υποσέλιδου 5"/>
          <p:cNvSpPr>
            <a:spLocks noGrp="1"/>
          </p:cNvSpPr>
          <p:nvPr>
            <p:ph type="ftr" sz="quarter" idx="11"/>
          </p:nvPr>
        </p:nvSpPr>
        <p:spPr/>
        <p:txBody>
          <a:bodyPr rtlCol="0"/>
          <a:lstStyle/>
          <a:p>
            <a:pPr rtl="0"/>
            <a:r>
              <a:rPr lang="el"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274638"/>
            <a:ext cx="9023350" cy="1143000"/>
          </a:xfrm>
        </p:spPr>
        <p:txBody>
          <a:bodyPr rtlCol="0"/>
          <a:lstStyle/>
          <a:p>
            <a:pPr rtl="0"/>
            <a:r>
              <a:rPr lang="el-GR" smtClean="0"/>
              <a:t>Στυλ κύριου τίτλου</a:t>
            </a:r>
            <a:endParaRPr lang="el" dirty="0"/>
          </a:p>
        </p:txBody>
      </p:sp>
      <p:sp>
        <p:nvSpPr>
          <p:cNvPr id="3" name="Θέση κειμένου 2"/>
          <p:cNvSpPr>
            <a:spLocks noGrp="1"/>
          </p:cNvSpPr>
          <p:nvPr>
            <p:ph type="body" idx="1" hasCustomPrompt="1"/>
          </p:nvPr>
        </p:nvSpPr>
        <p:spPr>
          <a:xfrm>
            <a:off x="156210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dirty="0"/>
              <a:t>Κάντε κλικ για επεξεργασία των στυλ κειμένου του υποδείγματος</a:t>
            </a:r>
            <a:endParaRPr lang="el" dirty="0"/>
          </a:p>
        </p:txBody>
      </p:sp>
      <p:sp>
        <p:nvSpPr>
          <p:cNvPr id="4" name="Θέση περιεχομένου 3"/>
          <p:cNvSpPr>
            <a:spLocks noGrp="1"/>
          </p:cNvSpPr>
          <p:nvPr>
            <p:ph sz="half" idx="2" hasCustomPrompt="1"/>
          </p:nvPr>
        </p:nvSpPr>
        <p:spPr>
          <a:xfrm>
            <a:off x="156210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5" name="Θέση κειμένου 4"/>
          <p:cNvSpPr>
            <a:spLocks noGrp="1"/>
          </p:cNvSpPr>
          <p:nvPr>
            <p:ph type="body" sz="quarter" idx="3" hasCustomPrompt="1"/>
          </p:nvPr>
        </p:nvSpPr>
        <p:spPr>
          <a:xfrm>
            <a:off x="6598920" y="1489075"/>
            <a:ext cx="4754880" cy="641350"/>
          </a:xfrm>
          <a:noFill/>
          <a:ln>
            <a:noFill/>
          </a:ln>
        </p:spPr>
        <p:txBody>
          <a:bodyPr rtlCol="0" anchor="b"/>
          <a:lstStyle>
            <a:lvl1pPr marL="0" indent="0" rtl="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dirty="0"/>
              <a:t>Κάντε κλικ για επεξεργασία των στυλ κειμένου του υποδείγματος</a:t>
            </a:r>
            <a:endParaRPr lang="el" dirty="0"/>
          </a:p>
        </p:txBody>
      </p:sp>
      <p:sp>
        <p:nvSpPr>
          <p:cNvPr id="6" name="Θέση περιεχομένου 5"/>
          <p:cNvSpPr>
            <a:spLocks noGrp="1"/>
          </p:cNvSpPr>
          <p:nvPr>
            <p:ph sz="quarter" idx="4" hasCustomPrompt="1"/>
          </p:nvPr>
        </p:nvSpPr>
        <p:spPr>
          <a:xfrm>
            <a:off x="6598920" y="2193925"/>
            <a:ext cx="4754880" cy="3978275"/>
          </a:xfrm>
        </p:spPr>
        <p:txBody>
          <a:bodyPr rtlCol="0"/>
          <a:lstStyle>
            <a:lvl1pPr rtl="0">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p>
        </p:txBody>
      </p:sp>
      <p:sp>
        <p:nvSpPr>
          <p:cNvPr id="7" name="Θέση ημερομηνίας 6"/>
          <p:cNvSpPr>
            <a:spLocks noGrp="1"/>
          </p:cNvSpPr>
          <p:nvPr>
            <p:ph type="dt" sz="half" idx="10"/>
          </p:nvPr>
        </p:nvSpPr>
        <p:spPr/>
        <p:txBody>
          <a:bodyPr rtlCol="0"/>
          <a:lstStyle/>
          <a:p>
            <a:pPr rtl="0"/>
            <a:fld id="{6919B7B7-9AC2-490D-830F-1FC244D1A2CB}" type="datetime1">
              <a:rPr lang="el-GR" smtClean="0"/>
              <a:t>21/11/2017</a:t>
            </a:fld>
            <a:endParaRPr lang="en-US" dirty="0"/>
          </a:p>
        </p:txBody>
      </p:sp>
      <p:sp>
        <p:nvSpPr>
          <p:cNvPr id="8" name="Θέση υποσέλιδου 7"/>
          <p:cNvSpPr>
            <a:spLocks noGrp="1"/>
          </p:cNvSpPr>
          <p:nvPr>
            <p:ph type="ftr" sz="quarter" idx="11"/>
          </p:nvPr>
        </p:nvSpPr>
        <p:spPr/>
        <p:txBody>
          <a:bodyPr rtlCol="0"/>
          <a:lstStyle/>
          <a:p>
            <a:pPr rtl="0"/>
            <a:r>
              <a:rPr lang="el"/>
              <a:t>Προσθήκη υποσέλιδου</a:t>
            </a:r>
          </a:p>
        </p:txBody>
      </p:sp>
      <p:sp>
        <p:nvSpPr>
          <p:cNvPr id="9" name="Θέση αριθμού διαφάνειας 8"/>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smtClean="0"/>
              <a:t>Στυλ κύριου τίτλου</a:t>
            </a:r>
            <a:endParaRPr lang="el" dirty="0"/>
          </a:p>
        </p:txBody>
      </p:sp>
      <p:sp>
        <p:nvSpPr>
          <p:cNvPr id="3" name="Θέση ημερομηνίας 2"/>
          <p:cNvSpPr>
            <a:spLocks noGrp="1"/>
          </p:cNvSpPr>
          <p:nvPr>
            <p:ph type="dt" sz="half" idx="10"/>
          </p:nvPr>
        </p:nvSpPr>
        <p:spPr/>
        <p:txBody>
          <a:bodyPr rtlCol="0"/>
          <a:lstStyle/>
          <a:p>
            <a:pPr rtl="0"/>
            <a:fld id="{209E4852-5DA0-4F94-BDED-2BBD35B3B7D4}" type="datetime1">
              <a:rPr lang="el-GR" smtClean="0"/>
              <a:t>21/11/2017</a:t>
            </a:fld>
            <a:endParaRPr lang="en-US" dirty="0"/>
          </a:p>
        </p:txBody>
      </p:sp>
      <p:sp>
        <p:nvSpPr>
          <p:cNvPr id="4" name="Θέση υποσέλιδου 3"/>
          <p:cNvSpPr>
            <a:spLocks noGrp="1"/>
          </p:cNvSpPr>
          <p:nvPr>
            <p:ph type="ftr" sz="quarter" idx="11"/>
          </p:nvPr>
        </p:nvSpPr>
        <p:spPr/>
        <p:txBody>
          <a:bodyPr rtlCol="0"/>
          <a:lstStyle/>
          <a:p>
            <a:pPr rtl="0"/>
            <a:r>
              <a:rPr lang="el"/>
              <a:t>Προσθήκη υποσέλιδου</a:t>
            </a:r>
          </a:p>
        </p:txBody>
      </p:sp>
      <p:sp>
        <p:nvSpPr>
          <p:cNvPr id="5" name="Θέση αριθμού διαφάνειας 4"/>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p>
            <a:pPr rtl="0"/>
            <a:fld id="{9CDF4912-A827-4533-A1C5-B146F9186627}" type="datetime1">
              <a:rPr lang="el-GR" smtClean="0"/>
              <a:t>21/11/2017</a:t>
            </a:fld>
            <a:endParaRPr lang="en-US" dirty="0"/>
          </a:p>
        </p:txBody>
      </p:sp>
      <p:sp>
        <p:nvSpPr>
          <p:cNvPr id="3" name="Θέση υποσέλιδου 2"/>
          <p:cNvSpPr>
            <a:spLocks noGrp="1"/>
          </p:cNvSpPr>
          <p:nvPr>
            <p:ph type="ftr" sz="quarter" idx="11"/>
          </p:nvPr>
        </p:nvSpPr>
        <p:spPr/>
        <p:txBody>
          <a:bodyPr rtlCol="0"/>
          <a:lstStyle/>
          <a:p>
            <a:pPr rtl="0"/>
            <a:r>
              <a:rPr lang="el"/>
              <a:t>Προσθήκη υποσέλιδου</a:t>
            </a:r>
          </a:p>
        </p:txBody>
      </p:sp>
      <p:sp>
        <p:nvSpPr>
          <p:cNvPr id="4" name="Θέση αριθμού διαφάνειας 3"/>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562100" y="457200"/>
            <a:ext cx="3932237" cy="1600200"/>
          </a:xfrm>
        </p:spPr>
        <p:txBody>
          <a:bodyPr rtlCol="0" anchor="b"/>
          <a:lstStyle>
            <a:lvl1pPr>
              <a:defRPr sz="3200"/>
            </a:lvl1pPr>
          </a:lstStyle>
          <a:p>
            <a:pPr rtl="0"/>
            <a:r>
              <a:rPr lang="el-GR" smtClean="0"/>
              <a:t>Στυλ κύριου τίτλου</a:t>
            </a:r>
            <a:endParaRPr lang="el" dirty="0"/>
          </a:p>
        </p:txBody>
      </p:sp>
      <p:sp>
        <p:nvSpPr>
          <p:cNvPr id="3" name="Θέση περιεχομένου 2"/>
          <p:cNvSpPr>
            <a:spLocks noGrp="1"/>
          </p:cNvSpPr>
          <p:nvPr>
            <p:ph idx="1" hasCustomPrompt="1"/>
          </p:nvPr>
        </p:nvSpPr>
        <p:spPr>
          <a:xfrm>
            <a:off x="5678905" y="987425"/>
            <a:ext cx="5676483" cy="4873625"/>
          </a:xfrm>
        </p:spPr>
        <p:txBody>
          <a:bodyPr rtlCol="0"/>
          <a:lstStyle>
            <a:lvl1pPr rtl="0">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endParaRPr lang="en-US" dirty="0"/>
          </a:p>
        </p:txBody>
      </p:sp>
      <p:sp>
        <p:nvSpPr>
          <p:cNvPr id="4" name="Θέση κειμένου 3"/>
          <p:cNvSpPr>
            <a:spLocks noGrp="1"/>
          </p:cNvSpPr>
          <p:nvPr>
            <p:ph type="body" sz="half" idx="2" hasCustomPrompt="1"/>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dirty="0"/>
              <a:t>Κάντε κλικ για επεξεργασία των στυλ κειμένου του υποδείγματος</a:t>
            </a:r>
            <a:endParaRPr lang="el" dirty="0"/>
          </a:p>
        </p:txBody>
      </p:sp>
      <p:sp>
        <p:nvSpPr>
          <p:cNvPr id="5" name="Θέση ημερομηνίας 4"/>
          <p:cNvSpPr>
            <a:spLocks noGrp="1"/>
          </p:cNvSpPr>
          <p:nvPr>
            <p:ph type="dt" sz="half" idx="10"/>
          </p:nvPr>
        </p:nvSpPr>
        <p:spPr/>
        <p:txBody>
          <a:bodyPr rtlCol="0"/>
          <a:lstStyle/>
          <a:p>
            <a:pPr rtl="0"/>
            <a:fld id="{D3826928-69F3-4830-86E4-140AE5B35980}" type="datetime1">
              <a:rPr lang="el-GR" smtClean="0"/>
              <a:t>21/11/2017</a:t>
            </a:fld>
            <a:endParaRPr lang="en-US" dirty="0"/>
          </a:p>
        </p:txBody>
      </p:sp>
      <p:sp>
        <p:nvSpPr>
          <p:cNvPr id="6" name="Θέση υποσέλιδου 5"/>
          <p:cNvSpPr>
            <a:spLocks noGrp="1"/>
          </p:cNvSpPr>
          <p:nvPr>
            <p:ph type="ftr" sz="quarter" idx="11"/>
          </p:nvPr>
        </p:nvSpPr>
        <p:spPr/>
        <p:txBody>
          <a:bodyPr rtlCol="0"/>
          <a:lstStyle/>
          <a:p>
            <a:pPr rtl="0"/>
            <a:r>
              <a:rPr lang="el"/>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9" name="Τίτλος 1"/>
          <p:cNvSpPr>
            <a:spLocks noGrp="1"/>
          </p:cNvSpPr>
          <p:nvPr>
            <p:ph type="title" hasCustomPrompt="1"/>
          </p:nvPr>
        </p:nvSpPr>
        <p:spPr>
          <a:xfrm>
            <a:off x="1562100" y="457200"/>
            <a:ext cx="3932237" cy="1600200"/>
          </a:xfrm>
        </p:spPr>
        <p:txBody>
          <a:bodyPr rtlCol="0" anchor="b"/>
          <a:lstStyle>
            <a:lvl1pPr rtl="0">
              <a:defRPr sz="3200"/>
            </a:lvl1pPr>
          </a:lstStyle>
          <a:p>
            <a:pPr rtl="0"/>
            <a:r>
              <a:rPr lang="el" dirty="0"/>
              <a:t>Κάντε κλικ για να επεξεργαστείτε το Στυλ κύριου τίτλου</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678904" y="987425"/>
            <a:ext cx="5678424"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dirty="0" smtClean="0"/>
              <a:t>Κάντε κλικ στο εικονίδιο για να προσθέσετε εικόνα</a:t>
            </a:r>
            <a:endParaRPr lang="el" dirty="0"/>
          </a:p>
        </p:txBody>
      </p:sp>
      <p:sp>
        <p:nvSpPr>
          <p:cNvPr id="8" name="Θέση κειμένου 3"/>
          <p:cNvSpPr>
            <a:spLocks noGrp="1"/>
          </p:cNvSpPr>
          <p:nvPr>
            <p:ph type="body" sz="half" idx="2" hasCustomPrompt="1"/>
          </p:nvPr>
        </p:nvSpPr>
        <p:spPr>
          <a:xfrm>
            <a:off x="1562100" y="2101850"/>
            <a:ext cx="3932237" cy="3759200"/>
          </a:xfrm>
        </p:spPr>
        <p:txBody>
          <a:bodyPr rtlCol="0"/>
          <a:lstStyle>
            <a:lvl1pPr marL="0" indent="0" rtl="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l-GR" dirty="0"/>
              <a:t>Κάντε κλικ για επεξεργασία των στυλ κειμένου του υποδείγματος</a:t>
            </a:r>
            <a:endParaRPr lang="el" dirty="0"/>
          </a:p>
        </p:txBody>
      </p:sp>
      <p:sp>
        <p:nvSpPr>
          <p:cNvPr id="5" name="Θέση ημερομηνίας 4"/>
          <p:cNvSpPr>
            <a:spLocks noGrp="1"/>
          </p:cNvSpPr>
          <p:nvPr>
            <p:ph type="dt" sz="half" idx="10"/>
          </p:nvPr>
        </p:nvSpPr>
        <p:spPr/>
        <p:txBody>
          <a:bodyPr rtlCol="0"/>
          <a:lstStyle/>
          <a:p>
            <a:pPr rtl="0"/>
            <a:fld id="{79F5F740-8E3E-4E83-B74C-40E946350C6A}" type="datetime1">
              <a:rPr lang="el-GR" smtClean="0"/>
              <a:t>21/11/2017</a:t>
            </a:fld>
            <a:endParaRPr lang="en-US" dirty="0"/>
          </a:p>
        </p:txBody>
      </p:sp>
      <p:sp>
        <p:nvSpPr>
          <p:cNvPr id="6" name="Θέση υποσέλιδου 5"/>
          <p:cNvSpPr>
            <a:spLocks noGrp="1"/>
          </p:cNvSpPr>
          <p:nvPr>
            <p:ph type="ftr" sz="quarter" idx="11"/>
          </p:nvPr>
        </p:nvSpPr>
        <p:spPr/>
        <p:txBody>
          <a:bodyPr rtlCol="0"/>
          <a:lstStyle/>
          <a:p>
            <a:pPr rtl="0"/>
            <a:r>
              <a:rPr lang="el"/>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71B7BAC7-FE87-40F6-AA24-4F4685D1B022}" type="slidenum">
              <a:rPr lang="el-GR" noProof="0" smtClean="0"/>
              <a:t>‹#›</a:t>
            </a:fld>
            <a:endParaRPr lang="el-GR" noProof="0" dirty="0"/>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pPr rtl="0"/>
            <a:r>
              <a:rPr lang="el" dirty="0"/>
              <a:t>Κάντε κλικ για να επεξεργαστείτε το Στυλ κύριου τίτλου</a:t>
            </a:r>
          </a:p>
        </p:txBody>
      </p:sp>
      <p:sp>
        <p:nvSpPr>
          <p:cNvPr id="3" name="Θέση κειμένου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rtl="0"/>
            <a:r>
              <a:rPr lang="el-GR" dirty="0"/>
              <a:t>Κάντε κλικ για επεξεργασία των στυλ κειμένου του υποδείγματος</a:t>
            </a:r>
            <a:r>
              <a:rPr lang="el" dirty="0"/>
              <a:t>Δεύτερου επιπέδου</a:t>
            </a:r>
          </a:p>
          <a:p>
            <a:pPr lvl="2" rtl="0"/>
            <a:r>
              <a:rPr lang="el" dirty="0"/>
              <a:t>Τρίτου επιπέδου</a:t>
            </a:r>
          </a:p>
          <a:p>
            <a:pPr lvl="3" rtl="0"/>
            <a:r>
              <a:rPr lang="el" dirty="0"/>
              <a:t>Τέταρτου επιπέδου</a:t>
            </a:r>
          </a:p>
          <a:p>
            <a:pPr lvl="4" rtl="0"/>
            <a:r>
              <a:rPr lang="el" dirty="0"/>
              <a:t>Πέμπτου επιπέδου</a:t>
            </a:r>
            <a:endParaRPr lang="en-US" dirty="0"/>
          </a:p>
        </p:txBody>
      </p:sp>
      <p:sp>
        <p:nvSpPr>
          <p:cNvPr id="4" name="Θέση ημερομηνίας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pPr rtl="0"/>
            <a:fld id="{DAEF5310-084B-4F92-8B78-7BA35F2F7B6A}" type="datetime1">
              <a:rPr lang="el-GR" smtClean="0"/>
              <a:t>21/11/2017</a:t>
            </a:fld>
            <a:endParaRPr lang="en-US" dirty="0"/>
          </a:p>
        </p:txBody>
      </p:sp>
      <p:sp>
        <p:nvSpPr>
          <p:cNvPr id="5" name="Θέση υποσέλιδου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pPr rtl="0"/>
            <a:r>
              <a:rPr lang="el"/>
              <a:t>Προσθήκη υποσέλιδου</a:t>
            </a:r>
            <a:endParaRPr lang="en-US" dirty="0"/>
          </a:p>
        </p:txBody>
      </p:sp>
      <p:sp>
        <p:nvSpPr>
          <p:cNvPr id="6" name="Θέση αριθμού διαφάνειας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pPr rtl="0"/>
            <a:fld id="{71B7BAC7-FE87-40F6-AA24-4F4685D1B022}" type="slidenum">
              <a:rPr lang="en-US" smtClean="0"/>
              <a:pPr/>
              <a:t>‹#›</a:t>
            </a:fld>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745723"/>
            <a:ext cx="9144000" cy="3524435"/>
          </a:xfrm>
        </p:spPr>
        <p:txBody>
          <a:bodyPr rtlCol="0">
            <a:normAutofit fontScale="90000"/>
          </a:bodyPr>
          <a:lstStyle/>
          <a:p>
            <a:pPr rtl="0">
              <a:lnSpc>
                <a:spcPct val="150000"/>
              </a:lnSpc>
            </a:pPr>
            <a:r>
              <a:rPr lang="el-GR" sz="1800" dirty="0" smtClean="0"/>
              <a:t/>
            </a:r>
            <a:br>
              <a:rPr lang="el-GR" sz="1800" dirty="0" smtClean="0"/>
            </a:br>
            <a:r>
              <a:rPr lang="el-GR" sz="2000" dirty="0" smtClean="0"/>
              <a:t>Αθανάσιος Τάκης</a:t>
            </a:r>
            <a:r>
              <a:rPr lang="el-GR" sz="2400" dirty="0" smtClean="0"/>
              <a:t/>
            </a:r>
            <a:br>
              <a:rPr lang="el-GR" sz="2400" dirty="0" smtClean="0"/>
            </a:br>
            <a:r>
              <a:rPr lang="el-GR" sz="2400" dirty="0"/>
              <a:t/>
            </a:r>
            <a:br>
              <a:rPr lang="el-GR" sz="2400" dirty="0"/>
            </a:br>
            <a:r>
              <a:rPr lang="el-GR" sz="3100" b="1" dirty="0" smtClean="0"/>
              <a:t>Η</a:t>
            </a:r>
            <a:r>
              <a:rPr lang="el" sz="3100" b="1" dirty="0" smtClean="0"/>
              <a:t> ΑΝΤΙΜΕΤΩΠΙΣΗ ΤΩΝ ΔΙΑΚΡΙΣΕΩΝ </a:t>
            </a:r>
            <a:br>
              <a:rPr lang="el" sz="3100" b="1" dirty="0" smtClean="0"/>
            </a:br>
            <a:r>
              <a:rPr lang="el" sz="3100" b="1" dirty="0" smtClean="0"/>
              <a:t>ΛΟΓΩ ΣΕΞΟΥΑΛΙΚΟΥ ΠΡΟΣΑΝΑΤΟΛΙΣΜΟΥ </a:t>
            </a:r>
            <a:br>
              <a:rPr lang="el" sz="3100" b="1" dirty="0" smtClean="0"/>
            </a:br>
            <a:r>
              <a:rPr lang="el" sz="3100" b="1" dirty="0" smtClean="0"/>
              <a:t>ΣΤΟ ΕΥΡΩΠΑΪΚΟ ΔΙΚΑΙΟ</a:t>
            </a:r>
            <a:br>
              <a:rPr lang="el" sz="3100" b="1" dirty="0" smtClean="0"/>
            </a:br>
            <a:r>
              <a:rPr lang="el" sz="2400" dirty="0"/>
              <a:t/>
            </a:r>
            <a:br>
              <a:rPr lang="el" sz="2400" dirty="0"/>
            </a:br>
            <a:endParaRPr lang="el" sz="2400" dirty="0"/>
          </a:p>
        </p:txBody>
      </p:sp>
      <p:sp>
        <p:nvSpPr>
          <p:cNvPr id="3" name="Υπότιτλος 2"/>
          <p:cNvSpPr>
            <a:spLocks noGrp="1"/>
          </p:cNvSpPr>
          <p:nvPr>
            <p:ph type="subTitle" idx="1"/>
          </p:nvPr>
        </p:nvSpPr>
        <p:spPr>
          <a:xfrm>
            <a:off x="1524000" y="4181383"/>
            <a:ext cx="9144000" cy="2086251"/>
          </a:xfrm>
        </p:spPr>
        <p:txBody>
          <a:bodyPr rtlCol="0">
            <a:normAutofit/>
          </a:bodyPr>
          <a:lstStyle/>
          <a:p>
            <a:r>
              <a:rPr lang="el-GR" dirty="0"/>
              <a:t> </a:t>
            </a:r>
            <a:r>
              <a:rPr lang="el-GR" sz="1800" dirty="0" smtClean="0"/>
              <a:t>Ίδρυμα </a:t>
            </a:r>
            <a:r>
              <a:rPr lang="el-GR" sz="1800" dirty="0"/>
              <a:t>Καλλιόπης Κούφα </a:t>
            </a:r>
            <a:endParaRPr lang="el-GR" sz="1800" dirty="0" smtClean="0"/>
          </a:p>
          <a:p>
            <a:r>
              <a:rPr lang="el-GR" sz="1800" dirty="0" smtClean="0"/>
              <a:t>για </a:t>
            </a:r>
            <a:r>
              <a:rPr lang="el-GR" sz="1800" dirty="0"/>
              <a:t>την </a:t>
            </a:r>
            <a:r>
              <a:rPr lang="el-GR" sz="1800" dirty="0" smtClean="0"/>
              <a:t>προαγωγή </a:t>
            </a:r>
            <a:r>
              <a:rPr lang="el-GR" sz="1800" dirty="0"/>
              <a:t>του </a:t>
            </a:r>
            <a:r>
              <a:rPr lang="el-GR" sz="1800" dirty="0" smtClean="0"/>
              <a:t>διεθνούς δικαίου </a:t>
            </a:r>
            <a:r>
              <a:rPr lang="el-GR" sz="1800" dirty="0"/>
              <a:t>και την </a:t>
            </a:r>
            <a:r>
              <a:rPr lang="el-GR" sz="1800" dirty="0" smtClean="0"/>
              <a:t>προστασία </a:t>
            </a:r>
            <a:r>
              <a:rPr lang="el-GR" sz="1800" dirty="0"/>
              <a:t>των </a:t>
            </a:r>
            <a:r>
              <a:rPr lang="el-GR" sz="1800" dirty="0" smtClean="0"/>
              <a:t>ανθρωπίνων δικαιωμάτων</a:t>
            </a:r>
          </a:p>
          <a:p>
            <a:endParaRPr lang="el-GR" sz="1800" dirty="0" smtClean="0"/>
          </a:p>
          <a:p>
            <a:r>
              <a:rPr lang="el-GR" sz="1800" dirty="0" smtClean="0"/>
              <a:t>Σεμινάριο </a:t>
            </a:r>
            <a:r>
              <a:rPr lang="el-GR" sz="1800" dirty="0"/>
              <a:t>με θέμα </a:t>
            </a:r>
            <a:endParaRPr lang="el-GR" sz="1800" dirty="0" smtClean="0"/>
          </a:p>
          <a:p>
            <a:r>
              <a:rPr lang="el-GR" sz="1800" dirty="0" smtClean="0"/>
              <a:t>«</a:t>
            </a:r>
            <a:r>
              <a:rPr lang="el-GR" sz="1800" dirty="0"/>
              <a:t>Ισότητα και απαγόρευση των διακρίσεων στην Ευρωπαϊκή Ένωση</a:t>
            </a:r>
            <a:r>
              <a:rPr lang="el-GR" sz="1800" dirty="0" smtClean="0"/>
              <a:t>»</a:t>
            </a:r>
          </a:p>
          <a:p>
            <a:r>
              <a:rPr lang="el-GR" sz="1800" dirty="0" smtClean="0"/>
              <a:t>Θεσσαλονίκη, 20-23 Νοεμβρίου 2017</a:t>
            </a:r>
            <a:endParaRPr lang="en-US" sz="1800"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7379193" cy="975403"/>
          </a:xfrm>
        </p:spPr>
        <p:txBody>
          <a:bodyPr>
            <a:normAutofit/>
          </a:bodyPr>
          <a:lstStyle/>
          <a:p>
            <a:pPr algn="ctr"/>
            <a:r>
              <a:rPr lang="el-GR" sz="3200" dirty="0" smtClean="0"/>
              <a:t>Μορφές διακρίσεων</a:t>
            </a:r>
            <a:endParaRPr lang="el-GR" sz="3200" dirty="0"/>
          </a:p>
        </p:txBody>
      </p:sp>
      <p:sp>
        <p:nvSpPr>
          <p:cNvPr id="3" name="Θέση περιεχομένου 2"/>
          <p:cNvSpPr>
            <a:spLocks noGrp="1"/>
          </p:cNvSpPr>
          <p:nvPr>
            <p:ph idx="1"/>
          </p:nvPr>
        </p:nvSpPr>
        <p:spPr/>
        <p:txBody>
          <a:bodyPr>
            <a:normAutofit/>
          </a:bodyPr>
          <a:lstStyle/>
          <a:p>
            <a:pPr marL="514350" indent="-514350">
              <a:lnSpc>
                <a:spcPct val="150000"/>
              </a:lnSpc>
              <a:buAutoNum type="arabicParenR"/>
            </a:pPr>
            <a:r>
              <a:rPr lang="el-GR" dirty="0" smtClean="0">
                <a:latin typeface="+mj-lt"/>
              </a:rPr>
              <a:t>Άμεση διάκριση</a:t>
            </a:r>
          </a:p>
          <a:p>
            <a:pPr marL="514350" indent="-514350">
              <a:lnSpc>
                <a:spcPct val="150000"/>
              </a:lnSpc>
              <a:buAutoNum type="arabicParenR"/>
            </a:pPr>
            <a:r>
              <a:rPr lang="el-GR" dirty="0" smtClean="0">
                <a:latin typeface="+mj-lt"/>
              </a:rPr>
              <a:t>Έμμεση διάκριση</a:t>
            </a:r>
          </a:p>
          <a:p>
            <a:pPr marL="514350" indent="-514350">
              <a:lnSpc>
                <a:spcPct val="150000"/>
              </a:lnSpc>
              <a:buAutoNum type="arabicParenR"/>
            </a:pPr>
            <a:r>
              <a:rPr lang="el-GR" dirty="0" smtClean="0">
                <a:latin typeface="+mj-lt"/>
              </a:rPr>
              <a:t>Παρενόχληση</a:t>
            </a:r>
          </a:p>
          <a:p>
            <a:pPr marL="514350" indent="-514350">
              <a:lnSpc>
                <a:spcPct val="150000"/>
              </a:lnSpc>
              <a:buAutoNum type="arabicParenR"/>
            </a:pPr>
            <a:r>
              <a:rPr lang="el-GR" dirty="0" smtClean="0">
                <a:latin typeface="+mj-lt"/>
              </a:rPr>
              <a:t>Εντολή διακριτικής μεταχείρισης</a:t>
            </a:r>
          </a:p>
          <a:p>
            <a:pPr marL="0" indent="0">
              <a:lnSpc>
                <a:spcPct val="150000"/>
              </a:lnSpc>
              <a:buNone/>
            </a:pPr>
            <a:endParaRPr lang="el-GR" dirty="0">
              <a:latin typeface="+mj-lt"/>
            </a:endParaRPr>
          </a:p>
        </p:txBody>
      </p:sp>
    </p:spTree>
    <p:extLst>
      <p:ext uri="{BB962C8B-B14F-4D97-AF65-F5344CB8AC3E}">
        <p14:creationId xmlns:p14="http://schemas.microsoft.com/office/powerpoint/2010/main" val="2606818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7379193" cy="975403"/>
          </a:xfrm>
        </p:spPr>
        <p:txBody>
          <a:bodyPr>
            <a:normAutofit/>
          </a:bodyPr>
          <a:lstStyle/>
          <a:p>
            <a:pPr algn="ctr"/>
            <a:r>
              <a:rPr lang="el-GR" sz="3200" dirty="0"/>
              <a:t>Άμεση </a:t>
            </a:r>
            <a:r>
              <a:rPr lang="el-GR" sz="3200" dirty="0" smtClean="0"/>
              <a:t>διάκριση</a:t>
            </a:r>
            <a:endParaRPr lang="el-GR" sz="3200" dirty="0"/>
          </a:p>
        </p:txBody>
      </p:sp>
      <p:sp>
        <p:nvSpPr>
          <p:cNvPr id="3" name="Θέση περιεχομένου 2"/>
          <p:cNvSpPr>
            <a:spLocks noGrp="1"/>
          </p:cNvSpPr>
          <p:nvPr>
            <p:ph idx="1"/>
          </p:nvPr>
        </p:nvSpPr>
        <p:spPr/>
        <p:txBody>
          <a:bodyPr>
            <a:normAutofit fontScale="70000" lnSpcReduction="20000"/>
          </a:bodyPr>
          <a:lstStyle/>
          <a:p>
            <a:pPr>
              <a:lnSpc>
                <a:spcPct val="150000"/>
              </a:lnSpc>
            </a:pPr>
            <a:r>
              <a:rPr lang="el-GR" dirty="0" smtClean="0"/>
              <a:t>Προτάσεις ΓΕ της 13/7/2016 στην υπόθεση </a:t>
            </a:r>
            <a:r>
              <a:rPr lang="en-US" dirty="0" smtClean="0"/>
              <a:t>C-188/15</a:t>
            </a:r>
            <a:r>
              <a:rPr lang="el-GR" dirty="0" smtClean="0"/>
              <a:t>, </a:t>
            </a:r>
            <a:r>
              <a:rPr lang="el-GR" dirty="0" err="1" smtClean="0"/>
              <a:t>σκ</a:t>
            </a:r>
            <a:r>
              <a:rPr lang="el-GR" dirty="0" smtClean="0"/>
              <a:t>. 74</a:t>
            </a:r>
            <a:r>
              <a:rPr lang="en-US" dirty="0" smtClean="0"/>
              <a:t>: </a:t>
            </a:r>
            <a:endParaRPr lang="el-GR" dirty="0"/>
          </a:p>
          <a:p>
            <a:pPr marL="0" indent="0">
              <a:lnSpc>
                <a:spcPct val="150000"/>
              </a:lnSpc>
              <a:buNone/>
            </a:pPr>
            <a:r>
              <a:rPr lang="el-GR" dirty="0" smtClean="0"/>
              <a:t>‘’Το </a:t>
            </a:r>
            <a:r>
              <a:rPr lang="el-GR" dirty="0"/>
              <a:t>πόσο κακοήθης είναι η φύση του επιχειρήματος, «επειδή η υπάλληλός μας </a:t>
            </a:r>
            <a:r>
              <a:rPr lang="el-GR" dirty="0" smtClean="0"/>
              <a:t>[…]</a:t>
            </a:r>
            <a:r>
              <a:rPr lang="el-GR" smtClean="0"/>
              <a:t>είναι ομοφυλόφιλη</a:t>
            </a:r>
            <a:r>
              <a:rPr lang="el-GR" dirty="0"/>
              <a:t> </a:t>
            </a:r>
            <a:r>
              <a:rPr lang="el-GR" dirty="0" smtClean="0"/>
              <a:t>[…] δεν </a:t>
            </a:r>
            <a:r>
              <a:rPr lang="el-GR" dirty="0"/>
              <a:t>μπορεί να συμπεριφέρεται κατάλληλα προς τους πελάτες μας» δεν απαιτεί καμία περαιτέρω </a:t>
            </a:r>
            <a:r>
              <a:rPr lang="el-GR" dirty="0" smtClean="0"/>
              <a:t>επεξήγηση’’.</a:t>
            </a:r>
            <a:endParaRPr lang="el-GR" dirty="0" smtClean="0">
              <a:latin typeface="+mj-lt"/>
            </a:endParaRPr>
          </a:p>
          <a:p>
            <a:pPr>
              <a:lnSpc>
                <a:spcPct val="150000"/>
              </a:lnSpc>
            </a:pPr>
            <a:endParaRPr lang="el-GR" dirty="0" smtClean="0">
              <a:latin typeface="+mj-lt"/>
            </a:endParaRPr>
          </a:p>
          <a:p>
            <a:pPr>
              <a:lnSpc>
                <a:spcPct val="150000"/>
              </a:lnSpc>
            </a:pPr>
            <a:r>
              <a:rPr lang="el-GR" dirty="0" smtClean="0">
                <a:latin typeface="+mj-lt"/>
              </a:rPr>
              <a:t>Ίση μεταχείριση παρόμοιων καταστάσεων και διαφορετική ανόμοιων.</a:t>
            </a:r>
          </a:p>
          <a:p>
            <a:pPr>
              <a:lnSpc>
                <a:spcPct val="150000"/>
              </a:lnSpc>
            </a:pPr>
            <a:endParaRPr lang="el-GR" dirty="0" smtClean="0">
              <a:latin typeface="+mj-lt"/>
            </a:endParaRPr>
          </a:p>
          <a:p>
            <a:pPr>
              <a:lnSpc>
                <a:spcPct val="150000"/>
              </a:lnSpc>
            </a:pPr>
            <a:r>
              <a:rPr lang="el-GR" dirty="0" smtClean="0">
                <a:latin typeface="+mj-lt"/>
              </a:rPr>
              <a:t>Πώς κρίνεται η ομοιότητα των καταστάσεων; </a:t>
            </a:r>
          </a:p>
          <a:p>
            <a:pPr marL="266700" indent="0">
              <a:lnSpc>
                <a:spcPct val="150000"/>
              </a:lnSpc>
              <a:buNone/>
            </a:pPr>
            <a:r>
              <a:rPr lang="el-GR" dirty="0" smtClean="0">
                <a:latin typeface="+mj-lt"/>
              </a:rPr>
              <a:t>Το πρόβλημα της επιλογής του κριτηρίου σύγκρισης.</a:t>
            </a:r>
            <a:endParaRPr lang="el-GR" dirty="0">
              <a:latin typeface="+mj-lt"/>
            </a:endParaRPr>
          </a:p>
          <a:p>
            <a:pPr>
              <a:lnSpc>
                <a:spcPct val="150000"/>
              </a:lnSpc>
            </a:pPr>
            <a:endParaRPr lang="el-GR" dirty="0">
              <a:latin typeface="+mj-lt"/>
            </a:endParaRPr>
          </a:p>
        </p:txBody>
      </p:sp>
    </p:spTree>
    <p:extLst>
      <p:ext uri="{BB962C8B-B14F-4D97-AF65-F5344CB8AC3E}">
        <p14:creationId xmlns:p14="http://schemas.microsoft.com/office/powerpoint/2010/main" val="2079855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325563"/>
          </a:xfrm>
        </p:spPr>
        <p:txBody>
          <a:bodyPr>
            <a:normAutofit/>
          </a:bodyPr>
          <a:lstStyle/>
          <a:p>
            <a:r>
              <a:rPr lang="el-GR" sz="2800" dirty="0" smtClean="0"/>
              <a:t>Κανόνες για τη σύγκριση των περιπτώσεων</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2945420248"/>
              </p:ext>
            </p:extLst>
          </p:nvPr>
        </p:nvGraphicFramePr>
        <p:xfrm>
          <a:off x="2324100" y="1563329"/>
          <a:ext cx="8402894" cy="4589174"/>
        </p:xfrm>
        <a:graphic>
          <a:graphicData uri="http://schemas.openxmlformats.org/drawingml/2006/table">
            <a:tbl>
              <a:tblPr firstRow="1" bandRow="1">
                <a:tableStyleId>{5C22544A-7EE6-4342-B048-85BDC9FD1C3A}</a:tableStyleId>
              </a:tblPr>
              <a:tblGrid>
                <a:gridCol w="8402894"/>
              </a:tblGrid>
              <a:tr h="808736">
                <a:tc>
                  <a:txBody>
                    <a:bodyPr/>
                    <a:lstStyle/>
                    <a:p>
                      <a:r>
                        <a:rPr lang="fr-FR" dirty="0" smtClean="0">
                          <a:latin typeface="+mj-lt"/>
                        </a:rPr>
                        <a:t>Frédéric Hay</a:t>
                      </a:r>
                      <a:r>
                        <a:rPr lang="el-GR" dirty="0" smtClean="0">
                          <a:latin typeface="+mj-lt"/>
                        </a:rPr>
                        <a:t>, υπόθεση </a:t>
                      </a:r>
                      <a:r>
                        <a:rPr lang="fr-FR" dirty="0" smtClean="0">
                          <a:latin typeface="+mj-lt"/>
                        </a:rPr>
                        <a:t>C‑267/12</a:t>
                      </a:r>
                      <a:endParaRPr lang="el-GR" dirty="0" smtClean="0">
                        <a:latin typeface="+mj-lt"/>
                      </a:endParaRPr>
                    </a:p>
                    <a:p>
                      <a:r>
                        <a:rPr lang="el-GR" dirty="0" smtClean="0">
                          <a:latin typeface="+mj-lt"/>
                        </a:rPr>
                        <a:t>σκέψεις 33</a:t>
                      </a:r>
                      <a:r>
                        <a:rPr lang="el-GR" baseline="0" dirty="0" smtClean="0">
                          <a:latin typeface="+mj-lt"/>
                        </a:rPr>
                        <a:t> &amp; </a:t>
                      </a:r>
                      <a:r>
                        <a:rPr lang="el-GR" dirty="0" smtClean="0">
                          <a:latin typeface="+mj-lt"/>
                        </a:rPr>
                        <a:t>34</a:t>
                      </a:r>
                      <a:endParaRPr lang="fr-FR" dirty="0" smtClean="0">
                        <a:latin typeface="+mj-lt"/>
                      </a:endParaRPr>
                    </a:p>
                    <a:p>
                      <a:endParaRPr lang="el-GR" dirty="0">
                        <a:latin typeface="+mj-lt"/>
                      </a:endParaRPr>
                    </a:p>
                  </a:txBody>
                  <a:tcPr/>
                </a:tc>
              </a:tr>
              <a:tr h="3674774">
                <a:tc>
                  <a:txBody>
                    <a:bodyPr/>
                    <a:lstStyle/>
                    <a:p>
                      <a:pPr algn="l"/>
                      <a:r>
                        <a:rPr lang="el-GR" sz="1800" b="0" i="0" kern="1200" dirty="0" smtClean="0">
                          <a:solidFill>
                            <a:schemeClr val="dk1"/>
                          </a:solidFill>
                          <a:effectLst/>
                          <a:latin typeface="+mn-lt"/>
                          <a:ea typeface="+mn-ea"/>
                          <a:cs typeface="+mn-cs"/>
                        </a:rPr>
                        <a:t> 33: […]</a:t>
                      </a:r>
                      <a:r>
                        <a:rPr lang="el-GR" sz="1800" b="0" i="0" kern="1200" baseline="0" dirty="0" smtClean="0">
                          <a:solidFill>
                            <a:schemeClr val="dk1"/>
                          </a:solidFill>
                          <a:effectLst/>
                          <a:latin typeface="+mn-lt"/>
                          <a:ea typeface="+mn-ea"/>
                          <a:cs typeface="+mn-cs"/>
                        </a:rPr>
                        <a:t> </a:t>
                      </a:r>
                      <a:r>
                        <a:rPr lang="el-GR" sz="1800" b="0" i="0" kern="1200" dirty="0" smtClean="0">
                          <a:solidFill>
                            <a:schemeClr val="dk1"/>
                          </a:solidFill>
                          <a:effectLst/>
                          <a:latin typeface="+mn-lt"/>
                          <a:ea typeface="+mn-ea"/>
                          <a:cs typeface="+mn-cs"/>
                        </a:rPr>
                        <a:t>αφενός, </a:t>
                      </a:r>
                      <a:r>
                        <a:rPr lang="el-GR" sz="1800" b="0" i="0" u="sng" kern="1200" dirty="0" smtClean="0">
                          <a:solidFill>
                            <a:schemeClr val="dk1"/>
                          </a:solidFill>
                          <a:effectLst/>
                          <a:latin typeface="+mn-lt"/>
                          <a:ea typeface="+mn-ea"/>
                          <a:cs typeface="+mn-cs"/>
                        </a:rPr>
                        <a:t>δεν είναι αναγκαίο οι περιπτώσεις να είναι πανομοιότυπες</a:t>
                      </a:r>
                      <a:r>
                        <a:rPr lang="el-GR" sz="1800" b="0" i="0" kern="1200" dirty="0" smtClean="0">
                          <a:solidFill>
                            <a:schemeClr val="dk1"/>
                          </a:solidFill>
                          <a:effectLst/>
                          <a:latin typeface="+mn-lt"/>
                          <a:ea typeface="+mn-ea"/>
                          <a:cs typeface="+mn-cs"/>
                        </a:rPr>
                        <a:t>, αλλά απλώς να είναι παρόμοιες και, αφετέρου, η εξέταση της ομοιότητας των περιπτώσεων δεν πρέπει να είναι γενική και αφηρημένη αλλά </a:t>
                      </a:r>
                      <a:r>
                        <a:rPr lang="el-GR" sz="1800" b="0" i="0" u="sng" kern="1200" dirty="0" smtClean="0">
                          <a:solidFill>
                            <a:schemeClr val="dk1"/>
                          </a:solidFill>
                          <a:effectLst/>
                          <a:latin typeface="+mn-lt"/>
                          <a:ea typeface="+mn-ea"/>
                          <a:cs typeface="+mn-cs"/>
                        </a:rPr>
                        <a:t>ειδική και συγκεκριμένη</a:t>
                      </a:r>
                      <a:r>
                        <a:rPr lang="el-GR" sz="1800" b="0" i="0" kern="1200" dirty="0" smtClean="0">
                          <a:solidFill>
                            <a:schemeClr val="dk1"/>
                          </a:solidFill>
                          <a:effectLst/>
                          <a:latin typeface="+mn-lt"/>
                          <a:ea typeface="+mn-ea"/>
                          <a:cs typeface="+mn-cs"/>
                        </a:rPr>
                        <a:t>, </a:t>
                      </a:r>
                      <a:r>
                        <a:rPr lang="el-GR" sz="1800" b="0" i="0" u="sng" kern="1200" dirty="0" smtClean="0">
                          <a:solidFill>
                            <a:schemeClr val="dk1"/>
                          </a:solidFill>
                          <a:effectLst/>
                          <a:latin typeface="+mn-lt"/>
                          <a:ea typeface="+mn-ea"/>
                          <a:cs typeface="+mn-cs"/>
                        </a:rPr>
                        <a:t>λαμβανομένης υπόψη της εκάστοτε παροχής </a:t>
                      </a:r>
                      <a:r>
                        <a:rPr lang="el-GR" sz="1800" b="0" i="0" kern="1200" dirty="0" smtClean="0">
                          <a:solidFill>
                            <a:schemeClr val="dk1"/>
                          </a:solidFill>
                          <a:effectLst/>
                          <a:latin typeface="+mn-lt"/>
                          <a:ea typeface="+mn-ea"/>
                          <a:cs typeface="+mn-cs"/>
                        </a:rPr>
                        <a:t>[…]</a:t>
                      </a:r>
                    </a:p>
                    <a:p>
                      <a:pPr algn="l"/>
                      <a:endParaRPr lang="el-GR" sz="1800" b="0" i="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800" b="0" i="0" kern="1200" dirty="0" smtClean="0">
                          <a:solidFill>
                            <a:schemeClr val="dk1"/>
                          </a:solidFill>
                          <a:effectLst/>
                          <a:latin typeface="+mn-lt"/>
                          <a:ea typeface="+mn-ea"/>
                          <a:cs typeface="+mn-cs"/>
                        </a:rPr>
                        <a:t>34: […] η σύγκριση των περιπτώσεων πρέπει να στηρίζεται σε εξέταση η οποία έχει ως κύριο αντικείμενό της τα απορρέοντα από τις εφαρμοστέες εσωτερικές διατάξεις δικαιώματα και υποχρεώσεις των συζύγων και των καταχωρισμένων συντρόφων τα οποία πρέπει να ληφθούν υπόψη με δεδομένο το </a:t>
                      </a:r>
                      <a:r>
                        <a:rPr lang="el-GR" sz="1800" b="0" i="0" u="sng" kern="1200" dirty="0" smtClean="0">
                          <a:solidFill>
                            <a:schemeClr val="dk1"/>
                          </a:solidFill>
                          <a:effectLst/>
                          <a:latin typeface="+mn-lt"/>
                          <a:ea typeface="+mn-ea"/>
                          <a:cs typeface="+mn-cs"/>
                        </a:rPr>
                        <a:t>αντικείμενο και τις προϋποθέσεις χορηγήσεως της επίμαχης στην υπόθεση της κύριας δίκης παροχής</a:t>
                      </a:r>
                      <a:r>
                        <a:rPr lang="el-GR" sz="1800" b="0" i="0" kern="1200" dirty="0" smtClean="0">
                          <a:solidFill>
                            <a:schemeClr val="dk1"/>
                          </a:solidFill>
                          <a:effectLst/>
                          <a:latin typeface="+mn-lt"/>
                          <a:ea typeface="+mn-ea"/>
                          <a:cs typeface="+mn-cs"/>
                        </a:rPr>
                        <a:t>, δεν πρέπει δε να συνίσταται στον έλεγχο του εάν </a:t>
                      </a:r>
                      <a:r>
                        <a:rPr lang="el-GR" sz="1800" b="0" i="0" u="sng" kern="1200" dirty="0" smtClean="0">
                          <a:solidFill>
                            <a:schemeClr val="dk1"/>
                          </a:solidFill>
                          <a:effectLst/>
                          <a:latin typeface="+mn-lt"/>
                          <a:ea typeface="+mn-ea"/>
                          <a:cs typeface="+mn-cs"/>
                        </a:rPr>
                        <a:t>το εθνικό δίκαιο έχει από νομικής απόψεως εξομοιώσει</a:t>
                      </a:r>
                      <a:r>
                        <a:rPr lang="el-GR" sz="1800" b="0" i="0" kern="1200" dirty="0" smtClean="0">
                          <a:solidFill>
                            <a:schemeClr val="dk1"/>
                          </a:solidFill>
                          <a:effectLst/>
                          <a:latin typeface="+mn-lt"/>
                          <a:ea typeface="+mn-ea"/>
                          <a:cs typeface="+mn-cs"/>
                        </a:rPr>
                        <a:t> τον γάμο γενικά και πλήρως με την καταχωρισμένη σχέση συμβιώσεως […]</a:t>
                      </a:r>
                      <a:endParaRPr lang="el-GR" sz="1800" kern="1200" dirty="0" smtClean="0">
                        <a:solidFill>
                          <a:schemeClr val="dk1"/>
                        </a:solidFill>
                        <a:effectLst/>
                        <a:latin typeface="+mn-lt"/>
                        <a:ea typeface="+mn-ea"/>
                        <a:cs typeface="+mn-cs"/>
                      </a:endParaRPr>
                    </a:p>
                    <a:p>
                      <a:pPr algn="l"/>
                      <a:endParaRPr lang="el-GR" sz="1800" kern="1200" dirty="0" smtClean="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426722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325563"/>
          </a:xfrm>
        </p:spPr>
        <p:txBody>
          <a:bodyPr>
            <a:normAutofit/>
          </a:bodyPr>
          <a:lstStyle/>
          <a:p>
            <a:r>
              <a:rPr lang="el-GR" sz="2800" dirty="0" smtClean="0"/>
              <a:t>Η εφαρμογή του κριτηρίου «ενόψει συγκεκριμένης παροχής»</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3576632921"/>
              </p:ext>
            </p:extLst>
          </p:nvPr>
        </p:nvGraphicFramePr>
        <p:xfrm>
          <a:off x="2324100" y="1563329"/>
          <a:ext cx="8402894" cy="4589174"/>
        </p:xfrm>
        <a:graphic>
          <a:graphicData uri="http://schemas.openxmlformats.org/drawingml/2006/table">
            <a:tbl>
              <a:tblPr firstRow="1" bandRow="1">
                <a:tableStyleId>{5C22544A-7EE6-4342-B048-85BDC9FD1C3A}</a:tableStyleId>
              </a:tblPr>
              <a:tblGrid>
                <a:gridCol w="8402894"/>
              </a:tblGrid>
              <a:tr h="808736">
                <a:tc>
                  <a:txBody>
                    <a:bodyPr/>
                    <a:lstStyle/>
                    <a:p>
                      <a:r>
                        <a:rPr lang="fr-FR" dirty="0" smtClean="0">
                          <a:latin typeface="+mj-lt"/>
                        </a:rPr>
                        <a:t>Frédéric Hay</a:t>
                      </a:r>
                      <a:r>
                        <a:rPr lang="el-GR" dirty="0" smtClean="0">
                          <a:latin typeface="+mj-lt"/>
                        </a:rPr>
                        <a:t>, υπόθεση </a:t>
                      </a:r>
                      <a:r>
                        <a:rPr lang="fr-FR" dirty="0" smtClean="0">
                          <a:latin typeface="+mj-lt"/>
                        </a:rPr>
                        <a:t>C‑267/12</a:t>
                      </a:r>
                      <a:endParaRPr lang="el-GR" dirty="0" smtClean="0">
                        <a:latin typeface="+mj-lt"/>
                      </a:endParaRPr>
                    </a:p>
                    <a:p>
                      <a:r>
                        <a:rPr lang="el-GR" dirty="0" smtClean="0">
                          <a:latin typeface="+mj-lt"/>
                        </a:rPr>
                        <a:t>σκέψη 38</a:t>
                      </a:r>
                      <a:endParaRPr lang="fr-FR" dirty="0" smtClean="0">
                        <a:latin typeface="+mj-lt"/>
                      </a:endParaRPr>
                    </a:p>
                    <a:p>
                      <a:endParaRPr lang="el-GR" dirty="0">
                        <a:latin typeface="+mj-lt"/>
                      </a:endParaRPr>
                    </a:p>
                  </a:txBody>
                  <a:tcPr/>
                </a:tc>
              </a:tr>
              <a:tr h="3674774">
                <a:tc>
                  <a:txBody>
                    <a:bodyPr/>
                    <a:lstStyle/>
                    <a:p>
                      <a:pPr algn="l"/>
                      <a:endParaRPr lang="el-GR" sz="1800" b="0" i="0" kern="1200" dirty="0" smtClean="0">
                        <a:solidFill>
                          <a:schemeClr val="dk1"/>
                        </a:solidFill>
                        <a:effectLst/>
                        <a:latin typeface="+mn-lt"/>
                        <a:ea typeface="+mn-ea"/>
                        <a:cs typeface="+mn-cs"/>
                      </a:endParaRPr>
                    </a:p>
                    <a:p>
                      <a:pPr algn="l"/>
                      <a:endParaRPr lang="el-GR" sz="1800" b="0" i="0" kern="1200" dirty="0" smtClean="0">
                        <a:solidFill>
                          <a:schemeClr val="dk1"/>
                        </a:solidFill>
                        <a:effectLst/>
                        <a:latin typeface="+mn-lt"/>
                        <a:ea typeface="+mn-ea"/>
                        <a:cs typeface="+mn-cs"/>
                      </a:endParaRPr>
                    </a:p>
                    <a:p>
                      <a:pPr algn="l"/>
                      <a:r>
                        <a:rPr lang="el-GR" sz="1800" b="0" i="0" kern="1200" dirty="0" smtClean="0">
                          <a:solidFill>
                            <a:schemeClr val="dk1"/>
                          </a:solidFill>
                          <a:effectLst/>
                          <a:latin typeface="+mn-lt"/>
                          <a:ea typeface="+mn-ea"/>
                          <a:cs typeface="+mn-cs"/>
                        </a:rPr>
                        <a:t>[Το γεγονός ότι…]</a:t>
                      </a:r>
                      <a:r>
                        <a:rPr lang="el-GR" sz="1800" b="0" i="0" kern="1200" baseline="0" dirty="0" smtClean="0">
                          <a:solidFill>
                            <a:schemeClr val="dk1"/>
                          </a:solidFill>
                          <a:effectLst/>
                          <a:latin typeface="+mn-lt"/>
                          <a:ea typeface="+mn-ea"/>
                          <a:cs typeface="+mn-cs"/>
                        </a:rPr>
                        <a:t> </a:t>
                      </a:r>
                      <a:r>
                        <a:rPr lang="el-GR" sz="1800" b="0" i="0" kern="1200" dirty="0" smtClean="0">
                          <a:solidFill>
                            <a:schemeClr val="dk1"/>
                          </a:solidFill>
                          <a:effectLst/>
                          <a:latin typeface="+mn-lt"/>
                          <a:ea typeface="+mn-ea"/>
                          <a:cs typeface="+mn-cs"/>
                        </a:rPr>
                        <a:t>τα έγγαμα ζεύγη και τα ζεύγη που έχουν συνάψει PACS δεν βρίσκονται σε συγκρίσιμη κατάσταση </a:t>
                      </a:r>
                      <a:r>
                        <a:rPr lang="el-GR" sz="1800" b="1" i="0" u="sng" kern="1200" dirty="0" smtClean="0">
                          <a:solidFill>
                            <a:schemeClr val="dk1"/>
                          </a:solidFill>
                          <a:effectLst/>
                          <a:latin typeface="+mn-lt"/>
                          <a:ea typeface="+mn-ea"/>
                          <a:cs typeface="+mn-cs"/>
                        </a:rPr>
                        <a:t>από απόψεως του δικαιώματος σε σύνταξη</a:t>
                      </a:r>
                      <a:r>
                        <a:rPr lang="el-GR" sz="1800" b="0" i="0" u="none" kern="1200" dirty="0" smtClean="0">
                          <a:solidFill>
                            <a:schemeClr val="dk1"/>
                          </a:solidFill>
                          <a:effectLst/>
                          <a:latin typeface="+mn-lt"/>
                          <a:ea typeface="+mn-ea"/>
                          <a:cs typeface="+mn-cs"/>
                        </a:rPr>
                        <a:t> </a:t>
                      </a:r>
                      <a:r>
                        <a:rPr lang="el-GR" sz="1800" b="0" i="0" kern="1200" dirty="0" smtClean="0">
                          <a:solidFill>
                            <a:schemeClr val="dk1"/>
                          </a:solidFill>
                          <a:effectLst/>
                          <a:latin typeface="+mn-lt"/>
                          <a:ea typeface="+mn-ea"/>
                          <a:cs typeface="+mn-cs"/>
                        </a:rPr>
                        <a:t>προς εξαρτώμενο από συνταξιούχο, </a:t>
                      </a:r>
                      <a:r>
                        <a:rPr lang="el-GR" sz="1800" b="1" i="0" u="sng" kern="1200" dirty="0" smtClean="0">
                          <a:solidFill>
                            <a:schemeClr val="dk1"/>
                          </a:solidFill>
                          <a:effectLst/>
                          <a:latin typeface="+mn-lt"/>
                          <a:ea typeface="+mn-ea"/>
                          <a:cs typeface="+mn-cs"/>
                        </a:rPr>
                        <a:t>δεν αποκλείει τη συγκρισιμότητα </a:t>
                      </a:r>
                      <a:r>
                        <a:rPr lang="el-GR" sz="1800" b="0" i="0" kern="1200" dirty="0" smtClean="0">
                          <a:solidFill>
                            <a:schemeClr val="dk1"/>
                          </a:solidFill>
                          <a:effectLst/>
                          <a:latin typeface="+mn-lt"/>
                          <a:ea typeface="+mn-ea"/>
                          <a:cs typeface="+mn-cs"/>
                        </a:rPr>
                        <a:t>των καταστάσεων των εγγάμων ζευγών και των ομοφυλόφιλων μισθωτών που έχουν συνάψει PACS </a:t>
                      </a:r>
                      <a:r>
                        <a:rPr lang="el-GR" sz="1800" b="1" i="0" u="sng" kern="1200" dirty="0" smtClean="0">
                          <a:solidFill>
                            <a:schemeClr val="dk1"/>
                          </a:solidFill>
                          <a:effectLst/>
                          <a:latin typeface="+mn-lt"/>
                          <a:ea typeface="+mn-ea"/>
                          <a:cs typeface="+mn-cs"/>
                        </a:rPr>
                        <a:t>όσον αφορά τη χορήγηση άδειας και επιδόματος γάμου</a:t>
                      </a:r>
                      <a:r>
                        <a:rPr lang="el-GR" sz="1800" b="0" i="0" kern="1200" dirty="0" smtClean="0">
                          <a:solidFill>
                            <a:schemeClr val="dk1"/>
                          </a:solidFill>
                          <a:effectLst/>
                          <a:latin typeface="+mn-lt"/>
                          <a:ea typeface="+mn-ea"/>
                          <a:cs typeface="+mn-cs"/>
                        </a:rPr>
                        <a:t>.</a:t>
                      </a:r>
                      <a:endParaRPr lang="el-GR" sz="1800" kern="1200" dirty="0" smtClean="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154627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325563"/>
          </a:xfrm>
        </p:spPr>
        <p:txBody>
          <a:bodyPr>
            <a:normAutofit/>
          </a:bodyPr>
          <a:lstStyle/>
          <a:p>
            <a:r>
              <a:rPr lang="el-GR" sz="2800" dirty="0" smtClean="0"/>
              <a:t>Εντούτοις…</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2839175072"/>
              </p:ext>
            </p:extLst>
          </p:nvPr>
        </p:nvGraphicFramePr>
        <p:xfrm>
          <a:off x="2324100" y="1563329"/>
          <a:ext cx="8402894" cy="4589174"/>
        </p:xfrm>
        <a:graphic>
          <a:graphicData uri="http://schemas.openxmlformats.org/drawingml/2006/table">
            <a:tbl>
              <a:tblPr firstRow="1" bandRow="1">
                <a:tableStyleId>{5C22544A-7EE6-4342-B048-85BDC9FD1C3A}</a:tableStyleId>
              </a:tblPr>
              <a:tblGrid>
                <a:gridCol w="8402894"/>
              </a:tblGrid>
              <a:tr h="808736">
                <a:tc>
                  <a:txBody>
                    <a:bodyPr/>
                    <a:lstStyle/>
                    <a:p>
                      <a:r>
                        <a:rPr lang="el-GR" dirty="0" smtClean="0">
                          <a:latin typeface="+mj-lt"/>
                        </a:rPr>
                        <a:t>Γνωμοδότηση 224/2010 του ΝΣΚ </a:t>
                      </a:r>
                    </a:p>
                    <a:p>
                      <a:r>
                        <a:rPr lang="el-GR" dirty="0" smtClean="0">
                          <a:latin typeface="+mj-lt"/>
                        </a:rPr>
                        <a:t>Σελ. 9</a:t>
                      </a:r>
                      <a:endParaRPr lang="fr-FR" dirty="0" smtClean="0">
                        <a:latin typeface="+mj-lt"/>
                      </a:endParaRPr>
                    </a:p>
                    <a:p>
                      <a:endParaRPr lang="el-GR" dirty="0">
                        <a:latin typeface="+mj-lt"/>
                      </a:endParaRPr>
                    </a:p>
                  </a:txBody>
                  <a:tcPr/>
                </a:tc>
              </a:tr>
              <a:tr h="3674774">
                <a:tc>
                  <a:txBody>
                    <a:bodyPr/>
                    <a:lstStyle/>
                    <a:p>
                      <a:pPr algn="l"/>
                      <a:endParaRPr lang="el-GR" sz="1800" b="0" i="0" kern="1200" dirty="0" smtClean="0">
                        <a:solidFill>
                          <a:schemeClr val="dk1"/>
                        </a:solidFill>
                        <a:effectLst/>
                        <a:latin typeface="+mn-lt"/>
                        <a:ea typeface="+mn-ea"/>
                        <a:cs typeface="+mn-cs"/>
                      </a:endParaRPr>
                    </a:p>
                    <a:p>
                      <a:pPr algn="l"/>
                      <a:endParaRPr lang="el-GR" sz="1800" b="0" i="0" kern="1200" dirty="0" smtClean="0">
                        <a:solidFill>
                          <a:schemeClr val="dk1"/>
                        </a:solidFill>
                        <a:effectLst/>
                        <a:latin typeface="+mn-lt"/>
                        <a:ea typeface="+mn-ea"/>
                        <a:cs typeface="+mn-cs"/>
                      </a:endParaRPr>
                    </a:p>
                    <a:p>
                      <a:pPr algn="l"/>
                      <a:r>
                        <a:rPr lang="el-GR" sz="1800" b="0" i="0" kern="1200" dirty="0" smtClean="0">
                          <a:solidFill>
                            <a:schemeClr val="dk1"/>
                          </a:solidFill>
                          <a:effectLst/>
                          <a:latin typeface="+mn-lt"/>
                          <a:ea typeface="+mn-ea"/>
                          <a:cs typeface="+mn-cs"/>
                        </a:rPr>
                        <a:t>Ο γάμος αναδεικνύεται ως ιεραρχικά υπέρτερος σε σχέση με το σύμφωνο […] και κατά</a:t>
                      </a:r>
                    </a:p>
                    <a:p>
                      <a:pPr algn="l"/>
                      <a:r>
                        <a:rPr lang="el-GR" sz="1800" b="0" i="0" kern="1200" dirty="0" smtClean="0">
                          <a:solidFill>
                            <a:schemeClr val="dk1"/>
                          </a:solidFill>
                          <a:effectLst/>
                          <a:latin typeface="+mn-lt"/>
                          <a:ea typeface="+mn-ea"/>
                          <a:cs typeface="+mn-cs"/>
                        </a:rPr>
                        <a:t>συνέπεια οι υπάλληλοι που συνάπτουν τέτοιο σύμφωνο δεν δικαιούνται [άδεια γάμου]</a:t>
                      </a:r>
                      <a:r>
                        <a:rPr lang="en-US" sz="1800" b="0" i="0" kern="1200" dirty="0" smtClean="0">
                          <a:solidFill>
                            <a:schemeClr val="dk1"/>
                          </a:solidFill>
                          <a:effectLst/>
                          <a:latin typeface="+mn-lt"/>
                          <a:ea typeface="+mn-ea"/>
                          <a:cs typeface="+mn-cs"/>
                        </a:rPr>
                        <a:t>.</a:t>
                      </a:r>
                      <a:endParaRPr lang="el-GR" sz="1800" b="0" i="0" kern="1200" dirty="0" smtClean="0">
                        <a:solidFill>
                          <a:schemeClr val="dk1"/>
                        </a:solidFill>
                        <a:effectLst/>
                        <a:latin typeface="+mn-lt"/>
                        <a:ea typeface="+mn-ea"/>
                        <a:cs typeface="+mn-cs"/>
                      </a:endParaRPr>
                    </a:p>
                    <a:p>
                      <a:pPr algn="l"/>
                      <a:endParaRPr lang="el-GR" sz="1800" b="0" i="0" kern="1200" dirty="0" smtClean="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2419794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7379193" cy="975403"/>
          </a:xfrm>
        </p:spPr>
        <p:txBody>
          <a:bodyPr>
            <a:normAutofit/>
          </a:bodyPr>
          <a:lstStyle/>
          <a:p>
            <a:pPr algn="ctr"/>
            <a:r>
              <a:rPr lang="el-GR" sz="3200" dirty="0" smtClean="0"/>
              <a:t>Έμμεση διάκριση</a:t>
            </a:r>
            <a:endParaRPr lang="el-GR" sz="3200" dirty="0"/>
          </a:p>
        </p:txBody>
      </p:sp>
      <p:sp>
        <p:nvSpPr>
          <p:cNvPr id="3" name="Θέση περιεχομένου 2"/>
          <p:cNvSpPr>
            <a:spLocks noGrp="1"/>
          </p:cNvSpPr>
          <p:nvPr>
            <p:ph idx="1"/>
          </p:nvPr>
        </p:nvSpPr>
        <p:spPr/>
        <p:txBody>
          <a:bodyPr>
            <a:normAutofit/>
          </a:bodyPr>
          <a:lstStyle/>
          <a:p>
            <a:pPr>
              <a:lnSpc>
                <a:spcPct val="150000"/>
              </a:lnSpc>
            </a:pPr>
            <a:endParaRPr lang="el-GR" sz="2000" dirty="0" smtClean="0">
              <a:latin typeface="+mj-lt"/>
            </a:endParaRPr>
          </a:p>
          <a:p>
            <a:pPr>
              <a:lnSpc>
                <a:spcPct val="150000"/>
              </a:lnSpc>
            </a:pPr>
            <a:r>
              <a:rPr lang="el-GR" sz="2000" dirty="0" smtClean="0">
                <a:latin typeface="+mj-lt"/>
              </a:rPr>
              <a:t>Ένα ουδέτερο εκ πρώτης όψης κριτήριο καταλήγει σε συγκεκριμένη περίπτωση στη διακριτική μεταχείριση μιας ομάδας.</a:t>
            </a:r>
          </a:p>
          <a:p>
            <a:pPr>
              <a:lnSpc>
                <a:spcPct val="150000"/>
              </a:lnSpc>
            </a:pPr>
            <a:endParaRPr lang="el-GR" sz="2000" dirty="0" smtClean="0">
              <a:latin typeface="+mj-lt"/>
            </a:endParaRPr>
          </a:p>
          <a:p>
            <a:pPr>
              <a:lnSpc>
                <a:spcPct val="150000"/>
              </a:lnSpc>
            </a:pPr>
            <a:r>
              <a:rPr lang="el-GR" sz="2000" dirty="0" smtClean="0">
                <a:latin typeface="+mj-lt"/>
              </a:rPr>
              <a:t>Οι δυσχέρειες διαχωρισμού μεταξύ άμεσης και έμμεσης διάκρισης και οι συνέπειές της. </a:t>
            </a:r>
            <a:endParaRPr lang="el-GR" sz="2000" dirty="0">
              <a:latin typeface="+mj-lt"/>
            </a:endParaRPr>
          </a:p>
        </p:txBody>
      </p:sp>
    </p:spTree>
    <p:extLst>
      <p:ext uri="{BB962C8B-B14F-4D97-AF65-F5344CB8AC3E}">
        <p14:creationId xmlns:p14="http://schemas.microsoft.com/office/powerpoint/2010/main" val="20019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325563"/>
          </a:xfrm>
        </p:spPr>
        <p:txBody>
          <a:bodyPr>
            <a:normAutofit/>
          </a:bodyPr>
          <a:lstStyle/>
          <a:p>
            <a:r>
              <a:rPr lang="el-GR" sz="2800" dirty="0" smtClean="0"/>
              <a:t>Παράδειγμα έμμεσης διάκρισης</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1146050614"/>
              </p:ext>
            </p:extLst>
          </p:nvPr>
        </p:nvGraphicFramePr>
        <p:xfrm>
          <a:off x="2324100" y="1563329"/>
          <a:ext cx="8402894" cy="4483510"/>
        </p:xfrm>
        <a:graphic>
          <a:graphicData uri="http://schemas.openxmlformats.org/drawingml/2006/table">
            <a:tbl>
              <a:tblPr firstRow="1" bandRow="1">
                <a:tableStyleId>{5C22544A-7EE6-4342-B048-85BDC9FD1C3A}</a:tableStyleId>
              </a:tblPr>
              <a:tblGrid>
                <a:gridCol w="8402894"/>
              </a:tblGrid>
              <a:tr h="808736">
                <a:tc>
                  <a:txBody>
                    <a:bodyPr/>
                    <a:lstStyle/>
                    <a:p>
                      <a:r>
                        <a:rPr lang="fr-FR" dirty="0" smtClean="0">
                          <a:latin typeface="+mj-lt"/>
                        </a:rPr>
                        <a:t>David </a:t>
                      </a:r>
                      <a:r>
                        <a:rPr lang="fr-FR" dirty="0" err="1" smtClean="0">
                          <a:latin typeface="+mj-lt"/>
                        </a:rPr>
                        <a:t>Parris</a:t>
                      </a:r>
                      <a:r>
                        <a:rPr lang="el-GR" dirty="0" smtClean="0">
                          <a:latin typeface="+mj-lt"/>
                        </a:rPr>
                        <a:t>, υπόθεση </a:t>
                      </a:r>
                      <a:r>
                        <a:rPr lang="fr-FR" dirty="0" smtClean="0">
                          <a:latin typeface="+mj-lt"/>
                        </a:rPr>
                        <a:t>C‑443/15</a:t>
                      </a:r>
                      <a:endParaRPr lang="el-GR" dirty="0" smtClean="0">
                        <a:latin typeface="+mj-lt"/>
                      </a:endParaRPr>
                    </a:p>
                    <a:p>
                      <a:endParaRPr lang="el-GR" dirty="0">
                        <a:latin typeface="+mj-lt"/>
                      </a:endParaRPr>
                    </a:p>
                  </a:txBody>
                  <a:tcPr/>
                </a:tc>
              </a:tr>
              <a:tr h="3674774">
                <a:tc>
                  <a:txBody>
                    <a:bodyPr/>
                    <a:lstStyle/>
                    <a:p>
                      <a:pPr algn="l"/>
                      <a:endParaRPr lang="el-GR" sz="1800" b="0" i="0" kern="12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l-GR" sz="1800" b="0" i="0" kern="1200" dirty="0" smtClean="0">
                          <a:solidFill>
                            <a:schemeClr val="dk1"/>
                          </a:solidFill>
                          <a:effectLst/>
                          <a:latin typeface="+mn-lt"/>
                          <a:ea typeface="+mn-ea"/>
                          <a:cs typeface="+mn-cs"/>
                        </a:rPr>
                        <a:t>Προϋπόθεση</a:t>
                      </a:r>
                      <a:r>
                        <a:rPr lang="el-GR" sz="1800" b="0" i="0" kern="1200" baseline="0" dirty="0" smtClean="0">
                          <a:solidFill>
                            <a:schemeClr val="dk1"/>
                          </a:solidFill>
                          <a:effectLst/>
                          <a:latin typeface="+mn-lt"/>
                          <a:ea typeface="+mn-ea"/>
                          <a:cs typeface="+mn-cs"/>
                        </a:rPr>
                        <a:t> για την καταβολή σύνταξης επιζώντος συζύγου: Ο γάμος ή το σύμφωνο συμβίωσης να έχουν συναφθεί πριν το 60ό έτος της ηλικίας του ασφαλισμένου.</a:t>
                      </a:r>
                    </a:p>
                    <a:p>
                      <a:pPr marL="285750" indent="-285750" algn="l">
                        <a:buFont typeface="Arial" panose="020B0604020202020204" pitchFamily="34" charset="0"/>
                        <a:buChar char="•"/>
                      </a:pPr>
                      <a:endParaRPr lang="el-GR" sz="1800" b="0" i="0" kern="1200" baseline="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l-GR" sz="1800" b="0" i="0" kern="1200" baseline="0" dirty="0" smtClean="0">
                          <a:solidFill>
                            <a:schemeClr val="dk1"/>
                          </a:solidFill>
                          <a:effectLst/>
                          <a:latin typeface="+mn-lt"/>
                          <a:ea typeface="+mn-ea"/>
                          <a:cs typeface="+mn-cs"/>
                        </a:rPr>
                        <a:t>Καθώς το σύμφωνο συμβίωσης για ομόφυλα ζεύγη θεσπίστηκε το 2011, κατά την ημερομηνία εκείνη ορισμένα ομοφυλόφιλα άτομα είχαν ήδη περάσει το 60ό έτος.</a:t>
                      </a:r>
                    </a:p>
                    <a:p>
                      <a:pPr marL="285750" indent="-285750" algn="l">
                        <a:buFont typeface="Arial" panose="020B0604020202020204" pitchFamily="34" charset="0"/>
                        <a:buChar char="•"/>
                      </a:pPr>
                      <a:endParaRPr lang="el-GR" sz="1800" b="0" i="0" kern="1200" baseline="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l-GR" sz="1800" b="0" i="0" kern="1200" baseline="0" dirty="0" smtClean="0">
                          <a:solidFill>
                            <a:schemeClr val="dk1"/>
                          </a:solidFill>
                          <a:effectLst/>
                          <a:latin typeface="+mn-lt"/>
                          <a:ea typeface="+mn-ea"/>
                          <a:cs typeface="+mn-cs"/>
                        </a:rPr>
                        <a:t>Εμμέσως, η καθιέρωση ενός κοινού ορίου ηλικίας τόσο για τα ετερόφυλα όσο και τα ομόφυλα ζεύγη («ουδέτερο εκ πρώτης όψης κριτήριο») κατέληγε να πλήττει μόνο τα ομόφυλα ζεύγη. </a:t>
                      </a:r>
                      <a:endParaRPr lang="el-GR" sz="1800" b="0" i="0" kern="1200" dirty="0" smtClean="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2481035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7379193" cy="975403"/>
          </a:xfrm>
        </p:spPr>
        <p:txBody>
          <a:bodyPr>
            <a:normAutofit/>
          </a:bodyPr>
          <a:lstStyle/>
          <a:p>
            <a:pPr algn="ctr"/>
            <a:r>
              <a:rPr lang="el-GR" sz="3200" dirty="0" smtClean="0"/>
              <a:t>Παρενόχληση</a:t>
            </a:r>
            <a:endParaRPr lang="el-GR" sz="3200" dirty="0"/>
          </a:p>
        </p:txBody>
      </p:sp>
      <p:sp>
        <p:nvSpPr>
          <p:cNvPr id="3" name="Θέση περιεχομένου 2"/>
          <p:cNvSpPr>
            <a:spLocks noGrp="1"/>
          </p:cNvSpPr>
          <p:nvPr>
            <p:ph idx="1"/>
          </p:nvPr>
        </p:nvSpPr>
        <p:spPr/>
        <p:txBody>
          <a:bodyPr>
            <a:normAutofit/>
          </a:bodyPr>
          <a:lstStyle/>
          <a:p>
            <a:pPr marL="0" indent="0">
              <a:lnSpc>
                <a:spcPct val="150000"/>
              </a:lnSpc>
              <a:buNone/>
            </a:pPr>
            <a:endParaRPr lang="el-GR" sz="2400" dirty="0" smtClean="0"/>
          </a:p>
          <a:p>
            <a:pPr marL="0" indent="0">
              <a:lnSpc>
                <a:spcPct val="150000"/>
              </a:lnSpc>
              <a:buNone/>
            </a:pPr>
            <a:r>
              <a:rPr lang="el-GR" sz="2400" dirty="0" smtClean="0"/>
              <a:t>Ανεπιθύμητη </a:t>
            </a:r>
            <a:r>
              <a:rPr lang="el-GR" sz="2400" dirty="0"/>
              <a:t>συμπεριφορά που συνδέεται με </a:t>
            </a:r>
            <a:r>
              <a:rPr lang="el-GR" sz="2400" dirty="0" smtClean="0"/>
              <a:t>το σεξουαλικό προσανατολισμό ενός </a:t>
            </a:r>
            <a:r>
              <a:rPr lang="el-GR" sz="2400" dirty="0"/>
              <a:t>εργαζόμενου ή ελεύθερου επαγγελματία </a:t>
            </a:r>
            <a:r>
              <a:rPr lang="el-GR" sz="2400" dirty="0" smtClean="0"/>
              <a:t>και έχει ως σκοπό </a:t>
            </a:r>
            <a:r>
              <a:rPr lang="el-GR" sz="2400" dirty="0"/>
              <a:t>ή αποτέλεσμα την προσβολή της αξιοπρέπειας </a:t>
            </a:r>
            <a:r>
              <a:rPr lang="el-GR" sz="2400" dirty="0" smtClean="0"/>
              <a:t>και </a:t>
            </a:r>
            <a:r>
              <a:rPr lang="el-GR" sz="2400" dirty="0"/>
              <a:t>τη δημιουργία εκφοβιστικού, εχθρικού, εξευτελιστικού, ταπεινωτικού ή επιθετικού </a:t>
            </a:r>
            <a:r>
              <a:rPr lang="el-GR" sz="2400" dirty="0" smtClean="0"/>
              <a:t>περιβάλλοντος.</a:t>
            </a:r>
            <a:endParaRPr lang="el-GR" sz="2400" dirty="0" smtClean="0">
              <a:latin typeface="+mj-lt"/>
            </a:endParaRPr>
          </a:p>
        </p:txBody>
      </p:sp>
    </p:spTree>
    <p:extLst>
      <p:ext uri="{BB962C8B-B14F-4D97-AF65-F5344CB8AC3E}">
        <p14:creationId xmlns:p14="http://schemas.microsoft.com/office/powerpoint/2010/main" val="1349021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7379193" cy="975403"/>
          </a:xfrm>
        </p:spPr>
        <p:txBody>
          <a:bodyPr>
            <a:normAutofit/>
          </a:bodyPr>
          <a:lstStyle/>
          <a:p>
            <a:pPr algn="ctr"/>
            <a:r>
              <a:rPr lang="el-GR" sz="3200" dirty="0"/>
              <a:t>Εντολή διακριτικής μεταχείρισης</a:t>
            </a:r>
          </a:p>
        </p:txBody>
      </p:sp>
      <p:sp>
        <p:nvSpPr>
          <p:cNvPr id="3" name="Θέση περιεχομένου 2"/>
          <p:cNvSpPr>
            <a:spLocks noGrp="1"/>
          </p:cNvSpPr>
          <p:nvPr>
            <p:ph idx="1"/>
          </p:nvPr>
        </p:nvSpPr>
        <p:spPr/>
        <p:txBody>
          <a:bodyPr>
            <a:normAutofit/>
          </a:bodyPr>
          <a:lstStyle/>
          <a:p>
            <a:pPr marL="0" indent="0">
              <a:lnSpc>
                <a:spcPct val="150000"/>
              </a:lnSpc>
              <a:buNone/>
            </a:pPr>
            <a:endParaRPr lang="el-GR" sz="2400" dirty="0" smtClean="0"/>
          </a:p>
          <a:p>
            <a:pPr marL="0" indent="0">
              <a:lnSpc>
                <a:spcPct val="150000"/>
              </a:lnSpc>
              <a:buNone/>
            </a:pPr>
            <a:r>
              <a:rPr lang="el-GR" sz="2400" dirty="0" smtClean="0"/>
              <a:t>Η εντολή </a:t>
            </a:r>
            <a:r>
              <a:rPr lang="el-GR" sz="2400" dirty="0"/>
              <a:t>για την εφαρμογή διακριτικής μεταχείρισης </a:t>
            </a:r>
            <a:r>
              <a:rPr lang="el-GR" sz="2400" dirty="0" smtClean="0"/>
              <a:t>σε βάρος προσώπων λόγω του σεξουαλικού προσανατολισμού τους νοείται </a:t>
            </a:r>
            <a:r>
              <a:rPr lang="el-GR" sz="2400" dirty="0"/>
              <a:t>ως </a:t>
            </a:r>
            <a:r>
              <a:rPr lang="el-GR" sz="2400" dirty="0" smtClean="0"/>
              <a:t>διάκριση.</a:t>
            </a:r>
            <a:endParaRPr lang="el-GR" sz="2400" dirty="0" smtClean="0">
              <a:latin typeface="+mj-lt"/>
            </a:endParaRPr>
          </a:p>
        </p:txBody>
      </p:sp>
    </p:spTree>
    <p:extLst>
      <p:ext uri="{BB962C8B-B14F-4D97-AF65-F5344CB8AC3E}">
        <p14:creationId xmlns:p14="http://schemas.microsoft.com/office/powerpoint/2010/main" val="572392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7379193" cy="975403"/>
          </a:xfrm>
        </p:spPr>
        <p:txBody>
          <a:bodyPr>
            <a:normAutofit/>
          </a:bodyPr>
          <a:lstStyle/>
          <a:p>
            <a:pPr algn="ctr"/>
            <a:r>
              <a:rPr lang="el-GR" sz="3200" dirty="0" smtClean="0"/>
              <a:t>Εξαιρέσεις</a:t>
            </a:r>
            <a:endParaRPr lang="el-GR" sz="3200" dirty="0"/>
          </a:p>
        </p:txBody>
      </p:sp>
      <p:sp>
        <p:nvSpPr>
          <p:cNvPr id="3" name="Θέση περιεχομένου 2"/>
          <p:cNvSpPr>
            <a:spLocks noGrp="1"/>
          </p:cNvSpPr>
          <p:nvPr>
            <p:ph idx="1"/>
          </p:nvPr>
        </p:nvSpPr>
        <p:spPr>
          <a:xfrm>
            <a:off x="1535206" y="1933202"/>
            <a:ext cx="9791700" cy="4351338"/>
          </a:xfrm>
        </p:spPr>
        <p:txBody>
          <a:bodyPr>
            <a:normAutofit/>
          </a:bodyPr>
          <a:lstStyle/>
          <a:p>
            <a:pPr>
              <a:lnSpc>
                <a:spcPct val="150000"/>
              </a:lnSpc>
            </a:pPr>
            <a:r>
              <a:rPr lang="el-GR" sz="2400" b="1" u="sng" dirty="0" smtClean="0"/>
              <a:t>Γενικές</a:t>
            </a:r>
            <a:r>
              <a:rPr lang="el-GR" sz="2400" dirty="0" smtClean="0"/>
              <a:t> (α. 2§5): </a:t>
            </a:r>
            <a:r>
              <a:rPr lang="el-GR" sz="2400" dirty="0"/>
              <a:t> μέτρα που προβλέπει ο εθνικός νόμος και τα οποία σε μια δημοκρατική κοινωνία είναι αναγκαία για την ασφάλεια, την προάσπιση της τάξης και την πρόληψη ποινικών παραβάσεων, την προστασία της υγείας και των δικαιωμάτων και ελευθεριών </a:t>
            </a:r>
            <a:r>
              <a:rPr lang="el-GR" sz="2400" dirty="0" smtClean="0"/>
              <a:t>άλλων.</a:t>
            </a:r>
          </a:p>
        </p:txBody>
      </p:sp>
    </p:spTree>
    <p:extLst>
      <p:ext uri="{BB962C8B-B14F-4D97-AF65-F5344CB8AC3E}">
        <p14:creationId xmlns:p14="http://schemas.microsoft.com/office/powerpoint/2010/main" val="5720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Θέση περιεχομένου 13"/>
          <p:cNvSpPr>
            <a:spLocks noGrp="1"/>
          </p:cNvSpPr>
          <p:nvPr>
            <p:ph idx="1"/>
          </p:nvPr>
        </p:nvSpPr>
        <p:spPr>
          <a:xfrm>
            <a:off x="1562100" y="417250"/>
            <a:ext cx="9791700" cy="6125593"/>
          </a:xfrm>
        </p:spPr>
        <p:txBody>
          <a:bodyPr rtlCol="0"/>
          <a:lstStyle/>
          <a:p>
            <a:pPr marL="0" lvl="0" indent="0" rtl="0">
              <a:buNone/>
            </a:pPr>
            <a:r>
              <a:rPr lang="el-GR" dirty="0" smtClean="0">
                <a:solidFill>
                  <a:schemeClr val="accent1">
                    <a:lumMod val="75000"/>
                  </a:schemeClr>
                </a:solidFill>
                <a:latin typeface="+mj-lt"/>
              </a:rPr>
              <a:t>Μέρος πρώτο:</a:t>
            </a:r>
          </a:p>
          <a:p>
            <a:pPr marL="0" lvl="0" indent="0" rtl="0">
              <a:buNone/>
            </a:pPr>
            <a:r>
              <a:rPr lang="el-GR" dirty="0" smtClean="0">
                <a:latin typeface="+mj-lt"/>
              </a:rPr>
              <a:t>	</a:t>
            </a:r>
          </a:p>
          <a:p>
            <a:pPr marL="0" lvl="0" indent="0" rtl="0">
              <a:buNone/>
            </a:pPr>
            <a:r>
              <a:rPr lang="el-GR" sz="2400" dirty="0">
                <a:latin typeface="+mj-lt"/>
              </a:rPr>
              <a:t>	</a:t>
            </a:r>
            <a:r>
              <a:rPr lang="el-GR" sz="2400" dirty="0" smtClean="0">
                <a:latin typeface="+mj-lt"/>
              </a:rPr>
              <a:t>Διακρίσεις στον τομέα της εργασίας και απασχόλησης</a:t>
            </a:r>
          </a:p>
          <a:p>
            <a:pPr marL="0" lvl="0" indent="0" rtl="0">
              <a:buNone/>
            </a:pPr>
            <a:endParaRPr lang="el-GR" dirty="0">
              <a:latin typeface="+mj-lt"/>
            </a:endParaRPr>
          </a:p>
          <a:p>
            <a:pPr marL="0" lvl="0" indent="0" rtl="0">
              <a:buNone/>
            </a:pPr>
            <a:r>
              <a:rPr lang="el-GR" dirty="0" smtClean="0">
                <a:solidFill>
                  <a:schemeClr val="accent1">
                    <a:lumMod val="75000"/>
                  </a:schemeClr>
                </a:solidFill>
                <a:latin typeface="+mj-lt"/>
              </a:rPr>
              <a:t>Μέρος δεύτερο:</a:t>
            </a:r>
          </a:p>
          <a:p>
            <a:pPr marL="914400" lvl="2" indent="0">
              <a:buNone/>
            </a:pPr>
            <a:endParaRPr lang="el-GR" sz="2800" dirty="0">
              <a:latin typeface="+mj-lt"/>
            </a:endParaRPr>
          </a:p>
          <a:p>
            <a:pPr marL="914400" lvl="2" indent="0">
              <a:buNone/>
            </a:pPr>
            <a:r>
              <a:rPr lang="el-GR" sz="2400" dirty="0" smtClean="0">
                <a:latin typeface="+mj-lt"/>
              </a:rPr>
              <a:t>Ελεύθερη κυκλοφορία προσώπων</a:t>
            </a:r>
          </a:p>
          <a:p>
            <a:pPr marL="914400" lvl="2" indent="0">
              <a:buNone/>
            </a:pPr>
            <a:r>
              <a:rPr lang="el-GR" sz="2400" dirty="0" smtClean="0">
                <a:latin typeface="+mj-lt"/>
              </a:rPr>
              <a:t>Άσυλο</a:t>
            </a:r>
          </a:p>
          <a:p>
            <a:pPr marL="914400" lvl="2" indent="0">
              <a:buNone/>
            </a:pPr>
            <a:r>
              <a:rPr lang="el-GR" sz="2400" dirty="0" smtClean="0">
                <a:latin typeface="+mj-lt"/>
              </a:rPr>
              <a:t>Αιμοδοσία</a:t>
            </a:r>
            <a:endParaRPr lang="en-US" sz="2400" dirty="0" smtClean="0">
              <a:latin typeface="+mj-lt"/>
            </a:endParaRPr>
          </a:p>
          <a:p>
            <a:pPr marL="914400" lvl="2" indent="0">
              <a:buNone/>
            </a:pPr>
            <a:r>
              <a:rPr lang="el-GR" sz="2400" dirty="0" smtClean="0">
                <a:latin typeface="+mj-lt"/>
              </a:rPr>
              <a:t>Ταυτότητα φύλου</a:t>
            </a:r>
          </a:p>
          <a:p>
            <a:pPr marL="914400" lvl="2" indent="0">
              <a:buNone/>
            </a:pPr>
            <a:r>
              <a:rPr lang="el-GR" sz="2400" dirty="0" smtClean="0">
                <a:latin typeface="+mj-lt"/>
              </a:rPr>
              <a:t>Ελευθερία έκφρασης και συνέρχεσθαι</a:t>
            </a:r>
          </a:p>
          <a:p>
            <a:pPr lvl="0" rtl="0"/>
            <a:endParaRPr lang="en-US" dirty="0">
              <a:latin typeface="+mj-lt"/>
            </a:endParaRP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7379193" cy="975403"/>
          </a:xfrm>
        </p:spPr>
        <p:txBody>
          <a:bodyPr>
            <a:normAutofit/>
          </a:bodyPr>
          <a:lstStyle/>
          <a:p>
            <a:pPr algn="ctr"/>
            <a:r>
              <a:rPr lang="el-GR" sz="3200" dirty="0" smtClean="0"/>
              <a:t>Εξαιρέσεις</a:t>
            </a:r>
            <a:endParaRPr lang="el-GR" sz="3200" dirty="0"/>
          </a:p>
        </p:txBody>
      </p:sp>
      <p:sp>
        <p:nvSpPr>
          <p:cNvPr id="3" name="Θέση περιεχομένου 2"/>
          <p:cNvSpPr>
            <a:spLocks noGrp="1"/>
          </p:cNvSpPr>
          <p:nvPr>
            <p:ph idx="1"/>
          </p:nvPr>
        </p:nvSpPr>
        <p:spPr>
          <a:xfrm>
            <a:off x="1562100" y="1825625"/>
            <a:ext cx="9791700" cy="4844116"/>
          </a:xfrm>
        </p:spPr>
        <p:txBody>
          <a:bodyPr>
            <a:normAutofit/>
          </a:bodyPr>
          <a:lstStyle/>
          <a:p>
            <a:pPr marL="342900" indent="-342900">
              <a:lnSpc>
                <a:spcPct val="150000"/>
              </a:lnSpc>
              <a:buFont typeface="+mj-lt"/>
              <a:buAutoNum type="arabicPeriod"/>
            </a:pPr>
            <a:r>
              <a:rPr lang="el-GR" sz="2000" b="1" u="sng" dirty="0" smtClean="0"/>
              <a:t>Ειδικές</a:t>
            </a:r>
            <a:r>
              <a:rPr lang="el-GR" sz="2000" dirty="0" smtClean="0"/>
              <a:t> για </a:t>
            </a:r>
            <a:r>
              <a:rPr lang="el-GR" sz="2000" b="1" u="sng" dirty="0" smtClean="0"/>
              <a:t>κάθε είδους</a:t>
            </a:r>
            <a:r>
              <a:rPr lang="el-GR" sz="2000" dirty="0" smtClean="0"/>
              <a:t> διάκριση (άμεση και έμμεση - α. 4§1): λόγω </a:t>
            </a:r>
            <a:r>
              <a:rPr lang="el-GR" sz="2000" dirty="0"/>
              <a:t>της </a:t>
            </a:r>
            <a:r>
              <a:rPr lang="el-GR" sz="2000" b="1" u="sng" dirty="0"/>
              <a:t>φύσης των συγκεκριμένων επαγγελματικών δραστηριοτήτων ή του πλαισίου εντός του οποίου διεξάγονται αυτές</a:t>
            </a:r>
            <a:r>
              <a:rPr lang="el-GR" sz="2000" dirty="0"/>
              <a:t>, </a:t>
            </a:r>
            <a:r>
              <a:rPr lang="el-GR" sz="2000" dirty="0" smtClean="0"/>
              <a:t>ο σεξουαλικός προσανατολισμός </a:t>
            </a:r>
            <a:r>
              <a:rPr lang="el-GR" sz="2000" dirty="0"/>
              <a:t>αποτελεί ουσιαστική και καθοριστική επαγγελματική προϋπόθεση, </a:t>
            </a:r>
            <a:r>
              <a:rPr lang="el-GR" sz="2000" dirty="0" smtClean="0"/>
              <a:t>υπό τον όρο ότι ο </a:t>
            </a:r>
            <a:r>
              <a:rPr lang="el-GR" sz="2000" dirty="0"/>
              <a:t>στόχος είναι θεμιτός και η προϋπόθεση είναι </a:t>
            </a:r>
            <a:r>
              <a:rPr lang="el-GR" sz="2000" dirty="0" smtClean="0"/>
              <a:t>ανάλογη.</a:t>
            </a:r>
          </a:p>
          <a:p>
            <a:pPr marL="342900" indent="-342900">
              <a:lnSpc>
                <a:spcPct val="150000"/>
              </a:lnSpc>
              <a:buFont typeface="+mj-lt"/>
              <a:buAutoNum type="arabicPeriod"/>
            </a:pPr>
            <a:endParaRPr lang="el-GR" sz="2000" dirty="0"/>
          </a:p>
          <a:p>
            <a:pPr marL="342900" indent="-342900">
              <a:lnSpc>
                <a:spcPct val="150000"/>
              </a:lnSpc>
              <a:buFont typeface="+mj-lt"/>
              <a:buAutoNum type="arabicPeriod"/>
            </a:pPr>
            <a:r>
              <a:rPr lang="el-GR" sz="2000" dirty="0" smtClean="0"/>
              <a:t>Ειδική για </a:t>
            </a:r>
            <a:r>
              <a:rPr lang="el-GR" sz="2000" b="1" u="sng" dirty="0" smtClean="0"/>
              <a:t>έμμεσες</a:t>
            </a:r>
            <a:r>
              <a:rPr lang="el-GR" sz="2000" dirty="0"/>
              <a:t> </a:t>
            </a:r>
            <a:r>
              <a:rPr lang="el-GR" sz="2000" dirty="0" smtClean="0"/>
              <a:t>διακρίσεις (</a:t>
            </a:r>
            <a:r>
              <a:rPr lang="el-GR" sz="2000" dirty="0"/>
              <a:t>α. 2§2) : </a:t>
            </a:r>
            <a:r>
              <a:rPr lang="el-GR" sz="2000" dirty="0" smtClean="0"/>
              <a:t>«δικαιολογούνται» και δεν συνιστούν διακρίσεις οι διατάξεις, κριτήρια </a:t>
            </a:r>
            <a:r>
              <a:rPr lang="el-GR" sz="2000" dirty="0"/>
              <a:t>ή </a:t>
            </a:r>
            <a:r>
              <a:rPr lang="el-GR" sz="2000" dirty="0" smtClean="0"/>
              <a:t>πρακτικές που </a:t>
            </a:r>
            <a:r>
              <a:rPr lang="el-GR" sz="2000" b="1" u="sng" dirty="0" smtClean="0"/>
              <a:t>αποσκοπούν στην επίτευξη ενός θεμιτού στόχου</a:t>
            </a:r>
            <a:r>
              <a:rPr lang="el-GR" sz="2000" dirty="0" smtClean="0"/>
              <a:t> με </a:t>
            </a:r>
            <a:r>
              <a:rPr lang="el-GR" sz="2000" dirty="0"/>
              <a:t>μέσα </a:t>
            </a:r>
            <a:r>
              <a:rPr lang="el-GR" sz="2000" dirty="0" smtClean="0"/>
              <a:t>που </a:t>
            </a:r>
            <a:r>
              <a:rPr lang="el-GR" sz="2000" dirty="0"/>
              <a:t>είναι </a:t>
            </a:r>
            <a:r>
              <a:rPr lang="el-GR" sz="2000" b="1" u="sng" dirty="0"/>
              <a:t>πρόσφορα και </a:t>
            </a:r>
            <a:r>
              <a:rPr lang="el-GR" sz="2000" b="1" u="sng" dirty="0" smtClean="0"/>
              <a:t>αναγκαία.</a:t>
            </a:r>
          </a:p>
          <a:p>
            <a:pPr marL="0" indent="0">
              <a:lnSpc>
                <a:spcPct val="150000"/>
              </a:lnSpc>
              <a:buNone/>
            </a:pPr>
            <a:endParaRPr lang="el-GR" sz="1600" dirty="0" smtClean="0"/>
          </a:p>
        </p:txBody>
      </p:sp>
    </p:spTree>
    <p:extLst>
      <p:ext uri="{BB962C8B-B14F-4D97-AF65-F5344CB8AC3E}">
        <p14:creationId xmlns:p14="http://schemas.microsoft.com/office/powerpoint/2010/main" val="2253054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62100" y="365125"/>
            <a:ext cx="8141193" cy="975403"/>
          </a:xfrm>
        </p:spPr>
        <p:txBody>
          <a:bodyPr>
            <a:normAutofit fontScale="90000"/>
          </a:bodyPr>
          <a:lstStyle/>
          <a:p>
            <a:r>
              <a:rPr lang="el-GR" sz="3200" dirty="0" smtClean="0"/>
              <a:t>Θρησκευτικές πεποιθήσεις και σεξουαλικός προσανατολισμός</a:t>
            </a:r>
            <a:endParaRPr lang="el-GR" sz="3200" dirty="0"/>
          </a:p>
        </p:txBody>
      </p:sp>
      <p:sp>
        <p:nvSpPr>
          <p:cNvPr id="3" name="Θέση περιεχομένου 2"/>
          <p:cNvSpPr>
            <a:spLocks noGrp="1"/>
          </p:cNvSpPr>
          <p:nvPr>
            <p:ph idx="1"/>
          </p:nvPr>
        </p:nvSpPr>
        <p:spPr>
          <a:xfrm>
            <a:off x="1562100" y="1825625"/>
            <a:ext cx="9791700" cy="4844116"/>
          </a:xfrm>
        </p:spPr>
        <p:txBody>
          <a:bodyPr>
            <a:normAutofit/>
          </a:bodyPr>
          <a:lstStyle/>
          <a:p>
            <a:pPr marL="0" indent="0">
              <a:lnSpc>
                <a:spcPct val="150000"/>
              </a:lnSpc>
              <a:buNone/>
            </a:pPr>
            <a:r>
              <a:rPr lang="el-GR" sz="2000" dirty="0" smtClean="0"/>
              <a:t>Άρθρο 4§2: </a:t>
            </a:r>
          </a:p>
          <a:p>
            <a:pPr marL="0" indent="0">
              <a:lnSpc>
                <a:spcPct val="150000"/>
              </a:lnSpc>
              <a:buNone/>
            </a:pPr>
            <a:r>
              <a:rPr lang="el-GR" sz="2000" dirty="0" smtClean="0"/>
              <a:t>«στην </a:t>
            </a:r>
            <a:r>
              <a:rPr lang="el-GR" sz="2000" dirty="0"/>
              <a:t>περίπτωση των επαγγελματικών δραστηριοτήτων των εκκλησιών ή </a:t>
            </a:r>
            <a:r>
              <a:rPr lang="el-GR" sz="2000" dirty="0" smtClean="0"/>
              <a:t>[…] ενώσεων </a:t>
            </a:r>
            <a:r>
              <a:rPr lang="el-GR" sz="2000" dirty="0"/>
              <a:t>η δεοντολογία των οποίων εδράζεται στη θρησκεία ή τις πεποιθήσεις, η διαφορετική μεταχείριση που </a:t>
            </a:r>
            <a:r>
              <a:rPr lang="el-GR" sz="2000" b="1" u="sng" dirty="0"/>
              <a:t>εδράζεται στο θρήσκευμα ή τις πεποιθήσεις </a:t>
            </a:r>
            <a:r>
              <a:rPr lang="el-GR" sz="2000" dirty="0"/>
              <a:t>ενός προσώπου δεν συνιστά διάκριση όταν, λόγω της φύσης των εν λόγω δραστηριοτήτων ή του πλαισίου εντός του οποίου ασκούνται, </a:t>
            </a:r>
            <a:r>
              <a:rPr lang="el-GR" sz="2000" b="1" u="sng" dirty="0"/>
              <a:t>η θρησκεία ή οι πεποιθήσεις αποτελούν επαγγελματική απαίτηση ουσιώδη, θεμιτή και δικαιολογημένη</a:t>
            </a:r>
            <a:r>
              <a:rPr lang="el-GR" sz="2000" dirty="0"/>
              <a:t>, λαμβάνοντας υπόψη τη δεοντολογία της οργάνωσης. Αυτή η διαφορετική μεταχείριση ασκείται </a:t>
            </a:r>
            <a:r>
              <a:rPr lang="el-GR" sz="2000" b="1" u="sng" dirty="0"/>
              <a:t>τηρουμένων</a:t>
            </a:r>
            <a:r>
              <a:rPr lang="el-GR" sz="2000" dirty="0"/>
              <a:t> των συνταγματικών διατάξεων και αρχών των κρατών μελών, καθώς και </a:t>
            </a:r>
            <a:r>
              <a:rPr lang="el-GR" sz="2000" b="1" u="sng" dirty="0"/>
              <a:t>των γενικών αρχών του κοινοτικού δικαίου και δεν μπορεί να αιτιολογεί διάκριση η οποία βασίζεται σε άλλους </a:t>
            </a:r>
            <a:r>
              <a:rPr lang="el-GR" sz="2000" b="1" u="sng" dirty="0" smtClean="0"/>
              <a:t>λόγους</a:t>
            </a:r>
            <a:r>
              <a:rPr lang="el-GR" sz="2000" dirty="0" smtClean="0"/>
              <a:t>»</a:t>
            </a:r>
            <a:endParaRPr lang="el-GR" sz="1600" dirty="0" smtClean="0"/>
          </a:p>
        </p:txBody>
      </p:sp>
    </p:spTree>
    <p:extLst>
      <p:ext uri="{BB962C8B-B14F-4D97-AF65-F5344CB8AC3E}">
        <p14:creationId xmlns:p14="http://schemas.microsoft.com/office/powerpoint/2010/main" val="2814304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087157"/>
          </a:xfrm>
        </p:spPr>
        <p:txBody>
          <a:bodyPr>
            <a:normAutofit/>
          </a:bodyPr>
          <a:lstStyle/>
          <a:p>
            <a:r>
              <a:rPr lang="el-GR" sz="2800" dirty="0" smtClean="0"/>
              <a:t>Η επίκληση θρησκευτικών πεποιθήσεων δεν αποκλείει αυτόματα την αρχή της ισότητας</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3665286724"/>
              </p:ext>
            </p:extLst>
          </p:nvPr>
        </p:nvGraphicFramePr>
        <p:xfrm>
          <a:off x="2324100" y="1563329"/>
          <a:ext cx="8402894" cy="4589174"/>
        </p:xfrm>
        <a:graphic>
          <a:graphicData uri="http://schemas.openxmlformats.org/drawingml/2006/table">
            <a:tbl>
              <a:tblPr firstRow="1" bandRow="1">
                <a:tableStyleId>{5C22544A-7EE6-4342-B048-85BDC9FD1C3A}</a:tableStyleId>
              </a:tblPr>
              <a:tblGrid>
                <a:gridCol w="8402894"/>
              </a:tblGrid>
              <a:tr h="808736">
                <a:tc>
                  <a:txBody>
                    <a:bodyPr/>
                    <a:lstStyle/>
                    <a:p>
                      <a:r>
                        <a:rPr lang="el-GR" dirty="0" smtClean="0">
                          <a:latin typeface="+mj-lt"/>
                        </a:rPr>
                        <a:t>ΕΔΑΔ,</a:t>
                      </a:r>
                      <a:r>
                        <a:rPr lang="el-GR" baseline="0" dirty="0" smtClean="0">
                          <a:latin typeface="+mj-lt"/>
                        </a:rPr>
                        <a:t> </a:t>
                      </a:r>
                      <a:r>
                        <a:rPr lang="en-US" baseline="0" dirty="0" err="1" smtClean="0">
                          <a:latin typeface="+mn-lt"/>
                        </a:rPr>
                        <a:t>E</a:t>
                      </a:r>
                      <a:r>
                        <a:rPr lang="en-US" dirty="0" err="1" smtClean="0"/>
                        <a:t>weida</a:t>
                      </a:r>
                      <a:r>
                        <a:rPr lang="en-US" dirty="0" smtClean="0"/>
                        <a:t> and others v. the United Kingdom</a:t>
                      </a:r>
                      <a:endParaRPr lang="el-GR" dirty="0" smtClean="0"/>
                    </a:p>
                    <a:p>
                      <a:r>
                        <a:rPr lang="el-GR" dirty="0" smtClean="0">
                          <a:latin typeface="+mj-lt"/>
                        </a:rPr>
                        <a:t>Απόφαση</a:t>
                      </a:r>
                      <a:r>
                        <a:rPr lang="el-GR" baseline="0" dirty="0" smtClean="0">
                          <a:latin typeface="+mj-lt"/>
                        </a:rPr>
                        <a:t> της </a:t>
                      </a:r>
                      <a:r>
                        <a:rPr lang="en-US" baseline="0" dirty="0" smtClean="0">
                          <a:latin typeface="+mj-lt"/>
                        </a:rPr>
                        <a:t>15/01/2013</a:t>
                      </a:r>
                      <a:endParaRPr lang="fr-FR" dirty="0" smtClean="0">
                        <a:latin typeface="+mj-lt"/>
                      </a:endParaRPr>
                    </a:p>
                    <a:p>
                      <a:endParaRPr lang="el-GR" dirty="0">
                        <a:latin typeface="+mj-lt"/>
                      </a:endParaRPr>
                    </a:p>
                  </a:txBody>
                  <a:tcPr/>
                </a:tc>
              </a:tr>
              <a:tr h="3674774">
                <a:tc>
                  <a:txBody>
                    <a:bodyPr/>
                    <a:lstStyle/>
                    <a:p>
                      <a:pPr marL="285750" indent="-285750" algn="l">
                        <a:buFont typeface="Arial" panose="020B0604020202020204" pitchFamily="34" charset="0"/>
                        <a:buChar char="•"/>
                      </a:pPr>
                      <a:endParaRPr lang="el-GR" sz="2000" b="0" i="0" kern="12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l-GR" sz="2000" b="0" i="0" kern="1200" dirty="0" smtClean="0">
                          <a:solidFill>
                            <a:schemeClr val="dk1"/>
                          </a:solidFill>
                          <a:effectLst/>
                          <a:latin typeface="+mn-lt"/>
                          <a:ea typeface="+mn-ea"/>
                          <a:cs typeface="+mn-cs"/>
                        </a:rPr>
                        <a:t>Ληξίαρχος</a:t>
                      </a:r>
                      <a:r>
                        <a:rPr lang="el-GR" sz="2000" b="0" i="0" kern="1200" baseline="0" dirty="0" smtClean="0">
                          <a:solidFill>
                            <a:schemeClr val="dk1"/>
                          </a:solidFill>
                          <a:effectLst/>
                          <a:latin typeface="+mn-lt"/>
                          <a:ea typeface="+mn-ea"/>
                          <a:cs typeface="+mn-cs"/>
                        </a:rPr>
                        <a:t> αρνείται να </a:t>
                      </a:r>
                      <a:r>
                        <a:rPr lang="el-GR" sz="2000" b="0" i="0" kern="1200" baseline="0" dirty="0" smtClean="0">
                          <a:solidFill>
                            <a:schemeClr val="dk1"/>
                          </a:solidFill>
                          <a:effectLst/>
                          <a:latin typeface="+mn-lt"/>
                          <a:ea typeface="+mn-ea"/>
                          <a:cs typeface="+mn-cs"/>
                        </a:rPr>
                        <a:t>καταχωρίσει </a:t>
                      </a:r>
                      <a:r>
                        <a:rPr lang="el-GR" sz="2000" b="0" i="0" kern="1200" baseline="0" dirty="0" smtClean="0">
                          <a:solidFill>
                            <a:schemeClr val="dk1"/>
                          </a:solidFill>
                          <a:effectLst/>
                          <a:latin typeface="+mn-lt"/>
                          <a:ea typeface="+mn-ea"/>
                          <a:cs typeface="+mn-cs"/>
                        </a:rPr>
                        <a:t>ενώσεις ομόφυλων ζευγαριών λόγω των θρησκευτικών της πεποιθήσεων, σύμφωνα με τις οποίες γάμος είναι μόνο η ένωση άνδρα και γυναίκας.</a:t>
                      </a:r>
                    </a:p>
                    <a:p>
                      <a:pPr marL="285750" indent="-285750" algn="l">
                        <a:buFont typeface="Arial" panose="020B0604020202020204" pitchFamily="34" charset="0"/>
                        <a:buChar char="•"/>
                      </a:pPr>
                      <a:endParaRPr lang="el-GR" sz="2000" b="0" i="0" kern="1200" baseline="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l-GR" sz="2000" b="0" i="0" kern="1200" baseline="0" dirty="0" smtClean="0">
                          <a:solidFill>
                            <a:schemeClr val="dk1"/>
                          </a:solidFill>
                          <a:effectLst/>
                          <a:latin typeface="+mn-lt"/>
                          <a:ea typeface="+mn-ea"/>
                          <a:cs typeface="+mn-cs"/>
                        </a:rPr>
                        <a:t>Σύμβουλος γάμου, αρνείται να παράσχει συμβουλές σε ομόφυλα ζεύγη λόγω των θρησκευτικών του πεποιθήσεων.</a:t>
                      </a:r>
                    </a:p>
                    <a:p>
                      <a:pPr marL="0" indent="0" algn="l">
                        <a:buFont typeface="Arial" panose="020B0604020202020204" pitchFamily="34" charset="0"/>
                        <a:buNone/>
                      </a:pPr>
                      <a:endParaRPr lang="el-GR" sz="1800" b="0" i="0" kern="1200" dirty="0" smtClean="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315076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69700" y="365125"/>
            <a:ext cx="9784100" cy="1325563"/>
          </a:xfrm>
        </p:spPr>
        <p:txBody>
          <a:bodyPr>
            <a:noAutofit/>
          </a:bodyPr>
          <a:lstStyle/>
          <a:p>
            <a:pPr algn="ctr"/>
            <a:r>
              <a:rPr lang="el-GR" sz="2800" dirty="0" smtClean="0">
                <a:solidFill>
                  <a:srgbClr val="5B9BD5">
                    <a:lumMod val="75000"/>
                  </a:srgbClr>
                </a:solidFill>
              </a:rPr>
              <a:t>Κανόνες για το βάρος απόδειξης</a:t>
            </a:r>
            <a:endParaRPr lang="el-GR" sz="2800" dirty="0"/>
          </a:p>
        </p:txBody>
      </p:sp>
      <p:sp>
        <p:nvSpPr>
          <p:cNvPr id="3" name="Θέση περιεχομένου 2"/>
          <p:cNvSpPr>
            <a:spLocks noGrp="1"/>
          </p:cNvSpPr>
          <p:nvPr>
            <p:ph sz="half" idx="1"/>
          </p:nvPr>
        </p:nvSpPr>
        <p:spPr/>
        <p:txBody>
          <a:bodyPr>
            <a:normAutofit/>
          </a:bodyPr>
          <a:lstStyle/>
          <a:p>
            <a:endParaRPr lang="el-GR" dirty="0" smtClean="0"/>
          </a:p>
          <a:p>
            <a:endParaRPr lang="el-GR" dirty="0"/>
          </a:p>
          <a:p>
            <a:endParaRPr lang="el-GR" dirty="0"/>
          </a:p>
          <a:p>
            <a:pPr marL="0" indent="0" algn="ctr">
              <a:buNone/>
            </a:pPr>
            <a:r>
              <a:rPr lang="el-GR" dirty="0" smtClean="0"/>
              <a:t>Αντιστροφή </a:t>
            </a:r>
          </a:p>
          <a:p>
            <a:pPr marL="0" indent="0" algn="ctr">
              <a:buNone/>
            </a:pPr>
            <a:r>
              <a:rPr lang="el-GR" dirty="0" smtClean="0"/>
              <a:t>βάρους </a:t>
            </a:r>
          </a:p>
          <a:p>
            <a:pPr marL="0" indent="0" algn="ctr">
              <a:buNone/>
            </a:pPr>
            <a:r>
              <a:rPr lang="el-GR" dirty="0" smtClean="0"/>
              <a:t>απόδειξης</a:t>
            </a:r>
          </a:p>
        </p:txBody>
      </p:sp>
      <p:sp>
        <p:nvSpPr>
          <p:cNvPr id="4" name="Θέση περιεχομένου 3"/>
          <p:cNvSpPr>
            <a:spLocks noGrp="1"/>
          </p:cNvSpPr>
          <p:nvPr>
            <p:ph sz="half" idx="2"/>
          </p:nvPr>
        </p:nvSpPr>
        <p:spPr/>
        <p:txBody>
          <a:bodyPr>
            <a:normAutofit/>
          </a:bodyPr>
          <a:lstStyle/>
          <a:p>
            <a:pPr algn="ctr"/>
            <a:endParaRPr lang="el-GR" dirty="0" smtClean="0"/>
          </a:p>
          <a:p>
            <a:pPr algn="ctr"/>
            <a:endParaRPr lang="el-GR" dirty="0"/>
          </a:p>
          <a:p>
            <a:pPr algn="ctr"/>
            <a:endParaRPr lang="el-GR" dirty="0" smtClean="0"/>
          </a:p>
          <a:p>
            <a:pPr marL="0" indent="0" algn="ctr">
              <a:buNone/>
            </a:pPr>
            <a:r>
              <a:rPr lang="el-GR" dirty="0" smtClean="0"/>
              <a:t>Δέσμη </a:t>
            </a:r>
          </a:p>
          <a:p>
            <a:pPr marL="0" indent="0" algn="ctr">
              <a:buNone/>
            </a:pPr>
            <a:r>
              <a:rPr lang="el-GR" dirty="0" smtClean="0"/>
              <a:t>συγκλινουσών </a:t>
            </a:r>
          </a:p>
          <a:p>
            <a:pPr marL="0" indent="0" algn="ctr">
              <a:buNone/>
            </a:pPr>
            <a:r>
              <a:rPr lang="el-GR" dirty="0" smtClean="0"/>
              <a:t>ενδείξεων</a:t>
            </a:r>
          </a:p>
        </p:txBody>
      </p:sp>
      <p:sp>
        <p:nvSpPr>
          <p:cNvPr id="7" name="Βέλος προς τα κάτω 6"/>
          <p:cNvSpPr/>
          <p:nvPr/>
        </p:nvSpPr>
        <p:spPr>
          <a:xfrm rot="1693456">
            <a:off x="5455453" y="1367797"/>
            <a:ext cx="484632" cy="2270682"/>
          </a:xfrm>
          <a:prstGeom prst="downArrow">
            <a:avLst>
              <a:gd name="adj1" fmla="val 50000"/>
              <a:gd name="adj2" fmla="val 58324"/>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l-GR" dirty="0"/>
          </a:p>
        </p:txBody>
      </p:sp>
      <p:sp>
        <p:nvSpPr>
          <p:cNvPr id="8" name="Βέλος προς τα κάτω 7"/>
          <p:cNvSpPr/>
          <p:nvPr/>
        </p:nvSpPr>
        <p:spPr>
          <a:xfrm rot="19803645">
            <a:off x="6954882" y="1366750"/>
            <a:ext cx="484632" cy="2303802"/>
          </a:xfrm>
          <a:prstGeom prst="downArrow">
            <a:avLst>
              <a:gd name="adj1" fmla="val 50000"/>
              <a:gd name="adj2" fmla="val 56598"/>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l-GR" dirty="0"/>
          </a:p>
        </p:txBody>
      </p:sp>
    </p:spTree>
    <p:extLst>
      <p:ext uri="{BB962C8B-B14F-4D97-AF65-F5344CB8AC3E}">
        <p14:creationId xmlns:p14="http://schemas.microsoft.com/office/powerpoint/2010/main" val="1737820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Θέση περιεχομένου 13"/>
          <p:cNvSpPr>
            <a:spLocks noGrp="1"/>
          </p:cNvSpPr>
          <p:nvPr>
            <p:ph idx="1"/>
          </p:nvPr>
        </p:nvSpPr>
        <p:spPr>
          <a:xfrm>
            <a:off x="1562100" y="417250"/>
            <a:ext cx="9791700" cy="6125593"/>
          </a:xfrm>
        </p:spPr>
        <p:txBody>
          <a:bodyPr rtlCol="0"/>
          <a:lstStyle/>
          <a:p>
            <a:pPr marL="0" lvl="0" indent="0" algn="ctr" rtl="0">
              <a:buNone/>
            </a:pPr>
            <a:endParaRPr lang="el-GR" dirty="0" smtClean="0">
              <a:solidFill>
                <a:schemeClr val="accent1">
                  <a:lumMod val="75000"/>
                </a:schemeClr>
              </a:solidFill>
              <a:latin typeface="+mj-lt"/>
            </a:endParaRPr>
          </a:p>
          <a:p>
            <a:pPr marL="0" lvl="0" indent="0" algn="ctr" rtl="0">
              <a:buNone/>
            </a:pPr>
            <a:r>
              <a:rPr lang="el-GR" dirty="0" smtClean="0">
                <a:solidFill>
                  <a:schemeClr val="accent1">
                    <a:lumMod val="75000"/>
                  </a:schemeClr>
                </a:solidFill>
                <a:latin typeface="+mj-lt"/>
              </a:rPr>
              <a:t>Τέλος πρώτου μέρους </a:t>
            </a:r>
          </a:p>
          <a:p>
            <a:pPr marL="0" lvl="0" indent="0" algn="ctr" rtl="0">
              <a:buNone/>
            </a:pPr>
            <a:r>
              <a:rPr lang="el-GR" sz="2400" dirty="0">
                <a:latin typeface="+mj-lt"/>
              </a:rPr>
              <a:t>(</a:t>
            </a:r>
            <a:r>
              <a:rPr lang="el-GR" sz="2400" dirty="0" smtClean="0">
                <a:latin typeface="+mj-lt"/>
              </a:rPr>
              <a:t>Διακρίσεις στην εργασία και απασχόληση – οδηγία 2000/78)</a:t>
            </a:r>
          </a:p>
          <a:p>
            <a:pPr marL="0" lvl="0" indent="0" rtl="0">
              <a:buNone/>
            </a:pPr>
            <a:endParaRPr lang="el-GR" dirty="0" smtClean="0">
              <a:latin typeface="+mj-lt"/>
            </a:endParaRPr>
          </a:p>
          <a:p>
            <a:pPr marL="0" lvl="0" indent="0" rtl="0">
              <a:buNone/>
            </a:pPr>
            <a:endParaRPr lang="el-GR" dirty="0">
              <a:latin typeface="+mj-lt"/>
            </a:endParaRPr>
          </a:p>
          <a:p>
            <a:pPr marL="0" lvl="0" indent="0" rtl="0">
              <a:buNone/>
            </a:pPr>
            <a:endParaRPr lang="el-GR" dirty="0" smtClean="0">
              <a:latin typeface="+mj-lt"/>
            </a:endParaRPr>
          </a:p>
          <a:p>
            <a:pPr marL="0" lvl="0" indent="0" rtl="0">
              <a:buNone/>
            </a:pPr>
            <a:endParaRPr lang="el-GR" dirty="0">
              <a:latin typeface="+mj-lt"/>
            </a:endParaRPr>
          </a:p>
          <a:p>
            <a:pPr marL="0" lvl="0" indent="0" algn="ctr" rtl="0">
              <a:buNone/>
            </a:pPr>
            <a:r>
              <a:rPr lang="el-GR" dirty="0" smtClean="0">
                <a:solidFill>
                  <a:schemeClr val="accent1">
                    <a:lumMod val="75000"/>
                  </a:schemeClr>
                </a:solidFill>
                <a:latin typeface="+mj-lt"/>
              </a:rPr>
              <a:t>Στο δεύτερο μέρος θα συζητηθούν:</a:t>
            </a:r>
          </a:p>
          <a:p>
            <a:pPr marL="914400" lvl="2" indent="0">
              <a:buNone/>
            </a:pPr>
            <a:r>
              <a:rPr lang="el-GR" sz="2800" dirty="0">
                <a:latin typeface="+mj-lt"/>
              </a:rPr>
              <a:t>η</a:t>
            </a:r>
            <a:r>
              <a:rPr lang="el-GR" sz="2800" dirty="0" smtClean="0">
                <a:latin typeface="+mj-lt"/>
              </a:rPr>
              <a:t> ε</a:t>
            </a:r>
            <a:r>
              <a:rPr lang="el-GR" sz="2400" dirty="0" smtClean="0">
                <a:latin typeface="+mj-lt"/>
              </a:rPr>
              <a:t>λεύθερη κυκλοφορία προσώπων, το άσυλο, η αιμοδοσία, η νομική αναγνώριση της ταυτότητας φύλου και οι ελευθερίες έκφρασης και συνέρχεσθαι</a:t>
            </a:r>
          </a:p>
          <a:p>
            <a:pPr lvl="0" rtl="0"/>
            <a:endParaRPr lang="en-US" dirty="0">
              <a:latin typeface="+mj-lt"/>
            </a:endParaRPr>
          </a:p>
        </p:txBody>
      </p:sp>
    </p:spTree>
    <p:extLst>
      <p:ext uri="{BB962C8B-B14F-4D97-AF65-F5344CB8AC3E}">
        <p14:creationId xmlns:p14="http://schemas.microsoft.com/office/powerpoint/2010/main" val="38786698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1564" y="365125"/>
            <a:ext cx="9592236" cy="1325563"/>
          </a:xfrm>
        </p:spPr>
        <p:txBody>
          <a:bodyPr>
            <a:noAutofit/>
          </a:bodyPr>
          <a:lstStyle/>
          <a:p>
            <a:r>
              <a:rPr lang="el-GR" sz="2800" dirty="0">
                <a:solidFill>
                  <a:srgbClr val="5B9BD5">
                    <a:lumMod val="75000"/>
                  </a:srgbClr>
                </a:solidFill>
              </a:rPr>
              <a:t>Μέρος </a:t>
            </a:r>
            <a:r>
              <a:rPr lang="el-GR" sz="2800" dirty="0" smtClean="0">
                <a:solidFill>
                  <a:srgbClr val="5B9BD5">
                    <a:lumMod val="75000"/>
                  </a:srgbClr>
                </a:solidFill>
              </a:rPr>
              <a:t>δεύτερο: </a:t>
            </a:r>
            <a:r>
              <a:rPr lang="el-GR" sz="2800" dirty="0">
                <a:solidFill>
                  <a:srgbClr val="5B9BD5">
                    <a:lumMod val="75000"/>
                  </a:srgbClr>
                </a:solidFill>
              </a:rPr>
              <a:t/>
            </a:r>
            <a:br>
              <a:rPr lang="el-GR" sz="2800" dirty="0">
                <a:solidFill>
                  <a:srgbClr val="5B9BD5">
                    <a:lumMod val="75000"/>
                  </a:srgbClr>
                </a:solidFill>
              </a:rPr>
            </a:br>
            <a:r>
              <a:rPr lang="el-GR" sz="2800" dirty="0">
                <a:solidFill>
                  <a:srgbClr val="5B9BD5">
                    <a:lumMod val="75000"/>
                  </a:srgbClr>
                </a:solidFill>
              </a:rPr>
              <a:t>Ισότητα και διακρίσεις </a:t>
            </a:r>
            <a:r>
              <a:rPr lang="el-GR" sz="2800" dirty="0" smtClean="0">
                <a:solidFill>
                  <a:srgbClr val="5B9BD5">
                    <a:lumMod val="75000"/>
                  </a:srgbClr>
                </a:solidFill>
              </a:rPr>
              <a:t>σε τομείς πλην του εργασιακού χώρου </a:t>
            </a:r>
            <a:endParaRPr lang="el-GR" sz="2800" dirty="0"/>
          </a:p>
        </p:txBody>
      </p:sp>
      <p:sp>
        <p:nvSpPr>
          <p:cNvPr id="5" name="Θέση περιεχομένου 4"/>
          <p:cNvSpPr>
            <a:spLocks noGrp="1"/>
          </p:cNvSpPr>
          <p:nvPr>
            <p:ph sz="half" idx="1"/>
          </p:nvPr>
        </p:nvSpPr>
        <p:spPr>
          <a:xfrm>
            <a:off x="1761564" y="1825625"/>
            <a:ext cx="9063317" cy="4351338"/>
          </a:xfrm>
        </p:spPr>
        <p:txBody>
          <a:bodyPr>
            <a:normAutofit fontScale="92500" lnSpcReduction="20000"/>
          </a:bodyPr>
          <a:lstStyle/>
          <a:p>
            <a:pPr marL="0" indent="0">
              <a:buNone/>
            </a:pPr>
            <a:endParaRPr lang="el-GR" b="1" dirty="0" smtClean="0"/>
          </a:p>
          <a:p>
            <a:pPr marL="0" indent="0">
              <a:buNone/>
            </a:pPr>
            <a:r>
              <a:rPr lang="el-GR" b="1" dirty="0" smtClean="0"/>
              <a:t>1.</a:t>
            </a:r>
            <a:r>
              <a:rPr lang="el-GR" dirty="0" smtClean="0"/>
              <a:t> Το </a:t>
            </a:r>
            <a:r>
              <a:rPr lang="el-GR" dirty="0"/>
              <a:t>δικαίωμα των πολιτών της Ένωσης και των μελών των οικογενειών τους να κυκλοφορούν και να διαμένουν ελεύθερα στην επικράτεια των κρατών </a:t>
            </a:r>
            <a:r>
              <a:rPr lang="el-GR" dirty="0" smtClean="0"/>
              <a:t>μελών </a:t>
            </a:r>
          </a:p>
          <a:p>
            <a:pPr marL="0" indent="0">
              <a:buNone/>
            </a:pPr>
            <a:endParaRPr lang="el-GR" dirty="0" smtClean="0"/>
          </a:p>
          <a:p>
            <a:r>
              <a:rPr lang="el-GR" dirty="0" smtClean="0"/>
              <a:t>Η οδηγία 2004/38</a:t>
            </a:r>
          </a:p>
          <a:p>
            <a:endParaRPr lang="el-GR" dirty="0" smtClean="0"/>
          </a:p>
          <a:p>
            <a:r>
              <a:rPr lang="el-GR" dirty="0" smtClean="0"/>
              <a:t>Η κάμψη της αρχής της αμοιβαίας αναγνώρισης</a:t>
            </a:r>
          </a:p>
          <a:p>
            <a:endParaRPr lang="el-GR" dirty="0" smtClean="0"/>
          </a:p>
          <a:p>
            <a:r>
              <a:rPr lang="el-GR" dirty="0" smtClean="0"/>
              <a:t>Ο γάμος και οι εναλλακτικές μορφές αναγνώρισης προσωπικών σχέσεων</a:t>
            </a:r>
          </a:p>
          <a:p>
            <a:pPr marL="0" indent="0">
              <a:buNone/>
            </a:pPr>
            <a:endParaRPr lang="el-GR" dirty="0"/>
          </a:p>
        </p:txBody>
      </p:sp>
    </p:spTree>
    <p:extLst>
      <p:ext uri="{BB962C8B-B14F-4D97-AF65-F5344CB8AC3E}">
        <p14:creationId xmlns:p14="http://schemas.microsoft.com/office/powerpoint/2010/main" val="322758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087157"/>
          </a:xfrm>
        </p:spPr>
        <p:txBody>
          <a:bodyPr>
            <a:normAutofit/>
          </a:bodyPr>
          <a:lstStyle/>
          <a:p>
            <a:r>
              <a:rPr lang="el-GR" sz="2800" dirty="0" smtClean="0"/>
              <a:t>Η οδηγία αναγνωρίζει δικαιώματα στα ακόλουθα πρόσωπα:</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2926852045"/>
              </p:ext>
            </p:extLst>
          </p:nvPr>
        </p:nvGraphicFramePr>
        <p:xfrm>
          <a:off x="2324100" y="1563329"/>
          <a:ext cx="8701966" cy="4557776"/>
        </p:xfrm>
        <a:graphic>
          <a:graphicData uri="http://schemas.openxmlformats.org/drawingml/2006/table">
            <a:tbl>
              <a:tblPr firstRow="1" bandRow="1">
                <a:tableStyleId>{5C22544A-7EE6-4342-B048-85BDC9FD1C3A}</a:tableStyleId>
              </a:tblPr>
              <a:tblGrid>
                <a:gridCol w="8701966"/>
              </a:tblGrid>
              <a:tr h="808736">
                <a:tc>
                  <a:txBody>
                    <a:bodyPr/>
                    <a:lstStyle/>
                    <a:p>
                      <a:r>
                        <a:rPr lang="el-GR" dirty="0" smtClean="0">
                          <a:latin typeface="+mj-lt"/>
                        </a:rPr>
                        <a:t>Οδηγία 2004/38</a:t>
                      </a:r>
                    </a:p>
                    <a:p>
                      <a:r>
                        <a:rPr lang="el-GR" dirty="0" smtClean="0">
                          <a:latin typeface="+mj-lt"/>
                        </a:rPr>
                        <a:t>Άρθρα</a:t>
                      </a:r>
                      <a:r>
                        <a:rPr lang="el-GR" baseline="0" dirty="0" smtClean="0">
                          <a:latin typeface="+mj-lt"/>
                        </a:rPr>
                        <a:t> 2§2 περ. α΄ και β΄ και 3§2 περ. β΄ </a:t>
                      </a:r>
                      <a:endParaRPr lang="el-GR" dirty="0">
                        <a:latin typeface="+mj-lt"/>
                      </a:endParaRPr>
                    </a:p>
                  </a:txBody>
                  <a:tcPr/>
                </a:tc>
              </a:tr>
              <a:tr h="3674774">
                <a:tc>
                  <a:txBody>
                    <a:bodyPr/>
                    <a:lstStyle/>
                    <a:p>
                      <a:pPr marL="285750" indent="-285750" algn="l">
                        <a:buFont typeface="Arial" panose="020B0604020202020204" pitchFamily="34" charset="0"/>
                        <a:buChar char="•"/>
                      </a:pPr>
                      <a:endParaRPr lang="el-GR" sz="2000" b="0" i="0" kern="12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l-GR" sz="2000" dirty="0" smtClean="0"/>
                        <a:t>«Μέλος της οικογένειας» είναι </a:t>
                      </a:r>
                    </a:p>
                    <a:p>
                      <a:pPr marL="0" indent="0" algn="l">
                        <a:buFont typeface="Arial" panose="020B0604020202020204" pitchFamily="34" charset="0"/>
                        <a:buNone/>
                      </a:pPr>
                      <a:r>
                        <a:rPr lang="el-GR" sz="2000" dirty="0" smtClean="0"/>
                        <a:t>α) ο/η σύζυγος, </a:t>
                      </a:r>
                    </a:p>
                    <a:p>
                      <a:pPr marL="0" indent="0" algn="l">
                        <a:buFont typeface="Arial" panose="020B0604020202020204" pitchFamily="34" charset="0"/>
                        <a:buNone/>
                      </a:pPr>
                      <a:r>
                        <a:rPr lang="el-GR" sz="2000" dirty="0" smtClean="0"/>
                        <a:t>β) ο/η σύντροφος µε τον/την οποίο/α ο πολίτης της Ένωσης έχει σχέση </a:t>
                      </a:r>
                      <a:r>
                        <a:rPr lang="el-GR" sz="2000" b="1" u="sng" dirty="0" smtClean="0"/>
                        <a:t>καταχωρημένης συμβίωσης</a:t>
                      </a:r>
                      <a:r>
                        <a:rPr lang="el-GR" sz="2000" dirty="0" smtClean="0"/>
                        <a:t>, βάσει της νομοθεσίας κράτους µέλους, </a:t>
                      </a:r>
                      <a:r>
                        <a:rPr lang="el-GR" sz="2000" b="1" u="sng" dirty="0" smtClean="0"/>
                        <a:t>εφόσον η νομοθεσία του κράτους µέλους υποδοχής αναγνωρίζει τη σχέση καταχωρημένης συμβίωσης ως ισοδύναμη προς το γάμο</a:t>
                      </a:r>
                      <a:r>
                        <a:rPr lang="el-GR" sz="2000" dirty="0" smtClean="0"/>
                        <a:t>, και σύμφωνα µε τους όρους που προβλέπονται στην οικεία νομοθεσία του κράτους µέλους υποδοχής,</a:t>
                      </a:r>
                    </a:p>
                    <a:p>
                      <a:pPr marL="285750" indent="-285750" algn="l">
                        <a:buFont typeface="Arial" panose="020B0604020202020204" pitchFamily="34" charset="0"/>
                        <a:buChar char="•"/>
                      </a:pPr>
                      <a:endParaRPr lang="el-GR" sz="2000" b="0" i="0" kern="1200" baseline="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l-GR" sz="2000" dirty="0" smtClean="0"/>
                        <a:t>το κράτος µέλος υποδοχής διευκολύνει την είσοδο και τη διαμονή των ακόλουθων προσώπων […] του/της συντρόφου µε τον/την οποίο/α ο πολίτης της Ένωσης έχει </a:t>
                      </a:r>
                      <a:r>
                        <a:rPr lang="el-GR" sz="2000" b="1" u="sng" dirty="0" smtClean="0"/>
                        <a:t>σταθερή σχέση</a:t>
                      </a:r>
                      <a:r>
                        <a:rPr lang="el-GR" sz="2000" dirty="0" smtClean="0"/>
                        <a:t>, δεόντως αποδεδειγμένη.</a:t>
                      </a:r>
                      <a:endParaRPr lang="el-GR" sz="2000" b="0" i="0" kern="1200" dirty="0" smtClean="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2795558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325563"/>
          </a:xfrm>
        </p:spPr>
        <p:txBody>
          <a:bodyPr>
            <a:normAutofit/>
          </a:bodyPr>
          <a:lstStyle/>
          <a:p>
            <a:r>
              <a:rPr lang="el-GR" sz="2800" dirty="0"/>
              <a:t>Μπορούν τα ομόφυλα ζεύγη να αξιώσουν σεβασμό της «οικογενειακής» ζωής τους;</a:t>
            </a:r>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2996328270"/>
              </p:ext>
            </p:extLst>
          </p:nvPr>
        </p:nvGraphicFramePr>
        <p:xfrm>
          <a:off x="2324100" y="1563329"/>
          <a:ext cx="8701966" cy="5472176"/>
        </p:xfrm>
        <a:graphic>
          <a:graphicData uri="http://schemas.openxmlformats.org/drawingml/2006/table">
            <a:tbl>
              <a:tblPr firstRow="1" bandRow="1">
                <a:tableStyleId>{5C22544A-7EE6-4342-B048-85BDC9FD1C3A}</a:tableStyleId>
              </a:tblPr>
              <a:tblGrid>
                <a:gridCol w="8701966"/>
              </a:tblGrid>
              <a:tr h="808736">
                <a:tc>
                  <a:txBody>
                    <a:bodyPr/>
                    <a:lstStyle/>
                    <a:p>
                      <a:r>
                        <a:rPr lang="el-GR" sz="1800" b="1" kern="1200" dirty="0" smtClean="0">
                          <a:solidFill>
                            <a:schemeClr val="lt1"/>
                          </a:solidFill>
                          <a:latin typeface="+mn-lt"/>
                          <a:ea typeface="+mn-ea"/>
                          <a:cs typeface="+mn-cs"/>
                        </a:rPr>
                        <a:t>ΕΔΑΔ,</a:t>
                      </a:r>
                      <a:r>
                        <a:rPr lang="el-GR" sz="1800" b="1" kern="1200" baseline="0" dirty="0" smtClean="0">
                          <a:solidFill>
                            <a:schemeClr val="lt1"/>
                          </a:solidFill>
                          <a:latin typeface="+mn-lt"/>
                          <a:ea typeface="+mn-ea"/>
                          <a:cs typeface="+mn-cs"/>
                        </a:rPr>
                        <a:t> </a:t>
                      </a:r>
                      <a:r>
                        <a:rPr lang="en-US" sz="1800" b="1" i="0" kern="1200" baseline="0" dirty="0" smtClean="0">
                          <a:solidFill>
                            <a:schemeClr val="lt1"/>
                          </a:solidFill>
                          <a:effectLst/>
                          <a:latin typeface="+mn-lt"/>
                          <a:ea typeface="+mn-ea"/>
                          <a:cs typeface="+mn-cs"/>
                        </a:rPr>
                        <a:t>V</a:t>
                      </a:r>
                      <a:r>
                        <a:rPr lang="en-US" sz="1800" b="1" i="0" kern="1200" dirty="0" smtClean="0">
                          <a:solidFill>
                            <a:schemeClr val="lt1"/>
                          </a:solidFill>
                          <a:effectLst/>
                          <a:latin typeface="+mn-lt"/>
                          <a:ea typeface="+mn-ea"/>
                          <a:cs typeface="+mn-cs"/>
                        </a:rPr>
                        <a:t>allianatos and others v. Greece</a:t>
                      </a:r>
                      <a:endParaRPr lang="el-GR" sz="1800" b="1" i="0" kern="1200" dirty="0" smtClean="0">
                        <a:solidFill>
                          <a:schemeClr val="lt1"/>
                        </a:solidFill>
                        <a:effectLst/>
                        <a:latin typeface="+mn-lt"/>
                        <a:ea typeface="+mn-ea"/>
                        <a:cs typeface="+mn-cs"/>
                      </a:endParaRPr>
                    </a:p>
                    <a:p>
                      <a:r>
                        <a:rPr lang="el-GR" b="1" i="0" dirty="0" smtClean="0">
                          <a:latin typeface="+mj-lt"/>
                        </a:rPr>
                        <a:t>Απόφαση</a:t>
                      </a:r>
                      <a:r>
                        <a:rPr lang="el-GR" b="1" i="0" baseline="0" dirty="0" smtClean="0">
                          <a:latin typeface="+mj-lt"/>
                        </a:rPr>
                        <a:t> της </a:t>
                      </a:r>
                      <a:r>
                        <a:rPr lang="en-US" b="1" i="0" baseline="0" dirty="0" smtClean="0">
                          <a:latin typeface="+mj-lt"/>
                        </a:rPr>
                        <a:t>7/11/2013</a:t>
                      </a:r>
                      <a:endParaRPr lang="el-GR" b="1" i="0" dirty="0">
                        <a:latin typeface="+mj-lt"/>
                      </a:endParaRPr>
                    </a:p>
                  </a:txBody>
                  <a:tcPr/>
                </a:tc>
              </a:tr>
              <a:tr h="3674774">
                <a:tc>
                  <a:txBody>
                    <a:bodyPr/>
                    <a:lstStyle/>
                    <a:p>
                      <a:pPr marL="285750" indent="-285750" algn="l">
                        <a:buFont typeface="Arial" panose="020B0604020202020204" pitchFamily="34" charset="0"/>
                        <a:buChar char="•"/>
                      </a:pPr>
                      <a:r>
                        <a:rPr lang="el-GR" sz="2000" b="0" i="0" kern="1200" dirty="0" smtClean="0">
                          <a:solidFill>
                            <a:schemeClr val="dk1"/>
                          </a:solidFill>
                          <a:effectLst/>
                          <a:latin typeface="+mn-lt"/>
                          <a:ea typeface="+mn-ea"/>
                          <a:cs typeface="+mn-cs"/>
                        </a:rPr>
                        <a:t>Η κατάσταση των ομόφυλων</a:t>
                      </a:r>
                      <a:r>
                        <a:rPr lang="el-GR" sz="2000" b="0" i="0" kern="1200" baseline="0" dirty="0" smtClean="0">
                          <a:solidFill>
                            <a:schemeClr val="dk1"/>
                          </a:solidFill>
                          <a:effectLst/>
                          <a:latin typeface="+mn-lt"/>
                          <a:ea typeface="+mn-ea"/>
                          <a:cs typeface="+mn-cs"/>
                        </a:rPr>
                        <a:t> ζευγαριών που επιθυμούν να συνάψουν σύμφωνο συμβίωσης είναι </a:t>
                      </a:r>
                      <a:r>
                        <a:rPr lang="el-GR" sz="2000" b="1" i="0" u="sng" kern="1200" baseline="0" dirty="0" smtClean="0">
                          <a:solidFill>
                            <a:schemeClr val="dk1"/>
                          </a:solidFill>
                          <a:effectLst/>
                          <a:latin typeface="+mn-lt"/>
                          <a:ea typeface="+mn-ea"/>
                          <a:cs typeface="+mn-cs"/>
                        </a:rPr>
                        <a:t>συγκρίσιμη</a:t>
                      </a:r>
                      <a:r>
                        <a:rPr lang="el-GR" sz="2000" b="0" i="0" kern="1200" baseline="0" dirty="0" smtClean="0">
                          <a:solidFill>
                            <a:schemeClr val="dk1"/>
                          </a:solidFill>
                          <a:effectLst/>
                          <a:latin typeface="+mn-lt"/>
                          <a:ea typeface="+mn-ea"/>
                          <a:cs typeface="+mn-cs"/>
                        </a:rPr>
                        <a:t> με αυτή των ετερόφυλων ζευγαριών που επιθυμούν να συνάψουν σύμφωνο </a:t>
                      </a:r>
                      <a:r>
                        <a:rPr lang="el-GR" sz="2000" b="0" i="0" kern="1200" baseline="0" dirty="0" smtClean="0">
                          <a:solidFill>
                            <a:schemeClr val="dk1"/>
                          </a:solidFill>
                          <a:effectLst/>
                          <a:latin typeface="+mn-lt"/>
                          <a:ea typeface="+mn-ea"/>
                          <a:cs typeface="+mn-cs"/>
                        </a:rPr>
                        <a:t>συμβίωσης, διότι ετερόφυλα και ομόφυλα ζεύγη είναι </a:t>
                      </a:r>
                      <a:r>
                        <a:rPr lang="el-GR" sz="2000" b="1" i="0" u="sng" kern="1200" baseline="0" dirty="0" smtClean="0">
                          <a:solidFill>
                            <a:schemeClr val="dk1"/>
                          </a:solidFill>
                          <a:effectLst/>
                          <a:latin typeface="+mn-lt"/>
                          <a:ea typeface="+mn-ea"/>
                          <a:cs typeface="+mn-cs"/>
                        </a:rPr>
                        <a:t>εξίσου ικανά να δεσμευτούν να σταθερές σχέσεις και να αξιώσουν την προστασία της σχέσης τους</a:t>
                      </a:r>
                      <a:r>
                        <a:rPr lang="el-GR" sz="2000" b="0" i="0" kern="1200" baseline="0" dirty="0" smtClean="0">
                          <a:solidFill>
                            <a:schemeClr val="dk1"/>
                          </a:solidFill>
                          <a:effectLst/>
                          <a:latin typeface="+mn-lt"/>
                          <a:ea typeface="+mn-ea"/>
                          <a:cs typeface="+mn-cs"/>
                        </a:rPr>
                        <a:t>.</a:t>
                      </a:r>
                      <a:endParaRPr lang="el-GR" sz="2000" b="0" i="0" kern="1200" baseline="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l-GR" sz="2000" b="0" i="0" kern="1200" baseline="0" dirty="0" smtClean="0">
                          <a:solidFill>
                            <a:schemeClr val="dk1"/>
                          </a:solidFill>
                          <a:effectLst/>
                          <a:latin typeface="+mn-lt"/>
                          <a:ea typeface="+mn-ea"/>
                          <a:cs typeface="+mn-cs"/>
                        </a:rPr>
                        <a:t>Η δυνατότητα σύναψης συμφώνου μόνο για τα ετερόφυλα ζεύγη εισάγει </a:t>
                      </a:r>
                      <a:r>
                        <a:rPr lang="el-GR" sz="2000" b="1" i="0" u="sng" kern="1200" baseline="0" dirty="0" smtClean="0">
                          <a:solidFill>
                            <a:schemeClr val="dk1"/>
                          </a:solidFill>
                          <a:effectLst/>
                          <a:latin typeface="+mn-lt"/>
                          <a:ea typeface="+mn-ea"/>
                          <a:cs typeface="+mn-cs"/>
                        </a:rPr>
                        <a:t>διακριτική μεταχείριση με βάση το σεξουαλικό προσανατολισμό </a:t>
                      </a:r>
                      <a:r>
                        <a:rPr lang="el-GR" sz="2000" b="0" i="0" kern="1200" baseline="0" dirty="0" smtClean="0">
                          <a:solidFill>
                            <a:schemeClr val="dk1"/>
                          </a:solidFill>
                          <a:effectLst/>
                          <a:latin typeface="+mn-lt"/>
                          <a:ea typeface="+mn-ea"/>
                          <a:cs typeface="+mn-cs"/>
                        </a:rPr>
                        <a:t>των ενδιαφερομένων και παραβιάζει το δικαίωμα στο σεβασμό της οικογενειακής ζωής (α. 8 ΕΣΔΑ).</a:t>
                      </a:r>
                    </a:p>
                    <a:p>
                      <a:pPr marL="285750" indent="-285750" algn="l">
                        <a:buFont typeface="Arial" panose="020B0604020202020204" pitchFamily="34" charset="0"/>
                        <a:buChar char="•"/>
                      </a:pPr>
                      <a:r>
                        <a:rPr lang="el-GR" sz="2000" b="0" i="0" kern="1200" baseline="0" dirty="0" smtClean="0">
                          <a:solidFill>
                            <a:schemeClr val="dk1"/>
                          </a:solidFill>
                          <a:effectLst/>
                          <a:latin typeface="+mn-lt"/>
                          <a:ea typeface="+mn-ea"/>
                          <a:cs typeface="+mn-cs"/>
                        </a:rPr>
                        <a:t>Η διακριτική μεταχείριση που βασίζεται μόνο στο σεξουαλικό προσανατολισμό είναι </a:t>
                      </a:r>
                      <a:r>
                        <a:rPr lang="el-GR" sz="2000" b="1" i="0" u="sng" kern="1200" baseline="0" dirty="0" smtClean="0">
                          <a:solidFill>
                            <a:schemeClr val="dk1"/>
                          </a:solidFill>
                          <a:effectLst/>
                          <a:latin typeface="+mn-lt"/>
                          <a:ea typeface="+mn-ea"/>
                          <a:cs typeface="+mn-cs"/>
                        </a:rPr>
                        <a:t>απαράδεκτη</a:t>
                      </a:r>
                      <a:r>
                        <a:rPr lang="el-GR" sz="2000" b="0" i="0" u="none" kern="1200" baseline="0" dirty="0" smtClean="0">
                          <a:solidFill>
                            <a:schemeClr val="dk1"/>
                          </a:solidFill>
                          <a:effectLst/>
                          <a:latin typeface="+mn-lt"/>
                          <a:ea typeface="+mn-ea"/>
                          <a:cs typeface="+mn-cs"/>
                        </a:rPr>
                        <a:t> (α. 14 ΕΣΔΑ).</a:t>
                      </a:r>
                      <a:r>
                        <a:rPr lang="el-GR" sz="2000" b="0" i="0" kern="1200" baseline="0" dirty="0" smtClean="0">
                          <a:solidFill>
                            <a:schemeClr val="dk1"/>
                          </a:solidFill>
                          <a:effectLst/>
                          <a:latin typeface="+mn-lt"/>
                          <a:ea typeface="+mn-ea"/>
                          <a:cs typeface="+mn-cs"/>
                        </a:rPr>
                        <a:t> Για να δικαιολογηθεί η διακριτική μεταχείριση πρέπει να υπάρχουν </a:t>
                      </a:r>
                      <a:r>
                        <a:rPr lang="el-GR" sz="2000" b="1" i="0" u="sng" kern="1200" baseline="0" dirty="0" smtClean="0">
                          <a:solidFill>
                            <a:schemeClr val="dk1"/>
                          </a:solidFill>
                          <a:effectLst/>
                          <a:latin typeface="+mn-lt"/>
                          <a:ea typeface="+mn-ea"/>
                          <a:cs typeface="+mn-cs"/>
                        </a:rPr>
                        <a:t>ιδιαίτερα σοβαροί και πειστικοί λόγοι</a:t>
                      </a:r>
                      <a:r>
                        <a:rPr lang="el-GR" sz="2000" b="0" i="0" kern="1200" baseline="0" dirty="0" smtClean="0">
                          <a:solidFill>
                            <a:schemeClr val="dk1"/>
                          </a:solidFill>
                          <a:effectLst/>
                          <a:latin typeface="+mn-lt"/>
                          <a:ea typeface="+mn-ea"/>
                          <a:cs typeface="+mn-cs"/>
                        </a:rPr>
                        <a:t>.</a:t>
                      </a:r>
                    </a:p>
                    <a:p>
                      <a:pPr marL="285750" indent="-285750" algn="l">
                        <a:buFont typeface="Arial" panose="020B0604020202020204" pitchFamily="34" charset="0"/>
                        <a:buChar char="•"/>
                      </a:pPr>
                      <a:r>
                        <a:rPr lang="el-GR" sz="2000" b="0" i="0" kern="1200" baseline="0" dirty="0" smtClean="0">
                          <a:solidFill>
                            <a:schemeClr val="dk1"/>
                          </a:solidFill>
                          <a:effectLst/>
                          <a:latin typeface="+mn-lt"/>
                          <a:ea typeface="+mn-ea"/>
                          <a:cs typeface="+mn-cs"/>
                        </a:rPr>
                        <a:t>Η αόριστη επίκληση του συμφέροντος των τέκνων ή της προστασίας του θεσμού του γάμου δεν αρκούν για τη δικαιολόγηση της διάκρισης. </a:t>
                      </a:r>
                    </a:p>
                    <a:p>
                      <a:pPr marL="285750" indent="-285750" algn="l">
                        <a:buFont typeface="Arial" panose="020B0604020202020204" pitchFamily="34" charset="0"/>
                        <a:buChar char="•"/>
                      </a:pPr>
                      <a:endParaRPr lang="el-GR" sz="2000" b="0" i="0" kern="1200" dirty="0" smtClean="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1911766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325563"/>
          </a:xfrm>
        </p:spPr>
        <p:txBody>
          <a:bodyPr>
            <a:normAutofit/>
          </a:bodyPr>
          <a:lstStyle/>
          <a:p>
            <a:r>
              <a:rPr lang="el-GR" sz="2800" dirty="0"/>
              <a:t>Μπορούν τα ομόφυλα ζεύγη να αξιώσουν σεβασμό της «οικογενειακής» ζωής τους;</a:t>
            </a:r>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333918717"/>
              </p:ext>
            </p:extLst>
          </p:nvPr>
        </p:nvGraphicFramePr>
        <p:xfrm>
          <a:off x="2324100" y="1563329"/>
          <a:ext cx="8701966" cy="4483510"/>
        </p:xfrm>
        <a:graphic>
          <a:graphicData uri="http://schemas.openxmlformats.org/drawingml/2006/table">
            <a:tbl>
              <a:tblPr firstRow="1" bandRow="1">
                <a:tableStyleId>{5C22544A-7EE6-4342-B048-85BDC9FD1C3A}</a:tableStyleId>
              </a:tblPr>
              <a:tblGrid>
                <a:gridCol w="8701966"/>
              </a:tblGrid>
              <a:tr h="808736">
                <a:tc>
                  <a:txBody>
                    <a:bodyPr/>
                    <a:lstStyle/>
                    <a:p>
                      <a:r>
                        <a:rPr lang="el-GR" sz="1800" b="1" kern="1200" dirty="0" smtClean="0">
                          <a:solidFill>
                            <a:schemeClr val="lt1"/>
                          </a:solidFill>
                          <a:latin typeface="+mn-lt"/>
                          <a:ea typeface="+mn-ea"/>
                          <a:cs typeface="+mn-cs"/>
                        </a:rPr>
                        <a:t>ΕΔΑΔ,</a:t>
                      </a:r>
                      <a:r>
                        <a:rPr lang="el-GR" sz="1800" b="1" kern="1200" baseline="0" dirty="0" smtClean="0">
                          <a:solidFill>
                            <a:schemeClr val="lt1"/>
                          </a:solidFill>
                          <a:latin typeface="+mn-lt"/>
                          <a:ea typeface="+mn-ea"/>
                          <a:cs typeface="+mn-cs"/>
                        </a:rPr>
                        <a:t> </a:t>
                      </a:r>
                      <a:r>
                        <a:rPr lang="en-US" sz="1800" b="1" i="0" kern="1200" dirty="0" err="1" smtClean="0">
                          <a:solidFill>
                            <a:schemeClr val="lt1"/>
                          </a:solidFill>
                          <a:effectLst/>
                          <a:latin typeface="+mn-lt"/>
                          <a:ea typeface="+mn-ea"/>
                          <a:cs typeface="+mn-cs"/>
                        </a:rPr>
                        <a:t>Oliari</a:t>
                      </a:r>
                      <a:r>
                        <a:rPr lang="en-US" sz="1800" b="1" i="0" kern="1200" dirty="0" smtClean="0">
                          <a:solidFill>
                            <a:schemeClr val="lt1"/>
                          </a:solidFill>
                          <a:effectLst/>
                          <a:latin typeface="+mn-lt"/>
                          <a:ea typeface="+mn-ea"/>
                          <a:cs typeface="+mn-cs"/>
                        </a:rPr>
                        <a:t> and others v. Italy</a:t>
                      </a:r>
                      <a:endParaRPr lang="el-GR" sz="1800" b="1" i="0" kern="1200" dirty="0" smtClean="0">
                        <a:solidFill>
                          <a:schemeClr val="lt1"/>
                        </a:solidFill>
                        <a:effectLst/>
                        <a:latin typeface="+mn-lt"/>
                        <a:ea typeface="+mn-ea"/>
                        <a:cs typeface="+mn-cs"/>
                      </a:endParaRPr>
                    </a:p>
                    <a:p>
                      <a:r>
                        <a:rPr lang="el-GR" b="1" i="0" dirty="0" smtClean="0">
                          <a:latin typeface="+mj-lt"/>
                        </a:rPr>
                        <a:t>Απόφαση</a:t>
                      </a:r>
                      <a:r>
                        <a:rPr lang="el-GR" b="1" i="0" baseline="0" dirty="0" smtClean="0">
                          <a:latin typeface="+mj-lt"/>
                        </a:rPr>
                        <a:t> της </a:t>
                      </a:r>
                      <a:r>
                        <a:rPr lang="en-US" b="1" i="0" baseline="0" dirty="0" smtClean="0">
                          <a:latin typeface="+mj-lt"/>
                        </a:rPr>
                        <a:t>21/07/2015</a:t>
                      </a:r>
                      <a:endParaRPr lang="el-GR" b="1" i="0" dirty="0">
                        <a:latin typeface="+mj-lt"/>
                      </a:endParaRPr>
                    </a:p>
                  </a:txBody>
                  <a:tcPr/>
                </a:tc>
              </a:tr>
              <a:tr h="3674774">
                <a:tc>
                  <a:txBody>
                    <a:bodyPr/>
                    <a:lstStyle/>
                    <a:p>
                      <a:pPr marL="285750" indent="-285750" algn="l">
                        <a:buFont typeface="Arial" panose="020B0604020202020204" pitchFamily="34" charset="0"/>
                        <a:buChar char="•"/>
                      </a:pPr>
                      <a:r>
                        <a:rPr lang="el-GR" sz="2000" b="0" i="0" kern="1200" dirty="0" smtClean="0">
                          <a:solidFill>
                            <a:schemeClr val="dk1"/>
                          </a:solidFill>
                          <a:effectLst/>
                          <a:latin typeface="+mn-lt"/>
                          <a:ea typeface="+mn-ea"/>
                          <a:cs typeface="+mn-cs"/>
                        </a:rPr>
                        <a:t>Η</a:t>
                      </a:r>
                      <a:r>
                        <a:rPr lang="el-GR" sz="2000" b="0" i="0" kern="1200" baseline="0" dirty="0" smtClean="0">
                          <a:solidFill>
                            <a:schemeClr val="dk1"/>
                          </a:solidFill>
                          <a:effectLst/>
                          <a:latin typeface="+mn-lt"/>
                          <a:ea typeface="+mn-ea"/>
                          <a:cs typeface="+mn-cs"/>
                        </a:rPr>
                        <a:t> ανάγκη νομικής κατοχύρωσης και προστασίας της σχέσης είναι πανομοιότυπη σε ετερόφυλα και ομόφυλα ζευγάρια. </a:t>
                      </a:r>
                    </a:p>
                    <a:p>
                      <a:pPr marL="285750" indent="-285750" algn="l">
                        <a:buFont typeface="Arial" panose="020B0604020202020204" pitchFamily="34" charset="0"/>
                        <a:buChar char="•"/>
                      </a:pPr>
                      <a:r>
                        <a:rPr lang="el-GR" sz="2000" b="0" i="0" kern="1200" baseline="0" dirty="0" smtClean="0">
                          <a:solidFill>
                            <a:schemeClr val="dk1"/>
                          </a:solidFill>
                          <a:effectLst/>
                          <a:latin typeface="+mn-lt"/>
                          <a:ea typeface="+mn-ea"/>
                          <a:cs typeface="+mn-cs"/>
                        </a:rPr>
                        <a:t>Τα κράτη έχουν </a:t>
                      </a:r>
                      <a:r>
                        <a:rPr lang="el-GR" sz="2000" b="1" i="0" u="sng" kern="1200" baseline="0" dirty="0" smtClean="0">
                          <a:solidFill>
                            <a:schemeClr val="dk1"/>
                          </a:solidFill>
                          <a:effectLst/>
                          <a:latin typeface="+mn-lt"/>
                          <a:ea typeface="+mn-ea"/>
                          <a:cs typeface="+mn-cs"/>
                        </a:rPr>
                        <a:t>νομική υποχρέωση να λαμβάνουν θετικά μέτρα</a:t>
                      </a:r>
                      <a:r>
                        <a:rPr lang="el-GR" sz="2000" b="0" i="0" kern="1200" baseline="0" dirty="0" smtClean="0">
                          <a:solidFill>
                            <a:schemeClr val="dk1"/>
                          </a:solidFill>
                          <a:effectLst/>
                          <a:latin typeface="+mn-lt"/>
                          <a:ea typeface="+mn-ea"/>
                          <a:cs typeface="+mn-cs"/>
                        </a:rPr>
                        <a:t> για να προστατεύουν και να περιχαρακώνουν με εγγυήσεις την οικογενειακή ζωή. </a:t>
                      </a:r>
                    </a:p>
                    <a:p>
                      <a:pPr marL="285750" indent="-285750" algn="l">
                        <a:buFont typeface="Arial" panose="020B0604020202020204" pitchFamily="34" charset="0"/>
                        <a:buChar char="•"/>
                      </a:pPr>
                      <a:r>
                        <a:rPr lang="el-GR" sz="2000" b="0" i="0" kern="1200" baseline="0" dirty="0" smtClean="0">
                          <a:solidFill>
                            <a:schemeClr val="dk1"/>
                          </a:solidFill>
                          <a:effectLst/>
                          <a:latin typeface="+mn-lt"/>
                          <a:ea typeface="+mn-ea"/>
                          <a:cs typeface="+mn-cs"/>
                        </a:rPr>
                        <a:t>Η απουσία θεσμού αναγνώρισης της οικογενειακής ζωής των ομόφυλων ζευγών συνιστά παραβίαση της θετικής υποχρέωσης του κράτους να παράσχει στους ενδιαφερόμενους το νομικό πλαίσιο για την προστασία της οικογενειακής ζωής τους. </a:t>
                      </a:r>
                    </a:p>
                    <a:p>
                      <a:pPr marL="285750" indent="-285750" algn="l">
                        <a:buFont typeface="Arial" panose="020B0604020202020204" pitchFamily="34" charset="0"/>
                        <a:buChar char="•"/>
                      </a:pPr>
                      <a:r>
                        <a:rPr lang="el-GR" sz="2000" b="0" i="0" kern="1200" baseline="0" dirty="0" smtClean="0">
                          <a:solidFill>
                            <a:schemeClr val="dk1"/>
                          </a:solidFill>
                          <a:effectLst/>
                          <a:latin typeface="+mn-lt"/>
                          <a:ea typeface="+mn-ea"/>
                          <a:cs typeface="+mn-cs"/>
                        </a:rPr>
                        <a:t>Η παράλειψη αυτή συνιστά </a:t>
                      </a:r>
                      <a:r>
                        <a:rPr lang="el-GR" sz="2000" b="1" i="0" u="sng" kern="1200" baseline="0" dirty="0" smtClean="0">
                          <a:solidFill>
                            <a:schemeClr val="dk1"/>
                          </a:solidFill>
                          <a:effectLst/>
                          <a:latin typeface="+mn-lt"/>
                          <a:ea typeface="+mn-ea"/>
                          <a:cs typeface="+mn-cs"/>
                        </a:rPr>
                        <a:t>παραβίαση του άρθρου 8 αυτόνομα</a:t>
                      </a:r>
                      <a:r>
                        <a:rPr lang="el-GR" sz="2000" b="0" i="0" kern="1200" baseline="0" dirty="0" smtClean="0">
                          <a:solidFill>
                            <a:schemeClr val="dk1"/>
                          </a:solidFill>
                          <a:effectLst/>
                          <a:latin typeface="+mn-lt"/>
                          <a:ea typeface="+mn-ea"/>
                          <a:cs typeface="+mn-cs"/>
                        </a:rPr>
                        <a:t>, ακόμα και χωρίς να χρειάζεται να εξεταστεί εάν έλαβε χώρα διάκριση με βάση το σεξουαλικό προσανατολισμό. </a:t>
                      </a:r>
                      <a:endParaRPr lang="el-GR" sz="2000" b="0" i="0" kern="1200" dirty="0" smtClean="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745053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087157"/>
          </a:xfrm>
        </p:spPr>
        <p:txBody>
          <a:bodyPr>
            <a:normAutofit fontScale="90000"/>
          </a:bodyPr>
          <a:lstStyle/>
          <a:p>
            <a:r>
              <a:rPr lang="el-GR" sz="2800" dirty="0" smtClean="0"/>
              <a:t>Μπορούν τα κράτη μέλη να αρνηθούν δικαιώματα σε  ομόφυλους συντρόφους σε σταθερή αλλά όχι καταχωρημένη σχέση;</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679194904"/>
              </p:ext>
            </p:extLst>
          </p:nvPr>
        </p:nvGraphicFramePr>
        <p:xfrm>
          <a:off x="2324100" y="1563329"/>
          <a:ext cx="8701966" cy="4954016"/>
        </p:xfrm>
        <a:graphic>
          <a:graphicData uri="http://schemas.openxmlformats.org/drawingml/2006/table">
            <a:tbl>
              <a:tblPr firstRow="1" bandRow="1">
                <a:tableStyleId>{5C22544A-7EE6-4342-B048-85BDC9FD1C3A}</a:tableStyleId>
              </a:tblPr>
              <a:tblGrid>
                <a:gridCol w="8701966"/>
              </a:tblGrid>
              <a:tr h="808736">
                <a:tc>
                  <a:txBody>
                    <a:bodyPr/>
                    <a:lstStyle/>
                    <a:p>
                      <a:r>
                        <a:rPr lang="el-GR" dirty="0" smtClean="0">
                          <a:latin typeface="+mj-lt"/>
                        </a:rPr>
                        <a:t>ΕΔΑΔ, </a:t>
                      </a:r>
                      <a:r>
                        <a:rPr lang="en-US" dirty="0" err="1" smtClean="0">
                          <a:latin typeface="+mj-lt"/>
                        </a:rPr>
                        <a:t>Taddeucci</a:t>
                      </a:r>
                      <a:r>
                        <a:rPr lang="en-US" dirty="0" smtClean="0">
                          <a:latin typeface="+mj-lt"/>
                        </a:rPr>
                        <a:t> and McCall v. Italy</a:t>
                      </a:r>
                      <a:endParaRPr lang="el-GR" dirty="0" smtClean="0">
                        <a:latin typeface="+mj-lt"/>
                      </a:endParaRPr>
                    </a:p>
                    <a:p>
                      <a:r>
                        <a:rPr lang="el-GR" dirty="0" smtClean="0">
                          <a:latin typeface="+mj-lt"/>
                        </a:rPr>
                        <a:t>Απόφαση</a:t>
                      </a:r>
                      <a:r>
                        <a:rPr lang="el-GR" baseline="0" dirty="0" smtClean="0">
                          <a:latin typeface="+mj-lt"/>
                        </a:rPr>
                        <a:t> της 30/06/2016</a:t>
                      </a:r>
                      <a:endParaRPr lang="el-GR" dirty="0">
                        <a:latin typeface="+mj-lt"/>
                      </a:endParaRPr>
                    </a:p>
                  </a:txBody>
                  <a:tcPr/>
                </a:tc>
              </a:tr>
              <a:tr h="3674774">
                <a:tc>
                  <a:txBody>
                    <a:bodyPr/>
                    <a:lstStyle/>
                    <a:p>
                      <a:pPr marL="285750" indent="-285750" algn="l">
                        <a:buFont typeface="Arial" panose="020B0604020202020204" pitchFamily="34" charset="0"/>
                        <a:buChar char="•"/>
                      </a:pPr>
                      <a:r>
                        <a:rPr lang="el-GR" sz="1900" b="0" i="0" kern="1200" dirty="0" smtClean="0">
                          <a:solidFill>
                            <a:schemeClr val="dk1"/>
                          </a:solidFill>
                          <a:effectLst/>
                          <a:latin typeface="+mn-lt"/>
                          <a:ea typeface="+mn-ea"/>
                          <a:cs typeface="+mn-cs"/>
                        </a:rPr>
                        <a:t>Η</a:t>
                      </a:r>
                      <a:r>
                        <a:rPr lang="el-GR" sz="1900" b="0" i="0" kern="1200" baseline="0" dirty="0" smtClean="0">
                          <a:solidFill>
                            <a:schemeClr val="dk1"/>
                          </a:solidFill>
                          <a:effectLst/>
                          <a:latin typeface="+mn-lt"/>
                          <a:ea typeface="+mn-ea"/>
                          <a:cs typeface="+mn-cs"/>
                        </a:rPr>
                        <a:t> Ιταλία αρνήθηκε να χορηγήσει άδεια διαμονής στον ομόφυλο σύντροφο (υπήκοο τρίτης χώρας) που βρισκόταν σε σχέση σταθερής συμβίωσης με Ιταλό υπήκοο.</a:t>
                      </a:r>
                    </a:p>
                    <a:p>
                      <a:pPr marL="285750" indent="-285750" algn="l">
                        <a:buFont typeface="Arial" panose="020B0604020202020204" pitchFamily="34" charset="0"/>
                        <a:buChar char="•"/>
                      </a:pPr>
                      <a:r>
                        <a:rPr lang="el-GR" sz="1900" b="0" i="0" kern="1200" baseline="0" dirty="0" smtClean="0">
                          <a:solidFill>
                            <a:schemeClr val="dk1"/>
                          </a:solidFill>
                          <a:effectLst/>
                          <a:latin typeface="+mn-lt"/>
                          <a:ea typeface="+mn-ea"/>
                          <a:cs typeface="+mn-cs"/>
                        </a:rPr>
                        <a:t>Η Ιταλία εφάρμοζε το νόμο που ενσωμάτωνε την οδηγία 2004/38 με ίδιο τρόπο σε ετερόφυλα και ομόφυλα ζεύγη και αρνείτο την αναγνώριση δικαιωμάτων σε ζεύγη που δεν είχαν συνάψει γάμο ή άλλη μορφή καταχωρημένης σχέσης.</a:t>
                      </a:r>
                    </a:p>
                    <a:p>
                      <a:pPr marL="285750" indent="-285750" algn="l">
                        <a:buFont typeface="Arial" panose="020B0604020202020204" pitchFamily="34" charset="0"/>
                        <a:buChar char="•"/>
                      </a:pPr>
                      <a:r>
                        <a:rPr lang="el-GR" sz="1900" b="0" i="0" kern="1200" baseline="0" dirty="0" smtClean="0">
                          <a:solidFill>
                            <a:schemeClr val="dk1"/>
                          </a:solidFill>
                          <a:effectLst/>
                          <a:latin typeface="+mn-lt"/>
                          <a:ea typeface="+mn-ea"/>
                          <a:cs typeface="+mn-cs"/>
                        </a:rPr>
                        <a:t>Κατά τα έτη των πραγματικών περιστατικών, η Ιταλία δεν διέθετε οποιαδήποτε πρόβλεψη για καταχώριση σχέσης ομοφύλων. </a:t>
                      </a:r>
                    </a:p>
                    <a:p>
                      <a:pPr marL="285750" indent="-285750" algn="l">
                        <a:buFont typeface="Arial" panose="020B0604020202020204" pitchFamily="34" charset="0"/>
                        <a:buChar char="•"/>
                      </a:pPr>
                      <a:r>
                        <a:rPr lang="el-GR" sz="1900" b="0" i="0" kern="1200" baseline="0" dirty="0" smtClean="0">
                          <a:solidFill>
                            <a:schemeClr val="dk1"/>
                          </a:solidFill>
                          <a:effectLst/>
                          <a:latin typeface="+mn-lt"/>
                          <a:ea typeface="+mn-ea"/>
                          <a:cs typeface="+mn-cs"/>
                        </a:rPr>
                        <a:t>Το ΕΔΑΔ έκρινε ότι </a:t>
                      </a:r>
                      <a:r>
                        <a:rPr lang="el-GR" sz="1900" b="1" i="0" u="sng" kern="1200" baseline="0" dirty="0" smtClean="0">
                          <a:solidFill>
                            <a:schemeClr val="dk1"/>
                          </a:solidFill>
                          <a:effectLst/>
                          <a:latin typeface="+mn-lt"/>
                          <a:ea typeface="+mn-ea"/>
                          <a:cs typeface="+mn-cs"/>
                        </a:rPr>
                        <a:t>η εφαρμογή του νόμου με τον ίδιο τρόπο, τόσο για τα ετερόφυλα όσο και για τα ομόφυλα ζεύγη, συνιστούσε διάκριση με βάση το σεξουαλικό προσανατολισμό </a:t>
                      </a:r>
                      <a:r>
                        <a:rPr lang="el-GR" sz="1900" b="0" i="0" kern="1200" baseline="0" dirty="0" smtClean="0">
                          <a:solidFill>
                            <a:schemeClr val="dk1"/>
                          </a:solidFill>
                          <a:effectLst/>
                          <a:latin typeface="+mn-lt"/>
                          <a:ea typeface="+mn-ea"/>
                          <a:cs typeface="+mn-cs"/>
                        </a:rPr>
                        <a:t>διότι τα ετερόφυλα ζεύγη μπορούσαν να καταχωρήσουν τη σχέση τους και να επωφεληθούν των ευεργετημάτων, ενώ τα ομόφυλα ζεύγη δεν είχαν αυτή τη δυνατότητα. </a:t>
                      </a:r>
                    </a:p>
                    <a:p>
                      <a:pPr marL="285750" indent="-285750" algn="l">
                        <a:buFont typeface="Arial" panose="020B0604020202020204" pitchFamily="34" charset="0"/>
                        <a:buChar char="•"/>
                      </a:pPr>
                      <a:r>
                        <a:rPr lang="el-GR" sz="1900" b="0" i="0" kern="1200" baseline="0" dirty="0" smtClean="0">
                          <a:solidFill>
                            <a:schemeClr val="dk1"/>
                          </a:solidFill>
                          <a:effectLst/>
                          <a:latin typeface="+mn-lt"/>
                          <a:ea typeface="+mn-ea"/>
                          <a:cs typeface="+mn-cs"/>
                        </a:rPr>
                        <a:t>Η </a:t>
                      </a:r>
                      <a:r>
                        <a:rPr lang="el-GR" sz="1900" b="1" i="0" u="sng" kern="1200" baseline="0" dirty="0" smtClean="0">
                          <a:solidFill>
                            <a:schemeClr val="dk1"/>
                          </a:solidFill>
                          <a:effectLst/>
                          <a:latin typeface="+mn-lt"/>
                          <a:ea typeface="+mn-ea"/>
                          <a:cs typeface="+mn-cs"/>
                        </a:rPr>
                        <a:t>ίδια μεταχείριση ουσιωδώς διαφορετικών καταστάσεων </a:t>
                      </a:r>
                      <a:r>
                        <a:rPr lang="el-GR" sz="1900" b="0" i="0" kern="1200" baseline="0" dirty="0" smtClean="0">
                          <a:solidFill>
                            <a:schemeClr val="dk1"/>
                          </a:solidFill>
                          <a:effectLst/>
                          <a:latin typeface="+mn-lt"/>
                          <a:ea typeface="+mn-ea"/>
                          <a:cs typeface="+mn-cs"/>
                        </a:rPr>
                        <a:t>δεν δικαιολογείτο αντικειμενικά και λογικά και παραβίαζε το συνδυασμό των άρθρων 8 και 14 ΕΣΔΑ. </a:t>
                      </a:r>
                      <a:endParaRPr lang="el-GR" sz="1900" b="0" i="0" kern="1200" dirty="0" smtClean="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328536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7379193" cy="975403"/>
          </a:xfrm>
        </p:spPr>
        <p:txBody>
          <a:bodyPr>
            <a:normAutofit/>
          </a:bodyPr>
          <a:lstStyle/>
          <a:p>
            <a:pPr algn="ctr"/>
            <a:r>
              <a:rPr lang="el-GR" sz="3200" dirty="0" smtClean="0"/>
              <a:t>Μικρό λεξικό</a:t>
            </a:r>
            <a:endParaRPr lang="el-GR" sz="3200" dirty="0"/>
          </a:p>
        </p:txBody>
      </p:sp>
      <p:sp>
        <p:nvSpPr>
          <p:cNvPr id="3" name="Θέση περιεχομένου 2"/>
          <p:cNvSpPr>
            <a:spLocks noGrp="1"/>
          </p:cNvSpPr>
          <p:nvPr>
            <p:ph idx="1"/>
          </p:nvPr>
        </p:nvSpPr>
        <p:spPr/>
        <p:txBody>
          <a:bodyPr>
            <a:normAutofit fontScale="85000" lnSpcReduction="10000"/>
          </a:bodyPr>
          <a:lstStyle/>
          <a:p>
            <a:pPr marL="0" indent="0">
              <a:lnSpc>
                <a:spcPct val="150000"/>
              </a:lnSpc>
              <a:buNone/>
            </a:pPr>
            <a:r>
              <a:rPr lang="el-GR" dirty="0" smtClean="0">
                <a:latin typeface="+mj-lt"/>
              </a:rPr>
              <a:t>Σεξουαλικός, γενετήσιος ή ερωτικός προσανατολισμός</a:t>
            </a:r>
          </a:p>
          <a:p>
            <a:pPr marL="0" indent="0">
              <a:lnSpc>
                <a:spcPct val="150000"/>
              </a:lnSpc>
              <a:buNone/>
            </a:pPr>
            <a:endParaRPr lang="el-GR" dirty="0">
              <a:latin typeface="+mj-lt"/>
            </a:endParaRPr>
          </a:p>
          <a:p>
            <a:pPr marL="0" indent="0" algn="r">
              <a:lnSpc>
                <a:spcPct val="150000"/>
              </a:lnSpc>
              <a:buNone/>
            </a:pPr>
            <a:r>
              <a:rPr lang="el-GR" dirty="0">
                <a:latin typeface="+mj-lt"/>
              </a:rPr>
              <a:t>Λεσβία, </a:t>
            </a:r>
            <a:r>
              <a:rPr lang="el-GR" dirty="0" smtClean="0">
                <a:latin typeface="+mj-lt"/>
              </a:rPr>
              <a:t>ομοφυλόφιλος</a:t>
            </a:r>
            <a:r>
              <a:rPr lang="el-GR" dirty="0">
                <a:latin typeface="+mj-lt"/>
              </a:rPr>
              <a:t>, </a:t>
            </a:r>
            <a:r>
              <a:rPr lang="el-GR" dirty="0" smtClean="0">
                <a:latin typeface="+mj-lt"/>
              </a:rPr>
              <a:t>αμφιφυλόφιλος </a:t>
            </a:r>
            <a:r>
              <a:rPr lang="el-GR" dirty="0">
                <a:latin typeface="+mj-lt"/>
              </a:rPr>
              <a:t>και </a:t>
            </a:r>
            <a:r>
              <a:rPr lang="el-GR" dirty="0" smtClean="0">
                <a:latin typeface="+mj-lt"/>
              </a:rPr>
              <a:t>διεμφυλικός</a:t>
            </a:r>
          </a:p>
          <a:p>
            <a:pPr marL="0" indent="0">
              <a:lnSpc>
                <a:spcPct val="150000"/>
              </a:lnSpc>
              <a:buNone/>
            </a:pPr>
            <a:endParaRPr lang="el-GR" dirty="0">
              <a:latin typeface="+mj-lt"/>
            </a:endParaRPr>
          </a:p>
          <a:p>
            <a:pPr marL="0" indent="0">
              <a:lnSpc>
                <a:spcPct val="150000"/>
              </a:lnSpc>
              <a:buNone/>
            </a:pPr>
            <a:r>
              <a:rPr lang="en-US" dirty="0" smtClean="0">
                <a:latin typeface="+mj-lt"/>
              </a:rPr>
              <a:t>LGBTIQ</a:t>
            </a:r>
            <a:r>
              <a:rPr lang="en-US" dirty="0">
                <a:latin typeface="+mj-lt"/>
              </a:rPr>
              <a:t>+ </a:t>
            </a:r>
            <a:r>
              <a:rPr lang="en-US" dirty="0" smtClean="0">
                <a:latin typeface="+mj-lt"/>
              </a:rPr>
              <a:t>/ </a:t>
            </a:r>
            <a:r>
              <a:rPr lang="el-GR" dirty="0" smtClean="0">
                <a:latin typeface="+mj-lt"/>
              </a:rPr>
              <a:t>ΛΟΑΤΚΙ+</a:t>
            </a:r>
            <a:endParaRPr lang="en-US" dirty="0" smtClean="0">
              <a:latin typeface="+mj-lt"/>
            </a:endParaRPr>
          </a:p>
          <a:p>
            <a:pPr marL="0" indent="0" algn="r">
              <a:lnSpc>
                <a:spcPct val="150000"/>
              </a:lnSpc>
              <a:buNone/>
            </a:pPr>
            <a:endParaRPr lang="el-GR" dirty="0" smtClean="0">
              <a:latin typeface="+mj-lt"/>
            </a:endParaRPr>
          </a:p>
          <a:p>
            <a:pPr marL="0" indent="0" algn="r">
              <a:lnSpc>
                <a:spcPct val="150000"/>
              </a:lnSpc>
              <a:buNone/>
            </a:pPr>
            <a:r>
              <a:rPr lang="el-GR" dirty="0" smtClean="0">
                <a:latin typeface="+mj-lt"/>
              </a:rPr>
              <a:t>Έμφυλη ταυτότητα και ετεροκανονικότητα</a:t>
            </a:r>
            <a:endParaRPr lang="el-GR" dirty="0">
              <a:latin typeface="+mj-lt"/>
            </a:endParaRPr>
          </a:p>
        </p:txBody>
      </p:sp>
    </p:spTree>
    <p:extLst>
      <p:ext uri="{BB962C8B-B14F-4D97-AF65-F5344CB8AC3E}">
        <p14:creationId xmlns:p14="http://schemas.microsoft.com/office/powerpoint/2010/main" val="14938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1564" y="365125"/>
            <a:ext cx="9592236" cy="1325563"/>
          </a:xfrm>
        </p:spPr>
        <p:txBody>
          <a:bodyPr>
            <a:noAutofit/>
          </a:bodyPr>
          <a:lstStyle/>
          <a:p>
            <a:r>
              <a:rPr lang="el-GR" sz="2800" dirty="0">
                <a:solidFill>
                  <a:srgbClr val="5B9BD5">
                    <a:lumMod val="75000"/>
                  </a:srgbClr>
                </a:solidFill>
              </a:rPr>
              <a:t>Μέρος </a:t>
            </a:r>
            <a:r>
              <a:rPr lang="el-GR" sz="2800" dirty="0" smtClean="0">
                <a:solidFill>
                  <a:srgbClr val="5B9BD5">
                    <a:lumMod val="75000"/>
                  </a:srgbClr>
                </a:solidFill>
              </a:rPr>
              <a:t>δεύτερο: </a:t>
            </a:r>
            <a:r>
              <a:rPr lang="el-GR" sz="2800" dirty="0">
                <a:solidFill>
                  <a:srgbClr val="5B9BD5">
                    <a:lumMod val="75000"/>
                  </a:srgbClr>
                </a:solidFill>
              </a:rPr>
              <a:t/>
            </a:r>
            <a:br>
              <a:rPr lang="el-GR" sz="2800" dirty="0">
                <a:solidFill>
                  <a:srgbClr val="5B9BD5">
                    <a:lumMod val="75000"/>
                  </a:srgbClr>
                </a:solidFill>
              </a:rPr>
            </a:br>
            <a:r>
              <a:rPr lang="el-GR" sz="2800" dirty="0">
                <a:solidFill>
                  <a:srgbClr val="5B9BD5">
                    <a:lumMod val="75000"/>
                  </a:srgbClr>
                </a:solidFill>
              </a:rPr>
              <a:t>Ισότητα και διακρίσεις </a:t>
            </a:r>
            <a:r>
              <a:rPr lang="el-GR" sz="2800" dirty="0" smtClean="0">
                <a:solidFill>
                  <a:srgbClr val="5B9BD5">
                    <a:lumMod val="75000"/>
                  </a:srgbClr>
                </a:solidFill>
              </a:rPr>
              <a:t>σε τομείς πλην του εργασιακού χώρου </a:t>
            </a:r>
            <a:endParaRPr lang="el-GR" sz="2800" dirty="0"/>
          </a:p>
        </p:txBody>
      </p:sp>
      <p:sp>
        <p:nvSpPr>
          <p:cNvPr id="5" name="Θέση περιεχομένου 4"/>
          <p:cNvSpPr>
            <a:spLocks noGrp="1"/>
          </p:cNvSpPr>
          <p:nvPr>
            <p:ph sz="half" idx="1"/>
          </p:nvPr>
        </p:nvSpPr>
        <p:spPr>
          <a:xfrm>
            <a:off x="1761564" y="1825625"/>
            <a:ext cx="9063317" cy="4351338"/>
          </a:xfrm>
        </p:spPr>
        <p:txBody>
          <a:bodyPr>
            <a:normAutofit lnSpcReduction="10000"/>
          </a:bodyPr>
          <a:lstStyle/>
          <a:p>
            <a:pPr marL="0" indent="0">
              <a:buNone/>
            </a:pPr>
            <a:r>
              <a:rPr lang="el-GR" b="1" dirty="0"/>
              <a:t>2</a:t>
            </a:r>
            <a:r>
              <a:rPr lang="el-GR" b="1" dirty="0" smtClean="0"/>
              <a:t>.</a:t>
            </a:r>
            <a:r>
              <a:rPr lang="el-GR" dirty="0" smtClean="0"/>
              <a:t> Άσυλο </a:t>
            </a:r>
          </a:p>
          <a:p>
            <a:pPr marL="0" indent="0">
              <a:buNone/>
            </a:pPr>
            <a:endParaRPr lang="el-GR" dirty="0" smtClean="0"/>
          </a:p>
          <a:p>
            <a:r>
              <a:rPr lang="el-GR" sz="2400" dirty="0" smtClean="0"/>
              <a:t>Οι οδηγίες 2011/95 </a:t>
            </a:r>
            <a:r>
              <a:rPr lang="el-GR" sz="2400" dirty="0"/>
              <a:t>και </a:t>
            </a:r>
            <a:r>
              <a:rPr lang="el-GR" sz="2400" dirty="0" smtClean="0"/>
              <a:t>2013/32</a:t>
            </a:r>
            <a:r>
              <a:rPr lang="en-US" sz="2400" dirty="0" smtClean="0"/>
              <a:t> </a:t>
            </a:r>
            <a:r>
              <a:rPr lang="el-GR" sz="2400" dirty="0" smtClean="0"/>
              <a:t>καθορίζουν, αντίστοιχα, ποιοι δικαιούνται διεθνή προστασία και </a:t>
            </a:r>
            <a:r>
              <a:rPr lang="el-GR" sz="2400" dirty="0" smtClean="0"/>
              <a:t>πώς </a:t>
            </a:r>
            <a:r>
              <a:rPr lang="el-GR" sz="2400" dirty="0" smtClean="0"/>
              <a:t>διεξάγεται η διαδικασία εξέτασης των αιτήσεων ασύλου.</a:t>
            </a:r>
          </a:p>
          <a:p>
            <a:endParaRPr lang="el-GR" sz="2400" dirty="0" smtClean="0"/>
          </a:p>
          <a:p>
            <a:r>
              <a:rPr lang="el-GR" sz="2400" dirty="0" smtClean="0"/>
              <a:t>Υπάγονται οι διώξεις λόγω σεξουαλικού προσανατολισμού στη Συνθήκη της Γενεύης του 1951;</a:t>
            </a:r>
          </a:p>
          <a:p>
            <a:endParaRPr lang="el-GR" sz="2400" dirty="0"/>
          </a:p>
          <a:p>
            <a:r>
              <a:rPr lang="el-GR" sz="2400" dirty="0" smtClean="0"/>
              <a:t>Πώς αξιολογείται η αξιοπιστία του αιτούντος σε σχέση με το σεξουαλικό προσανατολισμό του;</a:t>
            </a:r>
            <a:endParaRPr lang="el-GR" sz="2400" dirty="0"/>
          </a:p>
        </p:txBody>
      </p:sp>
    </p:spTree>
    <p:extLst>
      <p:ext uri="{BB962C8B-B14F-4D97-AF65-F5344CB8AC3E}">
        <p14:creationId xmlns:p14="http://schemas.microsoft.com/office/powerpoint/2010/main" val="2513912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087157"/>
          </a:xfrm>
        </p:spPr>
        <p:txBody>
          <a:bodyPr>
            <a:normAutofit/>
          </a:bodyPr>
          <a:lstStyle/>
          <a:p>
            <a:r>
              <a:rPr lang="el-GR" sz="2800" dirty="0" smtClean="0"/>
              <a:t>Η ιδιαίτερη κοινωνική ομάδα</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1250234398"/>
              </p:ext>
            </p:extLst>
          </p:nvPr>
        </p:nvGraphicFramePr>
        <p:xfrm>
          <a:off x="2324100" y="1375067"/>
          <a:ext cx="9226924" cy="5335016"/>
        </p:xfrm>
        <a:graphic>
          <a:graphicData uri="http://schemas.openxmlformats.org/drawingml/2006/table">
            <a:tbl>
              <a:tblPr firstRow="1" bandRow="1">
                <a:tableStyleId>{5C22544A-7EE6-4342-B048-85BDC9FD1C3A}</a:tableStyleId>
              </a:tblPr>
              <a:tblGrid>
                <a:gridCol w="9226924"/>
              </a:tblGrid>
              <a:tr h="808736">
                <a:tc>
                  <a:txBody>
                    <a:bodyPr/>
                    <a:lstStyle/>
                    <a:p>
                      <a:r>
                        <a:rPr lang="fr-FR" dirty="0" err="1" smtClean="0">
                          <a:latin typeface="+mj-lt"/>
                        </a:rPr>
                        <a:t>Minister</a:t>
                      </a:r>
                      <a:r>
                        <a:rPr lang="fr-FR" dirty="0" smtClean="0">
                          <a:latin typeface="+mj-lt"/>
                        </a:rPr>
                        <a:t> </a:t>
                      </a:r>
                      <a:r>
                        <a:rPr lang="fr-FR" dirty="0" err="1" smtClean="0">
                          <a:latin typeface="+mj-lt"/>
                        </a:rPr>
                        <a:t>voor</a:t>
                      </a:r>
                      <a:r>
                        <a:rPr lang="fr-FR" dirty="0" smtClean="0">
                          <a:latin typeface="+mj-lt"/>
                        </a:rPr>
                        <a:t> </a:t>
                      </a:r>
                      <a:r>
                        <a:rPr lang="fr-FR" dirty="0" err="1" smtClean="0">
                          <a:latin typeface="+mj-lt"/>
                        </a:rPr>
                        <a:t>Immigratie</a:t>
                      </a:r>
                      <a:r>
                        <a:rPr lang="fr-FR" dirty="0" smtClean="0">
                          <a:latin typeface="+mj-lt"/>
                        </a:rPr>
                        <a:t> en </a:t>
                      </a:r>
                      <a:r>
                        <a:rPr lang="fr-FR" dirty="0" err="1" smtClean="0">
                          <a:latin typeface="+mj-lt"/>
                        </a:rPr>
                        <a:t>Asiel</a:t>
                      </a:r>
                      <a:r>
                        <a:rPr lang="fr-FR" dirty="0" smtClean="0">
                          <a:latin typeface="+mj-lt"/>
                        </a:rPr>
                        <a:t> </a:t>
                      </a:r>
                      <a:r>
                        <a:rPr lang="el-GR" dirty="0" smtClean="0">
                          <a:latin typeface="+mj-lt"/>
                        </a:rPr>
                        <a:t>κατά </a:t>
                      </a:r>
                      <a:r>
                        <a:rPr lang="fr-FR" dirty="0" smtClean="0">
                          <a:latin typeface="+mj-lt"/>
                        </a:rPr>
                        <a:t>X</a:t>
                      </a:r>
                      <a:r>
                        <a:rPr lang="el-GR" dirty="0" smtClean="0">
                          <a:latin typeface="+mj-lt"/>
                        </a:rPr>
                        <a:t>, </a:t>
                      </a:r>
                      <a:r>
                        <a:rPr lang="fr-FR" dirty="0" smtClean="0">
                          <a:latin typeface="+mj-lt"/>
                        </a:rPr>
                        <a:t>Y </a:t>
                      </a:r>
                      <a:r>
                        <a:rPr lang="el-GR" dirty="0" smtClean="0">
                          <a:latin typeface="+mj-lt"/>
                        </a:rPr>
                        <a:t>και </a:t>
                      </a:r>
                      <a:r>
                        <a:rPr lang="fr-FR" dirty="0" smtClean="0">
                          <a:latin typeface="+mj-lt"/>
                        </a:rPr>
                        <a:t>Z</a:t>
                      </a:r>
                      <a:r>
                        <a:rPr lang="el-GR" dirty="0" smtClean="0">
                          <a:latin typeface="+mj-lt"/>
                        </a:rPr>
                        <a:t>, υποθέσεις </a:t>
                      </a:r>
                      <a:r>
                        <a:rPr lang="fr-FR" dirty="0" smtClean="0">
                          <a:latin typeface="+mj-lt"/>
                        </a:rPr>
                        <a:t>C‑199</a:t>
                      </a:r>
                      <a:r>
                        <a:rPr lang="el-GR" dirty="0" smtClean="0">
                          <a:latin typeface="+mj-lt"/>
                        </a:rPr>
                        <a:t>-201</a:t>
                      </a:r>
                      <a:r>
                        <a:rPr lang="fr-FR" dirty="0" smtClean="0">
                          <a:latin typeface="+mj-lt"/>
                        </a:rPr>
                        <a:t>/12</a:t>
                      </a:r>
                      <a:endParaRPr lang="el-GR" dirty="0" smtClean="0">
                        <a:latin typeface="+mj-lt"/>
                      </a:endParaRPr>
                    </a:p>
                    <a:p>
                      <a:r>
                        <a:rPr lang="el-GR" dirty="0" smtClean="0">
                          <a:latin typeface="+mj-lt"/>
                        </a:rPr>
                        <a:t>Σκέψεις</a:t>
                      </a:r>
                      <a:r>
                        <a:rPr lang="el-GR" baseline="0" dirty="0" smtClean="0">
                          <a:latin typeface="+mj-lt"/>
                        </a:rPr>
                        <a:t> 45-48</a:t>
                      </a:r>
                      <a:endParaRPr lang="el-GR" dirty="0">
                        <a:latin typeface="+mj-lt"/>
                      </a:endParaRPr>
                    </a:p>
                  </a:txBody>
                  <a:tcPr/>
                </a:tc>
              </a:tr>
              <a:tr h="4338017">
                <a:tc>
                  <a:txBody>
                    <a:bodyPr/>
                    <a:lstStyle/>
                    <a:p>
                      <a:r>
                        <a:rPr lang="el-GR" sz="1700" b="0" i="0" kern="1200" dirty="0" smtClean="0">
                          <a:solidFill>
                            <a:schemeClr val="dk1"/>
                          </a:solidFill>
                          <a:effectLst/>
                          <a:latin typeface="+mn-lt"/>
                          <a:ea typeface="+mn-ea"/>
                          <a:cs typeface="+mn-cs"/>
                        </a:rPr>
                        <a:t>[…] μια ομάδα θεωρείται «ιδιαίτερη κοινωνική ομάδα» όταν πληρούνται ειδικά </a:t>
                      </a:r>
                      <a:r>
                        <a:rPr lang="el-GR" sz="1700" b="1" i="0" u="sng" kern="1200" dirty="0" smtClean="0">
                          <a:solidFill>
                            <a:schemeClr val="dk1"/>
                          </a:solidFill>
                          <a:effectLst/>
                          <a:latin typeface="+mn-lt"/>
                          <a:ea typeface="+mn-ea"/>
                          <a:cs typeface="+mn-cs"/>
                        </a:rPr>
                        <a:t>δύο σωρευτικές προϋποθέσεις</a:t>
                      </a:r>
                      <a:r>
                        <a:rPr lang="el-GR" sz="1700" b="0" i="0" kern="1200" dirty="0" smtClean="0">
                          <a:solidFill>
                            <a:schemeClr val="dk1"/>
                          </a:solidFill>
                          <a:effectLst/>
                          <a:latin typeface="+mn-lt"/>
                          <a:ea typeface="+mn-ea"/>
                          <a:cs typeface="+mn-cs"/>
                        </a:rPr>
                        <a:t>. Αφενός, τα μέλη της ομάδας πρέπει να έχουν </a:t>
                      </a:r>
                      <a:r>
                        <a:rPr lang="el-GR" sz="1700" b="1" i="0" u="sng" kern="1200" dirty="0" smtClean="0">
                          <a:solidFill>
                            <a:schemeClr val="dk1"/>
                          </a:solidFill>
                          <a:effectLst/>
                          <a:latin typeface="+mn-lt"/>
                          <a:ea typeface="+mn-ea"/>
                          <a:cs typeface="+mn-cs"/>
                        </a:rPr>
                        <a:t>κοινά εγγενή χαρακτηριστικά</a:t>
                      </a:r>
                      <a:r>
                        <a:rPr lang="el-GR" sz="1700" b="0" i="0" kern="1200" dirty="0" smtClean="0">
                          <a:solidFill>
                            <a:schemeClr val="dk1"/>
                          </a:solidFill>
                          <a:effectLst/>
                          <a:latin typeface="+mn-lt"/>
                          <a:ea typeface="+mn-ea"/>
                          <a:cs typeface="+mn-cs"/>
                        </a:rPr>
                        <a:t> ή κοινό ιστορικό παρελθόν το οποίο δεν μπορεί να μεταβληθεί, ή ακόμη να έχουν από κοινού χαρακτηριστικά ή πεποιθήσεις τόσο θεμελιώδους σημασίας για την ταυτότητα ώστε ένα πρόσωπο να μην πρέπει να αναγκάζεται να τα αποκηρύξει. Αφετέρου, η ομάδα αυτή πρέπει να έχει ιδιαίτερη ταυτότητα στην περί ης πρόκειται τρίτη χώρα επειδή από τον περιβάλλοντα κοινωνικό χώρο γίνεται </a:t>
                      </a:r>
                      <a:r>
                        <a:rPr lang="el-GR" sz="1700" b="1" i="0" u="sng" kern="1200" dirty="0" smtClean="0">
                          <a:solidFill>
                            <a:schemeClr val="dk1"/>
                          </a:solidFill>
                          <a:effectLst/>
                          <a:latin typeface="+mn-lt"/>
                          <a:ea typeface="+mn-ea"/>
                          <a:cs typeface="+mn-cs"/>
                        </a:rPr>
                        <a:t>αντιληπτή ως διαφορετική ομάδα</a:t>
                      </a:r>
                      <a:r>
                        <a:rPr lang="el-GR" sz="1700" b="0" i="0" kern="1200" dirty="0" smtClean="0">
                          <a:solidFill>
                            <a:schemeClr val="dk1"/>
                          </a:solidFill>
                          <a:effectLst/>
                          <a:latin typeface="+mn-lt"/>
                          <a:ea typeface="+mn-ea"/>
                          <a:cs typeface="+mn-cs"/>
                        </a:rPr>
                        <a:t>.</a:t>
                      </a:r>
                    </a:p>
                    <a:p>
                      <a:r>
                        <a:rPr lang="el-GR" sz="1700" b="0" i="0" u="none" strike="noStrike" kern="1200" dirty="0" smtClean="0">
                          <a:solidFill>
                            <a:schemeClr val="dk1"/>
                          </a:solidFill>
                          <a:effectLst/>
                          <a:latin typeface="+mn-lt"/>
                          <a:ea typeface="+mn-ea"/>
                          <a:cs typeface="+mn-cs"/>
                        </a:rPr>
                        <a:t>[…]</a:t>
                      </a:r>
                      <a:r>
                        <a:rPr lang="el-GR" sz="1700" b="0" i="0" kern="1200" dirty="0" smtClean="0">
                          <a:solidFill>
                            <a:schemeClr val="dk1"/>
                          </a:solidFill>
                          <a:effectLst/>
                          <a:latin typeface="+mn-lt"/>
                          <a:ea typeface="+mn-ea"/>
                          <a:cs typeface="+mn-cs"/>
                        </a:rPr>
                        <a:t> Όσον αφορά την </a:t>
                      </a:r>
                      <a:r>
                        <a:rPr lang="el-GR" sz="1700" b="1" i="0" u="sng" kern="1200" dirty="0" smtClean="0">
                          <a:solidFill>
                            <a:schemeClr val="dk1"/>
                          </a:solidFill>
                          <a:effectLst/>
                          <a:latin typeface="+mn-lt"/>
                          <a:ea typeface="+mn-ea"/>
                          <a:cs typeface="+mn-cs"/>
                        </a:rPr>
                        <a:t>πρώτη</a:t>
                      </a:r>
                      <a:r>
                        <a:rPr lang="el-GR" sz="1700" b="0" i="0" kern="1200" dirty="0" smtClean="0">
                          <a:solidFill>
                            <a:schemeClr val="dk1"/>
                          </a:solidFill>
                          <a:effectLst/>
                          <a:latin typeface="+mn-lt"/>
                          <a:ea typeface="+mn-ea"/>
                          <a:cs typeface="+mn-cs"/>
                        </a:rPr>
                        <a:t> από τις εν λόγω προϋποθέσεις, δεν αμφισβητείται ότι ο γενετήσιος προσανατολισμός ενός προσώπου αποτελεί τόσο θεμελιώδους σημασίας χαρακτηριστικό της ταυτότητάς του ώστε το πρόσωπο αυτό να μην πρέπει να αναγκάζεται να τον αποκηρύξει. </a:t>
                      </a:r>
                    </a:p>
                    <a:p>
                      <a:r>
                        <a:rPr lang="el-GR" sz="1700" b="0" i="0" u="none" strike="noStrike" kern="1200" dirty="0" smtClean="0">
                          <a:solidFill>
                            <a:schemeClr val="dk1"/>
                          </a:solidFill>
                          <a:effectLst/>
                          <a:latin typeface="+mn-lt"/>
                          <a:ea typeface="+mn-ea"/>
                          <a:cs typeface="+mn-cs"/>
                        </a:rPr>
                        <a:t>[…] </a:t>
                      </a:r>
                      <a:r>
                        <a:rPr lang="el-GR" sz="1700" b="0" i="0" kern="1200" dirty="0" smtClean="0">
                          <a:solidFill>
                            <a:schemeClr val="dk1"/>
                          </a:solidFill>
                          <a:effectLst/>
                          <a:latin typeface="+mn-lt"/>
                          <a:ea typeface="+mn-ea"/>
                          <a:cs typeface="+mn-cs"/>
                        </a:rPr>
                        <a:t>Η </a:t>
                      </a:r>
                      <a:r>
                        <a:rPr lang="el-GR" sz="1700" b="1" i="0" u="sng" kern="1200" dirty="0" smtClean="0">
                          <a:solidFill>
                            <a:schemeClr val="dk1"/>
                          </a:solidFill>
                          <a:effectLst/>
                          <a:latin typeface="+mn-lt"/>
                          <a:ea typeface="+mn-ea"/>
                          <a:cs typeface="+mn-cs"/>
                        </a:rPr>
                        <a:t>δεύτερη</a:t>
                      </a:r>
                      <a:r>
                        <a:rPr lang="el-GR" sz="1700" b="0" i="0" kern="1200" dirty="0" smtClean="0">
                          <a:solidFill>
                            <a:schemeClr val="dk1"/>
                          </a:solidFill>
                          <a:effectLst/>
                          <a:latin typeface="+mn-lt"/>
                          <a:ea typeface="+mn-ea"/>
                          <a:cs typeface="+mn-cs"/>
                        </a:rPr>
                        <a:t> προϋπόθεση απαιτεί όπως, στη συγκεκριμένη χώρα καταγωγής, η ομάδα της οποίας τα μέλη έχουν τον ίδιο γενετήσιο προσανατολισμό έχει ιδιαίτερη ταυτότητα, επειδή από τον περιβάλλοντα κοινωνικό χώρο η ομάδα αυτή γίνεται αντιληπτή ως διαφορετική</a:t>
                      </a:r>
                      <a:r>
                        <a:rPr lang="el-GR" sz="1700" b="0" i="0" kern="1200" baseline="0" dirty="0" smtClean="0">
                          <a:solidFill>
                            <a:schemeClr val="dk1"/>
                          </a:solidFill>
                          <a:effectLst/>
                          <a:latin typeface="+mn-lt"/>
                          <a:ea typeface="+mn-ea"/>
                          <a:cs typeface="+mn-cs"/>
                        </a:rPr>
                        <a:t> […] [Π]</a:t>
                      </a:r>
                      <a:r>
                        <a:rPr lang="el-GR" sz="1700" b="0" i="0" kern="1200" dirty="0" smtClean="0">
                          <a:solidFill>
                            <a:schemeClr val="dk1"/>
                          </a:solidFill>
                          <a:effectLst/>
                          <a:latin typeface="+mn-lt"/>
                          <a:ea typeface="+mn-ea"/>
                          <a:cs typeface="+mn-cs"/>
                        </a:rPr>
                        <a:t>ρέπει να γίνει δεκτό ότι η ύπαρξη ποινικής νομοθεσίας […] η οποία αφορά ειδικά τους ομοφυλόφιλους, καθιστά δυνατή τη διαπίστωση ότι τα πρόσωπα αυτά αποτελούν χωριστή ομάδα η οποία από τον περιβάλλοντα κοινωνικό χώρο γίνεται αντιληπτή ως διαφορετική.</a:t>
                      </a:r>
                    </a:p>
                    <a:p>
                      <a:pPr marL="0" indent="0" algn="l">
                        <a:buFont typeface="Arial" panose="020B0604020202020204" pitchFamily="34" charset="0"/>
                        <a:buNone/>
                      </a:pPr>
                      <a:endParaRPr lang="el-GR" sz="1900" b="0" i="0" kern="1200" dirty="0" smtClean="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1320455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087157"/>
          </a:xfrm>
        </p:spPr>
        <p:txBody>
          <a:bodyPr>
            <a:normAutofit/>
          </a:bodyPr>
          <a:lstStyle/>
          <a:p>
            <a:r>
              <a:rPr lang="el-GR" sz="2800" dirty="0" smtClean="0"/>
              <a:t>Ποινικοποίηση</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3414858682"/>
              </p:ext>
            </p:extLst>
          </p:nvPr>
        </p:nvGraphicFramePr>
        <p:xfrm>
          <a:off x="2324100" y="1375067"/>
          <a:ext cx="9226924" cy="5146753"/>
        </p:xfrm>
        <a:graphic>
          <a:graphicData uri="http://schemas.openxmlformats.org/drawingml/2006/table">
            <a:tbl>
              <a:tblPr firstRow="1" bandRow="1">
                <a:tableStyleId>{5C22544A-7EE6-4342-B048-85BDC9FD1C3A}</a:tableStyleId>
              </a:tblPr>
              <a:tblGrid>
                <a:gridCol w="9226924"/>
              </a:tblGrid>
              <a:tr h="808736">
                <a:tc>
                  <a:txBody>
                    <a:bodyPr/>
                    <a:lstStyle/>
                    <a:p>
                      <a:r>
                        <a:rPr lang="fr-FR" dirty="0" err="1" smtClean="0">
                          <a:latin typeface="+mj-lt"/>
                        </a:rPr>
                        <a:t>Minister</a:t>
                      </a:r>
                      <a:r>
                        <a:rPr lang="fr-FR" dirty="0" smtClean="0">
                          <a:latin typeface="+mj-lt"/>
                        </a:rPr>
                        <a:t> </a:t>
                      </a:r>
                      <a:r>
                        <a:rPr lang="fr-FR" dirty="0" err="1" smtClean="0">
                          <a:latin typeface="+mj-lt"/>
                        </a:rPr>
                        <a:t>voor</a:t>
                      </a:r>
                      <a:r>
                        <a:rPr lang="fr-FR" dirty="0" smtClean="0">
                          <a:latin typeface="+mj-lt"/>
                        </a:rPr>
                        <a:t> </a:t>
                      </a:r>
                      <a:r>
                        <a:rPr lang="fr-FR" dirty="0" err="1" smtClean="0">
                          <a:latin typeface="+mj-lt"/>
                        </a:rPr>
                        <a:t>Immigratie</a:t>
                      </a:r>
                      <a:r>
                        <a:rPr lang="fr-FR" dirty="0" smtClean="0">
                          <a:latin typeface="+mj-lt"/>
                        </a:rPr>
                        <a:t> en </a:t>
                      </a:r>
                      <a:r>
                        <a:rPr lang="fr-FR" dirty="0" err="1" smtClean="0">
                          <a:latin typeface="+mj-lt"/>
                        </a:rPr>
                        <a:t>Asiel</a:t>
                      </a:r>
                      <a:r>
                        <a:rPr lang="fr-FR" dirty="0" smtClean="0">
                          <a:latin typeface="+mj-lt"/>
                        </a:rPr>
                        <a:t> </a:t>
                      </a:r>
                      <a:r>
                        <a:rPr lang="el-GR" dirty="0" smtClean="0">
                          <a:latin typeface="+mj-lt"/>
                        </a:rPr>
                        <a:t>κατά </a:t>
                      </a:r>
                      <a:r>
                        <a:rPr lang="fr-FR" dirty="0" smtClean="0">
                          <a:latin typeface="+mj-lt"/>
                        </a:rPr>
                        <a:t>X</a:t>
                      </a:r>
                      <a:r>
                        <a:rPr lang="el-GR" dirty="0" smtClean="0">
                          <a:latin typeface="+mj-lt"/>
                        </a:rPr>
                        <a:t>, </a:t>
                      </a:r>
                      <a:r>
                        <a:rPr lang="fr-FR" dirty="0" smtClean="0">
                          <a:latin typeface="+mj-lt"/>
                        </a:rPr>
                        <a:t>Y </a:t>
                      </a:r>
                      <a:r>
                        <a:rPr lang="el-GR" dirty="0" smtClean="0">
                          <a:latin typeface="+mj-lt"/>
                        </a:rPr>
                        <a:t>και </a:t>
                      </a:r>
                      <a:r>
                        <a:rPr lang="fr-FR" dirty="0" smtClean="0">
                          <a:latin typeface="+mj-lt"/>
                        </a:rPr>
                        <a:t>Z</a:t>
                      </a:r>
                      <a:r>
                        <a:rPr lang="el-GR" dirty="0" smtClean="0">
                          <a:latin typeface="+mj-lt"/>
                        </a:rPr>
                        <a:t>, υποθέσεις </a:t>
                      </a:r>
                      <a:r>
                        <a:rPr lang="fr-FR" dirty="0" smtClean="0">
                          <a:latin typeface="+mj-lt"/>
                        </a:rPr>
                        <a:t>C‑199</a:t>
                      </a:r>
                      <a:r>
                        <a:rPr lang="el-GR" dirty="0" smtClean="0">
                          <a:latin typeface="+mj-lt"/>
                        </a:rPr>
                        <a:t>-201</a:t>
                      </a:r>
                      <a:r>
                        <a:rPr lang="fr-FR" dirty="0" smtClean="0">
                          <a:latin typeface="+mj-lt"/>
                        </a:rPr>
                        <a:t>/12</a:t>
                      </a:r>
                      <a:endParaRPr lang="el-GR" dirty="0" smtClean="0">
                        <a:latin typeface="+mj-lt"/>
                      </a:endParaRPr>
                    </a:p>
                    <a:p>
                      <a:r>
                        <a:rPr lang="el-GR" dirty="0" smtClean="0">
                          <a:latin typeface="+mj-lt"/>
                        </a:rPr>
                        <a:t>Σκέψεις</a:t>
                      </a:r>
                      <a:r>
                        <a:rPr lang="el-GR" baseline="0" dirty="0" smtClean="0">
                          <a:latin typeface="+mj-lt"/>
                        </a:rPr>
                        <a:t> 55-56</a:t>
                      </a:r>
                      <a:endParaRPr lang="el-GR" dirty="0">
                        <a:latin typeface="+mj-lt"/>
                      </a:endParaRPr>
                    </a:p>
                  </a:txBody>
                  <a:tcPr/>
                </a:tc>
              </a:tr>
              <a:tr h="4338017">
                <a:tc>
                  <a:txBody>
                    <a:bodyPr/>
                    <a:lstStyle/>
                    <a:p>
                      <a:endParaRPr lang="el-GR" sz="1700" b="0" i="0" kern="1200" dirty="0" smtClean="0">
                        <a:solidFill>
                          <a:schemeClr val="dk1"/>
                        </a:solidFill>
                        <a:effectLst/>
                        <a:latin typeface="+mn-lt"/>
                        <a:ea typeface="+mn-ea"/>
                        <a:cs typeface="+mn-cs"/>
                      </a:endParaRPr>
                    </a:p>
                    <a:p>
                      <a:endParaRPr lang="el-GR" sz="1700" b="0" i="0" kern="1200" dirty="0" smtClean="0">
                        <a:solidFill>
                          <a:schemeClr val="dk1"/>
                        </a:solidFill>
                        <a:effectLst/>
                        <a:latin typeface="+mn-lt"/>
                        <a:ea typeface="+mn-ea"/>
                        <a:cs typeface="+mn-cs"/>
                      </a:endParaRPr>
                    </a:p>
                    <a:p>
                      <a:r>
                        <a:rPr lang="el-GR" sz="1700" b="0" i="0" kern="1200" dirty="0" smtClean="0">
                          <a:solidFill>
                            <a:schemeClr val="dk1"/>
                          </a:solidFill>
                          <a:effectLst/>
                          <a:latin typeface="+mn-lt"/>
                          <a:ea typeface="+mn-ea"/>
                          <a:cs typeface="+mn-cs"/>
                        </a:rPr>
                        <a:t>[…] </a:t>
                      </a:r>
                      <a:r>
                        <a:rPr lang="el-GR" sz="1800" b="0" i="0" kern="1200" dirty="0" smtClean="0">
                          <a:solidFill>
                            <a:schemeClr val="dk1"/>
                          </a:solidFill>
                          <a:effectLst/>
                          <a:latin typeface="+mn-lt"/>
                          <a:ea typeface="+mn-ea"/>
                          <a:cs typeface="+mn-cs"/>
                        </a:rPr>
                        <a:t>απλώς και μόνον η ύπαρξη νομοθεσίας που </a:t>
                      </a:r>
                      <a:r>
                        <a:rPr lang="el-GR" sz="1800" b="0" i="0" kern="1200" dirty="0" err="1" smtClean="0">
                          <a:solidFill>
                            <a:schemeClr val="dk1"/>
                          </a:solidFill>
                          <a:effectLst/>
                          <a:latin typeface="+mn-lt"/>
                          <a:ea typeface="+mn-ea"/>
                          <a:cs typeface="+mn-cs"/>
                        </a:rPr>
                        <a:t>ποινικοποιεί</a:t>
                      </a:r>
                      <a:r>
                        <a:rPr lang="el-GR" sz="1800" b="0" i="0" kern="1200" dirty="0" smtClean="0">
                          <a:solidFill>
                            <a:schemeClr val="dk1"/>
                          </a:solidFill>
                          <a:effectLst/>
                          <a:latin typeface="+mn-lt"/>
                          <a:ea typeface="+mn-ea"/>
                          <a:cs typeface="+mn-cs"/>
                        </a:rPr>
                        <a:t> ομοφυλοφιλικές πράξεις δεν δύναται να θεωρηθεί πράξη </a:t>
                      </a:r>
                      <a:r>
                        <a:rPr lang="el-GR" sz="1800" b="0" i="0" kern="1200" dirty="0" err="1" smtClean="0">
                          <a:solidFill>
                            <a:schemeClr val="dk1"/>
                          </a:solidFill>
                          <a:effectLst/>
                          <a:latin typeface="+mn-lt"/>
                          <a:ea typeface="+mn-ea"/>
                          <a:cs typeface="+mn-cs"/>
                        </a:rPr>
                        <a:t>θίγουσα</a:t>
                      </a:r>
                      <a:r>
                        <a:rPr lang="el-GR" sz="1800" b="0" i="0" kern="1200" dirty="0" smtClean="0">
                          <a:solidFill>
                            <a:schemeClr val="dk1"/>
                          </a:solidFill>
                          <a:effectLst/>
                          <a:latin typeface="+mn-lt"/>
                          <a:ea typeface="+mn-ea"/>
                          <a:cs typeface="+mn-cs"/>
                        </a:rPr>
                        <a:t> τον αιτούντα κατά τόσο σημαντικό τρόπο ώστε να επιτυγχάνεται το επίπεδο σοβαρότητας που είναι αναγκαίο για να θεωρηθεί ότι η ποινικοποίηση αυτή συνιστά δίωξη υπό την έννοια του άρθρου 9, παράγραφος 1, της οδηγίας.</a:t>
                      </a:r>
                    </a:p>
                    <a:p>
                      <a:r>
                        <a:rPr lang="el-GR" sz="1800" b="0" i="0" u="none" strike="noStrike" kern="1200" dirty="0" smtClean="0">
                          <a:solidFill>
                            <a:schemeClr val="dk1"/>
                          </a:solidFill>
                          <a:effectLst/>
                          <a:latin typeface="+mn-lt"/>
                          <a:ea typeface="+mn-ea"/>
                          <a:cs typeface="+mn-cs"/>
                        </a:rPr>
                        <a:t>[…]</a:t>
                      </a:r>
                      <a:r>
                        <a:rPr lang="el-GR" sz="1800" b="0" i="0" kern="1200" dirty="0" smtClean="0">
                          <a:solidFill>
                            <a:schemeClr val="dk1"/>
                          </a:solidFill>
                          <a:effectLst/>
                          <a:latin typeface="+mn-lt"/>
                          <a:ea typeface="+mn-ea"/>
                          <a:cs typeface="+mn-cs"/>
                        </a:rPr>
                        <a:t> Αντιθέτως, η </a:t>
                      </a:r>
                      <a:r>
                        <a:rPr lang="el-GR" sz="1800" b="1" i="0" u="sng" kern="1200" dirty="0" smtClean="0">
                          <a:solidFill>
                            <a:schemeClr val="dk1"/>
                          </a:solidFill>
                          <a:effectLst/>
                          <a:latin typeface="+mn-lt"/>
                          <a:ea typeface="+mn-ea"/>
                          <a:cs typeface="+mn-cs"/>
                        </a:rPr>
                        <a:t>ποινή φυλακίσεως ή καθείρξεως </a:t>
                      </a:r>
                      <a:r>
                        <a:rPr lang="el-GR" sz="1800" b="0" i="0" kern="1200" dirty="0" smtClean="0">
                          <a:solidFill>
                            <a:schemeClr val="dk1"/>
                          </a:solidFill>
                          <a:effectLst/>
                          <a:latin typeface="+mn-lt"/>
                          <a:ea typeface="+mn-ea"/>
                          <a:cs typeface="+mn-cs"/>
                        </a:rPr>
                        <a:t>με την οποία συνοδεύεται νομοθετική διάταξη η οποία, όπως οι επίμαχες στις υποθέσεις των κύριων δικών, </a:t>
                      </a:r>
                      <a:r>
                        <a:rPr lang="el-GR" sz="1800" b="0" i="0" kern="1200" dirty="0" err="1" smtClean="0">
                          <a:solidFill>
                            <a:schemeClr val="dk1"/>
                          </a:solidFill>
                          <a:effectLst/>
                          <a:latin typeface="+mn-lt"/>
                          <a:ea typeface="+mn-ea"/>
                          <a:cs typeface="+mn-cs"/>
                        </a:rPr>
                        <a:t>ποινικοποιεί</a:t>
                      </a:r>
                      <a:r>
                        <a:rPr lang="el-GR" sz="1800" b="0" i="0" kern="1200" dirty="0" smtClean="0">
                          <a:solidFill>
                            <a:schemeClr val="dk1"/>
                          </a:solidFill>
                          <a:effectLst/>
                          <a:latin typeface="+mn-lt"/>
                          <a:ea typeface="+mn-ea"/>
                          <a:cs typeface="+mn-cs"/>
                        </a:rPr>
                        <a:t> ομοφυλοφιλικές πράξεις δύναται, από μόνη της, να αποτελέσει πράξη διώξεως υπό την έννοια του άρθρου 9, παράγραφος 1, της οδηγίας, </a:t>
                      </a:r>
                      <a:r>
                        <a:rPr lang="el-GR" sz="1800" b="1" i="0" u="sng" kern="1200" dirty="0" smtClean="0">
                          <a:solidFill>
                            <a:schemeClr val="dk1"/>
                          </a:solidFill>
                          <a:effectLst/>
                          <a:latin typeface="+mn-lt"/>
                          <a:ea typeface="+mn-ea"/>
                          <a:cs typeface="+mn-cs"/>
                        </a:rPr>
                        <a:t>αρκεί όντως να εφαρμόζεται</a:t>
                      </a:r>
                      <a:r>
                        <a:rPr lang="el-GR" sz="1800" b="0" i="0" kern="1200" dirty="0" smtClean="0">
                          <a:solidFill>
                            <a:schemeClr val="dk1"/>
                          </a:solidFill>
                          <a:effectLst/>
                          <a:latin typeface="+mn-lt"/>
                          <a:ea typeface="+mn-ea"/>
                          <a:cs typeface="+mn-cs"/>
                        </a:rPr>
                        <a:t> στη χώρα καταγωγής η οποία θέσπισε μια τέτοια νομοθεσία.</a:t>
                      </a:r>
                      <a:endParaRPr lang="el-GR" sz="1800" b="0" i="0" kern="1200" dirty="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4255805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087157"/>
          </a:xfrm>
        </p:spPr>
        <p:txBody>
          <a:bodyPr>
            <a:normAutofit/>
          </a:bodyPr>
          <a:lstStyle/>
          <a:p>
            <a:r>
              <a:rPr lang="el-GR" sz="2800" dirty="0" smtClean="0"/>
              <a:t>Απόδειξη ισχυρισμού</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1295764420"/>
              </p:ext>
            </p:extLst>
          </p:nvPr>
        </p:nvGraphicFramePr>
        <p:xfrm>
          <a:off x="2324100" y="1375067"/>
          <a:ext cx="9226924" cy="5146753"/>
        </p:xfrm>
        <a:graphic>
          <a:graphicData uri="http://schemas.openxmlformats.org/drawingml/2006/table">
            <a:tbl>
              <a:tblPr firstRow="1" bandRow="1">
                <a:tableStyleId>{5C22544A-7EE6-4342-B048-85BDC9FD1C3A}</a:tableStyleId>
              </a:tblPr>
              <a:tblGrid>
                <a:gridCol w="9226924"/>
              </a:tblGrid>
              <a:tr h="808736">
                <a:tc>
                  <a:txBody>
                    <a:bodyPr/>
                    <a:lstStyle/>
                    <a:p>
                      <a:r>
                        <a:rPr lang="nl-NL" sz="1800" b="1" i="0" kern="1200" dirty="0" smtClean="0">
                          <a:solidFill>
                            <a:schemeClr val="lt1"/>
                          </a:solidFill>
                          <a:effectLst/>
                          <a:latin typeface="+mj-lt"/>
                          <a:ea typeface="+mn-ea"/>
                          <a:cs typeface="+mn-cs"/>
                        </a:rPr>
                        <a:t>A κ.λπ. κατά Staatssecretaris van Veiligheid en Justitie</a:t>
                      </a:r>
                      <a:r>
                        <a:rPr lang="el-GR" dirty="0" smtClean="0">
                          <a:latin typeface="+mj-lt"/>
                        </a:rPr>
                        <a:t>, υποθέσεις </a:t>
                      </a:r>
                      <a:r>
                        <a:rPr lang="fr-FR" dirty="0" smtClean="0">
                          <a:latin typeface="+mj-lt"/>
                        </a:rPr>
                        <a:t>C‑1</a:t>
                      </a:r>
                      <a:r>
                        <a:rPr lang="el-GR" dirty="0" smtClean="0">
                          <a:latin typeface="+mj-lt"/>
                        </a:rPr>
                        <a:t>48-150/13</a:t>
                      </a:r>
                    </a:p>
                    <a:p>
                      <a:r>
                        <a:rPr lang="el-GR" dirty="0" smtClean="0">
                          <a:latin typeface="+mj-lt"/>
                        </a:rPr>
                        <a:t>Σκέψεις</a:t>
                      </a:r>
                      <a:r>
                        <a:rPr lang="el-GR" baseline="0" dirty="0" smtClean="0">
                          <a:latin typeface="+mj-lt"/>
                        </a:rPr>
                        <a:t> 55-56</a:t>
                      </a:r>
                      <a:endParaRPr lang="el-GR" dirty="0">
                        <a:latin typeface="+mj-lt"/>
                      </a:endParaRPr>
                    </a:p>
                  </a:txBody>
                  <a:tcPr/>
                </a:tc>
              </a:tr>
              <a:tr h="4338017">
                <a:tc>
                  <a:txBody>
                    <a:bodyPr/>
                    <a:lstStyle/>
                    <a:p>
                      <a:endParaRPr lang="el-GR" sz="1700" b="0" i="0" kern="1200" dirty="0" smtClean="0">
                        <a:solidFill>
                          <a:schemeClr val="dk1"/>
                        </a:solidFill>
                        <a:effectLst/>
                        <a:latin typeface="+mn-lt"/>
                        <a:ea typeface="+mn-ea"/>
                        <a:cs typeface="+mn-cs"/>
                      </a:endParaRPr>
                    </a:p>
                    <a:p>
                      <a:endParaRPr lang="el-GR" sz="1700" b="0" i="0" kern="1200" dirty="0" smtClean="0">
                        <a:solidFill>
                          <a:schemeClr val="dk1"/>
                        </a:solidFill>
                        <a:effectLst/>
                        <a:latin typeface="+mn-lt"/>
                        <a:ea typeface="+mn-ea"/>
                        <a:cs typeface="+mn-cs"/>
                      </a:endParaRPr>
                    </a:p>
                    <a:p>
                      <a:r>
                        <a:rPr lang="el-GR" sz="1700" b="0" i="0" kern="1200" dirty="0" smtClean="0">
                          <a:solidFill>
                            <a:schemeClr val="dk1"/>
                          </a:solidFill>
                          <a:effectLst/>
                          <a:latin typeface="+mn-lt"/>
                          <a:ea typeface="+mn-ea"/>
                          <a:cs typeface="+mn-cs"/>
                        </a:rPr>
                        <a:t>[…] </a:t>
                      </a:r>
                      <a:r>
                        <a:rPr lang="el-GR" sz="1800" b="0" i="0" kern="1200" dirty="0" smtClean="0">
                          <a:solidFill>
                            <a:schemeClr val="dk1"/>
                          </a:solidFill>
                          <a:effectLst/>
                          <a:latin typeface="+mn-lt"/>
                          <a:ea typeface="+mn-ea"/>
                          <a:cs typeface="+mn-cs"/>
                        </a:rPr>
                        <a:t>έχουν την έννοια ότι </a:t>
                      </a:r>
                      <a:r>
                        <a:rPr lang="el-GR" sz="1800" b="0" i="0" u="none" kern="1200" dirty="0" smtClean="0">
                          <a:solidFill>
                            <a:schemeClr val="dk1"/>
                          </a:solidFill>
                          <a:effectLst/>
                          <a:latin typeface="+mn-lt"/>
                          <a:ea typeface="+mn-ea"/>
                          <a:cs typeface="+mn-cs"/>
                        </a:rPr>
                        <a:t>αντιτίθενται</a:t>
                      </a:r>
                      <a:r>
                        <a:rPr lang="el-GR" sz="1800" b="0" i="0" kern="1200" dirty="0" smtClean="0">
                          <a:solidFill>
                            <a:schemeClr val="dk1"/>
                          </a:solidFill>
                          <a:effectLst/>
                          <a:latin typeface="+mn-lt"/>
                          <a:ea typeface="+mn-ea"/>
                          <a:cs typeface="+mn-cs"/>
                        </a:rPr>
                        <a:t> σε πρακτική κατά την οποία οι αρμόδιες εθνικές αρχές […] προβαίνουν στην αξιολόγηση των δηλώσεων και των εγγράφων ή άλλων αποδείξεων που προσκομίζονται προς στήριξη τέτοιων αιτήσεων μέσω υποβολής ερωτήσεων βασιζόμενων αποκλειστικά και μόνο σε </a:t>
                      </a:r>
                      <a:r>
                        <a:rPr lang="el-GR" sz="1800" b="1" i="0" u="sng" kern="1200" dirty="0" smtClean="0">
                          <a:solidFill>
                            <a:schemeClr val="dk1"/>
                          </a:solidFill>
                          <a:effectLst/>
                          <a:latin typeface="+mn-lt"/>
                          <a:ea typeface="+mn-ea"/>
                          <a:cs typeface="+mn-cs"/>
                        </a:rPr>
                        <a:t>στερεοτυπικές αντιλήψεις για τους ομοφυλόφιλους</a:t>
                      </a:r>
                      <a:r>
                        <a:rPr lang="el-GR" sz="1800" b="0" i="0" kern="1200" dirty="0" smtClean="0">
                          <a:solidFill>
                            <a:schemeClr val="dk1"/>
                          </a:solidFill>
                          <a:effectLst/>
                          <a:latin typeface="+mn-lt"/>
                          <a:ea typeface="+mn-ea"/>
                          <a:cs typeface="+mn-cs"/>
                        </a:rPr>
                        <a:t>.</a:t>
                      </a:r>
                    </a:p>
                    <a:p>
                      <a:r>
                        <a:rPr lang="el-GR" sz="1800" b="0" i="0" kern="1200" dirty="0" smtClean="0">
                          <a:solidFill>
                            <a:schemeClr val="dk1"/>
                          </a:solidFill>
                          <a:effectLst/>
                          <a:latin typeface="+mn-lt"/>
                          <a:ea typeface="+mn-ea"/>
                          <a:cs typeface="+mn-cs"/>
                        </a:rPr>
                        <a:t>[…] αντιτίθεται σε πρακτική κατά την οποία οι αρμόδιες εθνικές αρχές […] προβαίνουν σε υποβολή διερευνητικών ερωτήσεων σχετικά με τις </a:t>
                      </a:r>
                      <a:r>
                        <a:rPr lang="el-GR" sz="1800" b="1" i="0" u="sng" kern="1200" dirty="0" smtClean="0">
                          <a:solidFill>
                            <a:schemeClr val="dk1"/>
                          </a:solidFill>
                          <a:effectLst/>
                          <a:latin typeface="+mn-lt"/>
                          <a:ea typeface="+mn-ea"/>
                          <a:cs typeface="+mn-cs"/>
                        </a:rPr>
                        <a:t>σεξουαλικές πρακτικές </a:t>
                      </a:r>
                      <a:r>
                        <a:rPr lang="el-GR" sz="1800" b="0" i="0" kern="1200" dirty="0" smtClean="0">
                          <a:solidFill>
                            <a:schemeClr val="dk1"/>
                          </a:solidFill>
                          <a:effectLst/>
                          <a:latin typeface="+mn-lt"/>
                          <a:ea typeface="+mn-ea"/>
                          <a:cs typeface="+mn-cs"/>
                        </a:rPr>
                        <a:t>του αιτούντος άσυλο.</a:t>
                      </a:r>
                    </a:p>
                    <a:p>
                      <a:r>
                        <a:rPr lang="el-GR" sz="1800" b="0" i="0" kern="1200" dirty="0" smtClean="0">
                          <a:solidFill>
                            <a:schemeClr val="dk1"/>
                          </a:solidFill>
                          <a:effectLst/>
                          <a:latin typeface="+mn-lt"/>
                          <a:ea typeface="+mn-ea"/>
                          <a:cs typeface="+mn-cs"/>
                        </a:rPr>
                        <a:t>[…] αντιτίθεται σε πρακτική κατά την οποία οι αρμόδιες εθνικές αρχές, στο πλαίσιο της εν λόγω εκτιμήσεως, κρίνουν παραδεκτά αποδεικτικά στοιχεία όπως είναι </a:t>
                      </a:r>
                      <a:r>
                        <a:rPr lang="el-GR" sz="1800" b="1" i="0" u="sng" kern="1200" dirty="0" smtClean="0">
                          <a:solidFill>
                            <a:schemeClr val="dk1"/>
                          </a:solidFill>
                          <a:effectLst/>
                          <a:latin typeface="+mn-lt"/>
                          <a:ea typeface="+mn-ea"/>
                          <a:cs typeface="+mn-cs"/>
                        </a:rPr>
                        <a:t>η τέλεση ομοφυλοφιλικών πράξεων από τον αιτούντα άσυλο, η υποβολή του σε «τεστ» προκειμένου να αποδείξει την ομοφυλοφιλία του ή ακόμα οι εκ μέρους του προσκομιζόμενες βιντεοσκοπημένες λήψεις τέτοιων πράξεων</a:t>
                      </a:r>
                      <a:r>
                        <a:rPr lang="el-GR" sz="1800" b="0" i="0" kern="1200" dirty="0" smtClean="0">
                          <a:solidFill>
                            <a:schemeClr val="dk1"/>
                          </a:solidFill>
                          <a:effectLst/>
                          <a:latin typeface="+mn-lt"/>
                          <a:ea typeface="+mn-ea"/>
                          <a:cs typeface="+mn-cs"/>
                        </a:rPr>
                        <a:t>.</a:t>
                      </a:r>
                      <a:endParaRPr lang="el-GR" sz="1800" b="0" i="0" kern="1200" dirty="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418202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087157"/>
          </a:xfrm>
        </p:spPr>
        <p:txBody>
          <a:bodyPr>
            <a:normAutofit/>
          </a:bodyPr>
          <a:lstStyle/>
          <a:p>
            <a:r>
              <a:rPr lang="el-GR" sz="2800" dirty="0" smtClean="0"/>
              <a:t>Απόδειξη ισχυρισμού</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2198920916"/>
              </p:ext>
            </p:extLst>
          </p:nvPr>
        </p:nvGraphicFramePr>
        <p:xfrm>
          <a:off x="2324100" y="1375067"/>
          <a:ext cx="9226924" cy="5146753"/>
        </p:xfrm>
        <a:graphic>
          <a:graphicData uri="http://schemas.openxmlformats.org/drawingml/2006/table">
            <a:tbl>
              <a:tblPr firstRow="1" bandRow="1">
                <a:tableStyleId>{5C22544A-7EE6-4342-B048-85BDC9FD1C3A}</a:tableStyleId>
              </a:tblPr>
              <a:tblGrid>
                <a:gridCol w="9226924"/>
              </a:tblGrid>
              <a:tr h="808736">
                <a:tc>
                  <a:txBody>
                    <a:bodyPr/>
                    <a:lstStyle/>
                    <a:p>
                      <a:r>
                        <a:rPr lang="fr-FR" sz="1800" b="1" i="0" kern="1200" dirty="0" smtClean="0">
                          <a:solidFill>
                            <a:schemeClr val="lt1"/>
                          </a:solidFill>
                          <a:effectLst/>
                          <a:latin typeface="+mn-lt"/>
                          <a:ea typeface="+mn-ea"/>
                          <a:cs typeface="+mn-cs"/>
                        </a:rPr>
                        <a:t>F</a:t>
                      </a:r>
                      <a:r>
                        <a:rPr lang="el-GR" sz="1800" b="1" i="0" kern="1200" dirty="0" smtClean="0">
                          <a:solidFill>
                            <a:schemeClr val="lt1"/>
                          </a:solidFill>
                          <a:effectLst/>
                          <a:latin typeface="+mn-lt"/>
                          <a:ea typeface="+mn-ea"/>
                          <a:cs typeface="+mn-cs"/>
                        </a:rPr>
                        <a:t> κατά </a:t>
                      </a:r>
                      <a:r>
                        <a:rPr lang="fr-FR" sz="1800" b="1" i="0" kern="1200" dirty="0" err="1" smtClean="0">
                          <a:solidFill>
                            <a:schemeClr val="lt1"/>
                          </a:solidFill>
                          <a:effectLst/>
                          <a:latin typeface="+mn-lt"/>
                          <a:ea typeface="+mn-ea"/>
                          <a:cs typeface="+mn-cs"/>
                        </a:rPr>
                        <a:t>Bevándorlási</a:t>
                      </a:r>
                      <a:r>
                        <a:rPr lang="fr-FR" sz="1800" b="1" i="0" kern="1200" dirty="0" smtClean="0">
                          <a:solidFill>
                            <a:schemeClr val="lt1"/>
                          </a:solidFill>
                          <a:effectLst/>
                          <a:latin typeface="+mn-lt"/>
                          <a:ea typeface="+mn-ea"/>
                          <a:cs typeface="+mn-cs"/>
                        </a:rPr>
                        <a:t> </a:t>
                      </a:r>
                      <a:r>
                        <a:rPr lang="fr-FR" sz="1800" b="1" i="0" kern="1200" dirty="0" err="1" smtClean="0">
                          <a:solidFill>
                            <a:schemeClr val="lt1"/>
                          </a:solidFill>
                          <a:effectLst/>
                          <a:latin typeface="+mn-lt"/>
                          <a:ea typeface="+mn-ea"/>
                          <a:cs typeface="+mn-cs"/>
                        </a:rPr>
                        <a:t>és</a:t>
                      </a:r>
                      <a:r>
                        <a:rPr lang="fr-FR" sz="1800" b="1" i="0" kern="1200" dirty="0" smtClean="0">
                          <a:solidFill>
                            <a:schemeClr val="lt1"/>
                          </a:solidFill>
                          <a:effectLst/>
                          <a:latin typeface="+mn-lt"/>
                          <a:ea typeface="+mn-ea"/>
                          <a:cs typeface="+mn-cs"/>
                        </a:rPr>
                        <a:t> </a:t>
                      </a:r>
                      <a:r>
                        <a:rPr lang="fr-FR" sz="1800" b="1" i="0" kern="1200" dirty="0" err="1" smtClean="0">
                          <a:solidFill>
                            <a:schemeClr val="lt1"/>
                          </a:solidFill>
                          <a:effectLst/>
                          <a:latin typeface="+mn-lt"/>
                          <a:ea typeface="+mn-ea"/>
                          <a:cs typeface="+mn-cs"/>
                        </a:rPr>
                        <a:t>Menekültügyi</a:t>
                      </a:r>
                      <a:r>
                        <a:rPr lang="fr-FR" sz="1800" b="1" i="0" kern="1200" dirty="0" smtClean="0">
                          <a:solidFill>
                            <a:schemeClr val="lt1"/>
                          </a:solidFill>
                          <a:effectLst/>
                          <a:latin typeface="+mn-lt"/>
                          <a:ea typeface="+mn-ea"/>
                          <a:cs typeface="+mn-cs"/>
                        </a:rPr>
                        <a:t> </a:t>
                      </a:r>
                      <a:r>
                        <a:rPr lang="fr-FR" sz="1800" b="1" i="0" kern="1200" dirty="0" err="1" smtClean="0">
                          <a:solidFill>
                            <a:schemeClr val="lt1"/>
                          </a:solidFill>
                          <a:effectLst/>
                          <a:latin typeface="+mn-lt"/>
                          <a:ea typeface="+mn-ea"/>
                          <a:cs typeface="+mn-cs"/>
                        </a:rPr>
                        <a:t>Hivatal</a:t>
                      </a:r>
                      <a:r>
                        <a:rPr lang="el-GR" sz="1800" b="1" i="0" kern="1200" dirty="0" smtClean="0">
                          <a:solidFill>
                            <a:schemeClr val="lt1"/>
                          </a:solidFill>
                          <a:effectLst/>
                          <a:latin typeface="+mn-lt"/>
                          <a:ea typeface="+mn-ea"/>
                          <a:cs typeface="+mn-cs"/>
                        </a:rPr>
                        <a:t>, </a:t>
                      </a:r>
                      <a:r>
                        <a:rPr lang="el-GR" dirty="0" smtClean="0">
                          <a:latin typeface="+mj-lt"/>
                        </a:rPr>
                        <a:t>υπόθεση </a:t>
                      </a:r>
                      <a:r>
                        <a:rPr lang="fr-FR" dirty="0" smtClean="0">
                          <a:latin typeface="+mj-lt"/>
                        </a:rPr>
                        <a:t>C‑</a:t>
                      </a:r>
                      <a:r>
                        <a:rPr lang="el-GR" dirty="0" smtClean="0">
                          <a:latin typeface="+mj-lt"/>
                        </a:rPr>
                        <a:t>473/16</a:t>
                      </a:r>
                    </a:p>
                    <a:p>
                      <a:r>
                        <a:rPr lang="el-GR" dirty="0" smtClean="0">
                          <a:latin typeface="+mj-lt"/>
                        </a:rPr>
                        <a:t>Προτάσεις</a:t>
                      </a:r>
                      <a:r>
                        <a:rPr lang="el-GR" baseline="0" dirty="0" smtClean="0">
                          <a:latin typeface="+mj-lt"/>
                        </a:rPr>
                        <a:t> Γενικού Εισαγγελέα</a:t>
                      </a:r>
                      <a:endParaRPr lang="el-GR" dirty="0">
                        <a:latin typeface="+mj-lt"/>
                      </a:endParaRPr>
                    </a:p>
                  </a:txBody>
                  <a:tcPr/>
                </a:tc>
              </a:tr>
              <a:tr h="4338017">
                <a:tc>
                  <a:txBody>
                    <a:bodyPr/>
                    <a:lstStyle/>
                    <a:p>
                      <a:endParaRPr lang="el-GR" sz="1700" b="0" i="0" kern="1200" dirty="0" smtClean="0">
                        <a:solidFill>
                          <a:schemeClr val="dk1"/>
                        </a:solidFill>
                        <a:effectLst/>
                        <a:latin typeface="+mn-lt"/>
                        <a:ea typeface="+mn-ea"/>
                        <a:cs typeface="+mn-cs"/>
                      </a:endParaRPr>
                    </a:p>
                    <a:p>
                      <a:endParaRPr lang="el-GR" sz="1700" b="0" i="0" kern="1200" dirty="0" smtClean="0">
                        <a:solidFill>
                          <a:schemeClr val="dk1"/>
                        </a:solidFill>
                        <a:effectLst/>
                        <a:latin typeface="+mn-lt"/>
                        <a:ea typeface="+mn-ea"/>
                        <a:cs typeface="+mn-cs"/>
                      </a:endParaRPr>
                    </a:p>
                    <a:p>
                      <a:r>
                        <a:rPr lang="el-GR" sz="1800" b="0" i="0" kern="1200" dirty="0" smtClean="0">
                          <a:solidFill>
                            <a:schemeClr val="dk1"/>
                          </a:solidFill>
                          <a:effectLst/>
                          <a:latin typeface="+mn-lt"/>
                          <a:ea typeface="+mn-ea"/>
                          <a:cs typeface="+mn-cs"/>
                        </a:rPr>
                        <a:t>Το άρθρο 4 της οδηγίας 2011/95/EΕ […] </a:t>
                      </a:r>
                      <a:r>
                        <a:rPr lang="el-GR" sz="1800" b="0" i="0" kern="1200" dirty="0" err="1" smtClean="0">
                          <a:solidFill>
                            <a:schemeClr val="dk1"/>
                          </a:solidFill>
                          <a:effectLst/>
                          <a:latin typeface="+mn-lt"/>
                          <a:ea typeface="+mn-ea"/>
                          <a:cs typeface="+mn-cs"/>
                        </a:rPr>
                        <a:t>ερμηνευόμενο</a:t>
                      </a:r>
                      <a:r>
                        <a:rPr lang="el-GR" sz="1800" b="0" i="0" kern="1200" dirty="0" smtClean="0">
                          <a:solidFill>
                            <a:schemeClr val="dk1"/>
                          </a:solidFill>
                          <a:effectLst/>
                          <a:latin typeface="+mn-lt"/>
                          <a:ea typeface="+mn-ea"/>
                          <a:cs typeface="+mn-cs"/>
                        </a:rPr>
                        <a:t> υπό το πρίσμα του άρθρου 1 του Χάρτη των Θεμελιωδών Δικαιωμάτων της Ευρωπαϊκής Ένωσης, δεν απαγορεύει τη χρήση από τις αρχές της </a:t>
                      </a:r>
                      <a:r>
                        <a:rPr lang="el-GR" sz="1800" b="1" i="0" u="sng" kern="1200" dirty="0" smtClean="0">
                          <a:solidFill>
                            <a:schemeClr val="dk1"/>
                          </a:solidFill>
                          <a:effectLst/>
                          <a:latin typeface="+mn-lt"/>
                          <a:ea typeface="+mn-ea"/>
                          <a:cs typeface="+mn-cs"/>
                        </a:rPr>
                        <a:t>πραγματογνωμοσύνης</a:t>
                      </a:r>
                      <a:r>
                        <a:rPr lang="el-GR" sz="1800" b="0" i="0" kern="1200" dirty="0" smtClean="0">
                          <a:solidFill>
                            <a:schemeClr val="dk1"/>
                          </a:solidFill>
                          <a:effectLst/>
                          <a:latin typeface="+mn-lt"/>
                          <a:ea typeface="+mn-ea"/>
                          <a:cs typeface="+mn-cs"/>
                        </a:rPr>
                        <a:t> ψυχολόγου, προκειμένου ιδίως να αξιολογηθεί η γενική αξιοπιστία του αιτούντος διεθνή προστασία, </a:t>
                      </a:r>
                      <a:r>
                        <a:rPr lang="el-GR" sz="1800" b="1" i="0" u="sng" kern="1200" dirty="0" smtClean="0">
                          <a:solidFill>
                            <a:schemeClr val="dk1"/>
                          </a:solidFill>
                          <a:effectLst/>
                          <a:latin typeface="+mn-lt"/>
                          <a:ea typeface="+mn-ea"/>
                          <a:cs typeface="+mn-cs"/>
                        </a:rPr>
                        <a:t>υπό την προϋπόθεση ότι</a:t>
                      </a:r>
                      <a:r>
                        <a:rPr lang="el-GR" sz="1800" b="0" i="0" kern="1200" dirty="0" smtClean="0">
                          <a:solidFill>
                            <a:schemeClr val="dk1"/>
                          </a:solidFill>
                          <a:effectLst/>
                          <a:latin typeface="+mn-lt"/>
                          <a:ea typeface="+mn-ea"/>
                          <a:cs typeface="+mn-cs"/>
                        </a:rPr>
                        <a:t>: </a:t>
                      </a:r>
                    </a:p>
                    <a:p>
                      <a:pPr marL="400050" indent="-400050">
                        <a:buAutoNum type="romanLcParenR"/>
                      </a:pPr>
                      <a:r>
                        <a:rPr lang="el-GR" sz="1800" b="0" i="0" kern="1200" dirty="0" smtClean="0">
                          <a:solidFill>
                            <a:schemeClr val="dk1"/>
                          </a:solidFill>
                          <a:effectLst/>
                          <a:latin typeface="+mn-lt"/>
                          <a:ea typeface="+mn-ea"/>
                          <a:cs typeface="+mn-cs"/>
                        </a:rPr>
                        <a:t>η εξέταση του αιτούντος λαμβάνει χώρα με τη συναίνεσή του και διενεργείται κατά τρόπο που σέβεται την αξιοπρέπεια του αιτούντος καθώς και την ιδιωτική και οικογενειακή του ζωή· </a:t>
                      </a:r>
                    </a:p>
                    <a:p>
                      <a:pPr marL="400050" indent="-400050">
                        <a:buAutoNum type="romanLcParenR"/>
                      </a:pPr>
                      <a:r>
                        <a:rPr lang="el-GR" sz="1800" b="0" i="0" kern="1200" dirty="0" smtClean="0">
                          <a:solidFill>
                            <a:schemeClr val="dk1"/>
                          </a:solidFill>
                          <a:effectLst/>
                          <a:latin typeface="+mn-lt"/>
                          <a:ea typeface="+mn-ea"/>
                          <a:cs typeface="+mn-cs"/>
                        </a:rPr>
                        <a:t>η πραγματογνωμοσύνη βασίζεται σε μεθόδους, αρχές και έννοιες που είναι αρκούντως αξιόπιστες και λυσιτελείς υπό το πρίσμα των περιστάσεων της συγκεκριμένης υποθέσεως και μπορούν να οδηγήσουν σε επαρκώς αξιόπιστα αποτελέσματα· και </a:t>
                      </a:r>
                    </a:p>
                    <a:p>
                      <a:pPr marL="400050" indent="-400050">
                        <a:buAutoNum type="romanLcParenR"/>
                      </a:pPr>
                      <a:r>
                        <a:rPr lang="el-GR" sz="1800" b="0" i="0" kern="1200" dirty="0" smtClean="0">
                          <a:solidFill>
                            <a:schemeClr val="dk1"/>
                          </a:solidFill>
                          <a:effectLst/>
                          <a:latin typeface="+mn-lt"/>
                          <a:ea typeface="+mn-ea"/>
                          <a:cs typeface="+mn-cs"/>
                        </a:rPr>
                        <a:t>το πόρισμα του πραγματογνώμονα δεν δεσμεύει τα εθνικά δικαστήρια τα οποία επανεξετάζουν την απόφαση επί της αιτήσεως.</a:t>
                      </a:r>
                      <a:endParaRPr lang="el-GR" sz="1800" b="0" i="0" kern="1200" dirty="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38323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1564" y="365125"/>
            <a:ext cx="9592236" cy="1325563"/>
          </a:xfrm>
        </p:spPr>
        <p:txBody>
          <a:bodyPr>
            <a:noAutofit/>
          </a:bodyPr>
          <a:lstStyle/>
          <a:p>
            <a:r>
              <a:rPr lang="el-GR" sz="2800" dirty="0">
                <a:solidFill>
                  <a:srgbClr val="5B9BD5">
                    <a:lumMod val="75000"/>
                  </a:srgbClr>
                </a:solidFill>
              </a:rPr>
              <a:t>Μέρος </a:t>
            </a:r>
            <a:r>
              <a:rPr lang="el-GR" sz="2800" dirty="0" smtClean="0">
                <a:solidFill>
                  <a:srgbClr val="5B9BD5">
                    <a:lumMod val="75000"/>
                  </a:srgbClr>
                </a:solidFill>
              </a:rPr>
              <a:t>δεύτερο: </a:t>
            </a:r>
            <a:r>
              <a:rPr lang="el-GR" sz="2800" dirty="0">
                <a:solidFill>
                  <a:srgbClr val="5B9BD5">
                    <a:lumMod val="75000"/>
                  </a:srgbClr>
                </a:solidFill>
              </a:rPr>
              <a:t/>
            </a:r>
            <a:br>
              <a:rPr lang="el-GR" sz="2800" dirty="0">
                <a:solidFill>
                  <a:srgbClr val="5B9BD5">
                    <a:lumMod val="75000"/>
                  </a:srgbClr>
                </a:solidFill>
              </a:rPr>
            </a:br>
            <a:r>
              <a:rPr lang="el-GR" sz="2800" dirty="0">
                <a:solidFill>
                  <a:srgbClr val="5B9BD5">
                    <a:lumMod val="75000"/>
                  </a:srgbClr>
                </a:solidFill>
              </a:rPr>
              <a:t>Ισότητα και διακρίσεις </a:t>
            </a:r>
            <a:r>
              <a:rPr lang="el-GR" sz="2800" dirty="0" smtClean="0">
                <a:solidFill>
                  <a:srgbClr val="5B9BD5">
                    <a:lumMod val="75000"/>
                  </a:srgbClr>
                </a:solidFill>
              </a:rPr>
              <a:t>σε τομείς πλην του εργασιακού χώρου </a:t>
            </a:r>
            <a:endParaRPr lang="el-GR" sz="2800" dirty="0"/>
          </a:p>
        </p:txBody>
      </p:sp>
      <p:sp>
        <p:nvSpPr>
          <p:cNvPr id="5" name="Θέση περιεχομένου 4"/>
          <p:cNvSpPr>
            <a:spLocks noGrp="1"/>
          </p:cNvSpPr>
          <p:nvPr>
            <p:ph sz="half" idx="1"/>
          </p:nvPr>
        </p:nvSpPr>
        <p:spPr>
          <a:xfrm>
            <a:off x="1761564" y="1825625"/>
            <a:ext cx="9592236" cy="4351338"/>
          </a:xfrm>
        </p:spPr>
        <p:txBody>
          <a:bodyPr>
            <a:normAutofit/>
          </a:bodyPr>
          <a:lstStyle/>
          <a:p>
            <a:pPr marL="0" indent="0">
              <a:buNone/>
            </a:pPr>
            <a:r>
              <a:rPr lang="el-GR" b="1" dirty="0" smtClean="0"/>
              <a:t>3.</a:t>
            </a:r>
            <a:r>
              <a:rPr lang="el-GR" dirty="0" smtClean="0"/>
              <a:t> Αιμοδοσία</a:t>
            </a:r>
          </a:p>
          <a:p>
            <a:endParaRPr lang="el-GR" sz="2000" dirty="0" smtClean="0"/>
          </a:p>
          <a:p>
            <a:r>
              <a:rPr lang="el-GR" sz="2000" dirty="0" smtClean="0"/>
              <a:t>Ο </a:t>
            </a:r>
            <a:r>
              <a:rPr lang="el-GR" sz="2000" dirty="0" smtClean="0"/>
              <a:t>διά </a:t>
            </a:r>
            <a:r>
              <a:rPr lang="el-GR" sz="2000" dirty="0" smtClean="0"/>
              <a:t>βίου αποκλεισμός </a:t>
            </a:r>
            <a:r>
              <a:rPr lang="el-GR" sz="2000" dirty="0" smtClean="0"/>
              <a:t>όλων των «ανδρών που είχαν </a:t>
            </a:r>
            <a:r>
              <a:rPr lang="el-GR" sz="2000" dirty="0" smtClean="0"/>
              <a:t>σεξουαλική επαφή με άνδρα», οποτεδήποτε κι εάν αυτό συνέβη, αποτελεί άμεση διακριτική μεταχείριση λόγω σεξουαλικού προσανατολισμού.</a:t>
            </a:r>
          </a:p>
          <a:p>
            <a:endParaRPr lang="el-GR" sz="2000" dirty="0" smtClean="0"/>
          </a:p>
          <a:p>
            <a:r>
              <a:rPr lang="el-GR" sz="2000" dirty="0" smtClean="0"/>
              <a:t>Άμεση επίκληση και εφαρμογή του άρθρου 21 του ΧΘΔ.</a:t>
            </a:r>
          </a:p>
          <a:p>
            <a:endParaRPr lang="el-GR" sz="2000" dirty="0" smtClean="0"/>
          </a:p>
          <a:p>
            <a:r>
              <a:rPr lang="el-GR" sz="2000" dirty="0" smtClean="0"/>
              <a:t>Δυνατότητα δικαιολόγησης για λόγους προστασίας της δημόσιας υγείας, εφόσον </a:t>
            </a:r>
            <a:r>
              <a:rPr lang="el-GR" sz="2000" dirty="0"/>
              <a:t>ο περιορισμός </a:t>
            </a:r>
            <a:r>
              <a:rPr lang="el-GR" sz="2000" dirty="0" smtClean="0"/>
              <a:t>πράγματι σκοπεί λυσιτελώς σε αυτό το σκοπό και είναι σύμφωνος με την αρχή της αναλογικότητας.</a:t>
            </a:r>
          </a:p>
        </p:txBody>
      </p:sp>
    </p:spTree>
    <p:extLst>
      <p:ext uri="{BB962C8B-B14F-4D97-AF65-F5344CB8AC3E}">
        <p14:creationId xmlns:p14="http://schemas.microsoft.com/office/powerpoint/2010/main" val="55649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087157"/>
          </a:xfrm>
        </p:spPr>
        <p:txBody>
          <a:bodyPr>
            <a:normAutofit/>
          </a:bodyPr>
          <a:lstStyle/>
          <a:p>
            <a:r>
              <a:rPr lang="el-GR" sz="2800" dirty="0" smtClean="0"/>
              <a:t>Διακρίσεις κατά την αιμοδοσία</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1732536705"/>
              </p:ext>
            </p:extLst>
          </p:nvPr>
        </p:nvGraphicFramePr>
        <p:xfrm>
          <a:off x="2324099" y="1375067"/>
          <a:ext cx="9522759" cy="5146753"/>
        </p:xfrm>
        <a:graphic>
          <a:graphicData uri="http://schemas.openxmlformats.org/drawingml/2006/table">
            <a:tbl>
              <a:tblPr firstRow="1" bandRow="1">
                <a:tableStyleId>{5C22544A-7EE6-4342-B048-85BDC9FD1C3A}</a:tableStyleId>
              </a:tblPr>
              <a:tblGrid>
                <a:gridCol w="9522759"/>
              </a:tblGrid>
              <a:tr h="808736">
                <a:tc>
                  <a:txBody>
                    <a:bodyPr/>
                    <a:lstStyle/>
                    <a:p>
                      <a:r>
                        <a:rPr lang="fr-FR" sz="1800" b="1" i="0" kern="1200" dirty="0" smtClean="0">
                          <a:solidFill>
                            <a:schemeClr val="lt1"/>
                          </a:solidFill>
                          <a:effectLst/>
                          <a:latin typeface="+mn-lt"/>
                          <a:ea typeface="+mn-ea"/>
                          <a:cs typeface="+mn-cs"/>
                        </a:rPr>
                        <a:t>Geoffrey Léger</a:t>
                      </a:r>
                      <a:r>
                        <a:rPr lang="el-GR" sz="1800" b="1" i="0" kern="1200" dirty="0" smtClean="0">
                          <a:solidFill>
                            <a:schemeClr val="lt1"/>
                          </a:solidFill>
                          <a:effectLst/>
                          <a:latin typeface="+mn-lt"/>
                          <a:ea typeface="+mn-ea"/>
                          <a:cs typeface="+mn-cs"/>
                        </a:rPr>
                        <a:t>, </a:t>
                      </a:r>
                      <a:r>
                        <a:rPr lang="el-GR" dirty="0" smtClean="0">
                          <a:latin typeface="+mj-lt"/>
                        </a:rPr>
                        <a:t>υπόθεση </a:t>
                      </a:r>
                      <a:r>
                        <a:rPr lang="fr-FR" dirty="0" smtClean="0">
                          <a:latin typeface="+mj-lt"/>
                        </a:rPr>
                        <a:t>C‑</a:t>
                      </a:r>
                      <a:r>
                        <a:rPr lang="el-GR" dirty="0" smtClean="0">
                          <a:latin typeface="+mj-lt"/>
                        </a:rPr>
                        <a:t>528/13</a:t>
                      </a:r>
                    </a:p>
                    <a:p>
                      <a:r>
                        <a:rPr lang="el-GR" dirty="0" smtClean="0">
                          <a:latin typeface="+mj-lt"/>
                        </a:rPr>
                        <a:t>Σκέψεις 48, 49 και 68</a:t>
                      </a:r>
                      <a:endParaRPr lang="el-GR" dirty="0">
                        <a:latin typeface="+mj-lt"/>
                      </a:endParaRPr>
                    </a:p>
                  </a:txBody>
                  <a:tcPr/>
                </a:tc>
              </a:tr>
              <a:tr h="4338017">
                <a:tc>
                  <a:txBody>
                    <a:bodyPr/>
                    <a:lstStyle/>
                    <a:p>
                      <a:r>
                        <a:rPr lang="el-GR" sz="1700" b="0" i="0" kern="1200" dirty="0" smtClean="0">
                          <a:solidFill>
                            <a:schemeClr val="dk1"/>
                          </a:solidFill>
                          <a:effectLst/>
                          <a:latin typeface="+mn-lt"/>
                          <a:ea typeface="+mn-ea"/>
                          <a:cs typeface="+mn-cs"/>
                        </a:rPr>
                        <a:t>[…] η εν λόγω απόφαση πρέπει να είναι σύμφωνη με το άρθρο του 21§1 του Χάρτη, κατά το οποίο απαγορεύεται κάθε διάκριση ιδίως λόγω γενετήσιου προσανατολισμού. Το εν λόγω άρθρο […] αποτελεί ιδιαίτερη έκφραση της αρχής της ίσης μεταχειρίσεως, η οποία συνιστά γενική αρχή του δικαίου της Ένωσης.</a:t>
                      </a:r>
                    </a:p>
                    <a:p>
                      <a:r>
                        <a:rPr lang="el-GR" sz="1700" b="0" i="0" u="none" strike="noStrike" kern="1200" dirty="0" smtClean="0">
                          <a:solidFill>
                            <a:schemeClr val="dk1"/>
                          </a:solidFill>
                          <a:effectLst/>
                          <a:latin typeface="+mn-lt"/>
                          <a:ea typeface="+mn-ea"/>
                          <a:cs typeface="+mn-cs"/>
                        </a:rPr>
                        <a:t>[…] </a:t>
                      </a:r>
                      <a:r>
                        <a:rPr lang="el-GR" sz="1700" b="0" i="0" kern="1200" dirty="0" smtClean="0">
                          <a:solidFill>
                            <a:schemeClr val="dk1"/>
                          </a:solidFill>
                          <a:effectLst/>
                          <a:latin typeface="+mn-lt"/>
                          <a:ea typeface="+mn-ea"/>
                          <a:cs typeface="+mn-cs"/>
                        </a:rPr>
                        <a:t>Συναφώς, </a:t>
                      </a:r>
                      <a:r>
                        <a:rPr lang="el-GR" sz="1700" b="0" i="0" u="none" kern="1200" dirty="0" smtClean="0">
                          <a:solidFill>
                            <a:schemeClr val="dk1"/>
                          </a:solidFill>
                          <a:effectLst/>
                          <a:latin typeface="+mn-lt"/>
                          <a:ea typeface="+mn-ea"/>
                          <a:cs typeface="+mn-cs"/>
                        </a:rPr>
                        <a:t>ορίζοντας ως κριτήριο της οριστικής αντενδείξεως για την αιμοδοσία το γεγονός απλώς και μόνο ότι «άνδρας είχε σεξουαλικές επαφές με άνδρα», </a:t>
                      </a:r>
                      <a:r>
                        <a:rPr lang="el-GR" sz="1700" b="0" i="0" kern="1200" dirty="0" smtClean="0">
                          <a:solidFill>
                            <a:schemeClr val="dk1"/>
                          </a:solidFill>
                          <a:effectLst/>
                          <a:latin typeface="+mn-lt"/>
                          <a:ea typeface="+mn-ea"/>
                          <a:cs typeface="+mn-cs"/>
                        </a:rPr>
                        <a:t>ο πίνακας B […] </a:t>
                      </a:r>
                      <a:r>
                        <a:rPr lang="el-GR" sz="1700" b="1" i="0" u="sng" kern="1200" dirty="0" smtClean="0">
                          <a:solidFill>
                            <a:schemeClr val="dk1"/>
                          </a:solidFill>
                          <a:effectLst/>
                          <a:latin typeface="+mn-lt"/>
                          <a:ea typeface="+mn-ea"/>
                          <a:cs typeface="+mn-cs"/>
                        </a:rPr>
                        <a:t>συναρτά τον αποκλεισμό από αιμοδοσία προς τον γενετήσιο προσανατολισμό των ανδρών αιμοδοτών οι οποίοι, εκ του γεγονότος ότι είχαν την αντίστοιχη προς τον εν λόγω προσανατολισμό σεξουαλική συμπεριφορά, υφίστανται λιγότερο ευμενή μεταχείριση σε σχέση με τους ετεροφυλόφιλους άνδρες</a:t>
                      </a:r>
                      <a:r>
                        <a:rPr lang="el-GR" sz="1700" b="0" i="0" kern="1200" dirty="0" smtClean="0">
                          <a:solidFill>
                            <a:schemeClr val="dk1"/>
                          </a:solidFill>
                          <a:effectLst/>
                          <a:latin typeface="+mn-lt"/>
                          <a:ea typeface="+mn-ea"/>
                          <a:cs typeface="+mn-cs"/>
                        </a:rPr>
                        <a:t>.</a:t>
                      </a:r>
                    </a:p>
                    <a:p>
                      <a:r>
                        <a:rPr lang="el-GR" sz="1700" b="0" i="0" kern="1200" dirty="0" smtClean="0">
                          <a:solidFill>
                            <a:schemeClr val="dk1"/>
                          </a:solidFill>
                          <a:effectLst/>
                          <a:latin typeface="+mn-lt"/>
                          <a:ea typeface="+mn-ea"/>
                          <a:cs typeface="+mn-cs"/>
                        </a:rPr>
                        <a:t>[…] σε περίπτωση που αποτελεσματικές τεχνικές διαγνώσεως σοβαρών νοσημάτων που μπορούν να μεταδοθούν μέσω του αίματος ή, ελλείψει τέτοιων τεχνικών, </a:t>
                      </a:r>
                      <a:r>
                        <a:rPr lang="el-GR" sz="1700" b="1" i="0" u="sng" kern="1200" dirty="0" smtClean="0">
                          <a:solidFill>
                            <a:schemeClr val="dk1"/>
                          </a:solidFill>
                          <a:effectLst/>
                          <a:latin typeface="+mn-lt"/>
                          <a:ea typeface="+mn-ea"/>
                          <a:cs typeface="+mn-cs"/>
                        </a:rPr>
                        <a:t>μέθοδοι λιγότερο καταναγκαστικές σε σχέση με την οριστική απαγόρευση αιμοδοσίας </a:t>
                      </a:r>
                      <a:r>
                        <a:rPr lang="el-GR" sz="1700" b="0" i="0" kern="1200" dirty="0" smtClean="0">
                          <a:solidFill>
                            <a:schemeClr val="dk1"/>
                          </a:solidFill>
                          <a:effectLst/>
                          <a:latin typeface="+mn-lt"/>
                          <a:ea typeface="+mn-ea"/>
                          <a:cs typeface="+mn-cs"/>
                        </a:rPr>
                        <a:t>όσον αφορά το σύνολο της πληθυσμιακής ομάδας που αποτελείται από άνδρες που είχαν σεξουαλικές επαφές με άνδρες επιτρέπουν τη διασφάλιση υψηλού επιπέδου προστασίας της υγείας των ληπτών, τέτοιου είδους οριστική αντένδειξη δεν είναι σύμφωνη με την αρχή της αναλογικότητας, κατά την έννοια του άρθρου 52, παράγραφος 1, του Χάρτη.</a:t>
                      </a:r>
                      <a:endParaRPr lang="el-GR" sz="1700" b="0" i="0" kern="1200" dirty="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1982130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1564" y="365125"/>
            <a:ext cx="9592236" cy="1325563"/>
          </a:xfrm>
        </p:spPr>
        <p:txBody>
          <a:bodyPr>
            <a:noAutofit/>
          </a:bodyPr>
          <a:lstStyle/>
          <a:p>
            <a:r>
              <a:rPr lang="el-GR" sz="2800" dirty="0">
                <a:solidFill>
                  <a:srgbClr val="5B9BD5">
                    <a:lumMod val="75000"/>
                  </a:srgbClr>
                </a:solidFill>
              </a:rPr>
              <a:t>Μέρος </a:t>
            </a:r>
            <a:r>
              <a:rPr lang="el-GR" sz="2800" dirty="0" smtClean="0">
                <a:solidFill>
                  <a:srgbClr val="5B9BD5">
                    <a:lumMod val="75000"/>
                  </a:srgbClr>
                </a:solidFill>
              </a:rPr>
              <a:t>δεύτερο: </a:t>
            </a:r>
            <a:r>
              <a:rPr lang="el-GR" sz="2800" dirty="0">
                <a:solidFill>
                  <a:srgbClr val="5B9BD5">
                    <a:lumMod val="75000"/>
                  </a:srgbClr>
                </a:solidFill>
              </a:rPr>
              <a:t/>
            </a:r>
            <a:br>
              <a:rPr lang="el-GR" sz="2800" dirty="0">
                <a:solidFill>
                  <a:srgbClr val="5B9BD5">
                    <a:lumMod val="75000"/>
                  </a:srgbClr>
                </a:solidFill>
              </a:rPr>
            </a:br>
            <a:r>
              <a:rPr lang="el-GR" sz="2800" dirty="0">
                <a:solidFill>
                  <a:srgbClr val="5B9BD5">
                    <a:lumMod val="75000"/>
                  </a:srgbClr>
                </a:solidFill>
              </a:rPr>
              <a:t>Ισότητα και διακρίσεις </a:t>
            </a:r>
            <a:r>
              <a:rPr lang="el-GR" sz="2800" dirty="0" smtClean="0">
                <a:solidFill>
                  <a:srgbClr val="5B9BD5">
                    <a:lumMod val="75000"/>
                  </a:srgbClr>
                </a:solidFill>
              </a:rPr>
              <a:t>σε τομείς πλην του εργασιακού χώρου </a:t>
            </a:r>
            <a:endParaRPr lang="el-GR" sz="2800" dirty="0"/>
          </a:p>
        </p:txBody>
      </p:sp>
      <p:sp>
        <p:nvSpPr>
          <p:cNvPr id="5" name="Θέση περιεχομένου 4"/>
          <p:cNvSpPr>
            <a:spLocks noGrp="1"/>
          </p:cNvSpPr>
          <p:nvPr>
            <p:ph sz="half" idx="1"/>
          </p:nvPr>
        </p:nvSpPr>
        <p:spPr>
          <a:xfrm>
            <a:off x="1761564" y="1825625"/>
            <a:ext cx="9592236" cy="4351338"/>
          </a:xfrm>
        </p:spPr>
        <p:txBody>
          <a:bodyPr>
            <a:normAutofit lnSpcReduction="10000"/>
          </a:bodyPr>
          <a:lstStyle/>
          <a:p>
            <a:pPr marL="0" indent="0">
              <a:buNone/>
            </a:pPr>
            <a:r>
              <a:rPr lang="el-GR" b="1" dirty="0"/>
              <a:t>4</a:t>
            </a:r>
            <a:r>
              <a:rPr lang="el-GR" b="1" dirty="0" smtClean="0"/>
              <a:t>.</a:t>
            </a:r>
            <a:r>
              <a:rPr lang="el-GR" dirty="0" smtClean="0"/>
              <a:t> Ταυτότητα φύλου</a:t>
            </a:r>
          </a:p>
          <a:p>
            <a:endParaRPr lang="en-US" sz="1800" dirty="0" smtClean="0"/>
          </a:p>
          <a:p>
            <a:r>
              <a:rPr lang="el-GR" sz="2000" dirty="0" smtClean="0"/>
              <a:t>Ταυτότητα φύλου και σεξουαλικός προσανατολισμός δεν ταυτίζονται</a:t>
            </a:r>
            <a:r>
              <a:rPr lang="en-US" sz="2000" dirty="0" smtClean="0"/>
              <a:t>.</a:t>
            </a:r>
          </a:p>
          <a:p>
            <a:endParaRPr lang="en-US" sz="2000" dirty="0"/>
          </a:p>
          <a:p>
            <a:endParaRPr lang="el-GR" sz="2000" dirty="0" smtClean="0"/>
          </a:p>
          <a:p>
            <a:r>
              <a:rPr lang="el-GR" sz="2000" dirty="0" smtClean="0"/>
              <a:t>Η νομολογία του ΔΕΕ ασχολήθηκε με τις διακρίσεις σε βάρος ατόμων που άλλαξαν φύλο</a:t>
            </a:r>
            <a:r>
              <a:rPr lang="en-US" sz="2000" dirty="0" smtClean="0"/>
              <a:t>, </a:t>
            </a:r>
            <a:r>
              <a:rPr lang="el-GR" sz="2000" dirty="0" smtClean="0"/>
              <a:t>εντάσσοντας τις διακρίσεις αυτές στις διακρίσεις λόγω φύλου (βλ. και αιτιολογική σκέψη 3 της οδηγίας 2006/54 για την ίση μεταχείριση ανδρών - γυναικών)</a:t>
            </a:r>
            <a:endParaRPr lang="en-US" sz="2000" dirty="0" smtClean="0"/>
          </a:p>
          <a:p>
            <a:endParaRPr lang="en-US" sz="2000" dirty="0"/>
          </a:p>
          <a:p>
            <a:endParaRPr lang="el-GR" sz="2000" dirty="0" smtClean="0"/>
          </a:p>
          <a:p>
            <a:r>
              <a:rPr lang="el-GR" sz="2000" dirty="0" smtClean="0"/>
              <a:t>Η Βουλή των Ελλήνων πρόσφατα θέσπισε το νόμο 4491/17 (ΦΕΚ Α΄ 152), μεταξύ άλλων, για την προσαρμογή της ελληνικής νομοθεσίας στην απόφαση του ΕΔΑΔ της 6/4/2017 (</a:t>
            </a:r>
            <a:r>
              <a:rPr lang="fr-FR" sz="2000" dirty="0" smtClean="0"/>
              <a:t>A.P. Garçon &amp; </a:t>
            </a:r>
            <a:r>
              <a:rPr lang="fr-FR" sz="2000" dirty="0"/>
              <a:t>N</a:t>
            </a:r>
            <a:r>
              <a:rPr lang="fr-FR" sz="2000" dirty="0" smtClean="0"/>
              <a:t>icot v. France</a:t>
            </a:r>
            <a:r>
              <a:rPr lang="el-GR" sz="2000" dirty="0" smtClean="0"/>
              <a:t>)</a:t>
            </a:r>
            <a:r>
              <a:rPr lang="en-US" sz="2000" dirty="0" smtClean="0"/>
              <a:t>.</a:t>
            </a:r>
            <a:endParaRPr lang="el-GR" sz="2000" dirty="0" smtClean="0"/>
          </a:p>
        </p:txBody>
      </p:sp>
    </p:spTree>
    <p:extLst>
      <p:ext uri="{BB962C8B-B14F-4D97-AF65-F5344CB8AC3E}">
        <p14:creationId xmlns:p14="http://schemas.microsoft.com/office/powerpoint/2010/main" val="2505120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1564" y="365125"/>
            <a:ext cx="9592236" cy="1325563"/>
          </a:xfrm>
        </p:spPr>
        <p:txBody>
          <a:bodyPr>
            <a:noAutofit/>
          </a:bodyPr>
          <a:lstStyle/>
          <a:p>
            <a:r>
              <a:rPr lang="el-GR" sz="2800" b="1" dirty="0"/>
              <a:t>Αποφάσεις του ΔΕΕ σε θέματα </a:t>
            </a:r>
            <a:r>
              <a:rPr lang="el-GR" sz="2800" b="1" dirty="0" smtClean="0"/>
              <a:t>διεμφυλικών προσώπων</a:t>
            </a:r>
            <a:r>
              <a:rPr lang="el-GR" sz="2800" dirty="0"/>
              <a:t/>
            </a:r>
            <a:br>
              <a:rPr lang="el-GR" sz="2800" dirty="0"/>
            </a:br>
            <a:r>
              <a:rPr lang="el-GR" sz="2800" dirty="0" smtClean="0">
                <a:solidFill>
                  <a:srgbClr val="5B9BD5">
                    <a:lumMod val="75000"/>
                  </a:srgbClr>
                </a:solidFill>
              </a:rPr>
              <a:t> </a:t>
            </a:r>
            <a:endParaRPr lang="el-GR" sz="2800" dirty="0"/>
          </a:p>
        </p:txBody>
      </p:sp>
      <p:sp>
        <p:nvSpPr>
          <p:cNvPr id="5" name="Θέση περιεχομένου 4"/>
          <p:cNvSpPr>
            <a:spLocks noGrp="1"/>
          </p:cNvSpPr>
          <p:nvPr>
            <p:ph sz="half" idx="1"/>
          </p:nvPr>
        </p:nvSpPr>
        <p:spPr>
          <a:xfrm>
            <a:off x="1761564" y="1825625"/>
            <a:ext cx="9592236" cy="4351338"/>
          </a:xfrm>
        </p:spPr>
        <p:txBody>
          <a:bodyPr>
            <a:normAutofit lnSpcReduction="10000"/>
          </a:bodyPr>
          <a:lstStyle/>
          <a:p>
            <a:pPr marL="342900" indent="-342900">
              <a:buFont typeface="+mj-lt"/>
              <a:buAutoNum type="arabicPeriod"/>
            </a:pPr>
            <a:r>
              <a:rPr lang="el-GR" sz="2000" dirty="0" smtClean="0"/>
              <a:t>Η απόλυση εργαζομένου επειδή άλλαξε φύλο συνιστά διάκριση λόγω φύλου και απαγορεύεται (ΔΕΚ, απόφαση της 30/4/1996, </a:t>
            </a:r>
            <a:r>
              <a:rPr lang="en-US" sz="2000" dirty="0" smtClean="0"/>
              <a:t>P </a:t>
            </a:r>
            <a:r>
              <a:rPr lang="en-US" sz="2000" dirty="0"/>
              <a:t>v S and Cornwall County </a:t>
            </a:r>
            <a:r>
              <a:rPr lang="en-US" sz="2000" dirty="0" smtClean="0"/>
              <a:t>Council</a:t>
            </a:r>
            <a:r>
              <a:rPr lang="el-GR" sz="2000" dirty="0" smtClean="0"/>
              <a:t>, </a:t>
            </a:r>
            <a:r>
              <a:rPr lang="en-US" sz="2000" dirty="0"/>
              <a:t> </a:t>
            </a:r>
            <a:r>
              <a:rPr lang="en-US" sz="2000" dirty="0" smtClean="0"/>
              <a:t>       C-13/94</a:t>
            </a:r>
            <a:r>
              <a:rPr lang="el-GR" sz="2000" dirty="0" smtClean="0"/>
              <a:t>).</a:t>
            </a:r>
            <a:endParaRPr lang="en-US" sz="2000" dirty="0" smtClean="0"/>
          </a:p>
          <a:p>
            <a:pPr marL="342900" indent="-342900">
              <a:buFont typeface="+mj-lt"/>
              <a:buAutoNum type="arabicPeriod"/>
            </a:pPr>
            <a:endParaRPr lang="en-US" sz="2000" dirty="0"/>
          </a:p>
          <a:p>
            <a:pPr marL="342900" indent="-342900">
              <a:buFont typeface="+mj-lt"/>
              <a:buAutoNum type="arabicPeriod"/>
            </a:pPr>
            <a:endParaRPr lang="el-GR" sz="2000" dirty="0" smtClean="0"/>
          </a:p>
          <a:p>
            <a:pPr marL="342900" indent="-342900">
              <a:buFont typeface="+mj-lt"/>
              <a:buAutoNum type="arabicPeriod"/>
            </a:pPr>
            <a:r>
              <a:rPr lang="el-GR" sz="2000" dirty="0" smtClean="0"/>
              <a:t>Ο αποκλεισμός διεμφυλικού συντρόφου </a:t>
            </a:r>
            <a:r>
              <a:rPr lang="el-GR" sz="2000" dirty="0"/>
              <a:t>από το πλεονέκτημα συντάξεως χηρείας, η χορήγηση της οποίας περιορίζεται στον επιζώντα </a:t>
            </a:r>
            <a:r>
              <a:rPr lang="el-GR" sz="2000" dirty="0" smtClean="0"/>
              <a:t>σύζυγο, συνιστά διάκριση λόγω φύλου (ΔΕΚ, απόφαση της 7/1/2004,</a:t>
            </a:r>
            <a:r>
              <a:rPr lang="en-US" sz="2000" dirty="0" smtClean="0"/>
              <a:t> </a:t>
            </a:r>
            <a:r>
              <a:rPr lang="en-US" sz="2000" dirty="0"/>
              <a:t>K.B. v National Health Service Pensions Agency</a:t>
            </a:r>
            <a:r>
              <a:rPr lang="el-GR" sz="2000" dirty="0" smtClean="0"/>
              <a:t>, </a:t>
            </a:r>
            <a:r>
              <a:rPr lang="en-US" sz="2000" dirty="0" smtClean="0"/>
              <a:t>  C-</a:t>
            </a:r>
            <a:r>
              <a:rPr lang="el-GR" sz="2000" dirty="0" smtClean="0"/>
              <a:t>117/01).</a:t>
            </a:r>
            <a:endParaRPr lang="en-US" sz="2000" dirty="0" smtClean="0"/>
          </a:p>
          <a:p>
            <a:pPr marL="342900" indent="-342900">
              <a:buFont typeface="+mj-lt"/>
              <a:buAutoNum type="arabicPeriod"/>
            </a:pPr>
            <a:endParaRPr lang="en-US" sz="2000" dirty="0"/>
          </a:p>
          <a:p>
            <a:pPr marL="342900" indent="-342900">
              <a:buFont typeface="+mj-lt"/>
              <a:buAutoNum type="arabicPeriod"/>
            </a:pPr>
            <a:endParaRPr lang="el-GR" sz="2000" dirty="0" smtClean="0"/>
          </a:p>
          <a:p>
            <a:pPr marL="342900" indent="-342900">
              <a:buFont typeface="+mj-lt"/>
              <a:buAutoNum type="arabicPeriod"/>
            </a:pPr>
            <a:r>
              <a:rPr lang="el-GR" sz="2000" dirty="0" smtClean="0"/>
              <a:t>Η αρχή της ισότητας απαιτεί μια διεμφυλική γυναίκα (μετά την επέμβαση αλλαγής φύλου) να αντιμετωπίζεται ως γυναίκα και να συνταξιοδοτείται με το ευνοϊκό καθεστώς των γυναικών (ΔΕΕ, απόφαση της 27/4/2006, </a:t>
            </a:r>
            <a:r>
              <a:rPr lang="fr-FR" sz="2000" dirty="0" smtClean="0"/>
              <a:t>Sarah </a:t>
            </a:r>
            <a:r>
              <a:rPr lang="fr-FR" sz="2000" dirty="0"/>
              <a:t>Margaret </a:t>
            </a:r>
            <a:r>
              <a:rPr lang="fr-FR" sz="2000" dirty="0" smtClean="0"/>
              <a:t>Richards</a:t>
            </a:r>
            <a:r>
              <a:rPr lang="el-GR" sz="2000" dirty="0" smtClean="0"/>
              <a:t>, </a:t>
            </a:r>
            <a:r>
              <a:rPr lang="en-US" sz="2000" smtClean="0"/>
              <a:t>       C-</a:t>
            </a:r>
            <a:r>
              <a:rPr lang="el-GR" sz="2000" dirty="0" smtClean="0"/>
              <a:t>423/04)</a:t>
            </a:r>
          </a:p>
          <a:p>
            <a:pPr marL="342900" indent="-342900">
              <a:buFont typeface="+mj-lt"/>
              <a:buAutoNum type="arabicPeriod"/>
            </a:pPr>
            <a:endParaRPr lang="en-US" sz="1800" dirty="0" smtClean="0"/>
          </a:p>
        </p:txBody>
      </p:sp>
    </p:spTree>
    <p:extLst>
      <p:ext uri="{BB962C8B-B14F-4D97-AF65-F5344CB8AC3E}">
        <p14:creationId xmlns:p14="http://schemas.microsoft.com/office/powerpoint/2010/main" val="2093555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1564" y="365125"/>
            <a:ext cx="9592236" cy="1325563"/>
          </a:xfrm>
        </p:spPr>
        <p:txBody>
          <a:bodyPr>
            <a:noAutofit/>
          </a:bodyPr>
          <a:lstStyle/>
          <a:p>
            <a:r>
              <a:rPr lang="el-GR" sz="2800" dirty="0">
                <a:solidFill>
                  <a:srgbClr val="5B9BD5">
                    <a:lumMod val="75000"/>
                  </a:srgbClr>
                </a:solidFill>
              </a:rPr>
              <a:t>Μέρος </a:t>
            </a:r>
            <a:r>
              <a:rPr lang="el-GR" sz="2800" dirty="0" smtClean="0">
                <a:solidFill>
                  <a:srgbClr val="5B9BD5">
                    <a:lumMod val="75000"/>
                  </a:srgbClr>
                </a:solidFill>
              </a:rPr>
              <a:t>δεύτερο: </a:t>
            </a:r>
            <a:r>
              <a:rPr lang="el-GR" sz="2800" dirty="0">
                <a:solidFill>
                  <a:srgbClr val="5B9BD5">
                    <a:lumMod val="75000"/>
                  </a:srgbClr>
                </a:solidFill>
              </a:rPr>
              <a:t/>
            </a:r>
            <a:br>
              <a:rPr lang="el-GR" sz="2800" dirty="0">
                <a:solidFill>
                  <a:srgbClr val="5B9BD5">
                    <a:lumMod val="75000"/>
                  </a:srgbClr>
                </a:solidFill>
              </a:rPr>
            </a:br>
            <a:r>
              <a:rPr lang="el-GR" sz="2800" dirty="0">
                <a:solidFill>
                  <a:srgbClr val="5B9BD5">
                    <a:lumMod val="75000"/>
                  </a:srgbClr>
                </a:solidFill>
              </a:rPr>
              <a:t>Ισότητα και διακρίσεις </a:t>
            </a:r>
            <a:r>
              <a:rPr lang="el-GR" sz="2800" dirty="0" smtClean="0">
                <a:solidFill>
                  <a:srgbClr val="5B9BD5">
                    <a:lumMod val="75000"/>
                  </a:srgbClr>
                </a:solidFill>
              </a:rPr>
              <a:t>σε τομείς πλην του εργασιακού χώρου </a:t>
            </a:r>
            <a:endParaRPr lang="el-GR" sz="2800" dirty="0"/>
          </a:p>
        </p:txBody>
      </p:sp>
      <p:sp>
        <p:nvSpPr>
          <p:cNvPr id="5" name="Θέση περιεχομένου 4"/>
          <p:cNvSpPr>
            <a:spLocks noGrp="1"/>
          </p:cNvSpPr>
          <p:nvPr>
            <p:ph sz="half" idx="1"/>
          </p:nvPr>
        </p:nvSpPr>
        <p:spPr>
          <a:xfrm>
            <a:off x="1761564" y="1825625"/>
            <a:ext cx="9063317" cy="4351338"/>
          </a:xfrm>
        </p:spPr>
        <p:txBody>
          <a:bodyPr>
            <a:normAutofit/>
          </a:bodyPr>
          <a:lstStyle/>
          <a:p>
            <a:pPr marL="0" indent="0">
              <a:buNone/>
            </a:pPr>
            <a:r>
              <a:rPr lang="el-GR" b="1" dirty="0" smtClean="0"/>
              <a:t>5.</a:t>
            </a:r>
            <a:r>
              <a:rPr lang="el-GR" dirty="0" smtClean="0"/>
              <a:t> Ελευθερία έκφρασης και </a:t>
            </a:r>
            <a:r>
              <a:rPr lang="el-GR" dirty="0" err="1" smtClean="0"/>
              <a:t>συνέρχεσθαι</a:t>
            </a:r>
            <a:endParaRPr lang="el-GR" dirty="0" smtClean="0"/>
          </a:p>
          <a:p>
            <a:pPr marL="0" indent="0">
              <a:buNone/>
            </a:pPr>
            <a:endParaRPr lang="el-GR" dirty="0" smtClean="0"/>
          </a:p>
          <a:p>
            <a:r>
              <a:rPr lang="el-GR" sz="2000" dirty="0" smtClean="0"/>
              <a:t>Διαδηλώσεις υπέρ και κατά των δικαιωμάτων των ομοφυλόφιλων.</a:t>
            </a:r>
          </a:p>
          <a:p>
            <a:endParaRPr lang="el-GR" sz="2000" dirty="0" smtClean="0"/>
          </a:p>
          <a:p>
            <a:r>
              <a:rPr lang="el-GR" sz="2000" dirty="0" smtClean="0"/>
              <a:t>Η συμπερίληψη της ομοφυλοφιλίας σε τηλεοπτικά προγράμματα ή τη σεξουαλική διαπαιδαγώγηση και ο </a:t>
            </a:r>
            <a:r>
              <a:rPr lang="el-GR" sz="2000" dirty="0" err="1" smtClean="0"/>
              <a:t>ομοφοβικός</a:t>
            </a:r>
            <a:r>
              <a:rPr lang="el-GR" sz="2000" dirty="0" smtClean="0"/>
              <a:t> λόγος.</a:t>
            </a:r>
          </a:p>
          <a:p>
            <a:endParaRPr lang="el-GR" sz="2000" dirty="0" smtClean="0"/>
          </a:p>
          <a:p>
            <a:r>
              <a:rPr lang="el-GR" sz="2000" dirty="0" smtClean="0"/>
              <a:t> Σύσταση σωματείου με σκοπό «την προώθηση της ομοφυλοφιλίας».</a:t>
            </a:r>
          </a:p>
        </p:txBody>
      </p:sp>
    </p:spTree>
    <p:extLst>
      <p:ext uri="{BB962C8B-B14F-4D97-AF65-F5344CB8AC3E}">
        <p14:creationId xmlns:p14="http://schemas.microsoft.com/office/powerpoint/2010/main" val="247665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69700" y="365125"/>
            <a:ext cx="8843807" cy="1325563"/>
          </a:xfrm>
        </p:spPr>
        <p:txBody>
          <a:bodyPr>
            <a:normAutofit/>
          </a:bodyPr>
          <a:lstStyle/>
          <a:p>
            <a:pPr algn="ctr"/>
            <a:r>
              <a:rPr lang="el-GR" sz="3200" dirty="0" smtClean="0"/>
              <a:t>Κανονιστικό πλαίσιο</a:t>
            </a:r>
            <a:endParaRPr lang="el-GR" sz="3200" dirty="0"/>
          </a:p>
        </p:txBody>
      </p:sp>
      <p:sp>
        <p:nvSpPr>
          <p:cNvPr id="3" name="Θέση περιεχομένου 2"/>
          <p:cNvSpPr>
            <a:spLocks noGrp="1"/>
          </p:cNvSpPr>
          <p:nvPr>
            <p:ph sz="half" idx="1"/>
          </p:nvPr>
        </p:nvSpPr>
        <p:spPr/>
        <p:txBody>
          <a:bodyPr>
            <a:normAutofit/>
          </a:bodyPr>
          <a:lstStyle/>
          <a:p>
            <a:r>
              <a:rPr lang="el-GR" sz="2400" dirty="0" smtClean="0">
                <a:solidFill>
                  <a:schemeClr val="accent1">
                    <a:lumMod val="75000"/>
                  </a:schemeClr>
                </a:solidFill>
                <a:latin typeface="+mj-lt"/>
              </a:rPr>
              <a:t>Κανόνες μείζονος τυπικής ισχύος</a:t>
            </a:r>
          </a:p>
          <a:p>
            <a:endParaRPr lang="el-GR" sz="2400" dirty="0">
              <a:latin typeface="+mj-lt"/>
            </a:endParaRPr>
          </a:p>
          <a:p>
            <a:pPr marL="0" indent="0">
              <a:buNone/>
            </a:pPr>
            <a:r>
              <a:rPr lang="el-GR" sz="2400" dirty="0" smtClean="0">
                <a:latin typeface="+mj-lt"/>
              </a:rPr>
              <a:t>ΣΕΕ: άρθρα 2 και 6</a:t>
            </a:r>
          </a:p>
          <a:p>
            <a:pPr marL="0" indent="0">
              <a:buNone/>
            </a:pPr>
            <a:endParaRPr lang="el-GR" sz="2400" dirty="0">
              <a:latin typeface="+mj-lt"/>
            </a:endParaRPr>
          </a:p>
          <a:p>
            <a:pPr marL="0" indent="0">
              <a:buNone/>
            </a:pPr>
            <a:r>
              <a:rPr lang="el-GR" sz="2400" dirty="0" smtClean="0">
                <a:latin typeface="+mj-lt"/>
              </a:rPr>
              <a:t>ΣΛΕΕ: άρθρα 10 και 19</a:t>
            </a:r>
          </a:p>
          <a:p>
            <a:pPr marL="0" indent="0">
              <a:buNone/>
            </a:pPr>
            <a:endParaRPr lang="el-GR" sz="2400" dirty="0">
              <a:latin typeface="+mj-lt"/>
            </a:endParaRPr>
          </a:p>
          <a:p>
            <a:pPr marL="0" indent="0">
              <a:buNone/>
            </a:pPr>
            <a:r>
              <a:rPr lang="el-GR" sz="2400" dirty="0" smtClean="0">
                <a:latin typeface="+mj-lt"/>
              </a:rPr>
              <a:t>Χάρτης ΘΔ: άρθρα 7, 9 και 21</a:t>
            </a:r>
          </a:p>
          <a:p>
            <a:pPr marL="0" indent="0">
              <a:buNone/>
            </a:pPr>
            <a:endParaRPr lang="el-GR" sz="2400" dirty="0">
              <a:latin typeface="+mj-lt"/>
            </a:endParaRPr>
          </a:p>
          <a:p>
            <a:pPr marL="0" indent="0">
              <a:buNone/>
            </a:pPr>
            <a:r>
              <a:rPr lang="el-GR" sz="2400" dirty="0" smtClean="0">
                <a:latin typeface="+mj-lt"/>
              </a:rPr>
              <a:t>ΕΣΔΑ: άρθρα 8, 12 και 14</a:t>
            </a:r>
            <a:endParaRPr lang="el-GR" sz="2400" dirty="0">
              <a:latin typeface="+mj-lt"/>
            </a:endParaRPr>
          </a:p>
        </p:txBody>
      </p:sp>
      <p:sp>
        <p:nvSpPr>
          <p:cNvPr id="4" name="Θέση περιεχομένου 3"/>
          <p:cNvSpPr>
            <a:spLocks noGrp="1"/>
          </p:cNvSpPr>
          <p:nvPr>
            <p:ph sz="half" idx="2"/>
          </p:nvPr>
        </p:nvSpPr>
        <p:spPr/>
        <p:txBody>
          <a:bodyPr>
            <a:normAutofit/>
          </a:bodyPr>
          <a:lstStyle/>
          <a:p>
            <a:r>
              <a:rPr lang="el-GR" sz="2400" dirty="0" smtClean="0">
                <a:solidFill>
                  <a:schemeClr val="accent1">
                    <a:lumMod val="75000"/>
                  </a:schemeClr>
                </a:solidFill>
                <a:latin typeface="+mj-lt"/>
              </a:rPr>
              <a:t>Κανόνες ήσσονος τυπικής ισχύος</a:t>
            </a:r>
          </a:p>
          <a:p>
            <a:endParaRPr lang="el-GR" sz="2400" dirty="0">
              <a:latin typeface="+mj-lt"/>
            </a:endParaRPr>
          </a:p>
          <a:p>
            <a:pPr marL="0" indent="0">
              <a:buNone/>
            </a:pPr>
            <a:r>
              <a:rPr lang="el-GR" sz="2400" dirty="0" smtClean="0">
                <a:latin typeface="+mj-lt"/>
              </a:rPr>
              <a:t>Οδηγία 2000/78: ίση μεταχείριση στην εργασία</a:t>
            </a:r>
          </a:p>
          <a:p>
            <a:pPr marL="0" indent="0">
              <a:buNone/>
            </a:pPr>
            <a:endParaRPr lang="el-GR" sz="2400" dirty="0">
              <a:latin typeface="+mj-lt"/>
            </a:endParaRPr>
          </a:p>
          <a:p>
            <a:pPr marL="0" indent="0">
              <a:buNone/>
            </a:pPr>
            <a:r>
              <a:rPr lang="el-GR" sz="2400" dirty="0" smtClean="0">
                <a:latin typeface="+mj-lt"/>
              </a:rPr>
              <a:t>Οδηγία 2004/38: δικαίωμα ελεύθερης κυκλοφορίας</a:t>
            </a:r>
          </a:p>
          <a:p>
            <a:pPr marL="0" indent="0">
              <a:buNone/>
            </a:pPr>
            <a:endParaRPr lang="el-GR" sz="2400" dirty="0">
              <a:latin typeface="+mj-lt"/>
            </a:endParaRPr>
          </a:p>
          <a:p>
            <a:pPr marL="0" indent="0">
              <a:buNone/>
            </a:pPr>
            <a:r>
              <a:rPr lang="el-GR" sz="2400" dirty="0" smtClean="0">
                <a:latin typeface="+mj-lt"/>
              </a:rPr>
              <a:t>Οδηγίες 2011/95 και 2013/32: άσυλο </a:t>
            </a:r>
          </a:p>
          <a:p>
            <a:endParaRPr lang="el-GR" sz="2400" dirty="0"/>
          </a:p>
          <a:p>
            <a:endParaRPr lang="el-GR" sz="2400" dirty="0" smtClean="0"/>
          </a:p>
          <a:p>
            <a:endParaRPr lang="el-GR" sz="2400" dirty="0"/>
          </a:p>
          <a:p>
            <a:endParaRPr lang="el-GR" sz="2400" dirty="0"/>
          </a:p>
        </p:txBody>
      </p:sp>
    </p:spTree>
    <p:extLst>
      <p:ext uri="{BB962C8B-B14F-4D97-AF65-F5344CB8AC3E}">
        <p14:creationId xmlns:p14="http://schemas.microsoft.com/office/powerpoint/2010/main" val="1760533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1564" y="365125"/>
            <a:ext cx="9592236" cy="1325563"/>
          </a:xfrm>
        </p:spPr>
        <p:txBody>
          <a:bodyPr>
            <a:noAutofit/>
          </a:bodyPr>
          <a:lstStyle/>
          <a:p>
            <a:r>
              <a:rPr lang="el-GR" sz="2800" dirty="0" smtClean="0"/>
              <a:t>Αποφάσεις του ΕΔΑΔ αναφορικά με τις διαδηλώσεις </a:t>
            </a:r>
            <a:r>
              <a:rPr lang="el-GR" sz="2800" dirty="0"/>
              <a:t>υπέρ και κατά των δικαιωμάτων των ομοφυλόφιλων.</a:t>
            </a:r>
            <a:br>
              <a:rPr lang="el-GR" sz="2800" dirty="0"/>
            </a:br>
            <a:r>
              <a:rPr lang="el-GR" sz="2800" dirty="0" smtClean="0">
                <a:solidFill>
                  <a:srgbClr val="5B9BD5">
                    <a:lumMod val="75000"/>
                  </a:srgbClr>
                </a:solidFill>
              </a:rPr>
              <a:t> </a:t>
            </a:r>
            <a:endParaRPr lang="el-GR" sz="2800" dirty="0"/>
          </a:p>
        </p:txBody>
      </p:sp>
      <p:sp>
        <p:nvSpPr>
          <p:cNvPr id="5" name="Θέση περιεχομένου 4"/>
          <p:cNvSpPr>
            <a:spLocks noGrp="1"/>
          </p:cNvSpPr>
          <p:nvPr>
            <p:ph sz="half" idx="1"/>
          </p:nvPr>
        </p:nvSpPr>
        <p:spPr>
          <a:xfrm>
            <a:off x="1761564" y="1825625"/>
            <a:ext cx="9592236" cy="4351338"/>
          </a:xfrm>
        </p:spPr>
        <p:txBody>
          <a:bodyPr>
            <a:normAutofit fontScale="92500" lnSpcReduction="10000"/>
          </a:bodyPr>
          <a:lstStyle/>
          <a:p>
            <a:pPr marL="342900" indent="-342900">
              <a:buFont typeface="+mj-lt"/>
              <a:buAutoNum type="arabicPeriod"/>
            </a:pPr>
            <a:r>
              <a:rPr lang="el-GR" sz="2000" dirty="0" smtClean="0"/>
              <a:t>Η αποτυχία των αρχών να προστατέψουν το </a:t>
            </a:r>
            <a:r>
              <a:rPr lang="en-US" sz="2000" dirty="0" smtClean="0"/>
              <a:t>gay pride </a:t>
            </a:r>
            <a:r>
              <a:rPr lang="el-GR" sz="2000" dirty="0" smtClean="0"/>
              <a:t>και να διερευνήσουν τις επιθέσεις εκ μέρους </a:t>
            </a:r>
            <a:r>
              <a:rPr lang="el-GR" sz="2000" dirty="0" err="1" smtClean="0"/>
              <a:t>αντι</a:t>
            </a:r>
            <a:r>
              <a:rPr lang="el-GR" sz="2000" dirty="0" smtClean="0"/>
              <a:t>-διαδηλωτών συνιστά παραβίαση του άρθρου 3 σε συνδυασμό με το άρθρο 14 της ΕΣΔΑ (ΕΔΑΔ, απόφαση της 12/5/2015, </a:t>
            </a:r>
            <a:r>
              <a:rPr lang="en-US" sz="2000" dirty="0" err="1"/>
              <a:t>Identoba</a:t>
            </a:r>
            <a:r>
              <a:rPr lang="en-US" sz="2000" dirty="0"/>
              <a:t> and </a:t>
            </a:r>
            <a:r>
              <a:rPr lang="en-US" sz="2000" dirty="0" smtClean="0"/>
              <a:t>others </a:t>
            </a:r>
            <a:r>
              <a:rPr lang="en-US" sz="2000" dirty="0"/>
              <a:t>v. </a:t>
            </a:r>
            <a:r>
              <a:rPr lang="en-US" sz="2000" dirty="0" smtClean="0"/>
              <a:t>Georgia).</a:t>
            </a:r>
          </a:p>
          <a:p>
            <a:pPr marL="342900" indent="-342900">
              <a:buFont typeface="+mj-lt"/>
              <a:buAutoNum type="arabicPeriod"/>
            </a:pPr>
            <a:endParaRPr lang="en-US" sz="2000" dirty="0"/>
          </a:p>
          <a:p>
            <a:pPr marL="342900" indent="-342900">
              <a:buFont typeface="+mj-lt"/>
              <a:buAutoNum type="arabicPeriod"/>
            </a:pPr>
            <a:endParaRPr lang="el-GR" sz="2000" dirty="0" smtClean="0"/>
          </a:p>
          <a:p>
            <a:pPr marL="342900" indent="-342900">
              <a:buFont typeface="+mj-lt"/>
              <a:buAutoNum type="arabicPeriod"/>
            </a:pPr>
            <a:r>
              <a:rPr lang="el-GR" sz="2000" dirty="0" smtClean="0"/>
              <a:t>Η αστυνομία έχει θετική υποχρέωση να διασφαλίσει την ειρηνική και ασφαλή διεξαγωγή των </a:t>
            </a:r>
            <a:r>
              <a:rPr lang="en-US" sz="2000" dirty="0" smtClean="0"/>
              <a:t>gay pride </a:t>
            </a:r>
            <a:r>
              <a:rPr lang="el-GR" sz="2000" dirty="0" smtClean="0"/>
              <a:t>και να μην εξαρτά τη διεξαγωγή του από υπερβολικές ή καταχρηστικές προϋποθέσεις (ΕΔΑΔ</a:t>
            </a:r>
            <a:r>
              <a:rPr lang="el-GR" sz="2000" dirty="0"/>
              <a:t>, απόφαση της </a:t>
            </a:r>
            <a:r>
              <a:rPr lang="el-GR" sz="2000" dirty="0" smtClean="0"/>
              <a:t>7/2/2017</a:t>
            </a:r>
            <a:r>
              <a:rPr lang="en-US" sz="2000" dirty="0" smtClean="0"/>
              <a:t>, </a:t>
            </a:r>
            <a:r>
              <a:rPr lang="en-US" sz="2000" dirty="0" err="1"/>
              <a:t>L</a:t>
            </a:r>
            <a:r>
              <a:rPr lang="en-US" sz="2000" dirty="0" err="1" smtClean="0"/>
              <a:t>ashmankin</a:t>
            </a:r>
            <a:r>
              <a:rPr lang="en-US" sz="2000" dirty="0" smtClean="0"/>
              <a:t> and others v. Russia</a:t>
            </a:r>
            <a:r>
              <a:rPr lang="el-GR" sz="2000" dirty="0" smtClean="0"/>
              <a:t>).</a:t>
            </a:r>
            <a:endParaRPr lang="en-US" sz="2000" dirty="0" smtClean="0"/>
          </a:p>
          <a:p>
            <a:pPr marL="342900" indent="-342900">
              <a:buFont typeface="+mj-lt"/>
              <a:buAutoNum type="arabicPeriod"/>
            </a:pPr>
            <a:endParaRPr lang="en-US" sz="2000" dirty="0"/>
          </a:p>
          <a:p>
            <a:pPr marL="342900" indent="-342900">
              <a:buFont typeface="+mj-lt"/>
              <a:buAutoNum type="arabicPeriod"/>
            </a:pPr>
            <a:endParaRPr lang="el-GR" sz="2000" dirty="0" smtClean="0"/>
          </a:p>
          <a:p>
            <a:pPr marL="342900" indent="-342900">
              <a:buFont typeface="+mj-lt"/>
              <a:buAutoNum type="arabicPeriod"/>
            </a:pPr>
            <a:r>
              <a:rPr lang="el-GR" sz="2000" dirty="0" smtClean="0"/>
              <a:t>Θα ήταν αντίθετο με τις θεμελιώδεις αξίες της ΕΣΔΑ η έκφραση των απόψεων μιας μειονότητας να εξαρτάται από την αποδοχή τους από την πλειονότητα</a:t>
            </a:r>
            <a:r>
              <a:rPr lang="en-US" sz="2000" dirty="0" smtClean="0"/>
              <a:t>. </a:t>
            </a:r>
            <a:r>
              <a:rPr lang="el-GR" sz="2000" dirty="0" smtClean="0"/>
              <a:t>Οι αρχές δεν δύνανται να περιορίσουν το </a:t>
            </a:r>
            <a:r>
              <a:rPr lang="en-US" sz="2000" dirty="0" smtClean="0"/>
              <a:t>gay pride </a:t>
            </a:r>
            <a:r>
              <a:rPr lang="el-GR" sz="2000" dirty="0" smtClean="0"/>
              <a:t>υποκύπτοντας σε πιέσεις πολιτικών που θεωρούν ότι οι διαδηλώσεις αυτές έρχονται σε αντίθεση με τη θρησκεία ή τα χρηστά ήθη (ΕΔΑΔ, απόφαση της 21/10/2010, </a:t>
            </a:r>
            <a:r>
              <a:rPr lang="fr-FR" sz="2000" dirty="0" err="1" smtClean="0"/>
              <a:t>Alekseyev</a:t>
            </a:r>
            <a:r>
              <a:rPr lang="fr-FR" sz="2000" dirty="0" smtClean="0"/>
              <a:t> </a:t>
            </a:r>
            <a:r>
              <a:rPr lang="fr-FR" sz="2000" dirty="0"/>
              <a:t>v. </a:t>
            </a:r>
            <a:r>
              <a:rPr lang="fr-FR" sz="2000" dirty="0" err="1" smtClean="0"/>
              <a:t>Russia</a:t>
            </a:r>
            <a:r>
              <a:rPr lang="el-GR" sz="2000" dirty="0" smtClean="0"/>
              <a:t>)</a:t>
            </a:r>
          </a:p>
          <a:p>
            <a:pPr marL="342900" indent="-342900">
              <a:buFont typeface="+mj-lt"/>
              <a:buAutoNum type="arabicPeriod"/>
            </a:pPr>
            <a:endParaRPr lang="en-US" sz="1800" dirty="0" smtClean="0"/>
          </a:p>
        </p:txBody>
      </p:sp>
    </p:spTree>
    <p:extLst>
      <p:ext uri="{BB962C8B-B14F-4D97-AF65-F5344CB8AC3E}">
        <p14:creationId xmlns:p14="http://schemas.microsoft.com/office/powerpoint/2010/main" val="3323337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13647" y="230655"/>
            <a:ext cx="9412419" cy="1087157"/>
          </a:xfrm>
        </p:spPr>
        <p:txBody>
          <a:bodyPr>
            <a:normAutofit/>
          </a:bodyPr>
          <a:lstStyle/>
          <a:p>
            <a:r>
              <a:rPr lang="el-GR" sz="2800" dirty="0" smtClean="0"/>
              <a:t>Ομοφυλοφιλικές σκηνές στην τηλεόραση</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3235538143"/>
              </p:ext>
            </p:extLst>
          </p:nvPr>
        </p:nvGraphicFramePr>
        <p:xfrm>
          <a:off x="1613647" y="1186808"/>
          <a:ext cx="10313894" cy="5482933"/>
        </p:xfrm>
        <a:graphic>
          <a:graphicData uri="http://schemas.openxmlformats.org/drawingml/2006/table">
            <a:tbl>
              <a:tblPr firstRow="1" bandRow="1">
                <a:tableStyleId>{5C22544A-7EE6-4342-B048-85BDC9FD1C3A}</a:tableStyleId>
              </a:tblPr>
              <a:tblGrid>
                <a:gridCol w="10313894"/>
              </a:tblGrid>
              <a:tr h="702691">
                <a:tc>
                  <a:txBody>
                    <a:bodyPr/>
                    <a:lstStyle/>
                    <a:p>
                      <a:r>
                        <a:rPr lang="el-GR" sz="1800" b="1" i="0" kern="1200" dirty="0" smtClean="0">
                          <a:solidFill>
                            <a:schemeClr val="lt1"/>
                          </a:solidFill>
                          <a:effectLst/>
                          <a:latin typeface="+mn-lt"/>
                          <a:ea typeface="+mn-ea"/>
                          <a:cs typeface="+mn-cs"/>
                        </a:rPr>
                        <a:t>ΣτΕ 3490/2006</a:t>
                      </a:r>
                      <a:endParaRPr lang="el-GR" dirty="0">
                        <a:latin typeface="+mj-lt"/>
                      </a:endParaRPr>
                    </a:p>
                  </a:txBody>
                  <a:tcPr/>
                </a:tc>
              </a:tr>
              <a:tr h="4780242">
                <a:tc>
                  <a:txBody>
                    <a:bodyPr/>
                    <a:lstStyle/>
                    <a:p>
                      <a:pPr marL="285750" indent="-285750">
                        <a:buFont typeface="Arial" panose="020B0604020202020204" pitchFamily="34" charset="0"/>
                        <a:buChar char="•"/>
                      </a:pPr>
                      <a:r>
                        <a:rPr lang="el-GR" sz="1800" b="0" i="0" kern="1200" dirty="0" smtClean="0">
                          <a:solidFill>
                            <a:schemeClr val="dk1"/>
                          </a:solidFill>
                          <a:effectLst/>
                          <a:latin typeface="+mn-lt"/>
                          <a:ea typeface="+mn-ea"/>
                          <a:cs typeface="+mn-cs"/>
                        </a:rPr>
                        <a:t>Το </a:t>
                      </a:r>
                      <a:r>
                        <a:rPr lang="el-GR" sz="1800" b="1" i="0" u="sng" kern="1200" dirty="0" smtClean="0">
                          <a:solidFill>
                            <a:schemeClr val="dk1"/>
                          </a:solidFill>
                          <a:effectLst/>
                          <a:latin typeface="+mn-lt"/>
                          <a:ea typeface="+mn-ea"/>
                          <a:cs typeface="+mn-cs"/>
                        </a:rPr>
                        <a:t>ΕΣΡ</a:t>
                      </a:r>
                      <a:r>
                        <a:rPr lang="el-GR" sz="1800" b="0" i="0" kern="1200" dirty="0" smtClean="0">
                          <a:solidFill>
                            <a:schemeClr val="dk1"/>
                          </a:solidFill>
                          <a:effectLst/>
                          <a:latin typeface="+mn-lt"/>
                          <a:ea typeface="+mn-ea"/>
                          <a:cs typeface="+mn-cs"/>
                        </a:rPr>
                        <a:t>, […] επέβαλε με την προσβαλλόμενη πράξη την επίδικη κύρωση με την εξής αιτιολογία: «Πρόκειται περί εκπομπής η οποία βρίσκεται έξω από την ποιοτική στάθμη, την οποία επιβάλλει η προαναφερθείσα διάταξη του Συντάγματος και του </a:t>
                      </a:r>
                      <a:r>
                        <a:rPr lang="el-GR" sz="1800" b="0" i="0" u="none" kern="1200" dirty="0" smtClean="0">
                          <a:solidFill>
                            <a:schemeClr val="dk1"/>
                          </a:solidFill>
                          <a:effectLst/>
                          <a:latin typeface="+mn-lt"/>
                          <a:ea typeface="+mn-ea"/>
                          <a:cs typeface="+mn-cs"/>
                        </a:rPr>
                        <a:t>Κανονισμού 2/1991. </a:t>
                      </a:r>
                      <a:r>
                        <a:rPr lang="el-GR" sz="1800" b="0" i="0" kern="1200" dirty="0" smtClean="0">
                          <a:solidFill>
                            <a:schemeClr val="dk1"/>
                          </a:solidFill>
                          <a:effectLst/>
                          <a:latin typeface="+mn-lt"/>
                          <a:ea typeface="+mn-ea"/>
                          <a:cs typeface="+mn-cs"/>
                        </a:rPr>
                        <a:t>Πρόκειται περί διαλόγων, εκφράσεων και σκηνών οι οποίες υποβάθμισαν την όλη εκπομπή</a:t>
                      </a:r>
                      <a:r>
                        <a:rPr lang="el-GR" sz="1800" b="0" i="0" kern="1200" baseline="0" dirty="0" smtClean="0">
                          <a:solidFill>
                            <a:schemeClr val="dk1"/>
                          </a:solidFill>
                          <a:effectLst/>
                          <a:latin typeface="+mn-lt"/>
                          <a:ea typeface="+mn-ea"/>
                          <a:cs typeface="+mn-cs"/>
                        </a:rPr>
                        <a:t> […] </a:t>
                      </a:r>
                      <a:r>
                        <a:rPr lang="el-GR" sz="1800" b="0" i="0" kern="1200" dirty="0" smtClean="0">
                          <a:solidFill>
                            <a:schemeClr val="dk1"/>
                          </a:solidFill>
                          <a:effectLst/>
                          <a:latin typeface="+mn-lt"/>
                          <a:ea typeface="+mn-ea"/>
                          <a:cs typeface="+mn-cs"/>
                        </a:rPr>
                        <a:t>Η όλη εκπομπή είναι </a:t>
                      </a:r>
                      <a:r>
                        <a:rPr lang="el-GR" sz="1800" b="1" i="0" u="sng" kern="1200" dirty="0" smtClean="0">
                          <a:solidFill>
                            <a:schemeClr val="dk1"/>
                          </a:solidFill>
                          <a:effectLst/>
                          <a:latin typeface="+mn-lt"/>
                          <a:ea typeface="+mn-ea"/>
                          <a:cs typeface="+mn-cs"/>
                        </a:rPr>
                        <a:t>ικανή να εξοικειώσει την παιδική ηλικία και την νεότητα με την χυδαιότητα</a:t>
                      </a:r>
                      <a:r>
                        <a:rPr lang="el-GR" sz="1800" b="0" i="0" kern="1200" dirty="0" smtClean="0">
                          <a:solidFill>
                            <a:schemeClr val="dk1"/>
                          </a:solidFill>
                          <a:effectLst/>
                          <a:latin typeface="+mn-lt"/>
                          <a:ea typeface="+mn-ea"/>
                          <a:cs typeface="+mn-cs"/>
                        </a:rPr>
                        <a:t> και εντεύθεν να επιφέρει βλάβη».</a:t>
                      </a:r>
                    </a:p>
                    <a:p>
                      <a:pPr marL="0" indent="0">
                        <a:buFont typeface="Arial" panose="020B0604020202020204" pitchFamily="34" charset="0"/>
                        <a:buNone/>
                      </a:pPr>
                      <a:endParaRPr lang="el-GR" sz="1800" b="0" i="0" kern="1200" dirty="0" smtClean="0">
                        <a:solidFill>
                          <a:schemeClr val="dk1"/>
                        </a:solidFill>
                        <a:effectLst/>
                        <a:latin typeface="+mn-lt"/>
                        <a:ea typeface="+mn-ea"/>
                        <a:cs typeface="+mn-cs"/>
                      </a:endParaRPr>
                    </a:p>
                    <a:p>
                      <a:pPr marL="285750" indent="-285750">
                        <a:buFont typeface="Arial" panose="020B0604020202020204" pitchFamily="34" charset="0"/>
                        <a:buChar char="•"/>
                      </a:pPr>
                      <a:r>
                        <a:rPr lang="el-GR" sz="1800" b="0" i="0" dirty="0" smtClean="0">
                          <a:solidFill>
                            <a:srgbClr val="000000"/>
                          </a:solidFill>
                          <a:effectLst/>
                          <a:latin typeface="+mn-lt"/>
                        </a:rPr>
                        <a:t>[…] </a:t>
                      </a:r>
                      <a:r>
                        <a:rPr lang="el-GR" sz="1800" b="0" i="0" dirty="0" smtClean="0">
                          <a:solidFill>
                            <a:schemeClr val="tx1"/>
                          </a:solidFill>
                          <a:effectLst/>
                          <a:latin typeface="+mn-lt"/>
                        </a:rPr>
                        <a:t>Αυτή καθ´ εαυτή η παρουσίαση σκηνής, με την οποία </a:t>
                      </a:r>
                      <a:r>
                        <a:rPr lang="el-GR" sz="1800" b="1" i="0" u="sng" dirty="0" smtClean="0">
                          <a:solidFill>
                            <a:schemeClr val="tx1"/>
                          </a:solidFill>
                          <a:effectLst/>
                          <a:latin typeface="+mn-lt"/>
                        </a:rPr>
                        <a:t>εκφράζεται απλώς και η ομοφυλόφιλη ερωτική επιθυμία, με ένα φιλί</a:t>
                      </a:r>
                      <a:r>
                        <a:rPr lang="el-GR" sz="1800" b="1" i="0" dirty="0" smtClean="0">
                          <a:solidFill>
                            <a:schemeClr val="tx1"/>
                          </a:solidFill>
                          <a:effectLst/>
                          <a:latin typeface="+mn-lt"/>
                        </a:rPr>
                        <a:t> </a:t>
                      </a:r>
                      <a:r>
                        <a:rPr lang="el-GR" sz="1800" b="0" i="0" dirty="0" smtClean="0">
                          <a:solidFill>
                            <a:schemeClr val="tx1"/>
                          </a:solidFill>
                          <a:effectLst/>
                          <a:latin typeface="+mn-lt"/>
                        </a:rPr>
                        <a:t>και χωρίς να υπάρχουν σκηνές πορνογραφικού περιεχομένου ή βωμολοχίες, </a:t>
                      </a:r>
                      <a:r>
                        <a:rPr lang="el-GR" sz="1800" b="1" i="0" u="sng" dirty="0" smtClean="0">
                          <a:solidFill>
                            <a:schemeClr val="tx1"/>
                          </a:solidFill>
                          <a:effectLst/>
                          <a:latin typeface="+mn-lt"/>
                        </a:rPr>
                        <a:t>δεν μπορεί σε καμία περίπτωση να θεωρηθεί ότι προσδίδει […] χαμηλή και υποβαθμισμένη ποιοτική στάθμη, που την καθιστά </a:t>
                      </a:r>
                      <a:r>
                        <a:rPr lang="el-GR" sz="1800" b="1" i="0" u="sng" dirty="0" err="1" smtClean="0">
                          <a:solidFill>
                            <a:schemeClr val="tx1"/>
                          </a:solidFill>
                          <a:effectLst/>
                          <a:latin typeface="+mn-lt"/>
                        </a:rPr>
                        <a:t>επίμεπτη</a:t>
                      </a:r>
                      <a:r>
                        <a:rPr lang="el-GR" sz="1800" b="1" i="0" dirty="0" smtClean="0">
                          <a:solidFill>
                            <a:schemeClr val="tx1"/>
                          </a:solidFill>
                          <a:effectLst/>
                          <a:latin typeface="+mn-lt"/>
                        </a:rPr>
                        <a:t>.</a:t>
                      </a:r>
                      <a:r>
                        <a:rPr lang="el-GR" sz="1800" b="0" i="0" dirty="0" smtClean="0">
                          <a:solidFill>
                            <a:schemeClr val="tx1"/>
                          </a:solidFill>
                          <a:effectLst/>
                          <a:latin typeface="+mn-lt"/>
                        </a:rPr>
                        <a:t> Με την παράσταση στην επίμαχη ενδιάμεση σκηνή της εκφράσεως ομοφυλόφιλης ερωτικής επιθυμίας, γίνεται </a:t>
                      </a:r>
                      <a:r>
                        <a:rPr lang="el-GR" sz="1800" b="1" i="0" u="sng" dirty="0" smtClean="0">
                          <a:solidFill>
                            <a:schemeClr val="tx1"/>
                          </a:solidFill>
                          <a:effectLst/>
                          <a:latin typeface="+mn-lt"/>
                        </a:rPr>
                        <a:t>παρουσίαση μίας υπαρκτής κοινωνικής πραγματικότητας, η οποία σχετίζεται με μία κοινωνική ομάδα, μεταξύ των πολλών, οι οποίες συνθέτουν μία ανοικτή και σύγχρονη δημοκρατική κοινωνία, οι ερωτικές επιλογές της οποίας, όχι μόνο δεν αποδοκιμάζονται από την συνταγματική τάξη της χώρας, αλλά τουναντίον επιβάλλεται</a:t>
                      </a:r>
                      <a:r>
                        <a:rPr lang="el-GR" sz="1800" b="0" i="0" dirty="0" smtClean="0">
                          <a:solidFill>
                            <a:schemeClr val="tx1"/>
                          </a:solidFill>
                          <a:effectLst/>
                          <a:latin typeface="+mn-lt"/>
                        </a:rPr>
                        <a:t> από τις διατάξεις των άρθρων 2 (σεβασμός και προστασία της αξίας του ανθρώπου) και 5 παρ. 1 (προστασία της προσωπικής ελευθερίας), ως εκδήλωση ελεύθερης επιλογής των αποτελούντων αυτή, </a:t>
                      </a:r>
                      <a:r>
                        <a:rPr lang="el-GR" sz="1800" b="1" i="0" u="sng" dirty="0" smtClean="0">
                          <a:solidFill>
                            <a:schemeClr val="tx1"/>
                          </a:solidFill>
                          <a:effectLst/>
                          <a:latin typeface="+mn-lt"/>
                        </a:rPr>
                        <a:t>να γίνονται απολύτως σεβαστές</a:t>
                      </a:r>
                      <a:r>
                        <a:rPr lang="el-GR" sz="1800" b="0" i="0" dirty="0" smtClean="0">
                          <a:solidFill>
                            <a:schemeClr val="tx1"/>
                          </a:solidFill>
                          <a:effectLst/>
                          <a:latin typeface="+mn-lt"/>
                        </a:rPr>
                        <a:t> […].</a:t>
                      </a:r>
                      <a:r>
                        <a:rPr lang="el-GR" sz="1800" b="0" i="0" baseline="0" dirty="0" smtClean="0">
                          <a:solidFill>
                            <a:schemeClr val="tx1"/>
                          </a:solidFill>
                          <a:effectLst/>
                          <a:latin typeface="+mn-lt"/>
                        </a:rPr>
                        <a:t> </a:t>
                      </a:r>
                      <a:endParaRPr lang="el-GR" sz="1800" b="0" i="0" kern="1200" dirty="0">
                        <a:solidFill>
                          <a:schemeClr val="tx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2147870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61564" y="365125"/>
            <a:ext cx="9592236" cy="1325563"/>
          </a:xfrm>
        </p:spPr>
        <p:txBody>
          <a:bodyPr>
            <a:noAutofit/>
          </a:bodyPr>
          <a:lstStyle/>
          <a:p>
            <a:r>
              <a:rPr lang="el-GR" sz="2800" dirty="0" smtClean="0"/>
              <a:t>Αποφάσεις του ΕΔΑΔ αναφορικά με την «ομοφυλοφιλική προπαγάνδα».</a:t>
            </a:r>
            <a:r>
              <a:rPr lang="el-GR" sz="2800" dirty="0"/>
              <a:t/>
            </a:r>
            <a:br>
              <a:rPr lang="el-GR" sz="2800" dirty="0"/>
            </a:br>
            <a:r>
              <a:rPr lang="el-GR" sz="2800" dirty="0" smtClean="0">
                <a:solidFill>
                  <a:srgbClr val="5B9BD5">
                    <a:lumMod val="75000"/>
                  </a:srgbClr>
                </a:solidFill>
              </a:rPr>
              <a:t> </a:t>
            </a:r>
            <a:endParaRPr lang="el-GR" sz="2800" dirty="0"/>
          </a:p>
        </p:txBody>
      </p:sp>
      <p:sp>
        <p:nvSpPr>
          <p:cNvPr id="5" name="Θέση περιεχομένου 4"/>
          <p:cNvSpPr>
            <a:spLocks noGrp="1"/>
          </p:cNvSpPr>
          <p:nvPr>
            <p:ph sz="half" idx="1"/>
          </p:nvPr>
        </p:nvSpPr>
        <p:spPr>
          <a:xfrm>
            <a:off x="1761564" y="1825625"/>
            <a:ext cx="9592236" cy="4351338"/>
          </a:xfrm>
        </p:spPr>
        <p:txBody>
          <a:bodyPr>
            <a:noAutofit/>
          </a:bodyPr>
          <a:lstStyle/>
          <a:p>
            <a:r>
              <a:rPr lang="el-GR" sz="2000" dirty="0" smtClean="0"/>
              <a:t>Το Δικαστήριο τονίζει ότι οι διακρίσεις με βάση το σεξουαλικό προσανατολισμό είναι εξίσου σοβαρές με αυτές που αφορούν την εθνικότητα, την καταγωγή και το χρώμα του δέρματος. Δεν παραβίασαν το άρθρο 10 της ΕΣΔΑ οι αρχές που τιμώρησαν εκείνους που διένειμαν φυλλάδια με τα οποία, χωρίς να υποκινούν πράξεις βίας, διέδιδαν σοβαρές και αστήρικτες αντιλήψεις σε βάρος της ομοφυλοφιλικής κοινότητας (ΕΔΑΔ, απόφαση της </a:t>
            </a:r>
            <a:r>
              <a:rPr lang="en-US" sz="2000" dirty="0" smtClean="0"/>
              <a:t>9/2/2012</a:t>
            </a:r>
            <a:r>
              <a:rPr lang="el-GR" sz="2000" dirty="0" smtClean="0"/>
              <a:t>, </a:t>
            </a:r>
            <a:r>
              <a:rPr lang="fr-FR" sz="2000" dirty="0" err="1"/>
              <a:t>Vejdeland</a:t>
            </a:r>
            <a:r>
              <a:rPr lang="fr-FR" sz="2000" dirty="0"/>
              <a:t> v. </a:t>
            </a:r>
            <a:r>
              <a:rPr lang="fr-FR" sz="2000" dirty="0" err="1" smtClean="0"/>
              <a:t>Sweden</a:t>
            </a:r>
            <a:r>
              <a:rPr lang="en-US" sz="2000" dirty="0" smtClean="0"/>
              <a:t>).</a:t>
            </a:r>
          </a:p>
          <a:p>
            <a:endParaRPr lang="en-US" sz="2000" dirty="0"/>
          </a:p>
          <a:p>
            <a:endParaRPr lang="en-US" sz="2000" dirty="0" smtClean="0"/>
          </a:p>
          <a:p>
            <a:r>
              <a:rPr lang="el-GR" sz="2000" dirty="0" smtClean="0"/>
              <a:t> Οι αρχές δεν μπορούν να απαγορεύουν γενικά κάθε αναφορά στην ομοφυλοφιλία, ούτε να εμποδίσουν διαδηλωτές έξω από Λύκειο να εμφανίσουν πινακίδες με συνθήματα όπως «Η ομοφυλοφιλία είναι φυσική και όχι διαστροφή» (ΕΔΑΔ</a:t>
            </a:r>
            <a:r>
              <a:rPr lang="el-GR" sz="2000" dirty="0"/>
              <a:t>, απόφαση της </a:t>
            </a:r>
            <a:r>
              <a:rPr lang="el-GR" sz="2000" dirty="0" smtClean="0"/>
              <a:t>20/6/2017</a:t>
            </a:r>
            <a:r>
              <a:rPr lang="en-US" sz="2000" dirty="0" smtClean="0"/>
              <a:t>, </a:t>
            </a:r>
            <a:r>
              <a:rPr lang="en-US" sz="2000" dirty="0" err="1"/>
              <a:t>Bayev</a:t>
            </a:r>
            <a:r>
              <a:rPr lang="en-US" sz="2000" dirty="0"/>
              <a:t> and Others v. Russia</a:t>
            </a:r>
            <a:r>
              <a:rPr lang="el-GR" sz="2000" dirty="0" smtClean="0"/>
              <a:t>).</a:t>
            </a:r>
          </a:p>
        </p:txBody>
      </p:sp>
    </p:spTree>
    <p:extLst>
      <p:ext uri="{BB962C8B-B14F-4D97-AF65-F5344CB8AC3E}">
        <p14:creationId xmlns:p14="http://schemas.microsoft.com/office/powerpoint/2010/main" val="182060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325563"/>
          </a:xfrm>
        </p:spPr>
        <p:txBody>
          <a:bodyPr>
            <a:normAutofit/>
          </a:bodyPr>
          <a:lstStyle/>
          <a:p>
            <a:r>
              <a:rPr lang="el-GR" sz="2800" dirty="0" smtClean="0"/>
              <a:t>Εντούτοις…</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319402426"/>
              </p:ext>
            </p:extLst>
          </p:nvPr>
        </p:nvGraphicFramePr>
        <p:xfrm>
          <a:off x="2324100" y="1563329"/>
          <a:ext cx="8402894" cy="4589174"/>
        </p:xfrm>
        <a:graphic>
          <a:graphicData uri="http://schemas.openxmlformats.org/drawingml/2006/table">
            <a:tbl>
              <a:tblPr firstRow="1" bandRow="1">
                <a:tableStyleId>{5C22544A-7EE6-4342-B048-85BDC9FD1C3A}</a:tableStyleId>
              </a:tblPr>
              <a:tblGrid>
                <a:gridCol w="8402894"/>
              </a:tblGrid>
              <a:tr h="808736">
                <a:tc>
                  <a:txBody>
                    <a:bodyPr/>
                    <a:lstStyle/>
                    <a:p>
                      <a:r>
                        <a:rPr lang="el-GR" dirty="0" smtClean="0">
                          <a:latin typeface="+mj-lt"/>
                        </a:rPr>
                        <a:t>Απόφαση</a:t>
                      </a:r>
                      <a:r>
                        <a:rPr lang="el-GR" baseline="0" dirty="0" smtClean="0">
                          <a:latin typeface="+mj-lt"/>
                        </a:rPr>
                        <a:t> Ειρηνοδικείου Αθηνών 323/2016</a:t>
                      </a:r>
                      <a:r>
                        <a:rPr lang="el-GR" dirty="0" smtClean="0">
                          <a:latin typeface="+mj-lt"/>
                        </a:rPr>
                        <a:t> </a:t>
                      </a:r>
                    </a:p>
                    <a:p>
                      <a:r>
                        <a:rPr lang="el-GR" dirty="0" smtClean="0">
                          <a:latin typeface="+mj-lt"/>
                        </a:rPr>
                        <a:t>Εκούσια</a:t>
                      </a:r>
                      <a:r>
                        <a:rPr lang="el-GR" baseline="0" dirty="0" smtClean="0">
                          <a:latin typeface="+mj-lt"/>
                        </a:rPr>
                        <a:t> δικαιοδοσία</a:t>
                      </a:r>
                      <a:endParaRPr lang="fr-FR" dirty="0" smtClean="0">
                        <a:latin typeface="+mj-lt"/>
                      </a:endParaRPr>
                    </a:p>
                    <a:p>
                      <a:endParaRPr lang="el-GR" dirty="0">
                        <a:latin typeface="+mj-lt"/>
                      </a:endParaRPr>
                    </a:p>
                  </a:txBody>
                  <a:tcPr/>
                </a:tc>
              </a:tr>
              <a:tr h="3674774">
                <a:tc>
                  <a:txBody>
                    <a:bodyPr/>
                    <a:lstStyle/>
                    <a:p>
                      <a:pPr algn="l"/>
                      <a:endParaRPr lang="el-GR" sz="1800" b="0" i="0" kern="1200" dirty="0" smtClean="0">
                        <a:solidFill>
                          <a:schemeClr val="dk1"/>
                        </a:solidFill>
                        <a:effectLst/>
                        <a:latin typeface="+mn-lt"/>
                        <a:ea typeface="+mn-ea"/>
                        <a:cs typeface="+mn-cs"/>
                      </a:endParaRPr>
                    </a:p>
                    <a:p>
                      <a:pPr algn="l"/>
                      <a:endParaRPr lang="el-GR" sz="1800" b="0" i="0" kern="1200" dirty="0" smtClean="0">
                        <a:solidFill>
                          <a:schemeClr val="dk1"/>
                        </a:solidFill>
                        <a:effectLst/>
                        <a:latin typeface="+mn-lt"/>
                        <a:ea typeface="+mn-ea"/>
                        <a:cs typeface="+mn-cs"/>
                      </a:endParaRPr>
                    </a:p>
                    <a:p>
                      <a:pPr algn="l"/>
                      <a:r>
                        <a:rPr lang="el-GR" sz="1800" b="0" i="0" kern="1200" dirty="0" smtClean="0">
                          <a:solidFill>
                            <a:schemeClr val="dk1"/>
                          </a:solidFill>
                          <a:effectLst/>
                          <a:latin typeface="+mn-lt"/>
                          <a:ea typeface="+mn-ea"/>
                          <a:cs typeface="+mn-cs"/>
                        </a:rPr>
                        <a:t>Απορρίπτεται η αίτηση ίδρυσης σωματείου,</a:t>
                      </a:r>
                      <a:r>
                        <a:rPr lang="el-GR" sz="1800" b="0" i="0" kern="1200" baseline="0" dirty="0" smtClean="0">
                          <a:solidFill>
                            <a:schemeClr val="dk1"/>
                          </a:solidFill>
                          <a:effectLst/>
                          <a:latin typeface="+mn-lt"/>
                          <a:ea typeface="+mn-ea"/>
                          <a:cs typeface="+mn-cs"/>
                        </a:rPr>
                        <a:t> με σκοπό την «ανάδειξη της ΛΟΑΤΚΙ και φεμινιστικής ιστορίας και πολιτιστικής παραγωγής» διότι, μεταξύ άλλων, «</a:t>
                      </a:r>
                      <a:r>
                        <a:rPr lang="el-GR" sz="1800" b="1" i="0" u="sng" kern="1200" baseline="0" dirty="0" smtClean="0">
                          <a:solidFill>
                            <a:schemeClr val="dk1"/>
                          </a:solidFill>
                          <a:effectLst/>
                          <a:latin typeface="+mn-lt"/>
                          <a:ea typeface="+mn-ea"/>
                          <a:cs typeface="+mn-cs"/>
                        </a:rPr>
                        <a:t>ενδέχεται να υποκρύπτεται άλλου είδους σκοπός, όπως η διάδοση της ομοφυλοφιλίας</a:t>
                      </a:r>
                      <a:r>
                        <a:rPr lang="el-GR" sz="1800" b="0" i="0" kern="1200" baseline="0" dirty="0" smtClean="0">
                          <a:solidFill>
                            <a:schemeClr val="dk1"/>
                          </a:solidFill>
                          <a:effectLst/>
                          <a:latin typeface="+mn-lt"/>
                          <a:ea typeface="+mn-ea"/>
                          <a:cs typeface="+mn-cs"/>
                        </a:rPr>
                        <a:t>».</a:t>
                      </a:r>
                      <a:endParaRPr lang="el-GR" sz="1800" b="0" i="0" kern="1200" dirty="0" smtClean="0">
                        <a:solidFill>
                          <a:schemeClr val="dk1"/>
                        </a:solidFill>
                        <a:effectLst/>
                        <a:latin typeface="+mn-lt"/>
                        <a:ea typeface="+mn-ea"/>
                        <a:cs typeface="+mn-cs"/>
                      </a:endParaRPr>
                    </a:p>
                    <a:p>
                      <a:pPr algn="l"/>
                      <a:endParaRPr lang="el-GR" sz="1800" b="0" i="0" kern="1200" dirty="0" smtClean="0">
                        <a:solidFill>
                          <a:schemeClr val="dk1"/>
                        </a:solidFill>
                        <a:effectLst/>
                        <a:latin typeface="+mn-lt"/>
                        <a:ea typeface="+mn-ea"/>
                        <a:cs typeface="+mn-cs"/>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310139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745723"/>
            <a:ext cx="9144000" cy="3524435"/>
          </a:xfrm>
        </p:spPr>
        <p:txBody>
          <a:bodyPr rtlCol="0">
            <a:normAutofit fontScale="90000"/>
          </a:bodyPr>
          <a:lstStyle/>
          <a:p>
            <a:pPr rtl="0">
              <a:lnSpc>
                <a:spcPct val="150000"/>
              </a:lnSpc>
            </a:pPr>
            <a:r>
              <a:rPr lang="el-GR" sz="1800" dirty="0" smtClean="0"/>
              <a:t/>
            </a:r>
            <a:br>
              <a:rPr lang="el-GR" sz="1800" dirty="0" smtClean="0"/>
            </a:br>
            <a:r>
              <a:rPr lang="el-GR" sz="2000" dirty="0" smtClean="0">
                <a:solidFill>
                  <a:schemeClr val="accent1">
                    <a:lumMod val="60000"/>
                    <a:lumOff val="40000"/>
                  </a:schemeClr>
                </a:solidFill>
              </a:rPr>
              <a:t>Αθανάσιος Τάκης</a:t>
            </a:r>
            <a:r>
              <a:rPr lang="el-GR" sz="2400" dirty="0" smtClean="0">
                <a:solidFill>
                  <a:schemeClr val="accent1">
                    <a:lumMod val="60000"/>
                    <a:lumOff val="40000"/>
                  </a:schemeClr>
                </a:solidFill>
              </a:rPr>
              <a:t/>
            </a:r>
            <a:br>
              <a:rPr lang="el-GR" sz="2400" dirty="0" smtClean="0">
                <a:solidFill>
                  <a:schemeClr val="accent1">
                    <a:lumMod val="60000"/>
                    <a:lumOff val="40000"/>
                  </a:schemeClr>
                </a:solidFill>
              </a:rPr>
            </a:br>
            <a:r>
              <a:rPr lang="el-GR" sz="2400" dirty="0">
                <a:solidFill>
                  <a:schemeClr val="accent1">
                    <a:lumMod val="60000"/>
                    <a:lumOff val="40000"/>
                  </a:schemeClr>
                </a:solidFill>
              </a:rPr>
              <a:t/>
            </a:r>
            <a:br>
              <a:rPr lang="el-GR" sz="2400" dirty="0">
                <a:solidFill>
                  <a:schemeClr val="accent1">
                    <a:lumMod val="60000"/>
                    <a:lumOff val="40000"/>
                  </a:schemeClr>
                </a:solidFill>
              </a:rPr>
            </a:br>
            <a:r>
              <a:rPr lang="el-GR" sz="3100" b="1" dirty="0" smtClean="0">
                <a:solidFill>
                  <a:schemeClr val="accent1">
                    <a:lumMod val="60000"/>
                    <a:lumOff val="40000"/>
                  </a:schemeClr>
                </a:solidFill>
              </a:rPr>
              <a:t>Η</a:t>
            </a:r>
            <a:r>
              <a:rPr lang="el" sz="3100" b="1" dirty="0" smtClean="0">
                <a:solidFill>
                  <a:schemeClr val="accent1">
                    <a:lumMod val="60000"/>
                    <a:lumOff val="40000"/>
                  </a:schemeClr>
                </a:solidFill>
              </a:rPr>
              <a:t> ΑΝΤΙΜΕΤΩΠΙΣΗ ΤΩΝ ΔΙΑΚΡΙΣΕΩΝ </a:t>
            </a:r>
            <a:br>
              <a:rPr lang="el" sz="3100" b="1" dirty="0" smtClean="0">
                <a:solidFill>
                  <a:schemeClr val="accent1">
                    <a:lumMod val="60000"/>
                    <a:lumOff val="40000"/>
                  </a:schemeClr>
                </a:solidFill>
              </a:rPr>
            </a:br>
            <a:r>
              <a:rPr lang="el" sz="3100" b="1" dirty="0" smtClean="0">
                <a:solidFill>
                  <a:schemeClr val="accent1">
                    <a:lumMod val="60000"/>
                    <a:lumOff val="40000"/>
                  </a:schemeClr>
                </a:solidFill>
              </a:rPr>
              <a:t>ΛΟΓΩ ΣΕΞΟΥΑΛΙΚΟΥ ΠΡΟΣΑΝΑΤΟΛΙΣΜΟΥ </a:t>
            </a:r>
            <a:br>
              <a:rPr lang="el" sz="3100" b="1" dirty="0" smtClean="0">
                <a:solidFill>
                  <a:schemeClr val="accent1">
                    <a:lumMod val="60000"/>
                    <a:lumOff val="40000"/>
                  </a:schemeClr>
                </a:solidFill>
              </a:rPr>
            </a:br>
            <a:r>
              <a:rPr lang="el" sz="3100" b="1" dirty="0" smtClean="0">
                <a:solidFill>
                  <a:schemeClr val="accent1">
                    <a:lumMod val="60000"/>
                    <a:lumOff val="40000"/>
                  </a:schemeClr>
                </a:solidFill>
              </a:rPr>
              <a:t>ΣΤΟ ΕΥΡΩΠΑΪΚΟ ΔΙΚΑΙΟ</a:t>
            </a:r>
            <a:r>
              <a:rPr lang="el" sz="3100" b="1" dirty="0" smtClean="0"/>
              <a:t/>
            </a:r>
            <a:br>
              <a:rPr lang="el" sz="3100" b="1" dirty="0" smtClean="0"/>
            </a:br>
            <a:r>
              <a:rPr lang="el" sz="2400" dirty="0"/>
              <a:t/>
            </a:r>
            <a:br>
              <a:rPr lang="el" sz="2400" dirty="0"/>
            </a:br>
            <a:endParaRPr lang="el" sz="2400" dirty="0"/>
          </a:p>
        </p:txBody>
      </p:sp>
      <p:sp>
        <p:nvSpPr>
          <p:cNvPr id="3" name="Υπότιτλος 2"/>
          <p:cNvSpPr>
            <a:spLocks noGrp="1"/>
          </p:cNvSpPr>
          <p:nvPr>
            <p:ph type="subTitle" idx="1"/>
          </p:nvPr>
        </p:nvSpPr>
        <p:spPr>
          <a:xfrm>
            <a:off x="1524000" y="4181383"/>
            <a:ext cx="9144000" cy="2086251"/>
          </a:xfrm>
        </p:spPr>
        <p:txBody>
          <a:bodyPr rtlCol="0">
            <a:normAutofit/>
          </a:bodyPr>
          <a:lstStyle/>
          <a:p>
            <a:endParaRPr lang="el-GR" sz="2800" b="1" dirty="0" smtClean="0">
              <a:solidFill>
                <a:srgbClr val="5B9BD5">
                  <a:lumMod val="75000"/>
                </a:srgbClr>
              </a:solidFill>
              <a:latin typeface="Cambria" panose="02040503050406030204"/>
              <a:ea typeface="+mj-ea"/>
              <a:cs typeface="+mj-cs"/>
            </a:endParaRPr>
          </a:p>
          <a:p>
            <a:endParaRPr lang="el-GR" sz="2800" b="1" dirty="0">
              <a:solidFill>
                <a:srgbClr val="5B9BD5">
                  <a:lumMod val="75000"/>
                </a:srgbClr>
              </a:solidFill>
              <a:latin typeface="Cambria" panose="02040503050406030204"/>
              <a:ea typeface="+mj-ea"/>
              <a:cs typeface="+mj-cs"/>
            </a:endParaRPr>
          </a:p>
          <a:p>
            <a:endParaRPr lang="el-GR" sz="2800" b="1" dirty="0" smtClean="0">
              <a:solidFill>
                <a:srgbClr val="5B9BD5">
                  <a:lumMod val="75000"/>
                </a:srgbClr>
              </a:solidFill>
              <a:latin typeface="Cambria" panose="02040503050406030204"/>
              <a:ea typeface="+mj-ea"/>
              <a:cs typeface="+mj-cs"/>
            </a:endParaRPr>
          </a:p>
          <a:p>
            <a:r>
              <a:rPr lang="el-GR" sz="2800" b="1" dirty="0" smtClean="0">
                <a:solidFill>
                  <a:srgbClr val="5B9BD5">
                    <a:lumMod val="75000"/>
                  </a:srgbClr>
                </a:solidFill>
                <a:latin typeface="Cambria" panose="02040503050406030204"/>
                <a:ea typeface="+mj-ea"/>
                <a:cs typeface="+mj-cs"/>
              </a:rPr>
              <a:t>Ευχαριστώ για την προσοχή σας</a:t>
            </a:r>
            <a:endParaRPr lang="en-US" sz="1800" dirty="0"/>
          </a:p>
        </p:txBody>
      </p:sp>
    </p:spTree>
    <p:extLst>
      <p:ext uri="{BB962C8B-B14F-4D97-AF65-F5344CB8AC3E}">
        <p14:creationId xmlns:p14="http://schemas.microsoft.com/office/powerpoint/2010/main" val="18220414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a:solidFill>
                  <a:srgbClr val="5B9BD5">
                    <a:lumMod val="75000"/>
                  </a:srgbClr>
                </a:solidFill>
              </a:rPr>
              <a:t>Μέρος πρώτο: </a:t>
            </a:r>
            <a:br>
              <a:rPr lang="el-GR" sz="2800" dirty="0">
                <a:solidFill>
                  <a:srgbClr val="5B9BD5">
                    <a:lumMod val="75000"/>
                  </a:srgbClr>
                </a:solidFill>
              </a:rPr>
            </a:br>
            <a:r>
              <a:rPr lang="el-GR" sz="2800" dirty="0">
                <a:solidFill>
                  <a:srgbClr val="5B9BD5">
                    <a:lumMod val="75000"/>
                  </a:srgbClr>
                </a:solidFill>
              </a:rPr>
              <a:t>Ισότητα και διακρίσεις στον εργασιακό </a:t>
            </a:r>
            <a:r>
              <a:rPr lang="el-GR" sz="2800" dirty="0" smtClean="0">
                <a:solidFill>
                  <a:srgbClr val="5B9BD5">
                    <a:lumMod val="75000"/>
                  </a:srgbClr>
                </a:solidFill>
              </a:rPr>
              <a:t>χώρο</a:t>
            </a:r>
            <a:br>
              <a:rPr lang="el-GR" sz="2800" dirty="0" smtClean="0">
                <a:solidFill>
                  <a:srgbClr val="5B9BD5">
                    <a:lumMod val="75000"/>
                  </a:srgbClr>
                </a:solidFill>
              </a:rPr>
            </a:br>
            <a:r>
              <a:rPr lang="el-GR" sz="2800" dirty="0" smtClean="0">
                <a:solidFill>
                  <a:srgbClr val="5B9BD5">
                    <a:lumMod val="75000"/>
                  </a:srgbClr>
                </a:solidFill>
              </a:rPr>
              <a:t>Πεδίο εφαρμογής της οδηγίας 2000/78 </a:t>
            </a:r>
            <a:endParaRPr lang="el-GR" sz="2800" dirty="0"/>
          </a:p>
        </p:txBody>
      </p:sp>
      <p:sp>
        <p:nvSpPr>
          <p:cNvPr id="3" name="Θέση περιεχομένου 2"/>
          <p:cNvSpPr>
            <a:spLocks noGrp="1"/>
          </p:cNvSpPr>
          <p:nvPr>
            <p:ph sz="half" idx="1"/>
          </p:nvPr>
        </p:nvSpPr>
        <p:spPr/>
        <p:txBody>
          <a:bodyPr>
            <a:normAutofit fontScale="92500" lnSpcReduction="10000"/>
          </a:bodyPr>
          <a:lstStyle/>
          <a:p>
            <a:endParaRPr lang="el-GR" dirty="0" smtClean="0"/>
          </a:p>
          <a:p>
            <a:r>
              <a:rPr lang="el-GR" sz="2400" u="sng" dirty="0" smtClean="0">
                <a:latin typeface="+mj-lt"/>
              </a:rPr>
              <a:t>Πού εφαρμόζεται</a:t>
            </a:r>
            <a:r>
              <a:rPr lang="el-GR" sz="2400" dirty="0" smtClean="0">
                <a:latin typeface="+mj-lt"/>
              </a:rPr>
              <a:t>;</a:t>
            </a:r>
          </a:p>
          <a:p>
            <a:endParaRPr lang="el-GR" sz="2400" dirty="0" smtClean="0">
              <a:latin typeface="+mj-lt"/>
            </a:endParaRPr>
          </a:p>
          <a:p>
            <a:r>
              <a:rPr lang="el-GR" sz="2400" dirty="0" smtClean="0">
                <a:latin typeface="+mj-lt"/>
              </a:rPr>
              <a:t>Σε κάθε τομέα εργασίας και παροχής υπηρεσιών</a:t>
            </a:r>
          </a:p>
          <a:p>
            <a:r>
              <a:rPr lang="el-GR" sz="2400" dirty="0" smtClean="0">
                <a:latin typeface="+mj-lt"/>
              </a:rPr>
              <a:t>Εργαζόμενοι και ελεύθεροι επαγγελματίες</a:t>
            </a:r>
          </a:p>
          <a:p>
            <a:r>
              <a:rPr lang="el-GR" sz="2400" dirty="0" smtClean="0">
                <a:latin typeface="+mj-lt"/>
              </a:rPr>
              <a:t>Κοινωνικοί εταίροι</a:t>
            </a:r>
            <a:endParaRPr lang="el-GR" sz="2400" dirty="0">
              <a:latin typeface="+mj-lt"/>
            </a:endParaRPr>
          </a:p>
        </p:txBody>
      </p:sp>
      <p:sp>
        <p:nvSpPr>
          <p:cNvPr id="4" name="Θέση περιεχομένου 3"/>
          <p:cNvSpPr>
            <a:spLocks noGrp="1"/>
          </p:cNvSpPr>
          <p:nvPr>
            <p:ph sz="half" idx="2"/>
          </p:nvPr>
        </p:nvSpPr>
        <p:spPr/>
        <p:txBody>
          <a:bodyPr>
            <a:normAutofit fontScale="92500" lnSpcReduction="10000"/>
          </a:bodyPr>
          <a:lstStyle/>
          <a:p>
            <a:endParaRPr lang="el-GR" dirty="0" smtClean="0"/>
          </a:p>
          <a:p>
            <a:r>
              <a:rPr lang="el-GR" sz="2400" u="sng" dirty="0" smtClean="0">
                <a:latin typeface="+mj-lt"/>
              </a:rPr>
              <a:t>Ποια θέματα καλύπτει</a:t>
            </a:r>
            <a:r>
              <a:rPr lang="el-GR" sz="2400" dirty="0" smtClean="0">
                <a:latin typeface="+mj-lt"/>
              </a:rPr>
              <a:t>;</a:t>
            </a:r>
          </a:p>
          <a:p>
            <a:endParaRPr lang="el-GR" sz="2400" dirty="0" smtClean="0">
              <a:latin typeface="+mj-lt"/>
            </a:endParaRPr>
          </a:p>
          <a:p>
            <a:r>
              <a:rPr lang="el-GR" sz="2400" dirty="0" smtClean="0">
                <a:latin typeface="+mj-lt"/>
              </a:rPr>
              <a:t>Πρόσβαση στο επάγγελμα – πρόσληψη</a:t>
            </a:r>
          </a:p>
          <a:p>
            <a:r>
              <a:rPr lang="el-GR" sz="2400" dirty="0" smtClean="0">
                <a:latin typeface="+mj-lt"/>
              </a:rPr>
              <a:t>Όλες οι παροχές και τα πλεονεκτήματα που συνδέονται με την εργασία: </a:t>
            </a:r>
          </a:p>
          <a:p>
            <a:pPr lvl="2"/>
            <a:r>
              <a:rPr lang="el-GR" sz="2400" dirty="0" smtClean="0">
                <a:latin typeface="+mj-lt"/>
              </a:rPr>
              <a:t>Μισθός και σύνταξη</a:t>
            </a:r>
          </a:p>
          <a:p>
            <a:pPr lvl="2"/>
            <a:r>
              <a:rPr lang="el-GR" sz="2400" dirty="0" smtClean="0">
                <a:latin typeface="+mj-lt"/>
              </a:rPr>
              <a:t>Εργασιακές παροχές </a:t>
            </a:r>
          </a:p>
          <a:p>
            <a:pPr lvl="2"/>
            <a:r>
              <a:rPr lang="el-GR" sz="2400" dirty="0" smtClean="0">
                <a:latin typeface="+mj-lt"/>
              </a:rPr>
              <a:t>Επαγγελματική εξέλιξη</a:t>
            </a:r>
          </a:p>
          <a:p>
            <a:pPr lvl="2"/>
            <a:r>
              <a:rPr lang="el-GR" sz="2400" dirty="0" smtClean="0">
                <a:latin typeface="+mj-lt"/>
              </a:rPr>
              <a:t>Όροι εργασίας</a:t>
            </a:r>
            <a:endParaRPr lang="el-GR" sz="2400" dirty="0">
              <a:latin typeface="+mj-lt"/>
            </a:endParaRPr>
          </a:p>
        </p:txBody>
      </p:sp>
    </p:spTree>
    <p:extLst>
      <p:ext uri="{BB962C8B-B14F-4D97-AF65-F5344CB8AC3E}">
        <p14:creationId xmlns:p14="http://schemas.microsoft.com/office/powerpoint/2010/main" val="177276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smtClean="0"/>
              <a:t>Παραδείγματα διακριτικής μεταχείρισης στην εργασία</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991642266"/>
              </p:ext>
            </p:extLst>
          </p:nvPr>
        </p:nvGraphicFramePr>
        <p:xfrm>
          <a:off x="2324100" y="1563329"/>
          <a:ext cx="8402894" cy="4483510"/>
        </p:xfrm>
        <a:graphic>
          <a:graphicData uri="http://schemas.openxmlformats.org/drawingml/2006/table">
            <a:tbl>
              <a:tblPr firstRow="1" bandRow="1">
                <a:tableStyleId>{5C22544A-7EE6-4342-B048-85BDC9FD1C3A}</a:tableStyleId>
              </a:tblPr>
              <a:tblGrid>
                <a:gridCol w="8402894"/>
              </a:tblGrid>
              <a:tr h="808736">
                <a:tc>
                  <a:txBody>
                    <a:bodyPr/>
                    <a:lstStyle/>
                    <a:p>
                      <a:r>
                        <a:rPr lang="el-GR" dirty="0" smtClean="0">
                          <a:latin typeface="+mj-lt"/>
                        </a:rPr>
                        <a:t>1.  Άρνηση πρόσληψης</a:t>
                      </a:r>
                      <a:endParaRPr lang="el-GR" dirty="0">
                        <a:latin typeface="+mj-lt"/>
                      </a:endParaRPr>
                    </a:p>
                  </a:txBody>
                  <a:tcPr/>
                </a:tc>
              </a:tr>
              <a:tr h="3674774">
                <a:tc>
                  <a:txBody>
                    <a:bodyPr/>
                    <a:lstStyle/>
                    <a:p>
                      <a:pPr algn="ctr"/>
                      <a:endParaRPr lang="el-GR" sz="1800" kern="1200" dirty="0" smtClean="0">
                        <a:solidFill>
                          <a:schemeClr val="dk1"/>
                        </a:solidFill>
                        <a:effectLst/>
                        <a:latin typeface="+mj-lt"/>
                        <a:ea typeface="+mn-ea"/>
                        <a:cs typeface="+mn-cs"/>
                      </a:endParaRPr>
                    </a:p>
                    <a:p>
                      <a:pPr algn="ctr"/>
                      <a:r>
                        <a:rPr lang="el-GR" sz="1800" kern="1200" dirty="0" smtClean="0">
                          <a:solidFill>
                            <a:schemeClr val="dk1"/>
                          </a:solidFill>
                          <a:effectLst/>
                          <a:latin typeface="+mj-lt"/>
                          <a:ea typeface="+mn-ea"/>
                          <a:cs typeface="+mn-cs"/>
                        </a:rPr>
                        <a:t>ΔΕΕ της 25ης Απριλίου 2013 </a:t>
                      </a:r>
                    </a:p>
                    <a:p>
                      <a:pPr algn="ctr"/>
                      <a:endParaRPr lang="el-GR" sz="1800" b="1" kern="1200" dirty="0" smtClean="0">
                        <a:solidFill>
                          <a:schemeClr val="dk1"/>
                        </a:solidFill>
                        <a:effectLst/>
                        <a:latin typeface="+mj-lt"/>
                        <a:ea typeface="+mn-ea"/>
                        <a:cs typeface="+mn-cs"/>
                      </a:endParaRPr>
                    </a:p>
                    <a:p>
                      <a:pPr algn="ctr"/>
                      <a:r>
                        <a:rPr lang="el-GR" sz="1800" b="1" kern="1200" dirty="0" err="1" smtClean="0">
                          <a:solidFill>
                            <a:schemeClr val="dk1"/>
                          </a:solidFill>
                          <a:effectLst/>
                          <a:latin typeface="+mj-lt"/>
                          <a:ea typeface="+mn-ea"/>
                          <a:cs typeface="+mn-cs"/>
                        </a:rPr>
                        <a:t>Asociaţia</a:t>
                      </a:r>
                      <a:r>
                        <a:rPr lang="el-GR" sz="1800" b="1" kern="1200" dirty="0" smtClean="0">
                          <a:solidFill>
                            <a:schemeClr val="dk1"/>
                          </a:solidFill>
                          <a:effectLst/>
                          <a:latin typeface="+mj-lt"/>
                          <a:ea typeface="+mn-ea"/>
                          <a:cs typeface="+mn-cs"/>
                        </a:rPr>
                        <a:t> </a:t>
                      </a:r>
                      <a:r>
                        <a:rPr lang="el-GR" sz="1800" b="1" kern="1200" dirty="0" err="1" smtClean="0">
                          <a:solidFill>
                            <a:schemeClr val="dk1"/>
                          </a:solidFill>
                          <a:effectLst/>
                          <a:latin typeface="+mj-lt"/>
                          <a:ea typeface="+mn-ea"/>
                          <a:cs typeface="+mn-cs"/>
                        </a:rPr>
                        <a:t>Accept</a:t>
                      </a:r>
                      <a:endParaRPr lang="el-GR" sz="1800" kern="1200" dirty="0" smtClean="0">
                        <a:solidFill>
                          <a:schemeClr val="dk1"/>
                        </a:solidFill>
                        <a:effectLst/>
                        <a:latin typeface="+mj-lt"/>
                        <a:ea typeface="+mn-ea"/>
                        <a:cs typeface="+mn-cs"/>
                      </a:endParaRPr>
                    </a:p>
                    <a:p>
                      <a:pPr algn="ctr"/>
                      <a:r>
                        <a:rPr lang="el-GR" sz="1800" kern="1200" dirty="0" smtClean="0">
                          <a:solidFill>
                            <a:schemeClr val="dk1"/>
                          </a:solidFill>
                          <a:effectLst/>
                          <a:latin typeface="+mj-lt"/>
                          <a:ea typeface="+mn-ea"/>
                          <a:cs typeface="+mn-cs"/>
                        </a:rPr>
                        <a:t>υπόθεση C‑81/12</a:t>
                      </a:r>
                    </a:p>
                    <a:p>
                      <a:pPr algn="ctr"/>
                      <a:endParaRPr lang="el-GR" sz="1800" kern="1200" dirty="0" smtClean="0">
                        <a:solidFill>
                          <a:schemeClr val="dk1"/>
                        </a:solidFill>
                        <a:effectLst/>
                        <a:latin typeface="+mj-lt"/>
                        <a:ea typeface="+mn-ea"/>
                        <a:cs typeface="+mn-cs"/>
                      </a:endParaRPr>
                    </a:p>
                    <a:p>
                      <a:pPr algn="ctr"/>
                      <a:endParaRPr lang="el-GR" sz="1800" kern="1200" dirty="0" smtClean="0">
                        <a:solidFill>
                          <a:schemeClr val="dk1"/>
                        </a:solidFill>
                        <a:effectLst/>
                        <a:latin typeface="+mj-lt"/>
                        <a:ea typeface="+mn-ea"/>
                        <a:cs typeface="+mn-cs"/>
                      </a:endParaRPr>
                    </a:p>
                    <a:p>
                      <a:pPr algn="ctr"/>
                      <a:r>
                        <a:rPr lang="el-GR" sz="1800" kern="1200" dirty="0" smtClean="0">
                          <a:solidFill>
                            <a:schemeClr val="dk1"/>
                          </a:solidFill>
                          <a:effectLst/>
                          <a:latin typeface="+mj-lt"/>
                          <a:ea typeface="+mn-ea"/>
                          <a:cs typeface="+mn-cs"/>
                        </a:rPr>
                        <a:t>Δημόσιες δηλώσεις </a:t>
                      </a:r>
                      <a:r>
                        <a:rPr lang="el-GR" sz="1800" kern="1200" dirty="0" err="1" smtClean="0">
                          <a:solidFill>
                            <a:schemeClr val="dk1"/>
                          </a:solidFill>
                          <a:effectLst/>
                          <a:latin typeface="+mj-lt"/>
                          <a:ea typeface="+mn-ea"/>
                          <a:cs typeface="+mn-cs"/>
                        </a:rPr>
                        <a:t>αποκλείουσες</a:t>
                      </a:r>
                      <a:r>
                        <a:rPr lang="el-GR" sz="1800" kern="1200" dirty="0" smtClean="0">
                          <a:solidFill>
                            <a:schemeClr val="dk1"/>
                          </a:solidFill>
                          <a:effectLst/>
                          <a:latin typeface="+mj-lt"/>
                          <a:ea typeface="+mn-ea"/>
                          <a:cs typeface="+mn-cs"/>
                        </a:rPr>
                        <a:t> την πρόσληψη ποδοσφαιριστή </a:t>
                      </a:r>
                    </a:p>
                    <a:p>
                      <a:pPr algn="ctr"/>
                      <a:r>
                        <a:rPr lang="el-GR" sz="1800" kern="1200" dirty="0" smtClean="0">
                          <a:solidFill>
                            <a:schemeClr val="dk1"/>
                          </a:solidFill>
                          <a:effectLst/>
                          <a:latin typeface="+mj-lt"/>
                          <a:ea typeface="+mn-ea"/>
                          <a:cs typeface="+mn-cs"/>
                        </a:rPr>
                        <a:t>εμφανιζόμενου ως </a:t>
                      </a:r>
                      <a:r>
                        <a:rPr lang="el-GR" sz="1800" kern="1200" dirty="0" smtClean="0">
                          <a:solidFill>
                            <a:schemeClr val="dk1"/>
                          </a:solidFill>
                          <a:effectLst/>
                          <a:latin typeface="+mj-lt"/>
                          <a:ea typeface="+mn-ea"/>
                          <a:cs typeface="+mn-cs"/>
                        </a:rPr>
                        <a:t>ομοφυλόφιλου</a:t>
                      </a:r>
                      <a:endParaRPr lang="el-GR" sz="1800" kern="1200" dirty="0" smtClean="0">
                        <a:solidFill>
                          <a:schemeClr val="dk1"/>
                        </a:solidFill>
                        <a:effectLst/>
                        <a:latin typeface="+mj-lt"/>
                        <a:ea typeface="+mn-ea"/>
                        <a:cs typeface="+mn-cs"/>
                      </a:endParaRPr>
                    </a:p>
                    <a:p>
                      <a:pPr algn="ctr"/>
                      <a:endParaRPr lang="el-GR" dirty="0">
                        <a:latin typeface="+mj-lt"/>
                      </a:endParaRP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597777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smtClean="0"/>
              <a:t>Παραδείγματα διακριτικής μεταχείρισης στην εργασία</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397050289"/>
              </p:ext>
            </p:extLst>
          </p:nvPr>
        </p:nvGraphicFramePr>
        <p:xfrm>
          <a:off x="2324100" y="1563329"/>
          <a:ext cx="8402894" cy="4483510"/>
        </p:xfrm>
        <a:graphic>
          <a:graphicData uri="http://schemas.openxmlformats.org/drawingml/2006/table">
            <a:tbl>
              <a:tblPr firstRow="1" bandRow="1">
                <a:tableStyleId>{5C22544A-7EE6-4342-B048-85BDC9FD1C3A}</a:tableStyleId>
              </a:tblPr>
              <a:tblGrid>
                <a:gridCol w="8402894"/>
              </a:tblGrid>
              <a:tr h="808736">
                <a:tc>
                  <a:txBody>
                    <a:bodyPr/>
                    <a:lstStyle/>
                    <a:p>
                      <a:r>
                        <a:rPr lang="el-GR" dirty="0" smtClean="0">
                          <a:latin typeface="+mj-lt"/>
                        </a:rPr>
                        <a:t>2.  Παροχές</a:t>
                      </a:r>
                      <a:r>
                        <a:rPr lang="el-GR" baseline="0" dirty="0" smtClean="0">
                          <a:latin typeface="+mj-lt"/>
                        </a:rPr>
                        <a:t> συνδεόμενες με τη σύναψη γάμου</a:t>
                      </a:r>
                      <a:endParaRPr lang="el-GR" dirty="0">
                        <a:latin typeface="+mj-lt"/>
                      </a:endParaRPr>
                    </a:p>
                  </a:txBody>
                  <a:tcPr/>
                </a:tc>
              </a:tr>
              <a:tr h="3674774">
                <a:tc>
                  <a:txBody>
                    <a:bodyPr/>
                    <a:lstStyle/>
                    <a:p>
                      <a:pPr algn="ctr"/>
                      <a:endParaRPr lang="el-GR" sz="1800" kern="1200" dirty="0" smtClean="0">
                        <a:solidFill>
                          <a:schemeClr val="dk1"/>
                        </a:solidFill>
                        <a:effectLst/>
                        <a:latin typeface="+mn-lt"/>
                        <a:ea typeface="+mn-ea"/>
                        <a:cs typeface="+mn-cs"/>
                      </a:endParaRPr>
                    </a:p>
                    <a:p>
                      <a:pPr algn="ctr">
                        <a:lnSpc>
                          <a:spcPct val="107000"/>
                        </a:lnSpc>
                        <a:spcAft>
                          <a:spcPts val="800"/>
                        </a:spcAft>
                      </a:pPr>
                      <a:r>
                        <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ΔΕΕ της 12ης Δεκεμβρίου 2013</a:t>
                      </a:r>
                    </a:p>
                    <a:p>
                      <a:pPr algn="ctr">
                        <a:lnSpc>
                          <a:spcPct val="107000"/>
                        </a:lnSpc>
                        <a:spcAft>
                          <a:spcPts val="800"/>
                        </a:spcAft>
                      </a:pPr>
                      <a:endParaRPr lang="el-G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el-GR" sz="1800" b="1" dirty="0" err="1"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Frédéric</a:t>
                      </a:r>
                      <a:r>
                        <a:rPr lang="el-GR" sz="1800" b="1"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l-GR" sz="1800" b="1" dirty="0" err="1"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Hay</a:t>
                      </a:r>
                      <a:endParaRPr lang="el-G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υπόθεση C</a:t>
                      </a:r>
                      <a:r>
                        <a:rPr lang="el-GR" sz="1800" dirty="0" smtClean="0">
                          <a:solidFill>
                            <a:srgbClr val="000000"/>
                          </a:solidFill>
                          <a:effectLst/>
                          <a:latin typeface="MS Mincho" panose="02020609040205080304" pitchFamily="49" charset="-128"/>
                          <a:ea typeface="Calibri" panose="020F0502020204030204" pitchFamily="34" charset="0"/>
                          <a:cs typeface="MS Mincho" panose="02020609040205080304" pitchFamily="49" charset="-128"/>
                        </a:rPr>
                        <a:t>‑</a:t>
                      </a:r>
                      <a:r>
                        <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267/12</a:t>
                      </a:r>
                    </a:p>
                    <a:p>
                      <a:pPr algn="ctr">
                        <a:lnSpc>
                          <a:spcPct val="107000"/>
                        </a:lnSpc>
                        <a:spcAft>
                          <a:spcPts val="800"/>
                        </a:spcAft>
                      </a:pPr>
                      <a:endParaRPr lang="el-G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Εθνική συλλογική σύμβαση εργασίας που επιφυλάσσει πλεονέκτημα στον τομέα των αμοιβών και των συνθηκών εργασίας στους μισθωτούς που συνάπτουν </a:t>
                      </a:r>
                      <a:r>
                        <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γάμο</a:t>
                      </a:r>
                      <a:r>
                        <a:rPr lang="en-US"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a:t>
                      </a:r>
                      <a:r>
                        <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Αποκλεισμός των συντρόφων που έχουν συνάψει αστικό σύμφωνο αλληλεγγύης</a:t>
                      </a:r>
                      <a:endParaRPr lang="el-G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l-GR" dirty="0"/>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81493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24100" y="365125"/>
            <a:ext cx="8701966" cy="1325563"/>
          </a:xfrm>
        </p:spPr>
        <p:txBody>
          <a:bodyPr>
            <a:normAutofit/>
          </a:bodyPr>
          <a:lstStyle/>
          <a:p>
            <a:r>
              <a:rPr lang="el-GR" sz="2800" dirty="0" smtClean="0"/>
              <a:t>Παραδείγματα διακριτικής μεταχείρισης στην εργασία</a:t>
            </a:r>
            <a:endParaRPr lang="el-GR" sz="2800" dirty="0"/>
          </a:p>
        </p:txBody>
      </p:sp>
      <p:graphicFrame>
        <p:nvGraphicFramePr>
          <p:cNvPr id="11" name="Θέση περιεχομένου 10"/>
          <p:cNvGraphicFramePr>
            <a:graphicFrameLocks noGrp="1"/>
          </p:cNvGraphicFramePr>
          <p:nvPr>
            <p:ph sz="half" idx="1"/>
            <p:extLst>
              <p:ext uri="{D42A27DB-BD31-4B8C-83A1-F6EECF244321}">
                <p14:modId xmlns:p14="http://schemas.microsoft.com/office/powerpoint/2010/main" val="3058944883"/>
              </p:ext>
            </p:extLst>
          </p:nvPr>
        </p:nvGraphicFramePr>
        <p:xfrm>
          <a:off x="2324100" y="1563329"/>
          <a:ext cx="8402894" cy="4617466"/>
        </p:xfrm>
        <a:graphic>
          <a:graphicData uri="http://schemas.openxmlformats.org/drawingml/2006/table">
            <a:tbl>
              <a:tblPr firstRow="1" bandRow="1">
                <a:tableStyleId>{5C22544A-7EE6-4342-B048-85BDC9FD1C3A}</a:tableStyleId>
              </a:tblPr>
              <a:tblGrid>
                <a:gridCol w="8402894"/>
              </a:tblGrid>
              <a:tr h="808736">
                <a:tc>
                  <a:txBody>
                    <a:bodyPr/>
                    <a:lstStyle/>
                    <a:p>
                      <a:r>
                        <a:rPr lang="el-GR" dirty="0" smtClean="0">
                          <a:latin typeface="+mj-lt"/>
                        </a:rPr>
                        <a:t>3.  Συνταξιοδοτικές παροχές</a:t>
                      </a:r>
                      <a:endParaRPr lang="el-GR" dirty="0">
                        <a:latin typeface="+mj-lt"/>
                      </a:endParaRPr>
                    </a:p>
                  </a:txBody>
                  <a:tcPr/>
                </a:tc>
              </a:tr>
              <a:tr h="3674774">
                <a:tc>
                  <a:txBody>
                    <a:bodyPr/>
                    <a:lstStyle/>
                    <a:p>
                      <a:pPr algn="ctr"/>
                      <a:endParaRPr lang="el-GR" sz="1800" kern="1200" dirty="0" smtClean="0">
                        <a:solidFill>
                          <a:schemeClr val="dk1"/>
                        </a:solidFill>
                        <a:effectLst/>
                        <a:latin typeface="+mn-lt"/>
                        <a:ea typeface="+mn-ea"/>
                        <a:cs typeface="+mn-cs"/>
                      </a:endParaRPr>
                    </a:p>
                    <a:p>
                      <a:pPr algn="ctr">
                        <a:lnSpc>
                          <a:spcPct val="107000"/>
                        </a:lnSpc>
                        <a:spcAft>
                          <a:spcPts val="800"/>
                        </a:spcAft>
                      </a:pPr>
                      <a:r>
                        <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ΔΕΕ της 10ης Μαΐου 2011 </a:t>
                      </a:r>
                    </a:p>
                    <a:p>
                      <a:pPr algn="ctr">
                        <a:lnSpc>
                          <a:spcPct val="107000"/>
                        </a:lnSpc>
                        <a:spcAft>
                          <a:spcPts val="800"/>
                        </a:spcAft>
                      </a:pPr>
                      <a:endPar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07000"/>
                        </a:lnSpc>
                        <a:spcAft>
                          <a:spcPts val="800"/>
                        </a:spcAft>
                      </a:pPr>
                      <a:r>
                        <a:rPr lang="el-GR" sz="1800" b="1" dirty="0" err="1"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Jürgen</a:t>
                      </a:r>
                      <a:r>
                        <a:rPr lang="el-GR" sz="1800" b="1"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l-GR" sz="1800" b="1" dirty="0" err="1"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Römer</a:t>
                      </a:r>
                      <a:endParaRPr lang="el-GR" sz="1800" b="1"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07000"/>
                        </a:lnSpc>
                        <a:spcAft>
                          <a:spcPts val="800"/>
                        </a:spcAft>
                      </a:pPr>
                      <a:r>
                        <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υπόθεση C 147/08</a:t>
                      </a:r>
                    </a:p>
                    <a:p>
                      <a:pPr algn="ctr">
                        <a:lnSpc>
                          <a:spcPct val="107000"/>
                        </a:lnSpc>
                        <a:spcAft>
                          <a:spcPts val="800"/>
                        </a:spcAft>
                      </a:pPr>
                      <a:endPar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07000"/>
                        </a:lnSpc>
                        <a:spcAft>
                          <a:spcPts val="800"/>
                        </a:spcAft>
                      </a:pPr>
                      <a:r>
                        <a:rPr lang="el-GR" sz="1800" dirty="0" smtClean="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Επαγγελματικό σύστημα ασφαλίσεως υπό τη μορφή καταβολής επικουρικής συντάξεως γήρατος σε πρώην εργαζομένους οργανισμού τοπικής αυτοδιοίκησης και στους επιζώντες αυτών. Μέθοδος υπολογισμού της εν λόγω συντάξεως γήρατος η οποία ευνοεί τους έγγαμους δικαιούχους έναντι όσων συζούν στο πλαίσιο καταχωρισμένης σχέσεως συμβιώσεως </a:t>
                      </a:r>
                    </a:p>
                  </a:txBody>
                  <a:tcPr/>
                </a:tc>
              </a:tr>
            </a:tbl>
          </a:graphicData>
        </a:graphic>
      </p:graphicFrame>
      <p:sp>
        <p:nvSpPr>
          <p:cNvPr id="10" name="TextBox 9"/>
          <p:cNvSpPr txBox="1"/>
          <p:nvPr/>
        </p:nvSpPr>
        <p:spPr>
          <a:xfrm>
            <a:off x="4722920" y="5208518"/>
            <a:ext cx="184731" cy="369332"/>
          </a:xfrm>
          <a:prstGeom prst="rect">
            <a:avLst/>
          </a:prstGeom>
          <a:noFill/>
          <a:ln>
            <a:solidFill>
              <a:schemeClr val="bg2"/>
            </a:solidFill>
          </a:ln>
        </p:spPr>
        <p:txBody>
          <a:bodyPr wrap="none" rtlCol="0" anchor="ctr" anchorCtr="1">
            <a:spAutoFit/>
          </a:bodyPr>
          <a:lstStyle/>
          <a:p>
            <a:endParaRPr lang="el-GR" dirty="0"/>
          </a:p>
        </p:txBody>
      </p:sp>
    </p:spTree>
    <p:extLst>
      <p:ext uri="{BB962C8B-B14F-4D97-AF65-F5344CB8AC3E}">
        <p14:creationId xmlns:p14="http://schemas.microsoft.com/office/powerpoint/2010/main" val="3183038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2800" dirty="0" smtClean="0">
                <a:solidFill>
                  <a:srgbClr val="5B9BD5">
                    <a:lumMod val="75000"/>
                  </a:srgbClr>
                </a:solidFill>
              </a:rPr>
              <a:t>Ο σεξουαλικός προσανατολισμός ως βάση διάκρισης</a:t>
            </a:r>
            <a:endParaRPr lang="el-GR" sz="2800" dirty="0"/>
          </a:p>
        </p:txBody>
      </p:sp>
      <p:sp>
        <p:nvSpPr>
          <p:cNvPr id="3" name="Θέση περιεχομένου 2"/>
          <p:cNvSpPr>
            <a:spLocks noGrp="1"/>
          </p:cNvSpPr>
          <p:nvPr>
            <p:ph sz="half" idx="1"/>
          </p:nvPr>
        </p:nvSpPr>
        <p:spPr/>
        <p:txBody>
          <a:bodyPr>
            <a:normAutofit fontScale="92500"/>
          </a:bodyPr>
          <a:lstStyle/>
          <a:p>
            <a:endParaRPr lang="el-GR" dirty="0" smtClean="0"/>
          </a:p>
          <a:p>
            <a:pPr marL="0" indent="0" algn="ctr">
              <a:buNone/>
            </a:pPr>
            <a:r>
              <a:rPr lang="el-GR" sz="2400" u="sng" dirty="0" smtClean="0">
                <a:latin typeface="+mj-lt"/>
              </a:rPr>
              <a:t>Αληθής</a:t>
            </a:r>
          </a:p>
          <a:p>
            <a:pPr marL="0" indent="0" algn="ctr">
              <a:buNone/>
            </a:pPr>
            <a:endParaRPr lang="el-GR" sz="2400" u="sng" dirty="0">
              <a:latin typeface="+mj-lt"/>
            </a:endParaRPr>
          </a:p>
          <a:p>
            <a:pPr marL="0" indent="0" algn="ctr">
              <a:buNone/>
            </a:pPr>
            <a:r>
              <a:rPr lang="el-GR" sz="2400" dirty="0" smtClean="0">
                <a:latin typeface="+mj-lt"/>
              </a:rPr>
              <a:t>Η σημασία του σεξουαλικού προσανατολισμού </a:t>
            </a:r>
            <a:endParaRPr lang="en-US" sz="2400" dirty="0" smtClean="0">
              <a:latin typeface="+mj-lt"/>
            </a:endParaRPr>
          </a:p>
          <a:p>
            <a:pPr marL="0" indent="0" algn="ctr">
              <a:buNone/>
            </a:pPr>
            <a:r>
              <a:rPr lang="el-GR" sz="2400" dirty="0" smtClean="0">
                <a:latin typeface="+mj-lt"/>
              </a:rPr>
              <a:t>(απόφαση </a:t>
            </a:r>
            <a:r>
              <a:rPr lang="en-US" sz="2400" dirty="0" smtClean="0">
                <a:latin typeface="+mj-lt"/>
              </a:rPr>
              <a:t>C</a:t>
            </a:r>
            <a:r>
              <a:rPr lang="el-GR" sz="2400" dirty="0" smtClean="0">
                <a:latin typeface="+mj-lt"/>
              </a:rPr>
              <a:t>-199/12)</a:t>
            </a:r>
          </a:p>
          <a:p>
            <a:pPr marL="0" indent="0" algn="ctr">
              <a:buNone/>
            </a:pPr>
            <a:endParaRPr lang="el-GR" sz="2400" dirty="0">
              <a:latin typeface="+mj-lt"/>
            </a:endParaRPr>
          </a:p>
          <a:p>
            <a:pPr marL="0" indent="0" algn="ctr">
              <a:buNone/>
            </a:pPr>
            <a:r>
              <a:rPr lang="el-GR" sz="2400" dirty="0" smtClean="0">
                <a:latin typeface="+mj-lt"/>
              </a:rPr>
              <a:t>Δικαίωμα ή υποχρέωση αποκάλυψης;</a:t>
            </a:r>
          </a:p>
          <a:p>
            <a:pPr marL="0" indent="0" algn="ctr">
              <a:buNone/>
            </a:pPr>
            <a:endParaRPr lang="el-GR" sz="2400" dirty="0">
              <a:latin typeface="+mj-lt"/>
            </a:endParaRPr>
          </a:p>
          <a:p>
            <a:pPr marL="0" indent="0" algn="ctr">
              <a:buNone/>
            </a:pPr>
            <a:r>
              <a:rPr lang="el-GR" sz="2400" dirty="0" smtClean="0">
                <a:latin typeface="+mj-lt"/>
              </a:rPr>
              <a:t>Διακρίσεις σε βάρος ετεροφυλόφιλων;</a:t>
            </a:r>
            <a:endParaRPr lang="el-GR" sz="2400" dirty="0">
              <a:latin typeface="+mj-lt"/>
            </a:endParaRPr>
          </a:p>
        </p:txBody>
      </p:sp>
      <p:sp>
        <p:nvSpPr>
          <p:cNvPr id="4" name="Θέση περιεχομένου 3"/>
          <p:cNvSpPr>
            <a:spLocks noGrp="1"/>
          </p:cNvSpPr>
          <p:nvPr>
            <p:ph sz="half" idx="2"/>
          </p:nvPr>
        </p:nvSpPr>
        <p:spPr/>
        <p:txBody>
          <a:bodyPr>
            <a:normAutofit fontScale="92500"/>
          </a:bodyPr>
          <a:lstStyle/>
          <a:p>
            <a:endParaRPr lang="el-GR" dirty="0" smtClean="0"/>
          </a:p>
          <a:p>
            <a:pPr marL="0" indent="0" algn="ctr">
              <a:buNone/>
            </a:pPr>
            <a:r>
              <a:rPr lang="el-GR" sz="2400" u="sng" dirty="0" smtClean="0">
                <a:latin typeface="+mj-lt"/>
              </a:rPr>
              <a:t>Εικαζόμενος</a:t>
            </a:r>
            <a:endParaRPr lang="el-GR" sz="2400" dirty="0" smtClean="0">
              <a:latin typeface="+mj-lt"/>
            </a:endParaRPr>
          </a:p>
          <a:p>
            <a:pPr marL="0" indent="0" algn="ctr">
              <a:buNone/>
            </a:pPr>
            <a:endParaRPr lang="el-GR" sz="2400" dirty="0" smtClean="0">
              <a:latin typeface="+mj-lt"/>
            </a:endParaRPr>
          </a:p>
          <a:p>
            <a:pPr marL="0" indent="0" algn="ctr">
              <a:buNone/>
            </a:pPr>
            <a:r>
              <a:rPr lang="el-GR" sz="2400" dirty="0" smtClean="0">
                <a:latin typeface="+mj-lt"/>
              </a:rPr>
              <a:t>Απόφαση </a:t>
            </a:r>
            <a:r>
              <a:rPr lang="en-US" sz="2400" dirty="0" smtClean="0">
                <a:latin typeface="+mj-lt"/>
              </a:rPr>
              <a:t>ACCEPT </a:t>
            </a:r>
            <a:endParaRPr lang="el-GR" sz="2400" dirty="0" smtClean="0">
              <a:latin typeface="+mj-lt"/>
            </a:endParaRPr>
          </a:p>
          <a:p>
            <a:pPr marL="0" indent="0" algn="ctr">
              <a:buNone/>
            </a:pPr>
            <a:r>
              <a:rPr lang="en-US" sz="2400" dirty="0" smtClean="0">
                <a:latin typeface="+mj-lt"/>
              </a:rPr>
              <a:t>(</a:t>
            </a:r>
            <a:r>
              <a:rPr lang="el-GR" sz="2400" dirty="0" smtClean="0">
                <a:latin typeface="+mj-lt"/>
              </a:rPr>
              <a:t>απόφαση </a:t>
            </a:r>
            <a:r>
              <a:rPr lang="en-US" sz="2400" dirty="0" smtClean="0">
                <a:latin typeface="+mj-lt"/>
              </a:rPr>
              <a:t>C-81/12)</a:t>
            </a:r>
          </a:p>
          <a:p>
            <a:pPr marL="0" indent="0" algn="ctr">
              <a:buNone/>
            </a:pPr>
            <a:endParaRPr lang="en-US" sz="2400" dirty="0">
              <a:latin typeface="+mj-lt"/>
            </a:endParaRPr>
          </a:p>
          <a:p>
            <a:pPr marL="0" indent="0" algn="ctr">
              <a:buNone/>
            </a:pPr>
            <a:endParaRPr lang="el-GR" sz="2400" dirty="0" smtClean="0">
              <a:latin typeface="+mj-lt"/>
            </a:endParaRPr>
          </a:p>
          <a:p>
            <a:pPr marL="0" indent="0" algn="ctr">
              <a:buNone/>
            </a:pPr>
            <a:r>
              <a:rPr lang="el-GR" sz="2400" dirty="0" smtClean="0">
                <a:latin typeface="+mj-lt"/>
              </a:rPr>
              <a:t>Διακρίσεις λόγω συσχετισμού</a:t>
            </a:r>
          </a:p>
          <a:p>
            <a:pPr marL="0" indent="0" algn="ctr">
              <a:buNone/>
            </a:pPr>
            <a:r>
              <a:rPr lang="el-GR" sz="2400" dirty="0" smtClean="0">
                <a:latin typeface="+mj-lt"/>
              </a:rPr>
              <a:t>(</a:t>
            </a:r>
            <a:r>
              <a:rPr lang="el-GR" sz="2400" dirty="0">
                <a:solidFill>
                  <a:prstClr val="black"/>
                </a:solidFill>
                <a:latin typeface="Cambria" panose="02040503050406030204"/>
              </a:rPr>
              <a:t>απόφαση </a:t>
            </a:r>
            <a:r>
              <a:rPr lang="en-US" sz="2400" dirty="0" smtClean="0">
                <a:solidFill>
                  <a:prstClr val="black"/>
                </a:solidFill>
                <a:latin typeface="Cambria" panose="02040503050406030204"/>
              </a:rPr>
              <a:t>C-</a:t>
            </a:r>
            <a:r>
              <a:rPr lang="el-GR" sz="2400" dirty="0" smtClean="0">
                <a:solidFill>
                  <a:prstClr val="black"/>
                </a:solidFill>
                <a:latin typeface="Cambria" panose="02040503050406030204"/>
              </a:rPr>
              <a:t>303/06</a:t>
            </a:r>
            <a:r>
              <a:rPr lang="el-GR" sz="2400" dirty="0" smtClean="0">
                <a:latin typeface="+mj-lt"/>
              </a:rPr>
              <a:t>)</a:t>
            </a:r>
          </a:p>
        </p:txBody>
      </p:sp>
    </p:spTree>
    <p:extLst>
      <p:ext uri="{BB962C8B-B14F-4D97-AF65-F5344CB8AC3E}">
        <p14:creationId xmlns:p14="http://schemas.microsoft.com/office/powerpoint/2010/main" val="4188089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Πρότυπο σχεδίασης καπετάνιος στα σύννεφ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Office_13665572_TF03460508" id="{46E6353A-13D4-4437-8537-DE9132E197EE}" vid="{0D2EE426-711F-461A-A7D8-180C3064EE9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2.xml><?xml version="1.0" encoding="utf-8"?>
<ds:datastoreItem xmlns:ds="http://schemas.openxmlformats.org/officeDocument/2006/customXml" ds:itemID="{DEDD01B8-816B-49B7-8C81-03AB51D87C54}">
  <ds:schemaRefs>
    <ds:schemaRef ds:uri="http://purl.org/dc/dcmitype/"/>
    <ds:schemaRef ds:uri="http://www.w3.org/XML/1998/namespace"/>
    <ds:schemaRef ds:uri="a4f35948-e619-41b3-aa29-22878b09cfd2"/>
    <ds:schemaRef ds:uri="http://schemas.microsoft.com/office/2006/documentManagement/types"/>
    <ds:schemaRef ds:uri="http://schemas.microsoft.com/office/infopath/2007/PartnerControls"/>
    <ds:schemaRef ds:uri="http://purl.org/dc/terms/"/>
    <ds:schemaRef ds:uri="http://purl.org/dc/elements/1.1/"/>
    <ds:schemaRef ds:uri="http://schemas.openxmlformats.org/package/2006/metadata/core-properties"/>
    <ds:schemaRef ds:uri="40262f94-9f35-4ac3-9a90-690165a166b7"/>
    <ds:schemaRef ds:uri="http://schemas.microsoft.com/office/2006/metadata/properties"/>
  </ds:schemaRefs>
</ds:datastoreItem>
</file>

<file path=customXml/itemProps3.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Διαφάνειες με σχέδιο πλοήγησης στα σύννεφα</Template>
  <TotalTime>1183</TotalTime>
  <Words>3014</Words>
  <Application>Microsoft Office PowerPoint</Application>
  <PresentationFormat>Ευρεία οθόνη</PresentationFormat>
  <Paragraphs>349</Paragraphs>
  <Slides>44</Slides>
  <Notes>4</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44</vt:i4>
      </vt:variant>
    </vt:vector>
  </HeadingPairs>
  <TitlesOfParts>
    <vt:vector size="50" baseType="lpstr">
      <vt:lpstr>MS Mincho</vt:lpstr>
      <vt:lpstr>Arial</vt:lpstr>
      <vt:lpstr>Calibri</vt:lpstr>
      <vt:lpstr>Cambria</vt:lpstr>
      <vt:lpstr>Times New Roman</vt:lpstr>
      <vt:lpstr>Πρότυπο σχεδίασης καπετάνιος στα σύννεφα</vt:lpstr>
      <vt:lpstr> Αθανάσιος Τάκης  Η ΑΝΤΙΜΕΤΩΠΙΣΗ ΤΩΝ ΔΙΑΚΡΙΣΕΩΝ  ΛΟΓΩ ΣΕΞΟΥΑΛΙΚΟΥ ΠΡΟΣΑΝΑΤΟΛΙΣΜΟΥ  ΣΤΟ ΕΥΡΩΠΑΪΚΟ ΔΙΚΑΙΟ  </vt:lpstr>
      <vt:lpstr>Παρουσίαση του PowerPoint</vt:lpstr>
      <vt:lpstr>Μικρό λεξικό</vt:lpstr>
      <vt:lpstr>Κανονιστικό πλαίσιο</vt:lpstr>
      <vt:lpstr>Μέρος πρώτο:  Ισότητα και διακρίσεις στον εργασιακό χώρο Πεδίο εφαρμογής της οδηγίας 2000/78 </vt:lpstr>
      <vt:lpstr>Παραδείγματα διακριτικής μεταχείρισης στην εργασία</vt:lpstr>
      <vt:lpstr>Παραδείγματα διακριτικής μεταχείρισης στην εργασία</vt:lpstr>
      <vt:lpstr>Παραδείγματα διακριτικής μεταχείρισης στην εργασία</vt:lpstr>
      <vt:lpstr>Ο σεξουαλικός προσανατολισμός ως βάση διάκρισης</vt:lpstr>
      <vt:lpstr>Μορφές διακρίσεων</vt:lpstr>
      <vt:lpstr>Άμεση διάκριση</vt:lpstr>
      <vt:lpstr>Κανόνες για τη σύγκριση των περιπτώσεων</vt:lpstr>
      <vt:lpstr>Η εφαρμογή του κριτηρίου «ενόψει συγκεκριμένης παροχής»</vt:lpstr>
      <vt:lpstr>Εντούτοις…</vt:lpstr>
      <vt:lpstr>Έμμεση διάκριση</vt:lpstr>
      <vt:lpstr>Παράδειγμα έμμεσης διάκρισης</vt:lpstr>
      <vt:lpstr>Παρενόχληση</vt:lpstr>
      <vt:lpstr>Εντολή διακριτικής μεταχείρισης</vt:lpstr>
      <vt:lpstr>Εξαιρέσεις</vt:lpstr>
      <vt:lpstr>Εξαιρέσεις</vt:lpstr>
      <vt:lpstr>Θρησκευτικές πεποιθήσεις και σεξουαλικός προσανατολισμός</vt:lpstr>
      <vt:lpstr>Η επίκληση θρησκευτικών πεποιθήσεων δεν αποκλείει αυτόματα την αρχή της ισότητας</vt:lpstr>
      <vt:lpstr>Κανόνες για το βάρος απόδειξης</vt:lpstr>
      <vt:lpstr>Παρουσίαση του PowerPoint</vt:lpstr>
      <vt:lpstr>Μέρος δεύτερο:  Ισότητα και διακρίσεις σε τομείς πλην του εργασιακού χώρου </vt:lpstr>
      <vt:lpstr>Η οδηγία αναγνωρίζει δικαιώματα στα ακόλουθα πρόσωπα:</vt:lpstr>
      <vt:lpstr>Μπορούν τα ομόφυλα ζεύγη να αξιώσουν σεβασμό της «οικογενειακής» ζωής τους;</vt:lpstr>
      <vt:lpstr>Μπορούν τα ομόφυλα ζεύγη να αξιώσουν σεβασμό της «οικογενειακής» ζωής τους;</vt:lpstr>
      <vt:lpstr>Μπορούν τα κράτη μέλη να αρνηθούν δικαιώματα σε  ομόφυλους συντρόφους σε σταθερή αλλά όχι καταχωρημένη σχέση;</vt:lpstr>
      <vt:lpstr>Μέρος δεύτερο:  Ισότητα και διακρίσεις σε τομείς πλην του εργασιακού χώρου </vt:lpstr>
      <vt:lpstr>Η ιδιαίτερη κοινωνική ομάδα</vt:lpstr>
      <vt:lpstr>Ποινικοποίηση</vt:lpstr>
      <vt:lpstr>Απόδειξη ισχυρισμού</vt:lpstr>
      <vt:lpstr>Απόδειξη ισχυρισμού</vt:lpstr>
      <vt:lpstr>Μέρος δεύτερο:  Ισότητα και διακρίσεις σε τομείς πλην του εργασιακού χώρου </vt:lpstr>
      <vt:lpstr>Διακρίσεις κατά την αιμοδοσία</vt:lpstr>
      <vt:lpstr>Μέρος δεύτερο:  Ισότητα και διακρίσεις σε τομείς πλην του εργασιακού χώρου </vt:lpstr>
      <vt:lpstr>Αποφάσεις του ΔΕΕ σε θέματα διεμφυλικών προσώπων  </vt:lpstr>
      <vt:lpstr>Μέρος δεύτερο:  Ισότητα και διακρίσεις σε τομείς πλην του εργασιακού χώρου </vt:lpstr>
      <vt:lpstr>Αποφάσεις του ΕΔΑΔ αναφορικά με τις διαδηλώσεις υπέρ και κατά των δικαιωμάτων των ομοφυλόφιλων.  </vt:lpstr>
      <vt:lpstr>Ομοφυλοφιλικές σκηνές στην τηλεόραση</vt:lpstr>
      <vt:lpstr>Αποφάσεις του ΕΔΑΔ αναφορικά με την «ομοφυλοφιλική προπαγάνδα».  </vt:lpstr>
      <vt:lpstr>Εντούτοις…</vt:lpstr>
      <vt:lpstr> Αθανάσιος Τάκης  Η ΑΝΤΙΜΕΤΩΠΙΣΗ ΤΩΝ ΔΙΑΚΡΙΣΕΩΝ  ΛΟΓΩ ΣΕΞΟΥΑΛΙΚΟΥ ΠΡΟΣΑΝΑΤΟΛΙΣΜΟΥ  ΣΤΟ ΕΥΡΩΠΑΪΚΟ ΔΙΚΑΙΟ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Διάταξη τίτλου</dc:title>
  <dc:creator>Τάκης Αθανάσιος</dc:creator>
  <cp:lastModifiedBy>Τάκης Αθανάσιος</cp:lastModifiedBy>
  <cp:revision>110</cp:revision>
  <cp:lastPrinted>2017-11-20T08:47:31Z</cp:lastPrinted>
  <dcterms:created xsi:type="dcterms:W3CDTF">2017-11-04T08:01:54Z</dcterms:created>
  <dcterms:modified xsi:type="dcterms:W3CDTF">2017-11-21T09:19:46Z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