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60" r:id="rId2"/>
  </p:sldMasterIdLst>
  <p:notesMasterIdLst>
    <p:notesMasterId r:id="rId18"/>
  </p:notesMasterIdLst>
  <p:handoutMasterIdLst>
    <p:handoutMasterId r:id="rId19"/>
  </p:handoutMasterIdLst>
  <p:sldIdLst>
    <p:sldId id="256" r:id="rId3"/>
    <p:sldId id="260" r:id="rId4"/>
    <p:sldId id="261" r:id="rId5"/>
    <p:sldId id="263" r:id="rId6"/>
    <p:sldId id="265" r:id="rId7"/>
    <p:sldId id="266" r:id="rId8"/>
    <p:sldId id="275" r:id="rId9"/>
    <p:sldId id="269" r:id="rId10"/>
    <p:sldId id="281" r:id="rId11"/>
    <p:sldId id="276" r:id="rId12"/>
    <p:sldId id="277" r:id="rId13"/>
    <p:sldId id="278" r:id="rId14"/>
    <p:sldId id="282" r:id="rId15"/>
    <p:sldId id="28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asimoskaroulas ger" initials="gg" lastIdx="12" clrIdx="0">
    <p:extLst>
      <p:ext uri="{19B8F6BF-5375-455C-9EA6-DF929625EA0E}">
        <p15:presenceInfo xmlns:p15="http://schemas.microsoft.com/office/powerpoint/2012/main" userId="769d93019cc874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6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Thematic Category per Source</a:t>
            </a:r>
          </a:p>
        </c:rich>
      </c:tx>
      <c:overlay val="0"/>
      <c:spPr>
        <a:noFill/>
        <a:ln>
          <a:noFill/>
        </a:ln>
        <a:effectLst/>
      </c:spPr>
    </c:title>
    <c:autoTitleDeleted val="0"/>
    <c:plotArea>
      <c:layout/>
      <c:barChart>
        <c:barDir val="col"/>
        <c:grouping val="clustered"/>
        <c:varyColors val="0"/>
        <c:ser>
          <c:idx val="0"/>
          <c:order val="0"/>
          <c:tx>
            <c:strRef>
              <c:f>'Church-Press'!$B$1</c:f>
              <c:strCache>
                <c:ptCount val="1"/>
                <c:pt idx="0">
                  <c:v>Official Church</c:v>
                </c:pt>
              </c:strCache>
            </c:strRef>
          </c:tx>
          <c:spPr>
            <a:solidFill>
              <a:schemeClr val="accent1"/>
            </a:solidFill>
            <a:ln>
              <a:noFill/>
            </a:ln>
            <a:effectLst/>
          </c:spPr>
          <c:invertIfNegative val="0"/>
          <c:dLbls>
            <c:dLbl>
              <c:idx val="3"/>
              <c:layout>
                <c:manualLayout>
                  <c:x val="6.2577775675427307E-3"/>
                  <c:y val="-3.4929305018396924E-17"/>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EAF-4D25-B241-9905313F65DD}"/>
                </c:ext>
              </c:extLst>
            </c:dLbl>
            <c:dLbl>
              <c:idx val="10"/>
              <c:layout>
                <c:manualLayout>
                  <c:x val="-6.2577775675427307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EAF-4D25-B241-9905313F65DD}"/>
                </c:ext>
              </c:extLst>
            </c:dLbl>
            <c:spPr>
              <a:noFill/>
              <a:ln>
                <a:noFill/>
              </a:ln>
              <a:effectLst/>
            </c:spPr>
            <c:txPr>
              <a:bodyPr rot="0" spcFirstLastPara="1" vertOverflow="ellipsis" vert="horz" wrap="square" lIns="0" tIns="36000" rIns="72000" bIns="18000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'Church-Press'!$A$2:$A$15</c:f>
              <c:strCache>
                <c:ptCount val="14"/>
                <c:pt idx="0">
                  <c:v>Church - State Relations</c:v>
                </c:pt>
                <c:pt idx="1">
                  <c:v>National Identity </c:v>
                </c:pt>
                <c:pt idx="2">
                  <c:v>Relation-ship with Political System</c:v>
                </c:pt>
                <c:pt idx="3">
                  <c:v>Refugee - Migration </c:v>
                </c:pt>
                <c:pt idx="4">
                  <c:v>European Union</c:v>
                </c:pt>
                <c:pt idx="5">
                  <c:v>Education</c:v>
                </c:pt>
                <c:pt idx="6">
                  <c:v>Demo-graphic</c:v>
                </c:pt>
                <c:pt idx="7">
                  <c:v>National issues</c:v>
                </c:pt>
                <c:pt idx="8">
                  <c:v>Economic Crisis</c:v>
                </c:pt>
                <c:pt idx="9">
                  <c:v>Religious Issues–non CoG</c:v>
                </c:pt>
                <c:pt idx="10">
                  <c:v>Society Issues</c:v>
                </c:pt>
                <c:pt idx="11">
                  <c:v>Interna-tional </c:v>
                </c:pt>
                <c:pt idx="12">
                  <c:v>Current Affairs</c:v>
                </c:pt>
                <c:pt idx="13">
                  <c:v>Other</c:v>
                </c:pt>
              </c:strCache>
            </c:strRef>
          </c:cat>
          <c:val>
            <c:numRef>
              <c:f>'Church-Press'!$B$2:$B$15</c:f>
              <c:numCache>
                <c:formatCode>0%</c:formatCode>
                <c:ptCount val="14"/>
                <c:pt idx="0">
                  <c:v>0.15403422982885084</c:v>
                </c:pt>
                <c:pt idx="1">
                  <c:v>7.090464547677261E-2</c:v>
                </c:pt>
                <c:pt idx="2">
                  <c:v>4.4009779951100246E-2</c:v>
                </c:pt>
                <c:pt idx="3">
                  <c:v>8.8019559902200492E-2</c:v>
                </c:pt>
                <c:pt idx="4">
                  <c:v>4.1564792176039117E-2</c:v>
                </c:pt>
                <c:pt idx="5">
                  <c:v>0.15647921760391198</c:v>
                </c:pt>
                <c:pt idx="6">
                  <c:v>1.9559902200488997E-2</c:v>
                </c:pt>
                <c:pt idx="7">
                  <c:v>3.9119804400977995E-2</c:v>
                </c:pt>
                <c:pt idx="8">
                  <c:v>3.1784841075794622E-2</c:v>
                </c:pt>
                <c:pt idx="9">
                  <c:v>7.5794621026894868E-2</c:v>
                </c:pt>
                <c:pt idx="10">
                  <c:v>0.21760391198044013</c:v>
                </c:pt>
                <c:pt idx="11">
                  <c:v>2.6894865525672371E-2</c:v>
                </c:pt>
                <c:pt idx="12">
                  <c:v>1.466992665036675E-2</c:v>
                </c:pt>
                <c:pt idx="13">
                  <c:v>1.9559902200488997E-2</c:v>
                </c:pt>
              </c:numCache>
            </c:numRef>
          </c:val>
          <c:extLst>
            <c:ext xmlns:c16="http://schemas.microsoft.com/office/drawing/2014/chart" uri="{C3380CC4-5D6E-409C-BE32-E72D297353CC}">
              <c16:uniqueId val="{00000002-4EAF-4D25-B241-9905313F65DD}"/>
            </c:ext>
          </c:extLst>
        </c:ser>
        <c:ser>
          <c:idx val="1"/>
          <c:order val="1"/>
          <c:tx>
            <c:strRef>
              <c:f>'Church-Press'!$C$1</c:f>
              <c:strCache>
                <c:ptCount val="1"/>
                <c:pt idx="0">
                  <c:v>Press</c:v>
                </c:pt>
              </c:strCache>
            </c:strRef>
          </c:tx>
          <c:spPr>
            <a:solidFill>
              <a:schemeClr val="accent2"/>
            </a:solidFill>
            <a:ln>
              <a:noFill/>
            </a:ln>
            <a:effectLst/>
          </c:spPr>
          <c:invertIfNegative val="0"/>
          <c:dLbls>
            <c:dLbl>
              <c:idx val="6"/>
              <c:layout>
                <c:manualLayout>
                  <c:x val="6.1592298893137118E-8"/>
                  <c:y val="2.2863231963668771E-2"/>
                </c:manualLayout>
              </c:layout>
              <c:spPr>
                <a:noFill/>
                <a:ln>
                  <a:noFill/>
                </a:ln>
                <a:effectLst/>
              </c:spPr>
              <c:txPr>
                <a:bodyPr rot="0" spcFirstLastPara="1" vertOverflow="ellipsis" vert="horz" wrap="square" lIns="36000" tIns="36000" rIns="36000" bIns="18000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2.6847467164529532E-2"/>
                      <c:h val="6.0270924520625373E-2"/>
                    </c:manualLayout>
                  </c15:layout>
                </c:ext>
                <c:ext xmlns:c16="http://schemas.microsoft.com/office/drawing/2014/chart" uri="{C3380CC4-5D6E-409C-BE32-E72D297353CC}">
                  <c16:uniqueId val="{00000003-4EAF-4D25-B241-9905313F65DD}"/>
                </c:ext>
              </c:extLst>
            </c:dLbl>
            <c:spPr>
              <a:noFill/>
              <a:ln>
                <a:noFill/>
              </a:ln>
              <a:effectLst/>
            </c:spPr>
            <c:txPr>
              <a:bodyPr rot="0" spcFirstLastPara="1" vertOverflow="ellipsis" vert="horz" wrap="square" lIns="36000" tIns="36000" rIns="36000" bIns="18000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'Church-Press'!$A$2:$A$15</c:f>
              <c:strCache>
                <c:ptCount val="14"/>
                <c:pt idx="0">
                  <c:v>Church - State Relations</c:v>
                </c:pt>
                <c:pt idx="1">
                  <c:v>National Identity </c:v>
                </c:pt>
                <c:pt idx="2">
                  <c:v>Relation-ship with Political System</c:v>
                </c:pt>
                <c:pt idx="3">
                  <c:v>Refugee - Migration </c:v>
                </c:pt>
                <c:pt idx="4">
                  <c:v>European Union</c:v>
                </c:pt>
                <c:pt idx="5">
                  <c:v>Education</c:v>
                </c:pt>
                <c:pt idx="6">
                  <c:v>Demo-graphic</c:v>
                </c:pt>
                <c:pt idx="7">
                  <c:v>National issues</c:v>
                </c:pt>
                <c:pt idx="8">
                  <c:v>Economic Crisis</c:v>
                </c:pt>
                <c:pt idx="9">
                  <c:v>Religious Issues–non CoG</c:v>
                </c:pt>
                <c:pt idx="10">
                  <c:v>Society Issues</c:v>
                </c:pt>
                <c:pt idx="11">
                  <c:v>Interna-tional </c:v>
                </c:pt>
                <c:pt idx="12">
                  <c:v>Current Affairs</c:v>
                </c:pt>
                <c:pt idx="13">
                  <c:v>Other</c:v>
                </c:pt>
              </c:strCache>
            </c:strRef>
          </c:cat>
          <c:val>
            <c:numRef>
              <c:f>'Church-Press'!$C$2:$C$15</c:f>
              <c:numCache>
                <c:formatCode>0%</c:formatCode>
                <c:ptCount val="14"/>
                <c:pt idx="0">
                  <c:v>0.20520673813169985</c:v>
                </c:pt>
                <c:pt idx="1">
                  <c:v>1.0719754977029096E-2</c:v>
                </c:pt>
                <c:pt idx="2">
                  <c:v>0.13016845329249618</c:v>
                </c:pt>
                <c:pt idx="3">
                  <c:v>5.9724349157733538E-2</c:v>
                </c:pt>
                <c:pt idx="4">
                  <c:v>2.2970903522205207E-2</c:v>
                </c:pt>
                <c:pt idx="5">
                  <c:v>0.12098009188361408</c:v>
                </c:pt>
                <c:pt idx="6">
                  <c:v>3.0627871362940277E-3</c:v>
                </c:pt>
                <c:pt idx="7">
                  <c:v>6.8912710566615618E-2</c:v>
                </c:pt>
                <c:pt idx="8">
                  <c:v>3.6753445635528334E-2</c:v>
                </c:pt>
                <c:pt idx="9">
                  <c:v>7.6569678407350683E-2</c:v>
                </c:pt>
                <c:pt idx="10">
                  <c:v>0.21439509954058192</c:v>
                </c:pt>
                <c:pt idx="11">
                  <c:v>9.1883614088820835E-3</c:v>
                </c:pt>
                <c:pt idx="12">
                  <c:v>1.5313935681470138E-2</c:v>
                </c:pt>
                <c:pt idx="13">
                  <c:v>2.6033690658499236E-2</c:v>
                </c:pt>
              </c:numCache>
            </c:numRef>
          </c:val>
          <c:extLst>
            <c:ext xmlns:c16="http://schemas.microsoft.com/office/drawing/2014/chart" uri="{C3380CC4-5D6E-409C-BE32-E72D297353CC}">
              <c16:uniqueId val="{00000004-4EAF-4D25-B241-9905313F65DD}"/>
            </c:ext>
          </c:extLst>
        </c:ser>
        <c:ser>
          <c:idx val="2"/>
          <c:order val="2"/>
          <c:tx>
            <c:strRef>
              <c:f>'Church-Press'!$D$1</c:f>
              <c:strCache>
                <c:ptCount val="1"/>
                <c:pt idx="0">
                  <c:v>Total</c:v>
                </c:pt>
              </c:strCache>
            </c:strRef>
          </c:tx>
          <c:spPr>
            <a:solidFill>
              <a:schemeClr val="accent3"/>
            </a:solidFill>
            <a:ln>
              <a:noFill/>
            </a:ln>
            <a:effectLst/>
          </c:spPr>
          <c:invertIfNegative val="0"/>
          <c:dLbls>
            <c:dLbl>
              <c:idx val="10"/>
              <c:layout>
                <c:manualLayout>
                  <c:x val="4.693333175656933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EAF-4D25-B241-9905313F65DD}"/>
                </c:ext>
              </c:extLst>
            </c:dLbl>
            <c:spPr>
              <a:noFill/>
              <a:ln>
                <a:noFill/>
              </a:ln>
              <a:effectLst/>
            </c:spPr>
            <c:txPr>
              <a:bodyPr rot="0" spcFirstLastPara="1" vertOverflow="ellipsis" vert="horz" wrap="square" lIns="108000" tIns="36000" rIns="0" bIns="18000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'Church-Press'!$A$2:$A$15</c:f>
              <c:strCache>
                <c:ptCount val="14"/>
                <c:pt idx="0">
                  <c:v>Church - State Relations</c:v>
                </c:pt>
                <c:pt idx="1">
                  <c:v>National Identity </c:v>
                </c:pt>
                <c:pt idx="2">
                  <c:v>Relation-ship with Political System</c:v>
                </c:pt>
                <c:pt idx="3">
                  <c:v>Refugee - Migration </c:v>
                </c:pt>
                <c:pt idx="4">
                  <c:v>European Union</c:v>
                </c:pt>
                <c:pt idx="5">
                  <c:v>Education</c:v>
                </c:pt>
                <c:pt idx="6">
                  <c:v>Demo-graphic</c:v>
                </c:pt>
                <c:pt idx="7">
                  <c:v>National issues</c:v>
                </c:pt>
                <c:pt idx="8">
                  <c:v>Economic Crisis</c:v>
                </c:pt>
                <c:pt idx="9">
                  <c:v>Religious Issues–non CoG</c:v>
                </c:pt>
                <c:pt idx="10">
                  <c:v>Society Issues</c:v>
                </c:pt>
                <c:pt idx="11">
                  <c:v>Interna-tional </c:v>
                </c:pt>
                <c:pt idx="12">
                  <c:v>Current Affairs</c:v>
                </c:pt>
                <c:pt idx="13">
                  <c:v>Other</c:v>
                </c:pt>
              </c:strCache>
            </c:strRef>
          </c:cat>
          <c:val>
            <c:numRef>
              <c:f>'Church-Press'!$D$2:$D$15</c:f>
              <c:numCache>
                <c:formatCode>0%</c:formatCode>
                <c:ptCount val="14"/>
                <c:pt idx="0">
                  <c:v>0.18549905838041428</c:v>
                </c:pt>
                <c:pt idx="1">
                  <c:v>3.3898305084745763E-2</c:v>
                </c:pt>
                <c:pt idx="2">
                  <c:v>9.6986817325800376E-2</c:v>
                </c:pt>
                <c:pt idx="3">
                  <c:v>7.0621468926553674E-2</c:v>
                </c:pt>
                <c:pt idx="4">
                  <c:v>3.0131826741996232E-2</c:v>
                </c:pt>
                <c:pt idx="5">
                  <c:v>0.13465160075329566</c:v>
                </c:pt>
                <c:pt idx="6">
                  <c:v>9.4161958568738224E-3</c:v>
                </c:pt>
                <c:pt idx="7">
                  <c:v>5.7438794726930323E-2</c:v>
                </c:pt>
                <c:pt idx="8">
                  <c:v>3.4839924670433148E-2</c:v>
                </c:pt>
                <c:pt idx="9">
                  <c:v>7.6271186440677971E-2</c:v>
                </c:pt>
                <c:pt idx="10">
                  <c:v>0.21563088512241055</c:v>
                </c:pt>
                <c:pt idx="11">
                  <c:v>1.60075329566855E-2</c:v>
                </c:pt>
                <c:pt idx="12">
                  <c:v>1.5065913370998116E-2</c:v>
                </c:pt>
                <c:pt idx="13">
                  <c:v>2.354048964218456E-2</c:v>
                </c:pt>
              </c:numCache>
            </c:numRef>
          </c:val>
          <c:extLst>
            <c:ext xmlns:c16="http://schemas.microsoft.com/office/drawing/2014/chart" uri="{C3380CC4-5D6E-409C-BE32-E72D297353CC}">
              <c16:uniqueId val="{00000006-4EAF-4D25-B241-9905313F65DD}"/>
            </c:ext>
          </c:extLst>
        </c:ser>
        <c:dLbls>
          <c:showLegendKey val="0"/>
          <c:showVal val="0"/>
          <c:showCatName val="0"/>
          <c:showSerName val="0"/>
          <c:showPercent val="0"/>
          <c:showBubbleSize val="0"/>
        </c:dLbls>
        <c:gapWidth val="219"/>
        <c:overlap val="-22"/>
        <c:axId val="151752704"/>
        <c:axId val="151754240"/>
      </c:barChart>
      <c:catAx>
        <c:axId val="15175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1754240"/>
        <c:crosses val="autoZero"/>
        <c:auto val="1"/>
        <c:lblAlgn val="ctr"/>
        <c:lblOffset val="100"/>
        <c:noMultiLvlLbl val="0"/>
      </c:catAx>
      <c:valAx>
        <c:axId val="151754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17527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l-GR"/>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Institutions per Source</a:t>
            </a:r>
          </a:p>
        </c:rich>
      </c:tx>
      <c:overlay val="0"/>
      <c:spPr>
        <a:noFill/>
        <a:ln>
          <a:noFill/>
        </a:ln>
        <a:effectLst/>
      </c:spPr>
    </c:title>
    <c:autoTitleDeleted val="0"/>
    <c:plotArea>
      <c:layout/>
      <c:barChart>
        <c:barDir val="col"/>
        <c:grouping val="clustered"/>
        <c:varyColors val="0"/>
        <c:ser>
          <c:idx val="0"/>
          <c:order val="0"/>
          <c:tx>
            <c:strRef>
              <c:f>'Church-Press'!$B$155</c:f>
              <c:strCache>
                <c:ptCount val="1"/>
                <c:pt idx="0">
                  <c:v>Official Church</c:v>
                </c:pt>
              </c:strCache>
            </c:strRef>
          </c:tx>
          <c:spPr>
            <a:solidFill>
              <a:schemeClr val="accent1"/>
            </a:solidFill>
            <a:ln>
              <a:noFill/>
            </a:ln>
            <a:effectLst/>
          </c:spPr>
          <c:invertIfNegative val="0"/>
          <c:dLbls>
            <c:spPr>
              <a:noFill/>
              <a:ln>
                <a:noFill/>
              </a:ln>
              <a:effectLst/>
            </c:spPr>
            <c:txPr>
              <a:bodyPr rot="0" spcFirstLastPara="1" vertOverflow="ellipsis" vert="horz" wrap="square" lIns="0" tIns="36000" rIns="720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'Church-Press'!$A$156:$A$165</c:f>
              <c:strCache>
                <c:ptCount val="10"/>
                <c:pt idx="0">
                  <c:v>PM </c:v>
                </c:pt>
                <c:pt idx="1">
                  <c:v>Government </c:v>
                </c:pt>
                <c:pt idx="2">
                  <c:v>Political System in General </c:v>
                </c:pt>
                <c:pt idx="3">
                  <c:v>Society in General </c:v>
                </c:pt>
                <c:pt idx="4">
                  <c:v>Specific Social Group </c:v>
                </c:pt>
                <c:pt idx="5">
                  <c:v>EU </c:v>
                </c:pt>
                <c:pt idx="6">
                  <c:v>International Institutions </c:v>
                </c:pt>
                <c:pt idx="7">
                  <c:v>Media </c:v>
                </c:pt>
                <c:pt idx="8">
                  <c:v>Church </c:v>
                </c:pt>
                <c:pt idx="9">
                  <c:v>Other </c:v>
                </c:pt>
              </c:strCache>
            </c:strRef>
          </c:cat>
          <c:val>
            <c:numRef>
              <c:f>'Church-Press'!$B$156:$B$165</c:f>
              <c:numCache>
                <c:formatCode>0%</c:formatCode>
                <c:ptCount val="10"/>
                <c:pt idx="0">
                  <c:v>2.6018099547511313E-2</c:v>
                </c:pt>
                <c:pt idx="1">
                  <c:v>0.13122171945701358</c:v>
                </c:pt>
                <c:pt idx="2">
                  <c:v>9.0497737556561084E-2</c:v>
                </c:pt>
                <c:pt idx="3">
                  <c:v>0.16063348416289591</c:v>
                </c:pt>
                <c:pt idx="4">
                  <c:v>0.14366515837104074</c:v>
                </c:pt>
                <c:pt idx="5">
                  <c:v>7.5791855203619904E-2</c:v>
                </c:pt>
                <c:pt idx="6">
                  <c:v>4.8642533936651577E-2</c:v>
                </c:pt>
                <c:pt idx="7">
                  <c:v>1.5837104072398189E-2</c:v>
                </c:pt>
                <c:pt idx="8">
                  <c:v>0.17647058823529413</c:v>
                </c:pt>
                <c:pt idx="9">
                  <c:v>0.11764705882352942</c:v>
                </c:pt>
              </c:numCache>
            </c:numRef>
          </c:val>
          <c:extLst>
            <c:ext xmlns:c16="http://schemas.microsoft.com/office/drawing/2014/chart" uri="{C3380CC4-5D6E-409C-BE32-E72D297353CC}">
              <c16:uniqueId val="{00000000-806E-470F-A3DC-0F82077FB00D}"/>
            </c:ext>
          </c:extLst>
        </c:ser>
        <c:ser>
          <c:idx val="1"/>
          <c:order val="1"/>
          <c:tx>
            <c:strRef>
              <c:f>'Church-Press'!$C$155</c:f>
              <c:strCache>
                <c:ptCount val="1"/>
                <c:pt idx="0">
                  <c:v>Press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'Church-Press'!$A$156:$A$165</c:f>
              <c:strCache>
                <c:ptCount val="10"/>
                <c:pt idx="0">
                  <c:v>PM </c:v>
                </c:pt>
                <c:pt idx="1">
                  <c:v>Government </c:v>
                </c:pt>
                <c:pt idx="2">
                  <c:v>Political System in General </c:v>
                </c:pt>
                <c:pt idx="3">
                  <c:v>Society in General </c:v>
                </c:pt>
                <c:pt idx="4">
                  <c:v>Specific Social Group </c:v>
                </c:pt>
                <c:pt idx="5">
                  <c:v>EU </c:v>
                </c:pt>
                <c:pt idx="6">
                  <c:v>International Institutions </c:v>
                </c:pt>
                <c:pt idx="7">
                  <c:v>Media </c:v>
                </c:pt>
                <c:pt idx="8">
                  <c:v>Church </c:v>
                </c:pt>
                <c:pt idx="9">
                  <c:v>Other </c:v>
                </c:pt>
              </c:strCache>
            </c:strRef>
          </c:cat>
          <c:val>
            <c:numRef>
              <c:f>'Church-Press'!$C$156:$C$165</c:f>
              <c:numCache>
                <c:formatCode>0%</c:formatCode>
                <c:ptCount val="10"/>
                <c:pt idx="0">
                  <c:v>7.0202808112324502E-2</c:v>
                </c:pt>
                <c:pt idx="1">
                  <c:v>0.19578783151326054</c:v>
                </c:pt>
                <c:pt idx="2">
                  <c:v>6.6302652106084242E-2</c:v>
                </c:pt>
                <c:pt idx="3">
                  <c:v>8.0343213728549134E-2</c:v>
                </c:pt>
                <c:pt idx="4">
                  <c:v>0.14118564742589704</c:v>
                </c:pt>
                <c:pt idx="5">
                  <c:v>3.6661466458658344E-2</c:v>
                </c:pt>
                <c:pt idx="6">
                  <c:v>3.8221528861154444E-2</c:v>
                </c:pt>
                <c:pt idx="7">
                  <c:v>1.0140405616224648E-2</c:v>
                </c:pt>
                <c:pt idx="8">
                  <c:v>0.20982839313572543</c:v>
                </c:pt>
                <c:pt idx="9">
                  <c:v>0.11700468018720749</c:v>
                </c:pt>
              </c:numCache>
            </c:numRef>
          </c:val>
          <c:extLst>
            <c:ext xmlns:c16="http://schemas.microsoft.com/office/drawing/2014/chart" uri="{C3380CC4-5D6E-409C-BE32-E72D297353CC}">
              <c16:uniqueId val="{00000001-806E-470F-A3DC-0F82077FB00D}"/>
            </c:ext>
          </c:extLst>
        </c:ser>
        <c:ser>
          <c:idx val="2"/>
          <c:order val="2"/>
          <c:tx>
            <c:strRef>
              <c:f>'Church-Press'!$D$155</c:f>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144000" tIns="36000" rIns="36000" bIns="3600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'Church-Press'!$A$156:$A$165</c:f>
              <c:strCache>
                <c:ptCount val="10"/>
                <c:pt idx="0">
                  <c:v>PM </c:v>
                </c:pt>
                <c:pt idx="1">
                  <c:v>Government </c:v>
                </c:pt>
                <c:pt idx="2">
                  <c:v>Political System in General </c:v>
                </c:pt>
                <c:pt idx="3">
                  <c:v>Society in General </c:v>
                </c:pt>
                <c:pt idx="4">
                  <c:v>Specific Social Group </c:v>
                </c:pt>
                <c:pt idx="5">
                  <c:v>EU </c:v>
                </c:pt>
                <c:pt idx="6">
                  <c:v>International Institutions </c:v>
                </c:pt>
                <c:pt idx="7">
                  <c:v>Media </c:v>
                </c:pt>
                <c:pt idx="8">
                  <c:v>Church </c:v>
                </c:pt>
                <c:pt idx="9">
                  <c:v>Other </c:v>
                </c:pt>
              </c:strCache>
            </c:strRef>
          </c:cat>
          <c:val>
            <c:numRef>
              <c:f>'Church-Press'!$D$156:$D$165</c:f>
              <c:numCache>
                <c:formatCode>0%</c:formatCode>
                <c:ptCount val="10"/>
                <c:pt idx="0">
                  <c:v>5.2169898430286243E-2</c:v>
                </c:pt>
                <c:pt idx="1">
                  <c:v>0.16943674976915976</c:v>
                </c:pt>
                <c:pt idx="2">
                  <c:v>7.6177285318559551E-2</c:v>
                </c:pt>
                <c:pt idx="3">
                  <c:v>0.11311172668513389</c:v>
                </c:pt>
                <c:pt idx="4">
                  <c:v>0.14219759926131118</c:v>
                </c:pt>
                <c:pt idx="5">
                  <c:v>5.2631578947368425E-2</c:v>
                </c:pt>
                <c:pt idx="6">
                  <c:v>4.2474607571560484E-2</c:v>
                </c:pt>
                <c:pt idx="7">
                  <c:v>1.2465373961218837E-2</c:v>
                </c:pt>
                <c:pt idx="8">
                  <c:v>0.19621421975992615</c:v>
                </c:pt>
                <c:pt idx="9">
                  <c:v>0.1172668513388735</c:v>
                </c:pt>
              </c:numCache>
            </c:numRef>
          </c:val>
          <c:extLst>
            <c:ext xmlns:c16="http://schemas.microsoft.com/office/drawing/2014/chart" uri="{C3380CC4-5D6E-409C-BE32-E72D297353CC}">
              <c16:uniqueId val="{00000002-806E-470F-A3DC-0F82077FB00D}"/>
            </c:ext>
          </c:extLst>
        </c:ser>
        <c:dLbls>
          <c:dLblPos val="outEnd"/>
          <c:showLegendKey val="0"/>
          <c:showVal val="1"/>
          <c:showCatName val="0"/>
          <c:showSerName val="0"/>
          <c:showPercent val="0"/>
          <c:showBubbleSize val="0"/>
        </c:dLbls>
        <c:gapWidth val="219"/>
        <c:overlap val="-27"/>
        <c:axId val="251392768"/>
        <c:axId val="251394304"/>
      </c:barChart>
      <c:catAx>
        <c:axId val="25139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51394304"/>
        <c:crosses val="autoZero"/>
        <c:auto val="1"/>
        <c:lblAlgn val="ctr"/>
        <c:lblOffset val="100"/>
        <c:noMultiLvlLbl val="0"/>
      </c:catAx>
      <c:valAx>
        <c:axId val="251394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513927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l-GR"/>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7F154A-46A9-4020-8CBF-9453AFC91D92}" type="datetimeFigureOut">
              <a:rPr lang="en-US" smtClean="0"/>
              <a:t>9/3/2021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EA4CEB-FC97-41C4-BB92-045113E07337}" type="slidenum">
              <a:rPr lang="en-US" smtClean="0"/>
              <a:t>‹#›</a:t>
            </a:fld>
            <a:endParaRPr lang="en-US"/>
          </a:p>
        </p:txBody>
      </p:sp>
    </p:spTree>
    <p:extLst>
      <p:ext uri="{BB962C8B-B14F-4D97-AF65-F5344CB8AC3E}">
        <p14:creationId xmlns:p14="http://schemas.microsoft.com/office/powerpoint/2010/main" val="2398031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908F45-CE3B-4A45-9E3B-4C18392661E3}" type="datetimeFigureOut">
              <a:rPr lang="en-US" smtClean="0"/>
              <a:t>9/3/2021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4A9674-8396-47AF-8C49-555A2A57F3B8}" type="slidenum">
              <a:rPr lang="en-US" smtClean="0"/>
              <a:t>‹#›</a:t>
            </a:fld>
            <a:endParaRPr lang="en-US"/>
          </a:p>
        </p:txBody>
      </p:sp>
    </p:spTree>
    <p:extLst>
      <p:ext uri="{BB962C8B-B14F-4D97-AF65-F5344CB8AC3E}">
        <p14:creationId xmlns:p14="http://schemas.microsoft.com/office/powerpoint/2010/main" val="6989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A9674-8396-47AF-8C49-555A2A57F3B8}" type="slidenum">
              <a:rPr lang="en-US" smtClean="0"/>
              <a:t>0</a:t>
            </a:fld>
            <a:endParaRPr lang="en-US"/>
          </a:p>
        </p:txBody>
      </p:sp>
    </p:spTree>
    <p:extLst>
      <p:ext uri="{BB962C8B-B14F-4D97-AF65-F5344CB8AC3E}">
        <p14:creationId xmlns:p14="http://schemas.microsoft.com/office/powerpoint/2010/main" val="254516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A9674-8396-47AF-8C49-555A2A57F3B8}" type="slidenum">
              <a:rPr lang="en-US" smtClean="0"/>
              <a:t>1</a:t>
            </a:fld>
            <a:endParaRPr lang="en-US"/>
          </a:p>
        </p:txBody>
      </p:sp>
    </p:spTree>
    <p:extLst>
      <p:ext uri="{BB962C8B-B14F-4D97-AF65-F5344CB8AC3E}">
        <p14:creationId xmlns:p14="http://schemas.microsoft.com/office/powerpoint/2010/main" val="357742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A9674-8396-47AF-8C49-555A2A57F3B8}" type="slidenum">
              <a:rPr lang="en-US" smtClean="0"/>
              <a:t>6</a:t>
            </a:fld>
            <a:endParaRPr lang="en-US"/>
          </a:p>
        </p:txBody>
      </p:sp>
    </p:spTree>
    <p:extLst>
      <p:ext uri="{BB962C8B-B14F-4D97-AF65-F5344CB8AC3E}">
        <p14:creationId xmlns:p14="http://schemas.microsoft.com/office/powerpoint/2010/main" val="2938515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CF85F5-7483-457E-82A4-339CA1330C0F}"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5E0DE-5251-45B7-BC76-C145CF2BFF29}" type="slidenum">
              <a:rPr lang="en-US" smtClean="0"/>
              <a:t>‹#›</a:t>
            </a:fld>
            <a:endParaRPr lang="en-US"/>
          </a:p>
        </p:txBody>
      </p:sp>
    </p:spTree>
    <p:extLst>
      <p:ext uri="{BB962C8B-B14F-4D97-AF65-F5344CB8AC3E}">
        <p14:creationId xmlns:p14="http://schemas.microsoft.com/office/powerpoint/2010/main" val="185286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BD0FD6-8719-4FB1-9415-F6369698D3CD}"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5E0DE-5251-45B7-BC76-C145CF2BFF29}" type="slidenum">
              <a:rPr lang="en-US" smtClean="0"/>
              <a:t>‹#›</a:t>
            </a:fld>
            <a:endParaRPr lang="en-US"/>
          </a:p>
        </p:txBody>
      </p:sp>
    </p:spTree>
    <p:extLst>
      <p:ext uri="{BB962C8B-B14F-4D97-AF65-F5344CB8AC3E}">
        <p14:creationId xmlns:p14="http://schemas.microsoft.com/office/powerpoint/2010/main" val="82604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E2321E-1304-4B06-A22A-2E879F65896E}"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5E0DE-5251-45B7-BC76-C145CF2BFF29}" type="slidenum">
              <a:rPr lang="en-US" smtClean="0"/>
              <a:t>‹#›</a:t>
            </a:fld>
            <a:endParaRPr lang="en-US"/>
          </a:p>
        </p:txBody>
      </p:sp>
    </p:spTree>
    <p:extLst>
      <p:ext uri="{BB962C8B-B14F-4D97-AF65-F5344CB8AC3E}">
        <p14:creationId xmlns:p14="http://schemas.microsoft.com/office/powerpoint/2010/main" val="205638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7/31/2021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2FE0-80D9-4D5D-8377-57BB594132B3}"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564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7/31/2021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2FE0-80D9-4D5D-8377-57BB594132B3}" type="slidenum">
              <a:rPr lang="en-US" smtClean="0"/>
              <a:pPr/>
              <a:t>‹#›</a:t>
            </a:fld>
            <a:endParaRPr lang="en-US"/>
          </a:p>
        </p:txBody>
      </p:sp>
    </p:spTree>
    <p:extLst>
      <p:ext uri="{BB962C8B-B14F-4D97-AF65-F5344CB8AC3E}">
        <p14:creationId xmlns:p14="http://schemas.microsoft.com/office/powerpoint/2010/main" val="66041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7/31/2021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2FE0-80D9-4D5D-8377-57BB594132B3}"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12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7/31/2021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72FE0-80D9-4D5D-8377-57BB594132B3}" type="slidenum">
              <a:rPr lang="en-US" smtClean="0"/>
              <a:pPr/>
              <a:t>‹#›</a:t>
            </a:fld>
            <a:endParaRPr lang="en-US"/>
          </a:p>
        </p:txBody>
      </p:sp>
    </p:spTree>
    <p:extLst>
      <p:ext uri="{BB962C8B-B14F-4D97-AF65-F5344CB8AC3E}">
        <p14:creationId xmlns:p14="http://schemas.microsoft.com/office/powerpoint/2010/main" val="272068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7/31/2021</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72FE0-80D9-4D5D-8377-57BB594132B3}"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816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7/31/2021</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72FE0-80D9-4D5D-8377-57BB594132B3}" type="slidenum">
              <a:rPr lang="en-US" smtClean="0"/>
              <a:pPr/>
              <a:t>‹#›</a:t>
            </a:fld>
            <a:endParaRPr lang="en-US"/>
          </a:p>
        </p:txBody>
      </p:sp>
    </p:spTree>
    <p:extLst>
      <p:ext uri="{BB962C8B-B14F-4D97-AF65-F5344CB8AC3E}">
        <p14:creationId xmlns:p14="http://schemas.microsoft.com/office/powerpoint/2010/main" val="801134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7/31/2021</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72FE0-80D9-4D5D-8377-57BB594132B3}" type="slidenum">
              <a:rPr lang="en-US" smtClean="0"/>
              <a:pPr/>
              <a:t>‹#›</a:t>
            </a:fld>
            <a:endParaRPr lang="en-US"/>
          </a:p>
        </p:txBody>
      </p:sp>
    </p:spTree>
    <p:extLst>
      <p:ext uri="{BB962C8B-B14F-4D97-AF65-F5344CB8AC3E}">
        <p14:creationId xmlns:p14="http://schemas.microsoft.com/office/powerpoint/2010/main" val="912254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7/31/2021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72FE0-80D9-4D5D-8377-57BB594132B3}"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92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E4C42-6469-406E-9165-20BEEBD26ABA}"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5E0DE-5251-45B7-BC76-C145CF2BFF29}" type="slidenum">
              <a:rPr lang="en-US" smtClean="0"/>
              <a:t>‹#›</a:t>
            </a:fld>
            <a:endParaRPr lang="en-US"/>
          </a:p>
        </p:txBody>
      </p:sp>
    </p:spTree>
    <p:extLst>
      <p:ext uri="{BB962C8B-B14F-4D97-AF65-F5344CB8AC3E}">
        <p14:creationId xmlns:p14="http://schemas.microsoft.com/office/powerpoint/2010/main" val="1805150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7/31/2021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72FE0-80D9-4D5D-8377-57BB594132B3}" type="slidenum">
              <a:rPr lang="en-US" smtClean="0"/>
              <a:pPr/>
              <a:t>‹#›</a:t>
            </a:fld>
            <a:endParaRPr lang="en-US"/>
          </a:p>
        </p:txBody>
      </p:sp>
    </p:spTree>
    <p:extLst>
      <p:ext uri="{BB962C8B-B14F-4D97-AF65-F5344CB8AC3E}">
        <p14:creationId xmlns:p14="http://schemas.microsoft.com/office/powerpoint/2010/main" val="825552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7/31/2021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2FE0-80D9-4D5D-8377-57BB594132B3}" type="slidenum">
              <a:rPr lang="en-US" smtClean="0"/>
              <a:pPr/>
              <a:t>‹#›</a:t>
            </a:fld>
            <a:endParaRPr lang="en-US"/>
          </a:p>
        </p:txBody>
      </p:sp>
    </p:spTree>
    <p:extLst>
      <p:ext uri="{BB962C8B-B14F-4D97-AF65-F5344CB8AC3E}">
        <p14:creationId xmlns:p14="http://schemas.microsoft.com/office/powerpoint/2010/main" val="3859402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7/31/2021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72FE0-80D9-4D5D-8377-57BB594132B3}" type="slidenum">
              <a:rPr lang="en-US" smtClean="0"/>
              <a:pPr/>
              <a:t>‹#›</a:t>
            </a:fld>
            <a:endParaRPr lang="en-US"/>
          </a:p>
        </p:txBody>
      </p:sp>
    </p:spTree>
    <p:extLst>
      <p:ext uri="{BB962C8B-B14F-4D97-AF65-F5344CB8AC3E}">
        <p14:creationId xmlns:p14="http://schemas.microsoft.com/office/powerpoint/2010/main" val="165755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03BF14-8876-46C6-A18C-F6FF1582E9D3}" type="datetime1">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5E0DE-5251-45B7-BC76-C145CF2BFF29}" type="slidenum">
              <a:rPr lang="en-US" smtClean="0"/>
              <a:t>‹#›</a:t>
            </a:fld>
            <a:endParaRPr lang="en-US"/>
          </a:p>
        </p:txBody>
      </p:sp>
    </p:spTree>
    <p:extLst>
      <p:ext uri="{BB962C8B-B14F-4D97-AF65-F5344CB8AC3E}">
        <p14:creationId xmlns:p14="http://schemas.microsoft.com/office/powerpoint/2010/main" val="393959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B23D48-0BC4-47AC-8A8E-49BC4505DEA7}"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5E0DE-5251-45B7-BC76-C145CF2BFF29}" type="slidenum">
              <a:rPr lang="en-US" smtClean="0"/>
              <a:t>‹#›</a:t>
            </a:fld>
            <a:endParaRPr lang="en-US"/>
          </a:p>
        </p:txBody>
      </p:sp>
    </p:spTree>
    <p:extLst>
      <p:ext uri="{BB962C8B-B14F-4D97-AF65-F5344CB8AC3E}">
        <p14:creationId xmlns:p14="http://schemas.microsoft.com/office/powerpoint/2010/main" val="131216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81DA16-0D1A-476E-89F6-72C69E3B5DBB}" type="datetime1">
              <a:rPr lang="en-US" smtClean="0"/>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D5E0DE-5251-45B7-BC76-C145CF2BFF29}" type="slidenum">
              <a:rPr lang="en-US" smtClean="0"/>
              <a:t>‹#›</a:t>
            </a:fld>
            <a:endParaRPr lang="en-US"/>
          </a:p>
        </p:txBody>
      </p:sp>
    </p:spTree>
    <p:extLst>
      <p:ext uri="{BB962C8B-B14F-4D97-AF65-F5344CB8AC3E}">
        <p14:creationId xmlns:p14="http://schemas.microsoft.com/office/powerpoint/2010/main" val="120742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844F0B-270C-4424-A4BC-F094B9243FD2}" type="datetime1">
              <a:rPr lang="en-US" smtClean="0"/>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D5E0DE-5251-45B7-BC76-C145CF2BFF29}" type="slidenum">
              <a:rPr lang="en-US" smtClean="0"/>
              <a:t>‹#›</a:t>
            </a:fld>
            <a:endParaRPr lang="en-US"/>
          </a:p>
        </p:txBody>
      </p:sp>
    </p:spTree>
    <p:extLst>
      <p:ext uri="{BB962C8B-B14F-4D97-AF65-F5344CB8AC3E}">
        <p14:creationId xmlns:p14="http://schemas.microsoft.com/office/powerpoint/2010/main" val="202343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A9576-843E-4FA7-8D0E-40E088EE6038}" type="datetime1">
              <a:rPr lang="en-US" smtClean="0"/>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D5E0DE-5251-45B7-BC76-C145CF2BFF29}" type="slidenum">
              <a:rPr lang="en-US" smtClean="0"/>
              <a:t>‹#›</a:t>
            </a:fld>
            <a:endParaRPr lang="en-US"/>
          </a:p>
        </p:txBody>
      </p:sp>
    </p:spTree>
    <p:extLst>
      <p:ext uri="{BB962C8B-B14F-4D97-AF65-F5344CB8AC3E}">
        <p14:creationId xmlns:p14="http://schemas.microsoft.com/office/powerpoint/2010/main" val="399019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E2BC27-AE57-46F4-82F0-49A104B0183D}"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5E0DE-5251-45B7-BC76-C145CF2BFF29}" type="slidenum">
              <a:rPr lang="en-US" smtClean="0"/>
              <a:t>‹#›</a:t>
            </a:fld>
            <a:endParaRPr lang="en-US"/>
          </a:p>
        </p:txBody>
      </p:sp>
    </p:spTree>
    <p:extLst>
      <p:ext uri="{BB962C8B-B14F-4D97-AF65-F5344CB8AC3E}">
        <p14:creationId xmlns:p14="http://schemas.microsoft.com/office/powerpoint/2010/main" val="328617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96E804-86BA-4CD4-B22E-6DAE5399225B}" type="datetime1">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5E0DE-5251-45B7-BC76-C145CF2BFF29}" type="slidenum">
              <a:rPr lang="en-US" smtClean="0"/>
              <a:t>‹#›</a:t>
            </a:fld>
            <a:endParaRPr lang="en-US"/>
          </a:p>
        </p:txBody>
      </p:sp>
    </p:spTree>
    <p:extLst>
      <p:ext uri="{BB962C8B-B14F-4D97-AF65-F5344CB8AC3E}">
        <p14:creationId xmlns:p14="http://schemas.microsoft.com/office/powerpoint/2010/main" val="80230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92641-A232-4486-9A13-E2AE9029C3B0}" type="datetime1">
              <a:rPr lang="en-US" smtClean="0"/>
              <a:t>9/3/2021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5E0DE-5251-45B7-BC76-C145CF2BFF29}" type="slidenum">
              <a:rPr lang="en-US" smtClean="0"/>
              <a:t>‹#›</a:t>
            </a:fld>
            <a:endParaRPr lang="en-US"/>
          </a:p>
        </p:txBody>
      </p:sp>
    </p:spTree>
    <p:extLst>
      <p:ext uri="{BB962C8B-B14F-4D97-AF65-F5344CB8AC3E}">
        <p14:creationId xmlns:p14="http://schemas.microsoft.com/office/powerpoint/2010/main" val="1032612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alpha val="15000"/>
          </a:schemeClr>
        </a:solid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a:t>7/31/2021</a:t>
            </a: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A372FE0-80D9-4D5D-8377-57BB594132B3}" type="slidenum">
              <a:rPr lang="en-US" smtClean="0"/>
              <a:pPr/>
              <a:t>‹#›</a:t>
            </a:fld>
            <a:endParaRPr lang="en-US"/>
          </a:p>
        </p:txBody>
      </p:sp>
    </p:spTree>
    <p:extLst>
      <p:ext uri="{BB962C8B-B14F-4D97-AF65-F5344CB8AC3E}">
        <p14:creationId xmlns:p14="http://schemas.microsoft.com/office/powerpoint/2010/main" val="3605996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mailto:spyridon.kaltsas@gmail.com"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fkountouri@panteion.gr" TargetMode="External"/><Relationship Id="rId5" Type="http://schemas.openxmlformats.org/officeDocument/2006/relationships/hyperlink" Target="mailto:ikarayiannis@uoc.gr" TargetMode="External"/><Relationship Id="rId4" Type="http://schemas.openxmlformats.org/officeDocument/2006/relationships/hyperlink" Target="mailto:gerasimoskaroulas@yahoo.gr" TargetMode="Externa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3"/>
            <a:ext cx="8064896" cy="1152127"/>
          </a:xfrm>
          <a:solidFill>
            <a:schemeClr val="accent4">
              <a:lumMod val="20000"/>
              <a:lumOff val="80000"/>
            </a:schemeClr>
          </a:solidFill>
        </p:spPr>
        <p:txBody>
          <a:bodyPr>
            <a:normAutofit fontScale="90000"/>
          </a:bodyPr>
          <a:lstStyle/>
          <a:p>
            <a:br>
              <a:rPr lang="en-US" sz="2400" b="1" dirty="0"/>
            </a:br>
            <a:r>
              <a:rPr lang="en-US" sz="3100" b="1" dirty="0"/>
              <a:t>ECPR General Conference</a:t>
            </a:r>
            <a:br>
              <a:rPr lang="en-US" sz="3100" dirty="0"/>
            </a:br>
            <a:r>
              <a:rPr lang="en-US" sz="3100" b="1" dirty="0"/>
              <a:t>30 August – 3 September 2021</a:t>
            </a:r>
            <a:br>
              <a:rPr lang="en-US" sz="3100" dirty="0"/>
            </a:br>
            <a:endParaRPr lang="en-US" sz="3100" dirty="0"/>
          </a:p>
        </p:txBody>
      </p:sp>
      <p:sp>
        <p:nvSpPr>
          <p:cNvPr id="3" name="Subtitle 2"/>
          <p:cNvSpPr>
            <a:spLocks noGrp="1"/>
          </p:cNvSpPr>
          <p:nvPr>
            <p:ph type="subTitle" idx="1"/>
          </p:nvPr>
        </p:nvSpPr>
        <p:spPr>
          <a:xfrm>
            <a:off x="539552" y="1844824"/>
            <a:ext cx="8064896" cy="2736304"/>
          </a:xfrm>
          <a:solidFill>
            <a:schemeClr val="accent4">
              <a:lumMod val="20000"/>
              <a:lumOff val="80000"/>
            </a:schemeClr>
          </a:solidFill>
        </p:spPr>
        <p:txBody>
          <a:bodyPr>
            <a:normAutofit fontScale="32500" lnSpcReduction="20000"/>
          </a:bodyPr>
          <a:lstStyle/>
          <a:p>
            <a:pPr algn="just"/>
            <a:endParaRPr lang="en-US" sz="1200" dirty="0">
              <a:solidFill>
                <a:schemeClr val="tx1"/>
              </a:solidFill>
            </a:endParaRPr>
          </a:p>
          <a:p>
            <a:pPr algn="just"/>
            <a:r>
              <a:rPr lang="en-US" sz="6200" b="1" dirty="0">
                <a:solidFill>
                  <a:schemeClr val="tx1"/>
                </a:solidFill>
              </a:rPr>
              <a:t>Religion and Politics in Greece: An Empirical Study of the Political Discourse of the Church of Greece during Crisis, 2015-2019</a:t>
            </a:r>
          </a:p>
          <a:p>
            <a:pPr algn="just"/>
            <a:endParaRPr lang="en-US" sz="3400" dirty="0">
              <a:solidFill>
                <a:schemeClr val="tx1"/>
              </a:solidFill>
            </a:endParaRPr>
          </a:p>
          <a:p>
            <a:pPr algn="just"/>
            <a:endParaRPr lang="en-US" sz="1200" dirty="0">
              <a:solidFill>
                <a:schemeClr val="tx1"/>
              </a:solidFill>
            </a:endParaRPr>
          </a:p>
          <a:p>
            <a:pPr algn="just"/>
            <a:endParaRPr lang="en-US" sz="2500" dirty="0">
              <a:solidFill>
                <a:schemeClr val="tx1"/>
              </a:solidFill>
            </a:endParaRPr>
          </a:p>
          <a:p>
            <a:pPr algn="just"/>
            <a:r>
              <a:rPr lang="en-US" sz="5500" b="1" dirty="0">
                <a:solidFill>
                  <a:schemeClr val="tx1"/>
                </a:solidFill>
              </a:rPr>
              <a:t>Spyridon Kaltsas</a:t>
            </a:r>
            <a:r>
              <a:rPr lang="en-US" sz="4000" dirty="0">
                <a:solidFill>
                  <a:schemeClr val="tx1"/>
                </a:solidFill>
              </a:rPr>
              <a:t>, Department of Political Science and Public Administration, National and Kapodistrian University of Athens, spkaltsas@pspa.uoa.gr, </a:t>
            </a:r>
            <a:r>
              <a:rPr lang="en-US" sz="4000" dirty="0">
                <a:solidFill>
                  <a:schemeClr val="tx1"/>
                </a:solidFill>
                <a:hlinkClick r:id="rId3"/>
              </a:rPr>
              <a:t>spyridon.kaltsas@gmail.com</a:t>
            </a:r>
            <a:r>
              <a:rPr lang="en-US" sz="4000" dirty="0">
                <a:solidFill>
                  <a:schemeClr val="tx1"/>
                </a:solidFill>
              </a:rPr>
              <a:t> (Co-Author, Paper Presenter)</a:t>
            </a:r>
          </a:p>
          <a:p>
            <a:pPr algn="just"/>
            <a:r>
              <a:rPr lang="en-US" sz="5500" b="1" dirty="0" err="1">
                <a:solidFill>
                  <a:schemeClr val="tx1"/>
                </a:solidFill>
              </a:rPr>
              <a:t>Gerasimos</a:t>
            </a:r>
            <a:r>
              <a:rPr lang="en-US" sz="5500" b="1" dirty="0">
                <a:solidFill>
                  <a:schemeClr val="tx1"/>
                </a:solidFill>
              </a:rPr>
              <a:t> </a:t>
            </a:r>
            <a:r>
              <a:rPr lang="en-US" sz="5500" b="1" dirty="0" err="1">
                <a:solidFill>
                  <a:schemeClr val="tx1"/>
                </a:solidFill>
              </a:rPr>
              <a:t>Karoulas</a:t>
            </a:r>
            <a:r>
              <a:rPr lang="en-US" sz="4000" dirty="0">
                <a:solidFill>
                  <a:schemeClr val="tx1"/>
                </a:solidFill>
              </a:rPr>
              <a:t>, Department of Political Science and Public Administration, National and Kapodistrian University of Athens, </a:t>
            </a:r>
            <a:r>
              <a:rPr lang="en-US" sz="4000" dirty="0">
                <a:solidFill>
                  <a:schemeClr val="tx1"/>
                </a:solidFill>
                <a:hlinkClick r:id="rId4"/>
              </a:rPr>
              <a:t>gerasimoskaroulas@yahoo.gr</a:t>
            </a:r>
            <a:r>
              <a:rPr lang="en-US" sz="4000" dirty="0">
                <a:solidFill>
                  <a:schemeClr val="tx1"/>
                </a:solidFill>
              </a:rPr>
              <a:t> (Co-Author)</a:t>
            </a:r>
          </a:p>
          <a:p>
            <a:pPr algn="just"/>
            <a:r>
              <a:rPr lang="en-US" sz="5500" b="1" dirty="0" err="1">
                <a:solidFill>
                  <a:schemeClr val="tx1"/>
                </a:solidFill>
              </a:rPr>
              <a:t>Yiannis</a:t>
            </a:r>
            <a:r>
              <a:rPr lang="en-US" sz="5500" b="1" dirty="0">
                <a:solidFill>
                  <a:schemeClr val="tx1"/>
                </a:solidFill>
              </a:rPr>
              <a:t> </a:t>
            </a:r>
            <a:r>
              <a:rPr lang="en-US" sz="5500" b="1" dirty="0" err="1">
                <a:solidFill>
                  <a:schemeClr val="tx1"/>
                </a:solidFill>
              </a:rPr>
              <a:t>Karayiannis</a:t>
            </a:r>
            <a:r>
              <a:rPr lang="en-US" sz="4000" dirty="0">
                <a:solidFill>
                  <a:schemeClr val="tx1"/>
                </a:solidFill>
              </a:rPr>
              <a:t>, Department of Political Science, University of Crete, </a:t>
            </a:r>
            <a:r>
              <a:rPr lang="en-US" sz="4000" dirty="0">
                <a:solidFill>
                  <a:schemeClr val="tx1"/>
                </a:solidFill>
                <a:hlinkClick r:id="rId5"/>
              </a:rPr>
              <a:t>ikarayiannis@uoc.gr</a:t>
            </a:r>
            <a:r>
              <a:rPr lang="en-US" sz="4000" dirty="0">
                <a:solidFill>
                  <a:schemeClr val="tx1"/>
                </a:solidFill>
              </a:rPr>
              <a:t> (Co-Author)  </a:t>
            </a:r>
          </a:p>
          <a:p>
            <a:pPr algn="just"/>
            <a:r>
              <a:rPr lang="en-US" sz="5500" b="1" dirty="0" err="1">
                <a:solidFill>
                  <a:schemeClr val="tx1"/>
                </a:solidFill>
              </a:rPr>
              <a:t>Fani</a:t>
            </a:r>
            <a:r>
              <a:rPr lang="en-US" sz="5500" b="1" dirty="0">
                <a:solidFill>
                  <a:schemeClr val="tx1"/>
                </a:solidFill>
              </a:rPr>
              <a:t> </a:t>
            </a:r>
            <a:r>
              <a:rPr lang="en-US" sz="5500" b="1" dirty="0" err="1">
                <a:solidFill>
                  <a:schemeClr val="tx1"/>
                </a:solidFill>
              </a:rPr>
              <a:t>Kountouri</a:t>
            </a:r>
            <a:r>
              <a:rPr lang="en-US" sz="4000" dirty="0">
                <a:solidFill>
                  <a:schemeClr val="tx1"/>
                </a:solidFill>
              </a:rPr>
              <a:t>, Department of Political Science and History, Panteion University of Social and Political Sciences, </a:t>
            </a:r>
            <a:r>
              <a:rPr lang="en-US" sz="4000" dirty="0">
                <a:solidFill>
                  <a:schemeClr val="tx1"/>
                </a:solidFill>
                <a:hlinkClick r:id="rId6"/>
              </a:rPr>
              <a:t>fkountouri@panteion.gr</a:t>
            </a:r>
            <a:r>
              <a:rPr lang="en-US" sz="4000" dirty="0">
                <a:solidFill>
                  <a:schemeClr val="tx1"/>
                </a:solidFill>
              </a:rPr>
              <a:t> (Co-Author)</a:t>
            </a: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5733256"/>
            <a:ext cx="594360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5983" y="4725144"/>
            <a:ext cx="5951537"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09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93" y="4731889"/>
            <a:ext cx="9144000" cy="1937471"/>
          </a:xfrm>
        </p:spPr>
        <p:txBody>
          <a:bodyPr>
            <a:normAutofit lnSpcReduction="10000"/>
          </a:bodyPr>
          <a:lstStyle/>
          <a:p>
            <a:pPr algn="just">
              <a:buFont typeface="Wingdings" pitchFamily="2" charset="2"/>
              <a:buChar char="Ø"/>
            </a:pPr>
            <a:r>
              <a:rPr lang="en-US" sz="2200" b="1" dirty="0">
                <a:solidFill>
                  <a:schemeClr val="tx2">
                    <a:lumMod val="75000"/>
                  </a:schemeClr>
                </a:solidFill>
              </a:rPr>
              <a:t>Results and Findings: Reference to Political &amp; Societal Institutions</a:t>
            </a:r>
          </a:p>
          <a:p>
            <a:pPr algn="just">
              <a:buFont typeface="Wingdings" pitchFamily="2" charset="2"/>
              <a:buChar char="ü"/>
            </a:pPr>
            <a:r>
              <a:rPr lang="en-US" sz="1400" dirty="0"/>
              <a:t>The reference to the government (17%), the PM (5%), or the political system in general (8%) is very common. </a:t>
            </a:r>
          </a:p>
          <a:p>
            <a:pPr algn="just">
              <a:buFont typeface="Wingdings" pitchFamily="2" charset="2"/>
              <a:buChar char="ü"/>
            </a:pPr>
            <a:r>
              <a:rPr lang="en-US" sz="1400" dirty="0"/>
              <a:t>A considerable number of references were targeted at society (either in general, 11%, or as a form of a specific social group, 14%), other institutions (12%)(the judiciary power, local administration, NGOs, trade unions, civil society organisations</a:t>
            </a:r>
          </a:p>
          <a:p>
            <a:pPr algn="just">
              <a:buFont typeface="Wingdings" pitchFamily="2" charset="2"/>
              <a:buChar char="ü"/>
            </a:pPr>
            <a:r>
              <a:rPr lang="en-US" sz="1400" dirty="0"/>
              <a:t>A more limited number of references is related to the EU (5%) or other international institutions (4%). </a:t>
            </a:r>
          </a:p>
          <a:p>
            <a:pPr algn="just">
              <a:buFont typeface="Wingdings" pitchFamily="2" charset="2"/>
              <a:buChar char="ü"/>
            </a:pPr>
            <a:r>
              <a:rPr lang="en-US" sz="1400" dirty="0"/>
              <a:t>An important aspect of our findings is that, to a considerable level, the political discourse of the CoG is self-referential (20%), an observation compatible with the perception of the CoG as a public religion. </a:t>
            </a:r>
          </a:p>
          <a:p>
            <a:endParaRPr lang="en-US" sz="1600" dirty="0"/>
          </a:p>
          <a:p>
            <a:endParaRPr lang="en-US" sz="1600" dirty="0"/>
          </a:p>
        </p:txBody>
      </p:sp>
      <p:sp>
        <p:nvSpPr>
          <p:cNvPr id="4" name="Slide Number Placeholder 3"/>
          <p:cNvSpPr>
            <a:spLocks noGrp="1"/>
          </p:cNvSpPr>
          <p:nvPr>
            <p:ph type="sldNum" sz="quarter" idx="12"/>
          </p:nvPr>
        </p:nvSpPr>
        <p:spPr/>
        <p:txBody>
          <a:bodyPr/>
          <a:lstStyle/>
          <a:p>
            <a:fld id="{ECD5E0DE-5251-45B7-BC76-C145CF2BFF29}" type="slidenum">
              <a:rPr lang="en-US" smtClean="0"/>
              <a:t>9</a:t>
            </a:fld>
            <a:endParaRPr lang="en-US" dirty="0"/>
          </a:p>
        </p:txBody>
      </p:sp>
      <p:sp>
        <p:nvSpPr>
          <p:cNvPr id="7" name="Title 5">
            <a:extLst>
              <a:ext uri="{FF2B5EF4-FFF2-40B4-BE49-F238E27FC236}">
                <a16:creationId xmlns:a16="http://schemas.microsoft.com/office/drawing/2014/main" id="{00E7C13D-B2F1-4E7B-86A2-77CBCD106667}"/>
              </a:ext>
            </a:extLst>
          </p:cNvPr>
          <p:cNvSpPr>
            <a:spLocks noGrp="1"/>
          </p:cNvSpPr>
          <p:nvPr>
            <p:ph type="title"/>
          </p:nvPr>
        </p:nvSpPr>
        <p:spPr>
          <a:xfrm>
            <a:off x="323528" y="260648"/>
            <a:ext cx="8640960" cy="648072"/>
          </a:xfrm>
        </p:spPr>
        <p:txBody>
          <a:bodyPr>
            <a:noAutofit/>
          </a:bodyPr>
          <a:lstStyle/>
          <a:p>
            <a:pPr algn="l"/>
            <a:br>
              <a:rPr lang="en-US" sz="2400" b="1" dirty="0">
                <a:solidFill>
                  <a:schemeClr val="tx2">
                    <a:lumMod val="75000"/>
                  </a:schemeClr>
                </a:solidFill>
              </a:rPr>
            </a:br>
            <a:br>
              <a:rPr lang="en-US" sz="2400" b="1" dirty="0">
                <a:solidFill>
                  <a:schemeClr val="tx2">
                    <a:lumMod val="75000"/>
                  </a:schemeClr>
                </a:solidFill>
              </a:rPr>
            </a:br>
            <a:br>
              <a:rPr lang="en-US" sz="2400" b="1" dirty="0">
                <a:solidFill>
                  <a:schemeClr val="tx2">
                    <a:lumMod val="75000"/>
                  </a:schemeClr>
                </a:solidFill>
              </a:rPr>
            </a:br>
            <a:r>
              <a:rPr lang="en-US" sz="2000" b="1" dirty="0"/>
              <a:t>Religion and Politics in Greece: An Empirical Study of the Political Discourse of the Church of Greece during Crisis, 2015-2019</a:t>
            </a:r>
            <a:br>
              <a:rPr lang="en-US" sz="2000" b="1" dirty="0"/>
            </a:br>
            <a:br>
              <a:rPr lang="en-US" sz="2000" b="1" dirty="0">
                <a:solidFill>
                  <a:schemeClr val="tx2">
                    <a:lumMod val="75000"/>
                  </a:schemeClr>
                </a:solidFill>
              </a:rPr>
            </a:br>
            <a:br>
              <a:rPr lang="en-US" sz="2400" b="1" dirty="0">
                <a:solidFill>
                  <a:schemeClr val="tx2">
                    <a:lumMod val="75000"/>
                  </a:schemeClr>
                </a:solidFill>
              </a:rPr>
            </a:br>
            <a:endParaRPr lang="el-GR" sz="2400" dirty="0"/>
          </a:p>
        </p:txBody>
      </p:sp>
      <p:graphicFrame>
        <p:nvGraphicFramePr>
          <p:cNvPr id="8" name="Chart 7">
            <a:extLst>
              <a:ext uri="{FF2B5EF4-FFF2-40B4-BE49-F238E27FC236}">
                <a16:creationId xmlns:a16="http://schemas.microsoft.com/office/drawing/2014/main" id="{1F455C0A-BAEC-477B-B2E6-7E85BD9BE142}"/>
              </a:ext>
            </a:extLst>
          </p:cNvPr>
          <p:cNvGraphicFramePr>
            <a:graphicFrameLocks/>
          </p:cNvGraphicFramePr>
          <p:nvPr>
            <p:extLst>
              <p:ext uri="{D42A27DB-BD31-4B8C-83A1-F6EECF244321}">
                <p14:modId xmlns:p14="http://schemas.microsoft.com/office/powerpoint/2010/main" val="156608155"/>
              </p:ext>
            </p:extLst>
          </p:nvPr>
        </p:nvGraphicFramePr>
        <p:xfrm>
          <a:off x="107505" y="980727"/>
          <a:ext cx="9036495" cy="37511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477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352928" cy="720080"/>
          </a:xfrm>
        </p:spPr>
        <p:txBody>
          <a:bodyPr>
            <a:normAutofit fontScale="90000"/>
          </a:bodyPr>
          <a:lstStyle/>
          <a:p>
            <a:pPr lvl="0" algn="l">
              <a:spcBef>
                <a:spcPts val="0"/>
              </a:spcBef>
            </a:pPr>
            <a:br>
              <a:rPr lang="en-US" sz="2000" b="1" dirty="0">
                <a:solidFill>
                  <a:srgbClr val="292934"/>
                </a:solidFill>
                <a:ea typeface="+mn-ea"/>
                <a:cs typeface="+mn-cs"/>
              </a:rPr>
            </a:br>
            <a:br>
              <a:rPr lang="en-US" sz="2000" b="1" dirty="0">
                <a:solidFill>
                  <a:srgbClr val="292934"/>
                </a:solidFill>
                <a:ea typeface="+mn-ea"/>
                <a:cs typeface="+mn-cs"/>
              </a:rPr>
            </a:br>
            <a:br>
              <a:rPr lang="en-US" sz="2000" b="1" dirty="0">
                <a:solidFill>
                  <a:srgbClr val="292934"/>
                </a:solidFill>
                <a:ea typeface="+mn-ea"/>
                <a:cs typeface="+mn-cs"/>
              </a:rPr>
            </a:br>
            <a:br>
              <a:rPr lang="en-US" sz="2000" b="1" dirty="0">
                <a:solidFill>
                  <a:srgbClr val="292934"/>
                </a:solidFill>
                <a:ea typeface="+mn-ea"/>
                <a:cs typeface="+mn-cs"/>
              </a:rPr>
            </a:br>
            <a:br>
              <a:rPr lang="en-US" sz="2000" b="1" dirty="0">
                <a:solidFill>
                  <a:srgbClr val="292934"/>
                </a:solidFill>
                <a:ea typeface="+mn-ea"/>
                <a:cs typeface="+mn-cs"/>
              </a:rPr>
            </a:br>
            <a:r>
              <a:rPr lang="en-US" sz="2200" b="1" dirty="0">
                <a:solidFill>
                  <a:srgbClr val="292934"/>
                </a:solidFill>
                <a:ea typeface="+mn-ea"/>
                <a:cs typeface="+mn-cs"/>
              </a:rPr>
              <a:t>Religion and Politics in Greece: An Empirical Study of the Political Discourse of the Church of Greece during Crisis, 2015-2019</a:t>
            </a:r>
            <a:br>
              <a:rPr lang="en-US" sz="2200" b="1" dirty="0">
                <a:solidFill>
                  <a:srgbClr val="292934"/>
                </a:solidFill>
                <a:ea typeface="+mn-ea"/>
                <a:cs typeface="+mn-cs"/>
              </a:rPr>
            </a:br>
            <a:br>
              <a:rPr lang="en-US" sz="2200" b="1" dirty="0">
                <a:solidFill>
                  <a:srgbClr val="292934"/>
                </a:solidFill>
                <a:ea typeface="+mn-ea"/>
                <a:cs typeface="+mn-cs"/>
              </a:rPr>
            </a:br>
            <a:br>
              <a:rPr lang="en-US" sz="2700" b="1" dirty="0">
                <a:solidFill>
                  <a:srgbClr val="D2533C">
                    <a:lumMod val="75000"/>
                  </a:srgbClr>
                </a:solidFill>
              </a:rPr>
            </a:br>
            <a:br>
              <a:rPr lang="en-US" sz="2700" b="1" dirty="0">
                <a:solidFill>
                  <a:srgbClr val="D2533C">
                    <a:lumMod val="75000"/>
                  </a:srgbClr>
                </a:solidFill>
              </a:rPr>
            </a:br>
            <a:endParaRPr lang="en-US" sz="2700" dirty="0">
              <a:latin typeface="+mn-lt"/>
            </a:endParaRPr>
          </a:p>
        </p:txBody>
      </p:sp>
      <p:sp>
        <p:nvSpPr>
          <p:cNvPr id="3" name="Content Placeholder 2"/>
          <p:cNvSpPr>
            <a:spLocks noGrp="1"/>
          </p:cNvSpPr>
          <p:nvPr>
            <p:ph idx="1"/>
          </p:nvPr>
        </p:nvSpPr>
        <p:spPr>
          <a:xfrm>
            <a:off x="395536" y="1124744"/>
            <a:ext cx="8291264" cy="5001419"/>
          </a:xfrm>
        </p:spPr>
        <p:txBody>
          <a:bodyPr>
            <a:normAutofit/>
          </a:bodyPr>
          <a:lstStyle/>
          <a:p>
            <a:pPr algn="just">
              <a:buFont typeface="Wingdings" pitchFamily="2" charset="2"/>
              <a:buChar char="Ø"/>
            </a:pPr>
            <a:r>
              <a:rPr lang="en-US" sz="2800" b="1" dirty="0">
                <a:solidFill>
                  <a:srgbClr val="D2533C">
                    <a:lumMod val="75000"/>
                  </a:srgbClr>
                </a:solidFill>
              </a:rPr>
              <a:t>Results and Findings: Reference to Political and Societal Institutions</a:t>
            </a:r>
          </a:p>
          <a:p>
            <a:pPr algn="just">
              <a:buFont typeface="Wingdings" pitchFamily="2" charset="2"/>
              <a:buChar char="ü"/>
            </a:pPr>
            <a:r>
              <a:rPr lang="en-US" sz="2400" dirty="0"/>
              <a:t>The Official Church targets more intensively at society and the EU, while its rhetoric is less targeted at political institutions. </a:t>
            </a:r>
          </a:p>
          <a:p>
            <a:pPr algn="just">
              <a:buFont typeface="Wingdings" pitchFamily="2" charset="2"/>
              <a:buChar char="ü"/>
            </a:pPr>
            <a:r>
              <a:rPr lang="en-US" sz="2400" dirty="0"/>
              <a:t>In the case of the Press, the references to political institutions are more common (the PM or the government, references to society, or international institutions are considerably fewer). </a:t>
            </a:r>
          </a:p>
          <a:p>
            <a:pPr algn="just">
              <a:buFont typeface="Wingdings" pitchFamily="2" charset="2"/>
              <a:buChar char="ü"/>
            </a:pPr>
            <a:r>
              <a:rPr lang="en-US" sz="2400" dirty="0"/>
              <a:t>This observation is compatible with the perception of the CoG as both an established church and a public religion. </a:t>
            </a:r>
          </a:p>
          <a:p>
            <a:endParaRPr lang="en-US" sz="2400" dirty="0"/>
          </a:p>
        </p:txBody>
      </p:sp>
      <p:sp>
        <p:nvSpPr>
          <p:cNvPr id="4" name="Slide Number Placeholder 3"/>
          <p:cNvSpPr>
            <a:spLocks noGrp="1"/>
          </p:cNvSpPr>
          <p:nvPr>
            <p:ph type="sldNum" sz="quarter" idx="12"/>
          </p:nvPr>
        </p:nvSpPr>
        <p:spPr/>
        <p:txBody>
          <a:bodyPr/>
          <a:lstStyle/>
          <a:p>
            <a:fld id="{ECD5E0DE-5251-45B7-BC76-C145CF2BFF29}" type="slidenum">
              <a:rPr lang="en-US" smtClean="0"/>
              <a:t>10</a:t>
            </a:fld>
            <a:endParaRPr lang="en-US" dirty="0"/>
          </a:p>
        </p:txBody>
      </p:sp>
    </p:spTree>
    <p:extLst>
      <p:ext uri="{BB962C8B-B14F-4D97-AF65-F5344CB8AC3E}">
        <p14:creationId xmlns:p14="http://schemas.microsoft.com/office/powerpoint/2010/main" val="405075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555212" cy="5112568"/>
          </a:xfrm>
        </p:spPr>
        <p:txBody>
          <a:bodyPr>
            <a:normAutofit lnSpcReduction="10000"/>
          </a:bodyPr>
          <a:lstStyle/>
          <a:p>
            <a:pPr algn="just">
              <a:buFont typeface="Wingdings" pitchFamily="2" charset="2"/>
              <a:buChar char="Ø"/>
            </a:pPr>
            <a:r>
              <a:rPr lang="en-US" sz="2800" b="1" dirty="0">
                <a:solidFill>
                  <a:schemeClr val="tx2">
                    <a:lumMod val="75000"/>
                  </a:schemeClr>
                </a:solidFill>
              </a:rPr>
              <a:t>Results and Findings: Relation between Framing and Institutions</a:t>
            </a:r>
          </a:p>
          <a:p>
            <a:pPr algn="just">
              <a:buFont typeface="Wingdings" pitchFamily="2" charset="2"/>
              <a:buChar char="ü"/>
            </a:pPr>
            <a:r>
              <a:rPr lang="en-US" sz="2400" dirty="0">
                <a:sym typeface="Wingdings"/>
              </a:rPr>
              <a:t>T</a:t>
            </a:r>
            <a:r>
              <a:rPr lang="en-US" sz="2400" dirty="0"/>
              <a:t>he mobilisation frame is the most common category, related to the perception of the CoG as a public religion. </a:t>
            </a:r>
          </a:p>
          <a:p>
            <a:pPr algn="just">
              <a:buFont typeface="Wingdings" pitchFamily="2" charset="2"/>
              <a:buChar char="ü"/>
            </a:pPr>
            <a:r>
              <a:rPr lang="en-US" sz="2400" dirty="0"/>
              <a:t>Official Church statements are mainly characterised by a positive usage of the mobilisation frame (79% ‘solidarity’, ‘reward’, or ‘altruism’), while the respective percentage for Press cases is 56% (44% of Press cases are related to ‘alarmism/scaremongering’ and ‘conflict’).</a:t>
            </a:r>
          </a:p>
          <a:p>
            <a:pPr algn="just">
              <a:buFont typeface="Wingdings" pitchFamily="2" charset="2"/>
              <a:buChar char="ü"/>
            </a:pPr>
            <a:r>
              <a:rPr lang="en-US" sz="2400" dirty="0"/>
              <a:t>The blame frame (total research 8%) is also related to the role of the CoG as a public religion. </a:t>
            </a:r>
          </a:p>
          <a:p>
            <a:pPr algn="just">
              <a:buFont typeface="Wingdings" pitchFamily="2" charset="2"/>
              <a:buChar char="ü"/>
            </a:pPr>
            <a:r>
              <a:rPr lang="en-US" sz="2400" dirty="0"/>
              <a:t>The reference to the EU is related to a considerable level of blaming (both in Official Church and the Press). </a:t>
            </a:r>
          </a:p>
          <a:p>
            <a:pPr algn="just">
              <a:buFont typeface="Wingdings" pitchFamily="2" charset="2"/>
              <a:buChar char="ü"/>
            </a:pPr>
            <a:endParaRPr lang="en-US" sz="2400" dirty="0"/>
          </a:p>
        </p:txBody>
      </p:sp>
      <p:sp>
        <p:nvSpPr>
          <p:cNvPr id="4" name="Slide Number Placeholder 3"/>
          <p:cNvSpPr>
            <a:spLocks noGrp="1"/>
          </p:cNvSpPr>
          <p:nvPr>
            <p:ph type="sldNum" sz="quarter" idx="12"/>
          </p:nvPr>
        </p:nvSpPr>
        <p:spPr/>
        <p:txBody>
          <a:bodyPr/>
          <a:lstStyle/>
          <a:p>
            <a:fld id="{ECD5E0DE-5251-45B7-BC76-C145CF2BFF29}" type="slidenum">
              <a:rPr lang="en-US" smtClean="0"/>
              <a:t>11</a:t>
            </a:fld>
            <a:endParaRPr lang="en-US" dirty="0"/>
          </a:p>
        </p:txBody>
      </p:sp>
      <p:sp>
        <p:nvSpPr>
          <p:cNvPr id="7" name="Title 5">
            <a:extLst>
              <a:ext uri="{FF2B5EF4-FFF2-40B4-BE49-F238E27FC236}">
                <a16:creationId xmlns:a16="http://schemas.microsoft.com/office/drawing/2014/main" id="{4C9E7813-1C3B-4995-9F58-1B2C25601F48}"/>
              </a:ext>
            </a:extLst>
          </p:cNvPr>
          <p:cNvSpPr>
            <a:spLocks noGrp="1"/>
          </p:cNvSpPr>
          <p:nvPr>
            <p:ph type="title"/>
          </p:nvPr>
        </p:nvSpPr>
        <p:spPr>
          <a:xfrm>
            <a:off x="395535" y="260648"/>
            <a:ext cx="8352929" cy="720080"/>
          </a:xfrm>
        </p:spPr>
        <p:txBody>
          <a:bodyPr>
            <a:noAutofit/>
          </a:bodyPr>
          <a:lstStyle/>
          <a:p>
            <a:pPr algn="l"/>
            <a:br>
              <a:rPr lang="en-US" sz="2400" b="1" dirty="0">
                <a:solidFill>
                  <a:schemeClr val="tx2">
                    <a:lumMod val="75000"/>
                  </a:schemeClr>
                </a:solidFill>
              </a:rPr>
            </a:br>
            <a:r>
              <a:rPr lang="en-US" sz="2000" b="1" dirty="0"/>
              <a:t>Religion and Politics in Greece: An Empirical Study of the Political Discourse of the Church of Greece during Crisis, 2015-2019</a:t>
            </a:r>
            <a:br>
              <a:rPr lang="en-US" sz="2400" b="1" dirty="0">
                <a:solidFill>
                  <a:schemeClr val="tx2">
                    <a:lumMod val="75000"/>
                  </a:schemeClr>
                </a:solidFill>
              </a:rPr>
            </a:br>
            <a:endParaRPr lang="en-US" sz="2400" b="1" dirty="0">
              <a:solidFill>
                <a:schemeClr val="tx2">
                  <a:lumMod val="75000"/>
                </a:schemeClr>
              </a:solidFill>
            </a:endParaRPr>
          </a:p>
        </p:txBody>
      </p:sp>
    </p:spTree>
    <p:extLst>
      <p:ext uri="{BB962C8B-B14F-4D97-AF65-F5344CB8AC3E}">
        <p14:creationId xmlns:p14="http://schemas.microsoft.com/office/powerpoint/2010/main" val="3155527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555212" cy="5112568"/>
          </a:xfrm>
        </p:spPr>
        <p:txBody>
          <a:bodyPr>
            <a:normAutofit lnSpcReduction="10000"/>
          </a:bodyPr>
          <a:lstStyle/>
          <a:p>
            <a:pPr algn="just">
              <a:buFont typeface="Wingdings" pitchFamily="2" charset="2"/>
              <a:buChar char="Ø"/>
            </a:pPr>
            <a:r>
              <a:rPr lang="en-US" sz="2800" b="1" dirty="0">
                <a:solidFill>
                  <a:schemeClr val="tx2">
                    <a:lumMod val="75000"/>
                  </a:schemeClr>
                </a:solidFill>
              </a:rPr>
              <a:t>Results and Findings: Relation between Framing and Institutions</a:t>
            </a:r>
          </a:p>
          <a:p>
            <a:pPr algn="just">
              <a:buFont typeface="Wingdings" pitchFamily="2" charset="2"/>
              <a:buChar char="ü"/>
            </a:pPr>
            <a:r>
              <a:rPr lang="en-US" sz="2400" dirty="0">
                <a:sym typeface="Wingdings"/>
              </a:rPr>
              <a:t>The identity frame (total research 18%) is the second most common framing category, mainly related to the perception of the CoG as an established church, far more frequent in Official Church (22%) than the Press (13%) and more common when the reference is to political institutions and society.</a:t>
            </a:r>
          </a:p>
          <a:p>
            <a:pPr algn="just">
              <a:buFont typeface="Wingdings" pitchFamily="2" charset="2"/>
              <a:buChar char="ü"/>
            </a:pPr>
            <a:r>
              <a:rPr lang="en-US" sz="2400" dirty="0">
                <a:sym typeface="Wingdings"/>
              </a:rPr>
              <a:t>It is the same for the prognosis frame (16%). The use of the prognosis frame is more intense on behalf of the Official Church when it is related to political institutions (government/PM). </a:t>
            </a:r>
          </a:p>
          <a:p>
            <a:pPr algn="just">
              <a:buFont typeface="Wingdings" pitchFamily="2" charset="2"/>
              <a:buChar char="ü"/>
            </a:pPr>
            <a:r>
              <a:rPr lang="en-US" sz="2400" dirty="0">
                <a:sym typeface="Wingdings"/>
              </a:rPr>
              <a:t>The moral frame (total research 8%) is less </a:t>
            </a:r>
            <a:r>
              <a:rPr lang="en-US" sz="2400">
                <a:sym typeface="Wingdings"/>
              </a:rPr>
              <a:t>common than </a:t>
            </a:r>
            <a:r>
              <a:rPr lang="en-US" sz="2400" dirty="0">
                <a:sym typeface="Wingdings"/>
              </a:rPr>
              <a:t>the previous framings and is mostly related to the role of the CoG as a public religion. </a:t>
            </a:r>
          </a:p>
          <a:p>
            <a:pPr algn="just">
              <a:buFont typeface="Wingdings" pitchFamily="2" charset="2"/>
              <a:buChar char="ü"/>
            </a:pPr>
            <a:endParaRPr lang="en-US" sz="2400" dirty="0"/>
          </a:p>
        </p:txBody>
      </p:sp>
      <p:sp>
        <p:nvSpPr>
          <p:cNvPr id="4" name="Slide Number Placeholder 3"/>
          <p:cNvSpPr>
            <a:spLocks noGrp="1"/>
          </p:cNvSpPr>
          <p:nvPr>
            <p:ph type="sldNum" sz="quarter" idx="12"/>
          </p:nvPr>
        </p:nvSpPr>
        <p:spPr/>
        <p:txBody>
          <a:bodyPr/>
          <a:lstStyle/>
          <a:p>
            <a:fld id="{ECD5E0DE-5251-45B7-BC76-C145CF2BFF29}" type="slidenum">
              <a:rPr lang="en-US" smtClean="0"/>
              <a:t>12</a:t>
            </a:fld>
            <a:endParaRPr lang="en-US" dirty="0"/>
          </a:p>
        </p:txBody>
      </p:sp>
      <p:sp>
        <p:nvSpPr>
          <p:cNvPr id="7" name="Title 5">
            <a:extLst>
              <a:ext uri="{FF2B5EF4-FFF2-40B4-BE49-F238E27FC236}">
                <a16:creationId xmlns:a16="http://schemas.microsoft.com/office/drawing/2014/main" id="{4C9E7813-1C3B-4995-9F58-1B2C25601F48}"/>
              </a:ext>
            </a:extLst>
          </p:cNvPr>
          <p:cNvSpPr>
            <a:spLocks noGrp="1"/>
          </p:cNvSpPr>
          <p:nvPr>
            <p:ph type="title"/>
          </p:nvPr>
        </p:nvSpPr>
        <p:spPr>
          <a:xfrm>
            <a:off x="395535" y="260648"/>
            <a:ext cx="8352929" cy="720080"/>
          </a:xfrm>
        </p:spPr>
        <p:txBody>
          <a:bodyPr>
            <a:noAutofit/>
          </a:bodyPr>
          <a:lstStyle/>
          <a:p>
            <a:pPr algn="l"/>
            <a:br>
              <a:rPr lang="en-US" sz="2400" b="1" dirty="0">
                <a:solidFill>
                  <a:schemeClr val="tx2">
                    <a:lumMod val="75000"/>
                  </a:schemeClr>
                </a:solidFill>
              </a:rPr>
            </a:br>
            <a:r>
              <a:rPr lang="en-US" sz="2000" b="1" dirty="0"/>
              <a:t>Religion and Politics in Greece: An Empirical Study of the Political Discourse of the Church of Greece during Crisis, 2015-2019</a:t>
            </a:r>
            <a:br>
              <a:rPr lang="en-US" sz="2400" b="1" dirty="0">
                <a:solidFill>
                  <a:schemeClr val="tx2">
                    <a:lumMod val="75000"/>
                  </a:schemeClr>
                </a:solidFill>
              </a:rPr>
            </a:br>
            <a:endParaRPr lang="en-US" sz="2400" b="1" dirty="0">
              <a:solidFill>
                <a:schemeClr val="tx2">
                  <a:lumMod val="75000"/>
                </a:schemeClr>
              </a:solidFill>
            </a:endParaRPr>
          </a:p>
        </p:txBody>
      </p:sp>
    </p:spTree>
    <p:extLst>
      <p:ext uri="{BB962C8B-B14F-4D97-AF65-F5344CB8AC3E}">
        <p14:creationId xmlns:p14="http://schemas.microsoft.com/office/powerpoint/2010/main" val="1472929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555212" cy="5112568"/>
          </a:xfrm>
        </p:spPr>
        <p:txBody>
          <a:bodyPr>
            <a:normAutofit/>
          </a:bodyPr>
          <a:lstStyle/>
          <a:p>
            <a:pPr lvl="0">
              <a:buFont typeface="Wingdings" pitchFamily="2" charset="2"/>
              <a:buChar char="Ø"/>
            </a:pPr>
            <a:r>
              <a:rPr lang="en-US" sz="2800" b="1" dirty="0">
                <a:solidFill>
                  <a:srgbClr val="D2533C">
                    <a:lumMod val="75000"/>
                  </a:srgbClr>
                </a:solidFill>
              </a:rPr>
              <a:t>Conclusions</a:t>
            </a:r>
          </a:p>
          <a:p>
            <a:pPr lvl="0" algn="just">
              <a:buFont typeface="Wingdings" pitchFamily="2" charset="2"/>
              <a:buChar char="ü"/>
            </a:pPr>
            <a:r>
              <a:rPr lang="en-US" sz="2400" dirty="0">
                <a:solidFill>
                  <a:srgbClr val="292934"/>
                </a:solidFill>
              </a:rPr>
              <a:t>The CoG intervenes to a considerable number of general political and social issues not strictly related to church-state relations or even the financial and social crisis. The financial and social crisis does not radically affect the ‘traditional’ thematic agenda of the CoG </a:t>
            </a:r>
          </a:p>
          <a:p>
            <a:pPr lvl="0" algn="just">
              <a:buFont typeface="Wingdings" pitchFamily="2" charset="2"/>
              <a:buChar char="ü"/>
            </a:pPr>
            <a:r>
              <a:rPr lang="en-US" sz="2400" dirty="0">
                <a:solidFill>
                  <a:srgbClr val="292934"/>
                </a:solidFill>
              </a:rPr>
              <a:t>The main framing devices of CoG’s discourse vary from identity to conflict frames depending on the framing sources.</a:t>
            </a:r>
          </a:p>
          <a:p>
            <a:pPr lvl="0" algn="just">
              <a:buFont typeface="Wingdings" pitchFamily="2" charset="2"/>
              <a:buChar char="ü"/>
            </a:pPr>
            <a:r>
              <a:rPr lang="en-US" sz="2400" dirty="0">
                <a:solidFill>
                  <a:srgbClr val="292934"/>
                </a:solidFill>
              </a:rPr>
              <a:t>Through institutional and media discourse the CoG is promoted as both an established church and a public religion. </a:t>
            </a:r>
          </a:p>
          <a:p>
            <a:pPr algn="just">
              <a:buFont typeface="Wingdings" pitchFamily="2" charset="2"/>
              <a:buChar char="ü"/>
            </a:pPr>
            <a:endParaRPr lang="en-US" sz="2400" dirty="0"/>
          </a:p>
        </p:txBody>
      </p:sp>
      <p:sp>
        <p:nvSpPr>
          <p:cNvPr id="4" name="Slide Number Placeholder 3"/>
          <p:cNvSpPr>
            <a:spLocks noGrp="1"/>
          </p:cNvSpPr>
          <p:nvPr>
            <p:ph type="sldNum" sz="quarter" idx="12"/>
          </p:nvPr>
        </p:nvSpPr>
        <p:spPr/>
        <p:txBody>
          <a:bodyPr/>
          <a:lstStyle/>
          <a:p>
            <a:fld id="{ECD5E0DE-5251-45B7-BC76-C145CF2BFF29}" type="slidenum">
              <a:rPr lang="en-US" smtClean="0"/>
              <a:t>13</a:t>
            </a:fld>
            <a:endParaRPr lang="en-US" dirty="0"/>
          </a:p>
        </p:txBody>
      </p:sp>
      <p:sp>
        <p:nvSpPr>
          <p:cNvPr id="7" name="Title 5">
            <a:extLst>
              <a:ext uri="{FF2B5EF4-FFF2-40B4-BE49-F238E27FC236}">
                <a16:creationId xmlns:a16="http://schemas.microsoft.com/office/drawing/2014/main" id="{4C9E7813-1C3B-4995-9F58-1B2C25601F48}"/>
              </a:ext>
            </a:extLst>
          </p:cNvPr>
          <p:cNvSpPr>
            <a:spLocks noGrp="1"/>
          </p:cNvSpPr>
          <p:nvPr>
            <p:ph type="title"/>
          </p:nvPr>
        </p:nvSpPr>
        <p:spPr>
          <a:xfrm>
            <a:off x="395535" y="260648"/>
            <a:ext cx="8352929" cy="720080"/>
          </a:xfrm>
        </p:spPr>
        <p:txBody>
          <a:bodyPr>
            <a:noAutofit/>
          </a:bodyPr>
          <a:lstStyle/>
          <a:p>
            <a:pPr algn="l"/>
            <a:br>
              <a:rPr lang="en-US" sz="2400" b="1" dirty="0">
                <a:solidFill>
                  <a:schemeClr val="tx2">
                    <a:lumMod val="75000"/>
                  </a:schemeClr>
                </a:solidFill>
              </a:rPr>
            </a:br>
            <a:r>
              <a:rPr lang="en-US" sz="2000" b="1" dirty="0"/>
              <a:t>Religion and Politics in Greece: An Empirical Study of the Political Discourse of the Church of Greece during Crisis, 2015-2019</a:t>
            </a:r>
            <a:br>
              <a:rPr lang="en-US" sz="2400" b="1" dirty="0">
                <a:solidFill>
                  <a:schemeClr val="tx2">
                    <a:lumMod val="75000"/>
                  </a:schemeClr>
                </a:solidFill>
              </a:rPr>
            </a:br>
            <a:endParaRPr lang="en-US" sz="2400" b="1" dirty="0">
              <a:solidFill>
                <a:schemeClr val="tx2">
                  <a:lumMod val="75000"/>
                </a:schemeClr>
              </a:solidFill>
            </a:endParaRPr>
          </a:p>
        </p:txBody>
      </p:sp>
    </p:spTree>
    <p:extLst>
      <p:ext uri="{BB962C8B-B14F-4D97-AF65-F5344CB8AC3E}">
        <p14:creationId xmlns:p14="http://schemas.microsoft.com/office/powerpoint/2010/main" val="3203740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495800"/>
          </a:xfrm>
        </p:spPr>
        <p:txBody>
          <a:bodyPr>
            <a:normAutofit/>
          </a:bodyPr>
          <a:lstStyle/>
          <a:p>
            <a:pPr algn="ctr"/>
            <a:r>
              <a:rPr lang="en-US" sz="4400" b="1" dirty="0"/>
              <a:t>Thank you for your attention!</a:t>
            </a:r>
          </a:p>
        </p:txBody>
      </p:sp>
    </p:spTree>
    <p:extLst>
      <p:ext uri="{BB962C8B-B14F-4D97-AF65-F5344CB8AC3E}">
        <p14:creationId xmlns:p14="http://schemas.microsoft.com/office/powerpoint/2010/main" val="237599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lvl="0" algn="l">
              <a:spcBef>
                <a:spcPts val="0"/>
              </a:spcBef>
            </a:pPr>
            <a:br>
              <a:rPr lang="en-US" sz="2000" b="1" dirty="0">
                <a:solidFill>
                  <a:srgbClr val="292934"/>
                </a:solidFill>
                <a:ea typeface="+mn-ea"/>
                <a:cs typeface="+mn-cs"/>
              </a:rPr>
            </a:br>
            <a:br>
              <a:rPr lang="en-US" sz="2000" b="1" dirty="0">
                <a:solidFill>
                  <a:srgbClr val="292934"/>
                </a:solidFill>
                <a:ea typeface="+mn-ea"/>
                <a:cs typeface="+mn-cs"/>
              </a:rPr>
            </a:br>
            <a:r>
              <a:rPr lang="en-US" sz="2200" b="1" dirty="0">
                <a:solidFill>
                  <a:srgbClr val="292934"/>
                </a:solidFill>
                <a:latin typeface="+mn-lt"/>
                <a:ea typeface="+mn-ea"/>
                <a:cs typeface="Calibri" pitchFamily="34" charset="0"/>
              </a:rPr>
              <a:t>Religion and Politics in Greece: An Empirical Study of the Political Discourse of the Church of Greece during Crisis, 2015-2019</a:t>
            </a:r>
            <a:br>
              <a:rPr lang="en-US" sz="2200" b="1" dirty="0">
                <a:solidFill>
                  <a:srgbClr val="292934"/>
                </a:solidFill>
                <a:latin typeface="+mn-lt"/>
                <a:ea typeface="+mn-ea"/>
                <a:cs typeface="Calibri" pitchFamily="34" charset="0"/>
              </a:rPr>
            </a:br>
            <a:br>
              <a:rPr lang="en-US" sz="2200" dirty="0">
                <a:solidFill>
                  <a:srgbClr val="292934"/>
                </a:solidFill>
                <a:latin typeface="+mn-lt"/>
                <a:ea typeface="+mn-ea"/>
                <a:cs typeface="+mn-cs"/>
              </a:rPr>
            </a:br>
            <a:endParaRPr lang="en-US" sz="2200" dirty="0">
              <a:latin typeface="+mn-lt"/>
            </a:endParaRPr>
          </a:p>
        </p:txBody>
      </p:sp>
      <p:sp>
        <p:nvSpPr>
          <p:cNvPr id="3" name="Content Placeholder 2"/>
          <p:cNvSpPr>
            <a:spLocks noGrp="1"/>
          </p:cNvSpPr>
          <p:nvPr>
            <p:ph idx="1"/>
          </p:nvPr>
        </p:nvSpPr>
        <p:spPr>
          <a:xfrm>
            <a:off x="457200" y="1412776"/>
            <a:ext cx="8229600" cy="4713387"/>
          </a:xfrm>
        </p:spPr>
        <p:txBody>
          <a:bodyPr>
            <a:normAutofit fontScale="92500" lnSpcReduction="10000"/>
          </a:bodyPr>
          <a:lstStyle/>
          <a:p>
            <a:pPr marL="0" indent="0">
              <a:buNone/>
            </a:pPr>
            <a:r>
              <a:rPr lang="en-US" sz="3000" b="1" dirty="0">
                <a:solidFill>
                  <a:schemeClr val="tx2">
                    <a:lumMod val="75000"/>
                  </a:schemeClr>
                </a:solidFill>
              </a:rPr>
              <a:t>Introduction</a:t>
            </a:r>
          </a:p>
          <a:p>
            <a:pPr algn="just">
              <a:buFont typeface="Wingdings" pitchFamily="2" charset="2"/>
              <a:buChar char="Ø"/>
            </a:pPr>
            <a:r>
              <a:rPr lang="en-US" sz="2400" dirty="0"/>
              <a:t>This presentation is the outcome of an empirical study exploring, by using the methods of discourse analysis and quantitative content analysis, various dimensions (e.g. content, framing) of the public discourse of the Church of Greece (CoG) during the</a:t>
            </a:r>
            <a:r>
              <a:rPr lang="el-GR" sz="2400" dirty="0"/>
              <a:t> </a:t>
            </a:r>
            <a:r>
              <a:rPr lang="en-US" sz="2400" dirty="0"/>
              <a:t>period 2015–2019 in relation with the social and political implications of the financial and social crisis that affects Greece. </a:t>
            </a:r>
          </a:p>
          <a:p>
            <a:pPr algn="just">
              <a:buFont typeface="Wingdings" pitchFamily="2" charset="2"/>
              <a:buChar char="Ø"/>
            </a:pPr>
            <a:r>
              <a:rPr lang="en-US" sz="2400" b="1" dirty="0"/>
              <a:t>Why the period 2015-2019?</a:t>
            </a:r>
          </a:p>
          <a:p>
            <a:pPr algn="just">
              <a:buFont typeface="Wingdings" pitchFamily="2" charset="2"/>
              <a:buChar char="ü"/>
            </a:pPr>
            <a:r>
              <a:rPr lang="en-US" sz="2400" dirty="0"/>
              <a:t>The impact of crisis and austerity measures in Greek society. </a:t>
            </a:r>
          </a:p>
          <a:p>
            <a:pPr algn="just">
              <a:buFont typeface="Wingdings" pitchFamily="2" charset="2"/>
              <a:buChar char="ü"/>
            </a:pPr>
            <a:r>
              <a:rPr lang="en-US" sz="2400" dirty="0"/>
              <a:t>A government of the Left (SYRIZA).</a:t>
            </a:r>
          </a:p>
          <a:p>
            <a:pPr algn="just">
              <a:buFont typeface="Wingdings" pitchFamily="2" charset="2"/>
              <a:buChar char="ü"/>
            </a:pPr>
            <a:r>
              <a:rPr lang="en-US" sz="2400" dirty="0"/>
              <a:t>Various social and political problems (migration/refugee crisis, the involvement of the EU and other international actors in domestic policy).   </a:t>
            </a:r>
          </a:p>
          <a:p>
            <a:endParaRPr lang="en-US" dirty="0"/>
          </a:p>
          <a:p>
            <a:endParaRPr lang="en-US" dirty="0"/>
          </a:p>
        </p:txBody>
      </p:sp>
      <p:sp>
        <p:nvSpPr>
          <p:cNvPr id="4" name="Slide Number Placeholder 3"/>
          <p:cNvSpPr>
            <a:spLocks noGrp="1"/>
          </p:cNvSpPr>
          <p:nvPr>
            <p:ph type="sldNum" sz="quarter" idx="12"/>
          </p:nvPr>
        </p:nvSpPr>
        <p:spPr/>
        <p:txBody>
          <a:bodyPr/>
          <a:lstStyle/>
          <a:p>
            <a:fld id="{ECD5E0DE-5251-45B7-BC76-C145CF2BFF29}" type="slidenum">
              <a:rPr lang="en-US" smtClean="0"/>
              <a:t>1</a:t>
            </a:fld>
            <a:endParaRPr lang="en-US" dirty="0"/>
          </a:p>
        </p:txBody>
      </p:sp>
    </p:spTree>
    <p:extLst>
      <p:ext uri="{BB962C8B-B14F-4D97-AF65-F5344CB8AC3E}">
        <p14:creationId xmlns:p14="http://schemas.microsoft.com/office/powerpoint/2010/main" val="250724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lvl="0" algn="l">
              <a:spcBef>
                <a:spcPts val="0"/>
              </a:spcBef>
            </a:pPr>
            <a:br>
              <a:rPr lang="en-US" sz="2000" b="1" dirty="0">
                <a:solidFill>
                  <a:srgbClr val="292934"/>
                </a:solidFill>
                <a:ea typeface="+mn-ea"/>
                <a:cs typeface="+mn-cs"/>
              </a:rPr>
            </a:br>
            <a:br>
              <a:rPr lang="en-US" sz="2000" b="1" dirty="0">
                <a:solidFill>
                  <a:srgbClr val="292934"/>
                </a:solidFill>
                <a:ea typeface="+mn-ea"/>
                <a:cs typeface="+mn-cs"/>
              </a:rPr>
            </a:br>
            <a:r>
              <a:rPr lang="en-US" sz="2200" b="1" dirty="0">
                <a:solidFill>
                  <a:srgbClr val="292934"/>
                </a:solidFill>
                <a:latin typeface="+mn-lt"/>
                <a:ea typeface="+mn-ea"/>
                <a:cs typeface="Calibri" pitchFamily="34" charset="0"/>
              </a:rPr>
              <a:t>Religion and Politics in Greece: An Empirical Study of the Political Discourse of the Church of Greece during Crisis, 2015-2019</a:t>
            </a:r>
            <a:br>
              <a:rPr lang="en-US" sz="2200" b="1" dirty="0">
                <a:solidFill>
                  <a:srgbClr val="292934"/>
                </a:solidFill>
                <a:latin typeface="+mn-lt"/>
                <a:ea typeface="+mn-ea"/>
                <a:cs typeface="Calibri" pitchFamily="34" charset="0"/>
              </a:rPr>
            </a:br>
            <a:br>
              <a:rPr lang="en-US" sz="2200" dirty="0">
                <a:solidFill>
                  <a:srgbClr val="292934"/>
                </a:solidFill>
                <a:latin typeface="+mn-lt"/>
                <a:ea typeface="+mn-ea"/>
                <a:cs typeface="+mn-cs"/>
              </a:rPr>
            </a:br>
            <a:endParaRPr lang="en-US" sz="2200" dirty="0">
              <a:latin typeface="+mn-lt"/>
            </a:endParaRPr>
          </a:p>
        </p:txBody>
      </p:sp>
      <p:sp>
        <p:nvSpPr>
          <p:cNvPr id="3" name="Content Placeholder 2"/>
          <p:cNvSpPr>
            <a:spLocks noGrp="1"/>
          </p:cNvSpPr>
          <p:nvPr>
            <p:ph idx="1"/>
          </p:nvPr>
        </p:nvSpPr>
        <p:spPr>
          <a:xfrm>
            <a:off x="457200" y="1412776"/>
            <a:ext cx="8229600" cy="4713387"/>
          </a:xfrm>
        </p:spPr>
        <p:txBody>
          <a:bodyPr>
            <a:normAutofit/>
          </a:bodyPr>
          <a:lstStyle/>
          <a:p>
            <a:pPr marL="0" indent="0" algn="just">
              <a:buNone/>
            </a:pPr>
            <a:r>
              <a:rPr lang="en-US" sz="2800" b="1" dirty="0">
                <a:solidFill>
                  <a:schemeClr val="tx2">
                    <a:lumMod val="75000"/>
                  </a:schemeClr>
                </a:solidFill>
              </a:rPr>
              <a:t>The Political Role of the Church of Greece</a:t>
            </a:r>
          </a:p>
          <a:p>
            <a:pPr algn="just">
              <a:buFont typeface="Wingdings" pitchFamily="2" charset="2"/>
              <a:buChar char="Ø"/>
            </a:pPr>
            <a:r>
              <a:rPr lang="en-US" sz="2400" b="1" dirty="0"/>
              <a:t>The </a:t>
            </a:r>
            <a:r>
              <a:rPr lang="en-US" sz="2400" b="1" dirty="0" err="1"/>
              <a:t>CoG</a:t>
            </a:r>
            <a:r>
              <a:rPr lang="en-US" sz="2400" b="1" dirty="0"/>
              <a:t> and Greek society </a:t>
            </a:r>
          </a:p>
          <a:p>
            <a:pPr algn="just">
              <a:buFont typeface="Wingdings" pitchFamily="2" charset="2"/>
              <a:buChar char="ü"/>
            </a:pPr>
            <a:r>
              <a:rPr lang="en-US" sz="2400" dirty="0"/>
              <a:t>Close affiliation to national identity.</a:t>
            </a:r>
          </a:p>
          <a:p>
            <a:pPr algn="just">
              <a:buFont typeface="Wingdings" pitchFamily="2" charset="2"/>
              <a:buChar char="ü"/>
            </a:pPr>
            <a:r>
              <a:rPr lang="en-US" sz="2400" dirty="0"/>
              <a:t>High levels of social visibility. </a:t>
            </a:r>
          </a:p>
          <a:p>
            <a:pPr algn="just">
              <a:buFont typeface="Wingdings" pitchFamily="2" charset="2"/>
              <a:buChar char="Ø"/>
            </a:pPr>
            <a:r>
              <a:rPr lang="en-US" sz="2400" b="1" dirty="0"/>
              <a:t>The CoG as both an ‘established church’ and ‘public religion’ (J. Casanova).</a:t>
            </a:r>
          </a:p>
          <a:p>
            <a:pPr algn="just">
              <a:buFont typeface="Wingdings" pitchFamily="2" charset="2"/>
              <a:buChar char="ü"/>
            </a:pPr>
            <a:r>
              <a:rPr lang="en-US" sz="2400" dirty="0"/>
              <a:t>Strong ties with the state and the political system. </a:t>
            </a:r>
          </a:p>
          <a:p>
            <a:pPr algn="just">
              <a:buFont typeface="Wingdings" pitchFamily="2" charset="2"/>
              <a:buChar char="ü"/>
            </a:pPr>
            <a:r>
              <a:rPr lang="en-US" sz="2400" dirty="0"/>
              <a:t>The CoG enters the public sphere as a distinguished social actor in order to negotiate with or confront the state and other domestic or international political actors on various social, moral, and political issues. </a:t>
            </a:r>
          </a:p>
          <a:p>
            <a:pPr algn="just">
              <a:buFont typeface="Wingdings" pitchFamily="2" charset="2"/>
              <a:buChar char="Ø"/>
            </a:pPr>
            <a:endParaRPr lang="en-US" sz="2400" dirty="0"/>
          </a:p>
          <a:p>
            <a:pPr algn="just">
              <a:buFont typeface="Wingdings" pitchFamily="2" charset="2"/>
              <a:buChar char="Ø"/>
            </a:pPr>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ECD5E0DE-5251-45B7-BC76-C145CF2BFF29}" type="slidenum">
              <a:rPr lang="en-US" smtClean="0"/>
              <a:t>2</a:t>
            </a:fld>
            <a:endParaRPr lang="en-US" dirty="0"/>
          </a:p>
        </p:txBody>
      </p:sp>
    </p:spTree>
    <p:extLst>
      <p:ext uri="{BB962C8B-B14F-4D97-AF65-F5344CB8AC3E}">
        <p14:creationId xmlns:p14="http://schemas.microsoft.com/office/powerpoint/2010/main" val="130556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lvl="0" algn="l">
              <a:spcBef>
                <a:spcPts val="0"/>
              </a:spcBef>
            </a:pPr>
            <a:br>
              <a:rPr lang="en-US" sz="2000" b="1" dirty="0">
                <a:solidFill>
                  <a:srgbClr val="292934"/>
                </a:solidFill>
                <a:ea typeface="+mn-ea"/>
                <a:cs typeface="+mn-cs"/>
              </a:rPr>
            </a:br>
            <a:br>
              <a:rPr lang="en-US" sz="2000" b="1" dirty="0">
                <a:solidFill>
                  <a:srgbClr val="292934"/>
                </a:solidFill>
                <a:ea typeface="+mn-ea"/>
                <a:cs typeface="+mn-cs"/>
              </a:rPr>
            </a:br>
            <a:r>
              <a:rPr lang="en-US" sz="2200" b="1" dirty="0">
                <a:solidFill>
                  <a:srgbClr val="292934"/>
                </a:solidFill>
                <a:latin typeface="+mn-lt"/>
                <a:ea typeface="+mn-ea"/>
                <a:cs typeface="Calibri" pitchFamily="34" charset="0"/>
              </a:rPr>
              <a:t>Religion and Politics in Greece: An Empirical Study of the Political Discourse of the Church of Greece during Crisis, 2015-2019</a:t>
            </a:r>
            <a:br>
              <a:rPr lang="en-US" sz="2200" b="1" dirty="0">
                <a:solidFill>
                  <a:srgbClr val="292934"/>
                </a:solidFill>
                <a:latin typeface="+mn-lt"/>
                <a:ea typeface="+mn-ea"/>
                <a:cs typeface="Calibri" pitchFamily="34" charset="0"/>
              </a:rPr>
            </a:br>
            <a:br>
              <a:rPr lang="en-US" sz="2200" dirty="0">
                <a:solidFill>
                  <a:srgbClr val="292934"/>
                </a:solidFill>
                <a:latin typeface="+mn-lt"/>
                <a:ea typeface="+mn-ea"/>
                <a:cs typeface="+mn-cs"/>
              </a:rPr>
            </a:br>
            <a:endParaRPr lang="en-US" sz="2200" dirty="0">
              <a:latin typeface="+mn-lt"/>
            </a:endParaRPr>
          </a:p>
        </p:txBody>
      </p:sp>
      <p:sp>
        <p:nvSpPr>
          <p:cNvPr id="3" name="Content Placeholder 2"/>
          <p:cNvSpPr>
            <a:spLocks noGrp="1"/>
          </p:cNvSpPr>
          <p:nvPr>
            <p:ph idx="1"/>
          </p:nvPr>
        </p:nvSpPr>
        <p:spPr>
          <a:xfrm>
            <a:off x="457200" y="1412776"/>
            <a:ext cx="8229600" cy="4824536"/>
          </a:xfrm>
        </p:spPr>
        <p:txBody>
          <a:bodyPr>
            <a:normAutofit/>
          </a:bodyPr>
          <a:lstStyle/>
          <a:p>
            <a:pPr marL="0" indent="0">
              <a:buNone/>
            </a:pPr>
            <a:r>
              <a:rPr lang="en-US" sz="2800" b="1" dirty="0">
                <a:solidFill>
                  <a:schemeClr val="tx2">
                    <a:lumMod val="75000"/>
                  </a:schemeClr>
                </a:solidFill>
              </a:rPr>
              <a:t>Methodology and Data</a:t>
            </a:r>
          </a:p>
          <a:p>
            <a:pPr algn="just">
              <a:buFont typeface="Wingdings" pitchFamily="2" charset="2"/>
              <a:buChar char="Ø"/>
            </a:pPr>
            <a:r>
              <a:rPr lang="en-US" sz="2400" b="1" dirty="0"/>
              <a:t>Exploring the various aspects of the public discourse of the CoG by using the methods of discourse analysis and quantitative content analysis. </a:t>
            </a:r>
          </a:p>
          <a:p>
            <a:pPr algn="just">
              <a:buFont typeface="Wingdings" pitchFamily="2" charset="2"/>
              <a:buChar char="ü"/>
            </a:pPr>
            <a:r>
              <a:rPr lang="en-US" sz="2400" b="1" dirty="0"/>
              <a:t>a)</a:t>
            </a:r>
            <a:r>
              <a:rPr lang="en-US" sz="2400" dirty="0"/>
              <a:t> Thematic agenda.</a:t>
            </a:r>
          </a:p>
          <a:p>
            <a:pPr algn="just">
              <a:buFont typeface="Wingdings" pitchFamily="2" charset="2"/>
              <a:buChar char="ü"/>
            </a:pPr>
            <a:r>
              <a:rPr lang="en-US" sz="2400" b="1" dirty="0"/>
              <a:t>b)</a:t>
            </a:r>
            <a:r>
              <a:rPr lang="en-US" sz="2400" dirty="0"/>
              <a:t> Reference to domestic and international institutions.</a:t>
            </a:r>
          </a:p>
          <a:p>
            <a:pPr algn="just">
              <a:buFont typeface="Wingdings" pitchFamily="2" charset="2"/>
              <a:buChar char="ü"/>
            </a:pPr>
            <a:r>
              <a:rPr lang="en-US" sz="2400" b="1" dirty="0"/>
              <a:t>c)</a:t>
            </a:r>
            <a:r>
              <a:rPr lang="en-US" sz="2400" dirty="0"/>
              <a:t> Framing. </a:t>
            </a:r>
          </a:p>
          <a:p>
            <a:pPr algn="just">
              <a:buFont typeface="Wingdings" pitchFamily="2" charset="2"/>
              <a:buChar char="ü"/>
            </a:pPr>
            <a:r>
              <a:rPr lang="en-US" sz="2400" dirty="0"/>
              <a:t>A Coding protocol with forty-two variables such as text definition, talking head characteristics, thematic and sub-thematic categories/fourteen main and 61 sub-thematic categories, reference to institutions, frames. </a:t>
            </a:r>
          </a:p>
          <a:p>
            <a:endParaRPr lang="en-US" sz="2400" dirty="0"/>
          </a:p>
        </p:txBody>
      </p:sp>
      <p:sp>
        <p:nvSpPr>
          <p:cNvPr id="4" name="Slide Number Placeholder 3"/>
          <p:cNvSpPr>
            <a:spLocks noGrp="1"/>
          </p:cNvSpPr>
          <p:nvPr>
            <p:ph type="sldNum" sz="quarter" idx="12"/>
          </p:nvPr>
        </p:nvSpPr>
        <p:spPr/>
        <p:txBody>
          <a:bodyPr/>
          <a:lstStyle/>
          <a:p>
            <a:fld id="{ECD5E0DE-5251-45B7-BC76-C145CF2BFF29}" type="slidenum">
              <a:rPr lang="en-US" smtClean="0"/>
              <a:t>3</a:t>
            </a:fld>
            <a:endParaRPr lang="en-US" dirty="0"/>
          </a:p>
        </p:txBody>
      </p:sp>
    </p:spTree>
    <p:extLst>
      <p:ext uri="{BB962C8B-B14F-4D97-AF65-F5344CB8AC3E}">
        <p14:creationId xmlns:p14="http://schemas.microsoft.com/office/powerpoint/2010/main" val="218181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lvl="0" algn="l">
              <a:spcBef>
                <a:spcPts val="0"/>
              </a:spcBef>
            </a:pPr>
            <a:br>
              <a:rPr lang="en-US" sz="2000" b="1" dirty="0">
                <a:solidFill>
                  <a:srgbClr val="292934"/>
                </a:solidFill>
                <a:ea typeface="+mn-ea"/>
                <a:cs typeface="+mn-cs"/>
              </a:rPr>
            </a:br>
            <a:br>
              <a:rPr lang="en-US" sz="2000" b="1" dirty="0">
                <a:solidFill>
                  <a:srgbClr val="292934"/>
                </a:solidFill>
                <a:ea typeface="+mn-ea"/>
                <a:cs typeface="+mn-cs"/>
              </a:rPr>
            </a:br>
            <a:r>
              <a:rPr lang="en-US" sz="2200" b="1" dirty="0">
                <a:solidFill>
                  <a:srgbClr val="292934"/>
                </a:solidFill>
                <a:latin typeface="+mn-lt"/>
                <a:ea typeface="+mn-ea"/>
                <a:cs typeface="Calibri" pitchFamily="34" charset="0"/>
              </a:rPr>
              <a:t>Religion and Politics in Greece: An Empirical Study of the Political Discourse of the Church of Greece during Crisis, 2015-2019</a:t>
            </a:r>
            <a:br>
              <a:rPr lang="en-US" sz="2200" b="1" dirty="0">
                <a:solidFill>
                  <a:srgbClr val="292934"/>
                </a:solidFill>
                <a:latin typeface="+mn-lt"/>
                <a:ea typeface="+mn-ea"/>
                <a:cs typeface="Calibri" pitchFamily="34" charset="0"/>
              </a:rPr>
            </a:br>
            <a:br>
              <a:rPr lang="en-US" sz="2200" dirty="0">
                <a:solidFill>
                  <a:srgbClr val="292934"/>
                </a:solidFill>
                <a:latin typeface="+mn-lt"/>
                <a:ea typeface="+mn-ea"/>
                <a:cs typeface="+mn-cs"/>
              </a:rPr>
            </a:br>
            <a:endParaRPr lang="en-US" sz="2200" dirty="0">
              <a:latin typeface="+mn-lt"/>
            </a:endParaRPr>
          </a:p>
        </p:txBody>
      </p:sp>
      <p:sp>
        <p:nvSpPr>
          <p:cNvPr id="3" name="Content Placeholder 2"/>
          <p:cNvSpPr>
            <a:spLocks noGrp="1"/>
          </p:cNvSpPr>
          <p:nvPr>
            <p:ph idx="1"/>
          </p:nvPr>
        </p:nvSpPr>
        <p:spPr>
          <a:xfrm>
            <a:off x="457200" y="1412776"/>
            <a:ext cx="8229600" cy="4824536"/>
          </a:xfrm>
        </p:spPr>
        <p:txBody>
          <a:bodyPr>
            <a:normAutofit fontScale="92500" lnSpcReduction="10000"/>
          </a:bodyPr>
          <a:lstStyle/>
          <a:p>
            <a:pPr marL="0" indent="0" algn="just">
              <a:buNone/>
            </a:pPr>
            <a:r>
              <a:rPr lang="en-US" sz="3000" b="1" dirty="0">
                <a:solidFill>
                  <a:schemeClr val="tx2">
                    <a:lumMod val="75000"/>
                  </a:schemeClr>
                </a:solidFill>
              </a:rPr>
              <a:t>Methodology and Data</a:t>
            </a:r>
            <a:endParaRPr lang="en-US" sz="3000" dirty="0">
              <a:solidFill>
                <a:schemeClr val="tx2">
                  <a:lumMod val="75000"/>
                </a:schemeClr>
              </a:solidFill>
            </a:endParaRPr>
          </a:p>
          <a:p>
            <a:pPr algn="just">
              <a:buFont typeface="Wingdings" pitchFamily="2" charset="2"/>
              <a:buChar char="ü"/>
            </a:pPr>
            <a:r>
              <a:rPr lang="en-US" sz="2600" dirty="0"/>
              <a:t>The analysis covered a list of 769 texts derived from: </a:t>
            </a:r>
            <a:r>
              <a:rPr lang="en-US" sz="2600" b="1" dirty="0"/>
              <a:t>a)</a:t>
            </a:r>
            <a:r>
              <a:rPr lang="en-US" sz="2600" dirty="0"/>
              <a:t> the official website of the CoG (www.ecclesia.gr); </a:t>
            </a:r>
            <a:r>
              <a:rPr lang="en-US" sz="2600" b="1" dirty="0"/>
              <a:t>b)</a:t>
            </a:r>
            <a:r>
              <a:rPr lang="en-US" sz="2600" dirty="0"/>
              <a:t> the official magazine of the CoG entitled ‘Ecclesia’ (‘Church’); </a:t>
            </a:r>
            <a:r>
              <a:rPr lang="en-US" sz="2600" b="1" dirty="0"/>
              <a:t>c)</a:t>
            </a:r>
            <a:r>
              <a:rPr lang="en-US" sz="2600" dirty="0"/>
              <a:t> two major Greek newspapers, ‘Kathimerini’ (conservative/center-right) and ‘EfSyn’ (progressive/center-left).</a:t>
            </a:r>
          </a:p>
          <a:p>
            <a:pPr algn="just">
              <a:buFont typeface="Wingdings" pitchFamily="2" charset="2"/>
              <a:buChar char="ü"/>
            </a:pPr>
            <a:r>
              <a:rPr lang="en-US" sz="2600" dirty="0"/>
              <a:t>The main thematic category as the unit of analysis. </a:t>
            </a:r>
          </a:p>
          <a:p>
            <a:pPr algn="just">
              <a:buFont typeface="Wingdings" pitchFamily="2" charset="2"/>
              <a:buChar char="ü"/>
            </a:pPr>
            <a:r>
              <a:rPr lang="en-US" sz="2600" dirty="0"/>
              <a:t>The protocol was finalised after a pilot research that covered 10% of the texts. </a:t>
            </a:r>
          </a:p>
          <a:p>
            <a:pPr algn="just">
              <a:buFont typeface="Wingdings" pitchFamily="2" charset="2"/>
              <a:buChar char="ü"/>
            </a:pPr>
            <a:r>
              <a:rPr lang="en-US" sz="2600" dirty="0"/>
              <a:t>The coding of the agenda was based on a combination of inductive and deductive qualitative and quantitative content analysis processes. </a:t>
            </a:r>
          </a:p>
          <a:p>
            <a:pPr algn="just">
              <a:buFont typeface="Wingdings" pitchFamily="2" charset="2"/>
              <a:buChar char="ü"/>
            </a:pPr>
            <a:r>
              <a:rPr lang="en-US" sz="2600" dirty="0"/>
              <a:t>In total, 1,062 different cases were monitored. </a:t>
            </a:r>
          </a:p>
          <a:p>
            <a:pPr algn="just">
              <a:buFont typeface="Wingdings" pitchFamily="2" charset="2"/>
              <a:buChar char="ü"/>
            </a:pPr>
            <a:endParaRPr lang="en-US" sz="2400" dirty="0"/>
          </a:p>
          <a:p>
            <a:pPr algn="just">
              <a:buFont typeface="Wingdings" pitchFamily="2" charset="2"/>
              <a:buChar char="Ø"/>
            </a:pPr>
            <a:endParaRPr lang="en-US" sz="2400" dirty="0"/>
          </a:p>
          <a:p>
            <a:endParaRPr lang="en-US" sz="2400" dirty="0"/>
          </a:p>
        </p:txBody>
      </p:sp>
      <p:sp>
        <p:nvSpPr>
          <p:cNvPr id="4" name="Slide Number Placeholder 3"/>
          <p:cNvSpPr>
            <a:spLocks noGrp="1"/>
          </p:cNvSpPr>
          <p:nvPr>
            <p:ph type="sldNum" sz="quarter" idx="12"/>
          </p:nvPr>
        </p:nvSpPr>
        <p:spPr/>
        <p:txBody>
          <a:bodyPr/>
          <a:lstStyle/>
          <a:p>
            <a:fld id="{ECD5E0DE-5251-45B7-BC76-C145CF2BFF29}" type="slidenum">
              <a:rPr lang="en-US" smtClean="0"/>
              <a:t>4</a:t>
            </a:fld>
            <a:endParaRPr lang="en-US" dirty="0"/>
          </a:p>
        </p:txBody>
      </p:sp>
    </p:spTree>
    <p:extLst>
      <p:ext uri="{BB962C8B-B14F-4D97-AF65-F5344CB8AC3E}">
        <p14:creationId xmlns:p14="http://schemas.microsoft.com/office/powerpoint/2010/main" val="156770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lvl="0" algn="l">
              <a:spcBef>
                <a:spcPts val="0"/>
              </a:spcBef>
            </a:pPr>
            <a:br>
              <a:rPr lang="en-US" sz="2000" b="1" dirty="0">
                <a:solidFill>
                  <a:srgbClr val="292934"/>
                </a:solidFill>
                <a:ea typeface="+mn-ea"/>
                <a:cs typeface="+mn-cs"/>
              </a:rPr>
            </a:br>
            <a:br>
              <a:rPr lang="en-US" sz="2000" b="1" dirty="0">
                <a:solidFill>
                  <a:srgbClr val="292934"/>
                </a:solidFill>
                <a:ea typeface="+mn-ea"/>
                <a:cs typeface="+mn-cs"/>
              </a:rPr>
            </a:br>
            <a:r>
              <a:rPr lang="en-US" sz="2200" b="1" dirty="0">
                <a:solidFill>
                  <a:srgbClr val="292934"/>
                </a:solidFill>
                <a:latin typeface="+mn-lt"/>
                <a:ea typeface="+mn-ea"/>
                <a:cs typeface="Calibri" pitchFamily="34" charset="0"/>
              </a:rPr>
              <a:t>Religion and Politics in Greece: An Empirical Study of the Political Discourse of the Church of Greece during Crisis, 2015-2019</a:t>
            </a:r>
            <a:br>
              <a:rPr lang="en-US" sz="2200" b="1" dirty="0">
                <a:solidFill>
                  <a:srgbClr val="292934"/>
                </a:solidFill>
                <a:latin typeface="+mn-lt"/>
                <a:ea typeface="+mn-ea"/>
                <a:cs typeface="Calibri" pitchFamily="34" charset="0"/>
              </a:rPr>
            </a:br>
            <a:br>
              <a:rPr lang="en-US" sz="2200" dirty="0">
                <a:solidFill>
                  <a:srgbClr val="292934"/>
                </a:solidFill>
                <a:latin typeface="+mn-lt"/>
                <a:ea typeface="+mn-ea"/>
                <a:cs typeface="+mn-cs"/>
              </a:rPr>
            </a:br>
            <a:endParaRPr lang="en-US" sz="2200" dirty="0">
              <a:latin typeface="+mn-lt"/>
            </a:endParaRPr>
          </a:p>
        </p:txBody>
      </p:sp>
      <p:sp>
        <p:nvSpPr>
          <p:cNvPr id="3" name="Content Placeholder 2"/>
          <p:cNvSpPr>
            <a:spLocks noGrp="1"/>
          </p:cNvSpPr>
          <p:nvPr>
            <p:ph idx="1"/>
          </p:nvPr>
        </p:nvSpPr>
        <p:spPr>
          <a:xfrm>
            <a:off x="457200" y="1412776"/>
            <a:ext cx="8229600" cy="4713387"/>
          </a:xfrm>
        </p:spPr>
        <p:txBody>
          <a:bodyPr>
            <a:normAutofit lnSpcReduction="10000"/>
          </a:bodyPr>
          <a:lstStyle/>
          <a:p>
            <a:pPr marL="0" indent="0" algn="just">
              <a:buNone/>
            </a:pPr>
            <a:r>
              <a:rPr lang="en-US" sz="2800" b="1" dirty="0">
                <a:solidFill>
                  <a:schemeClr val="tx2">
                    <a:lumMod val="75000"/>
                  </a:schemeClr>
                </a:solidFill>
              </a:rPr>
              <a:t>Methodology and Data</a:t>
            </a:r>
          </a:p>
          <a:p>
            <a:pPr algn="just">
              <a:buFont typeface="Wingdings" pitchFamily="2" charset="2"/>
              <a:buChar char="Ø"/>
            </a:pPr>
            <a:r>
              <a:rPr lang="en-US" sz="2400" b="1" dirty="0"/>
              <a:t>Frame analysis as the main methodological tool used for the treatment of the above data. </a:t>
            </a:r>
          </a:p>
          <a:p>
            <a:pPr algn="just">
              <a:buFont typeface="Wingdings" pitchFamily="2" charset="2"/>
              <a:buChar char="Ø"/>
            </a:pPr>
            <a:r>
              <a:rPr lang="en-US" sz="2400" b="1" dirty="0"/>
              <a:t>Five master frames:</a:t>
            </a:r>
            <a:r>
              <a:rPr lang="en-US" sz="2400" dirty="0"/>
              <a:t> </a:t>
            </a:r>
          </a:p>
          <a:p>
            <a:pPr algn="just">
              <a:buFont typeface="Wingdings" pitchFamily="2" charset="2"/>
              <a:buChar char="ü"/>
            </a:pPr>
            <a:r>
              <a:rPr lang="en-US" sz="2400" dirty="0"/>
              <a:t>a) identity frame (‘legitimation’ /‘institutional role’); </a:t>
            </a:r>
          </a:p>
          <a:p>
            <a:pPr algn="just">
              <a:buFont typeface="Wingdings" pitchFamily="2" charset="2"/>
              <a:buChar char="ü"/>
            </a:pPr>
            <a:r>
              <a:rPr lang="en-US" sz="2400" dirty="0"/>
              <a:t>b) blame frame (‘collective’ or ‘individual/particular social group’ blame frame); </a:t>
            </a:r>
          </a:p>
          <a:p>
            <a:pPr algn="just">
              <a:buFont typeface="Wingdings" pitchFamily="2" charset="2"/>
              <a:buChar char="ü"/>
            </a:pPr>
            <a:r>
              <a:rPr lang="en-US" sz="2400" dirty="0"/>
              <a:t>c) moral frame; </a:t>
            </a:r>
          </a:p>
          <a:p>
            <a:pPr algn="just">
              <a:buFont typeface="Wingdings" pitchFamily="2" charset="2"/>
              <a:buChar char="ü"/>
            </a:pPr>
            <a:r>
              <a:rPr lang="en-US" sz="2400" dirty="0"/>
              <a:t>d) prognosis frame (‘policy proposal’ or ‘retaining of the status quo’); </a:t>
            </a:r>
          </a:p>
          <a:p>
            <a:pPr algn="just">
              <a:buFont typeface="Wingdings" pitchFamily="2" charset="2"/>
              <a:buChar char="ü"/>
            </a:pPr>
            <a:r>
              <a:rPr lang="en-US" sz="2400" dirty="0"/>
              <a:t>e) mobilisation frame (‘reward,’ ‘alarmism/scaremongering’, ‘solidarity’, ‘conflict’, and ‘altruism’).</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ECD5E0DE-5251-45B7-BC76-C145CF2BFF29}" type="slidenum">
              <a:rPr lang="en-US" smtClean="0"/>
              <a:t>5</a:t>
            </a:fld>
            <a:endParaRPr lang="en-US" dirty="0"/>
          </a:p>
        </p:txBody>
      </p:sp>
    </p:spTree>
    <p:extLst>
      <p:ext uri="{BB962C8B-B14F-4D97-AF65-F5344CB8AC3E}">
        <p14:creationId xmlns:p14="http://schemas.microsoft.com/office/powerpoint/2010/main" val="241362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62" y="4437112"/>
            <a:ext cx="8950134" cy="2088232"/>
          </a:xfrm>
        </p:spPr>
        <p:txBody>
          <a:bodyPr>
            <a:normAutofit fontScale="92500" lnSpcReduction="20000"/>
          </a:bodyPr>
          <a:lstStyle/>
          <a:p>
            <a:pPr algn="just">
              <a:buFont typeface="Wingdings" pitchFamily="2" charset="2"/>
              <a:buChar char="Ø"/>
            </a:pPr>
            <a:r>
              <a:rPr lang="en-US" sz="2600" b="1" dirty="0">
                <a:solidFill>
                  <a:schemeClr val="tx2">
                    <a:lumMod val="75000"/>
                  </a:schemeClr>
                </a:solidFill>
              </a:rPr>
              <a:t>Results and Findings: Thematic Agenda</a:t>
            </a:r>
          </a:p>
          <a:p>
            <a:pPr algn="just">
              <a:buFont typeface="Wingdings" pitchFamily="2" charset="2"/>
              <a:buChar char="ü"/>
            </a:pPr>
            <a:r>
              <a:rPr lang="en-US" sz="1600" dirty="0"/>
              <a:t>The public discourse of the CoG is not restricted to ‘strict religious issues’ such as ‘church-state relations’ (19%), ‘relationship with political system’ (10%), and ‘religious issues–non-CoG’ (8%), but includes a wide range of issues of general interest, such as ‘societal issues’ (22%), ‘refugee-migration’ (7%), or ‘national issues’ (6%). </a:t>
            </a:r>
          </a:p>
          <a:p>
            <a:pPr algn="just">
              <a:buFont typeface="Wingdings" pitchFamily="2" charset="2"/>
              <a:buChar char="ü"/>
            </a:pPr>
            <a:r>
              <a:rPr lang="en-US" sz="1600" dirty="0"/>
              <a:t>This appears to be related to the identification of the CoG as both an established church and a public religion.</a:t>
            </a:r>
          </a:p>
          <a:p>
            <a:pPr algn="just">
              <a:buFont typeface="Wingdings" pitchFamily="2" charset="2"/>
              <a:buChar char="ü"/>
            </a:pPr>
            <a:r>
              <a:rPr lang="en-US" sz="1600" dirty="0"/>
              <a:t>Only a limited number of cases are related to the main thematic category of ‘economic crisis’ (3%) (the reference to the demographic problem in Greece is very limited (1%)). </a:t>
            </a:r>
          </a:p>
          <a:p>
            <a:pPr marL="0" indent="0">
              <a:buNone/>
            </a:pPr>
            <a:endParaRPr lang="en-US" sz="1600" dirty="0"/>
          </a:p>
        </p:txBody>
      </p:sp>
      <p:sp>
        <p:nvSpPr>
          <p:cNvPr id="4" name="Slide Number Placeholder 3"/>
          <p:cNvSpPr>
            <a:spLocks noGrp="1"/>
          </p:cNvSpPr>
          <p:nvPr>
            <p:ph type="sldNum" sz="quarter" idx="12"/>
          </p:nvPr>
        </p:nvSpPr>
        <p:spPr/>
        <p:txBody>
          <a:bodyPr/>
          <a:lstStyle/>
          <a:p>
            <a:fld id="{ECD5E0DE-5251-45B7-BC76-C145CF2BFF29}" type="slidenum">
              <a:rPr lang="en-US" smtClean="0"/>
              <a:t>6</a:t>
            </a:fld>
            <a:endParaRPr lang="en-US" dirty="0"/>
          </a:p>
        </p:txBody>
      </p:sp>
      <p:sp>
        <p:nvSpPr>
          <p:cNvPr id="6" name="Title 5">
            <a:extLst>
              <a:ext uri="{FF2B5EF4-FFF2-40B4-BE49-F238E27FC236}">
                <a16:creationId xmlns:a16="http://schemas.microsoft.com/office/drawing/2014/main" id="{6D320263-C7CD-4838-B42C-2BB037D3A8CC}"/>
              </a:ext>
            </a:extLst>
          </p:cNvPr>
          <p:cNvSpPr>
            <a:spLocks noGrp="1"/>
          </p:cNvSpPr>
          <p:nvPr>
            <p:ph type="title"/>
          </p:nvPr>
        </p:nvSpPr>
        <p:spPr>
          <a:xfrm>
            <a:off x="325225" y="116632"/>
            <a:ext cx="8493550" cy="421731"/>
          </a:xfrm>
        </p:spPr>
        <p:txBody>
          <a:bodyPr>
            <a:noAutofit/>
          </a:bodyPr>
          <a:lstStyle/>
          <a:p>
            <a:pPr algn="l"/>
            <a:br>
              <a:rPr lang="en-US" sz="2400" b="1" dirty="0">
                <a:solidFill>
                  <a:schemeClr val="tx2">
                    <a:lumMod val="75000"/>
                  </a:schemeClr>
                </a:solidFill>
              </a:rPr>
            </a:br>
            <a:br>
              <a:rPr lang="en-US" sz="2400" b="1" dirty="0">
                <a:solidFill>
                  <a:schemeClr val="tx2">
                    <a:lumMod val="75000"/>
                  </a:schemeClr>
                </a:solidFill>
              </a:rPr>
            </a:br>
            <a:r>
              <a:rPr lang="en-US" sz="1800" b="1" dirty="0">
                <a:solidFill>
                  <a:srgbClr val="292934"/>
                </a:solidFill>
                <a:cs typeface="Calibri" pitchFamily="34" charset="0"/>
              </a:rPr>
              <a:t>Religion and Politics in Greece: An Empirical Study of the Political Discourse of the Church of Greece during Crisis, 2015-2019</a:t>
            </a:r>
            <a:br>
              <a:rPr lang="en-US" sz="1800" b="1" dirty="0">
                <a:solidFill>
                  <a:srgbClr val="292934"/>
                </a:solidFill>
                <a:cs typeface="Calibri" pitchFamily="34" charset="0"/>
              </a:rPr>
            </a:br>
            <a:br>
              <a:rPr lang="en-US" sz="2400" b="1" dirty="0">
                <a:solidFill>
                  <a:schemeClr val="tx2">
                    <a:lumMod val="75000"/>
                  </a:schemeClr>
                </a:solidFill>
              </a:rPr>
            </a:br>
            <a:endParaRPr lang="el-GR" sz="2400" dirty="0"/>
          </a:p>
        </p:txBody>
      </p:sp>
      <p:graphicFrame>
        <p:nvGraphicFramePr>
          <p:cNvPr id="7" name="Chart 6">
            <a:extLst>
              <a:ext uri="{FF2B5EF4-FFF2-40B4-BE49-F238E27FC236}">
                <a16:creationId xmlns:a16="http://schemas.microsoft.com/office/drawing/2014/main" id="{9C5CA9AB-39D0-4ADC-B75C-58A0BD3AA65C}"/>
              </a:ext>
            </a:extLst>
          </p:cNvPr>
          <p:cNvGraphicFramePr>
            <a:graphicFrameLocks/>
          </p:cNvGraphicFramePr>
          <p:nvPr>
            <p:extLst>
              <p:ext uri="{D42A27DB-BD31-4B8C-83A1-F6EECF244321}">
                <p14:modId xmlns:p14="http://schemas.microsoft.com/office/powerpoint/2010/main" val="1368182349"/>
              </p:ext>
            </p:extLst>
          </p:nvPr>
        </p:nvGraphicFramePr>
        <p:xfrm>
          <a:off x="107504" y="692696"/>
          <a:ext cx="9004394" cy="367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3508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lvl="0" algn="l">
              <a:spcBef>
                <a:spcPts val="0"/>
              </a:spcBef>
            </a:pPr>
            <a:br>
              <a:rPr lang="en-US" sz="2000" b="1" dirty="0">
                <a:solidFill>
                  <a:srgbClr val="292934"/>
                </a:solidFill>
                <a:ea typeface="+mn-ea"/>
                <a:cs typeface="+mn-cs"/>
              </a:rPr>
            </a:br>
            <a:br>
              <a:rPr lang="en-US" sz="2000" b="1" dirty="0">
                <a:solidFill>
                  <a:srgbClr val="292934"/>
                </a:solidFill>
                <a:ea typeface="+mn-ea"/>
                <a:cs typeface="+mn-cs"/>
              </a:rPr>
            </a:br>
            <a:r>
              <a:rPr lang="en-US" sz="2200" b="1" dirty="0">
                <a:solidFill>
                  <a:srgbClr val="292934"/>
                </a:solidFill>
                <a:latin typeface="+mn-lt"/>
                <a:ea typeface="+mn-ea"/>
                <a:cs typeface="Calibri" pitchFamily="34" charset="0"/>
              </a:rPr>
              <a:t>Religion and Politics in Greece: An Empirical Study of the Political Discourse of the Church of Greece during Crisis, 2015-2019</a:t>
            </a:r>
            <a:br>
              <a:rPr lang="en-US" sz="2200" b="1" dirty="0">
                <a:solidFill>
                  <a:srgbClr val="292934"/>
                </a:solidFill>
                <a:latin typeface="+mn-lt"/>
                <a:ea typeface="+mn-ea"/>
                <a:cs typeface="Calibri" pitchFamily="34" charset="0"/>
              </a:rPr>
            </a:br>
            <a:br>
              <a:rPr lang="en-US" sz="2200" dirty="0">
                <a:solidFill>
                  <a:srgbClr val="292934"/>
                </a:solidFill>
                <a:latin typeface="+mn-lt"/>
                <a:ea typeface="+mn-ea"/>
                <a:cs typeface="+mn-cs"/>
              </a:rPr>
            </a:br>
            <a:endParaRPr lang="en-US" sz="2200" dirty="0">
              <a:latin typeface="+mn-lt"/>
            </a:endParaRPr>
          </a:p>
        </p:txBody>
      </p:sp>
      <p:sp>
        <p:nvSpPr>
          <p:cNvPr id="3" name="Content Placeholder 2"/>
          <p:cNvSpPr>
            <a:spLocks noGrp="1"/>
          </p:cNvSpPr>
          <p:nvPr>
            <p:ph idx="1"/>
          </p:nvPr>
        </p:nvSpPr>
        <p:spPr>
          <a:xfrm>
            <a:off x="457200" y="1340768"/>
            <a:ext cx="8229600" cy="4968552"/>
          </a:xfrm>
        </p:spPr>
        <p:txBody>
          <a:bodyPr>
            <a:normAutofit fontScale="92500" lnSpcReduction="10000"/>
          </a:bodyPr>
          <a:lstStyle/>
          <a:p>
            <a:pPr lvl="0" algn="just">
              <a:buFont typeface="Wingdings" pitchFamily="2" charset="2"/>
              <a:buChar char="Ø"/>
            </a:pPr>
            <a:r>
              <a:rPr lang="en-US" sz="3000" b="1" dirty="0">
                <a:solidFill>
                  <a:srgbClr val="D2533C">
                    <a:lumMod val="75000"/>
                  </a:srgbClr>
                </a:solidFill>
              </a:rPr>
              <a:t>Results and Findings: Evaluation of Framing</a:t>
            </a:r>
          </a:p>
          <a:p>
            <a:pPr algn="just">
              <a:buFont typeface="Wingdings" pitchFamily="2" charset="2"/>
              <a:buChar char="ü"/>
            </a:pPr>
            <a:r>
              <a:rPr lang="en-US" sz="2400" dirty="0"/>
              <a:t>The ‘mobilisation frame’ (total research 49%) is the most prominent (‘identity frame’ total research 17%, ‘moral frame’ total research 10%, ‘blame frame’ total research 8%, and ‘prognosis frame’ total research 16%). </a:t>
            </a:r>
          </a:p>
          <a:p>
            <a:pPr algn="just">
              <a:buFont typeface="Wingdings" pitchFamily="2" charset="2"/>
              <a:buChar char="ü"/>
            </a:pPr>
            <a:r>
              <a:rPr lang="en-US" sz="2400" dirty="0"/>
              <a:t>The mobilisation frame </a:t>
            </a:r>
            <a:r>
              <a:rPr lang="en-US" sz="2400" dirty="0">
                <a:sym typeface="Wingdings"/>
              </a:rPr>
              <a:t> </a:t>
            </a:r>
            <a:r>
              <a:rPr lang="en-US" sz="2400" dirty="0"/>
              <a:t>The CoG as a public religion, more common among Press cases than those of the Official Church. </a:t>
            </a:r>
          </a:p>
          <a:p>
            <a:pPr algn="just">
              <a:buFont typeface="Wingdings" pitchFamily="2" charset="2"/>
              <a:buChar char="ü"/>
            </a:pPr>
            <a:r>
              <a:rPr lang="en-US" sz="2400" dirty="0"/>
              <a:t>Identity frame </a:t>
            </a:r>
            <a:r>
              <a:rPr lang="en-US" sz="2400" dirty="0">
                <a:sym typeface="Wingdings"/>
              </a:rPr>
              <a:t> </a:t>
            </a:r>
            <a:r>
              <a:rPr lang="en-US" sz="2400" dirty="0"/>
              <a:t>The CoG as an established church, more prominent with regard to issues concerning the social, legal, and institutional hegemony of the CoG (‘church-state relations’, ‘national identity’, ‘EU’, ‘education’ etc.). </a:t>
            </a:r>
          </a:p>
          <a:p>
            <a:pPr algn="just">
              <a:buFont typeface="Wingdings" pitchFamily="2" charset="2"/>
              <a:buChar char="ü"/>
            </a:pPr>
            <a:r>
              <a:rPr lang="en-US" sz="2400" dirty="0"/>
              <a:t>Prognosis frame, a bargaining procedure between the CoG and the state, the CoG as an established church (‘traditional issues’ or issues with a legal/institutional dimension such as ‘church-state relations’, ‘education’, or ‘religious issues–non-CoG’ matters). </a:t>
            </a:r>
          </a:p>
          <a:p>
            <a:pPr marL="0" indent="0" algn="just">
              <a:buNone/>
            </a:pP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ECD5E0DE-5251-45B7-BC76-C145CF2BFF29}" type="slidenum">
              <a:rPr lang="en-US" smtClean="0"/>
              <a:t>7</a:t>
            </a:fld>
            <a:endParaRPr lang="en-US" dirty="0"/>
          </a:p>
        </p:txBody>
      </p:sp>
    </p:spTree>
    <p:extLst>
      <p:ext uri="{BB962C8B-B14F-4D97-AF65-F5344CB8AC3E}">
        <p14:creationId xmlns:p14="http://schemas.microsoft.com/office/powerpoint/2010/main" val="175181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lvl="0" algn="l">
              <a:spcBef>
                <a:spcPts val="0"/>
              </a:spcBef>
            </a:pPr>
            <a:br>
              <a:rPr lang="en-US" sz="2000" b="1" dirty="0">
                <a:solidFill>
                  <a:srgbClr val="292934"/>
                </a:solidFill>
                <a:ea typeface="+mn-ea"/>
                <a:cs typeface="+mn-cs"/>
              </a:rPr>
            </a:br>
            <a:br>
              <a:rPr lang="en-US" sz="2000" b="1" dirty="0">
                <a:solidFill>
                  <a:srgbClr val="292934"/>
                </a:solidFill>
                <a:ea typeface="+mn-ea"/>
                <a:cs typeface="+mn-cs"/>
              </a:rPr>
            </a:br>
            <a:r>
              <a:rPr lang="en-US" sz="2200" b="1" dirty="0">
                <a:solidFill>
                  <a:srgbClr val="292934"/>
                </a:solidFill>
                <a:latin typeface="+mn-lt"/>
                <a:ea typeface="+mn-ea"/>
                <a:cs typeface="Calibri" pitchFamily="34" charset="0"/>
              </a:rPr>
              <a:t>Religion and Politics in Greece: An Empirical Study of the Political Discourse of the Church of Greece during Crisis, 2015-2019</a:t>
            </a:r>
            <a:br>
              <a:rPr lang="en-US" sz="2200" b="1" dirty="0">
                <a:solidFill>
                  <a:srgbClr val="292934"/>
                </a:solidFill>
                <a:latin typeface="+mn-lt"/>
                <a:ea typeface="+mn-ea"/>
                <a:cs typeface="Calibri" pitchFamily="34" charset="0"/>
              </a:rPr>
            </a:br>
            <a:br>
              <a:rPr lang="en-US" sz="2200" dirty="0">
                <a:solidFill>
                  <a:srgbClr val="292934"/>
                </a:solidFill>
                <a:latin typeface="+mn-lt"/>
                <a:ea typeface="+mn-ea"/>
                <a:cs typeface="+mn-cs"/>
              </a:rPr>
            </a:br>
            <a:endParaRPr lang="en-US" sz="2200" dirty="0">
              <a:latin typeface="+mn-lt"/>
            </a:endParaRPr>
          </a:p>
        </p:txBody>
      </p:sp>
      <p:sp>
        <p:nvSpPr>
          <p:cNvPr id="3" name="Content Placeholder 2"/>
          <p:cNvSpPr>
            <a:spLocks noGrp="1"/>
          </p:cNvSpPr>
          <p:nvPr>
            <p:ph idx="1"/>
          </p:nvPr>
        </p:nvSpPr>
        <p:spPr>
          <a:xfrm>
            <a:off x="457200" y="1268760"/>
            <a:ext cx="8229600" cy="4896544"/>
          </a:xfrm>
        </p:spPr>
        <p:txBody>
          <a:bodyPr>
            <a:normAutofit/>
          </a:bodyPr>
          <a:lstStyle/>
          <a:p>
            <a:pPr lvl="0" algn="just">
              <a:buFont typeface="Wingdings" pitchFamily="2" charset="2"/>
              <a:buChar char="Ø"/>
            </a:pPr>
            <a:r>
              <a:rPr lang="en-US" sz="2800" b="1" dirty="0">
                <a:solidFill>
                  <a:srgbClr val="D2533C">
                    <a:lumMod val="75000"/>
                  </a:srgbClr>
                </a:solidFill>
              </a:rPr>
              <a:t>Results and Findings: Evaluation of Framing</a:t>
            </a:r>
          </a:p>
          <a:p>
            <a:pPr algn="just">
              <a:buFont typeface="Wingdings" pitchFamily="2" charset="2"/>
              <a:buChar char="ü"/>
            </a:pPr>
            <a:r>
              <a:rPr lang="en-US" sz="2400" dirty="0"/>
              <a:t>Moral frame and blame frame are related to the role of the CoG as a public religion.</a:t>
            </a:r>
          </a:p>
          <a:p>
            <a:pPr algn="just">
              <a:buFont typeface="Wingdings" pitchFamily="2" charset="2"/>
              <a:buChar char="ü"/>
            </a:pPr>
            <a:r>
              <a:rPr lang="en-US" sz="2400" dirty="0"/>
              <a:t>Blame frame is the least monitored frame, far more prominent in categories with an international dimension (‘refugee-migration’, ‘education’, ‘EU’, ‘national issues’ such as the ‘Prespa Agreement’, ‘economic crisis’). </a:t>
            </a:r>
          </a:p>
          <a:p>
            <a:pPr algn="just">
              <a:buFont typeface="Wingdings" pitchFamily="2" charset="2"/>
              <a:buChar char="ü"/>
            </a:pPr>
            <a:r>
              <a:rPr lang="en-US" sz="2400" dirty="0"/>
              <a:t>We can argue that the CoG promoted both roles, that of an established church (more intensively promoted through its official channels) and a public religion (more evident in the Press).</a:t>
            </a:r>
          </a:p>
          <a:p>
            <a:pPr marL="0" indent="0" algn="just">
              <a:buNone/>
            </a:pP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ECD5E0DE-5251-45B7-BC76-C145CF2BFF29}" type="slidenum">
              <a:rPr lang="en-US" smtClean="0"/>
              <a:t>8</a:t>
            </a:fld>
            <a:endParaRPr lang="en-US" dirty="0"/>
          </a:p>
        </p:txBody>
      </p:sp>
    </p:spTree>
    <p:extLst>
      <p:ext uri="{BB962C8B-B14F-4D97-AF65-F5344CB8AC3E}">
        <p14:creationId xmlns:p14="http://schemas.microsoft.com/office/powerpoint/2010/main" val="419179079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679</TotalTime>
  <Words>2008</Words>
  <Application>Microsoft Office PowerPoint</Application>
  <PresentationFormat>On-screen Show (4:3)</PresentationFormat>
  <Paragraphs>124</Paragraphs>
  <Slides>15</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Wingdings</vt:lpstr>
      <vt:lpstr>Office Theme</vt:lpstr>
      <vt:lpstr>Clarity</vt:lpstr>
      <vt:lpstr> ECPR General Conference 30 August – 3 September 2021 </vt:lpstr>
      <vt:lpstr>  Religion and Politics in Greece: An Empirical Study of the Political Discourse of the Church of Greece during Crisis, 2015-2019  </vt:lpstr>
      <vt:lpstr>  Religion and Politics in Greece: An Empirical Study of the Political Discourse of the Church of Greece during Crisis, 2015-2019  </vt:lpstr>
      <vt:lpstr>  Religion and Politics in Greece: An Empirical Study of the Political Discourse of the Church of Greece during Crisis, 2015-2019  </vt:lpstr>
      <vt:lpstr>  Religion and Politics in Greece: An Empirical Study of the Political Discourse of the Church of Greece during Crisis, 2015-2019  </vt:lpstr>
      <vt:lpstr>  Religion and Politics in Greece: An Empirical Study of the Political Discourse of the Church of Greece during Crisis, 2015-2019  </vt:lpstr>
      <vt:lpstr>  Religion and Politics in Greece: An Empirical Study of the Political Discourse of the Church of Greece during Crisis, 2015-2019  </vt:lpstr>
      <vt:lpstr>  Religion and Politics in Greece: An Empirical Study of the Political Discourse of the Church of Greece during Crisis, 2015-2019  </vt:lpstr>
      <vt:lpstr>  Religion and Politics in Greece: An Empirical Study of the Political Discourse of the Church of Greece during Crisis, 2015-2019  </vt:lpstr>
      <vt:lpstr>   Religion and Politics in Greece: An Empirical Study of the Political Discourse of the Church of Greece during Crisis, 2015-2019   </vt:lpstr>
      <vt:lpstr>     Religion and Politics in Greece: An Empirical Study of the Political Discourse of the Church of Greece during Crisis, 2015-2019    </vt:lpstr>
      <vt:lpstr> Religion and Politics in Greece: An Empirical Study of the Political Discourse of the Church of Greece during Crisis, 2015-2019 </vt:lpstr>
      <vt:lpstr> Religion and Politics in Greece: An Empirical Study of the Political Discourse of the Church of Greece during Crisis, 2015-2019 </vt:lpstr>
      <vt:lpstr> Religion and Politics in Greece: An Empirical Study of the Political Discourse of the Church of Greece during Crisis, 2015-2019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gerasimoskaroulas ger</cp:lastModifiedBy>
  <cp:revision>67</cp:revision>
  <dcterms:created xsi:type="dcterms:W3CDTF">2021-08-31T14:00:37Z</dcterms:created>
  <dcterms:modified xsi:type="dcterms:W3CDTF">2021-09-02T22:11:48Z</dcterms:modified>
</cp:coreProperties>
</file>